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13"/>
  </p:notesMasterIdLst>
  <p:sldIdLst>
    <p:sldId id="256" r:id="rId5"/>
    <p:sldId id="257" r:id="rId6"/>
    <p:sldId id="258" r:id="rId7"/>
    <p:sldId id="267" r:id="rId8"/>
    <p:sldId id="271" r:id="rId9"/>
    <p:sldId id="265" r:id="rId10"/>
    <p:sldId id="268" r:id="rId11"/>
    <p:sldId id="297" r:id="rId12"/>
    <p:sldId id="266" r:id="rId13"/>
    <p:sldId id="298" r:id="rId14"/>
    <p:sldId id="299" r:id="rId15"/>
    <p:sldId id="300" r:id="rId16"/>
    <p:sldId id="301" r:id="rId17"/>
    <p:sldId id="302" r:id="rId18"/>
    <p:sldId id="303" r:id="rId19"/>
    <p:sldId id="350" r:id="rId20"/>
    <p:sldId id="351" r:id="rId21"/>
    <p:sldId id="352" r:id="rId22"/>
    <p:sldId id="353" r:id="rId23"/>
    <p:sldId id="354" r:id="rId24"/>
    <p:sldId id="355" r:id="rId25"/>
    <p:sldId id="304" r:id="rId26"/>
    <p:sldId id="269" r:id="rId27"/>
    <p:sldId id="344" r:id="rId28"/>
    <p:sldId id="345" r:id="rId29"/>
    <p:sldId id="346" r:id="rId30"/>
    <p:sldId id="347" r:id="rId31"/>
    <p:sldId id="348" r:id="rId32"/>
    <p:sldId id="270" r:id="rId33"/>
    <p:sldId id="282" r:id="rId34"/>
    <p:sldId id="279" r:id="rId35"/>
    <p:sldId id="280" r:id="rId36"/>
    <p:sldId id="259" r:id="rId37"/>
    <p:sldId id="260" r:id="rId38"/>
    <p:sldId id="281" r:id="rId39"/>
    <p:sldId id="261" r:id="rId40"/>
    <p:sldId id="283" r:id="rId41"/>
    <p:sldId id="272" r:id="rId42"/>
    <p:sldId id="284" r:id="rId43"/>
    <p:sldId id="285" r:id="rId44"/>
    <p:sldId id="286" r:id="rId45"/>
    <p:sldId id="287" r:id="rId46"/>
    <p:sldId id="288" r:id="rId47"/>
    <p:sldId id="262" r:id="rId48"/>
    <p:sldId id="263" r:id="rId49"/>
    <p:sldId id="289" r:id="rId50"/>
    <p:sldId id="290" r:id="rId51"/>
    <p:sldId id="273" r:id="rId52"/>
    <p:sldId id="343" r:id="rId53"/>
    <p:sldId id="336" r:id="rId54"/>
    <p:sldId id="337" r:id="rId55"/>
    <p:sldId id="338" r:id="rId56"/>
    <p:sldId id="339" r:id="rId57"/>
    <p:sldId id="340" r:id="rId58"/>
    <p:sldId id="274"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277" r:id="rId80"/>
    <p:sldId id="278" r:id="rId81"/>
    <p:sldId id="326" r:id="rId82"/>
    <p:sldId id="327" r:id="rId83"/>
    <p:sldId id="328" r:id="rId84"/>
    <p:sldId id="329" r:id="rId85"/>
    <p:sldId id="330" r:id="rId86"/>
    <p:sldId id="331" r:id="rId87"/>
    <p:sldId id="332" r:id="rId88"/>
    <p:sldId id="333" r:id="rId89"/>
    <p:sldId id="334" r:id="rId90"/>
    <p:sldId id="335" r:id="rId91"/>
    <p:sldId id="275"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276" r:id="rId106"/>
    <p:sldId id="291" r:id="rId107"/>
    <p:sldId id="292" r:id="rId108"/>
    <p:sldId id="293" r:id="rId109"/>
    <p:sldId id="294" r:id="rId110"/>
    <p:sldId id="349" r:id="rId111"/>
    <p:sldId id="264" r:id="rId112"/>
  </p:sldIdLst>
  <p:sldSz cx="12192000" cy="6858000"/>
  <p:notesSz cx="7010400" cy="9296400"/>
  <p:embeddedFontLst>
    <p:embeddedFont>
      <p:font typeface="Calibri" panose="020F0502020204030204" pitchFamily="34" charset="0"/>
      <p:regular r:id="rId114"/>
      <p:bold r:id="rId115"/>
      <p:italic r:id="rId116"/>
      <p:boldItalic r:id="rId117"/>
    </p:embeddedFont>
    <p:embeddedFont>
      <p:font typeface="Century Gothic" panose="020B0502020202020204" pitchFamily="34" charset="0"/>
      <p:regular r:id="rId118"/>
      <p:bold r:id="rId119"/>
      <p:italic r:id="rId120"/>
      <p:boldItalic r:id="rId121"/>
    </p:embeddedFont>
    <p:embeddedFont>
      <p:font typeface="Garamond" panose="02020404030301010803" pitchFamily="18" charset="0"/>
      <p:regular r:id="rId122"/>
      <p:bold r:id="rId123"/>
      <p:italic r:id="rId124"/>
    </p:embeddedFont>
    <p:embeddedFont>
      <p:font typeface="Open Sans Bold" panose="020B0604020202020204" charset="0"/>
      <p:regular r:id="rId125"/>
      <p:bold r:id="rId126"/>
    </p:embeddedFont>
    <p:embeddedFont>
      <p:font typeface="Source Sans Pro" panose="020B0503030403020204" pitchFamily="34" charset="0"/>
      <p:regular r:id="rId127"/>
      <p:bold r:id="rId128"/>
      <p:italic r:id="rId129"/>
      <p:boldItalic r:id="rId130"/>
    </p:embeddedFont>
    <p:embeddedFont>
      <p:font typeface="Source Sans Pro SemiBold" panose="020B0603030403020204" pitchFamily="34" charset="0"/>
      <p:bold r:id="rId131"/>
      <p:boldItalic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4" roundtripDataSignature="AMtx7mh1ypiBB9lGpqmXLHuaa/xoxC3W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7429"/>
    <a:srgbClr val="8208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7A6656-204A-4B12-8891-E565A0F34B04}" v="1" dt="2022-11-02T21:00:24.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1539" autoAdjust="0"/>
  </p:normalViewPr>
  <p:slideViewPr>
    <p:cSldViewPr snapToGrid="0">
      <p:cViewPr varScale="1">
        <p:scale>
          <a:sx n="101" d="100"/>
          <a:sy n="101" d="100"/>
        </p:scale>
        <p:origin x="876" y="9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4.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0.fntdata"/><Relationship Id="rId128" Type="http://schemas.openxmlformats.org/officeDocument/2006/relationships/font" Target="fonts/font15.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font" Target="fonts/font5.fntdata"/><Relationship Id="rId134" Type="http://customschemas.google.com/relationships/presentationmetadata" Target="metadata"/><Relationship Id="rId139"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1.fntdata"/><Relationship Id="rId129" Type="http://schemas.openxmlformats.org/officeDocument/2006/relationships/font" Target="fonts/font16.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17.fntdata"/><Relationship Id="rId135"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7.fntdata"/><Relationship Id="rId125"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2.fntdata"/><Relationship Id="rId131" Type="http://schemas.openxmlformats.org/officeDocument/2006/relationships/font" Target="fonts/font18.fntdata"/><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8.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3.fntdata"/><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19.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5" name="Google Shape;5;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p:txBody>
      </p:sp>
      <p:sp>
        <p:nvSpPr>
          <p:cNvPr id="52" name="Google Shape;5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164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60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20472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2339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39457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9593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50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69706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54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6398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55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437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6b417726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6b417726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c9307fa39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lang="en-US" dirty="0"/>
          </a:p>
        </p:txBody>
      </p:sp>
      <p:sp>
        <p:nvSpPr>
          <p:cNvPr id="58" name="Google Shape;58;g9c9307fa3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6b4177268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6b4177268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6b4177268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6b4177268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6b4177268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6b4177268a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6b4177268a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6b4177268a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6b4177268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6b4177268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6b4177268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6b4177268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6b4177268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6b4177268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6b4177268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6b4177268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6b4177268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6b4177268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6b4177268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6b4177268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p:txBody>
      </p:sp>
      <p:sp>
        <p:nvSpPr>
          <p:cNvPr id="64" name="Google Shape;6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6b4177268a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6b4177268a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6b4177268a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6b4177268a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b4177268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b4177268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6b4177268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6b4177268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6b4177268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6b4177268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6b4177268a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6b4177268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6b4177268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6b4177268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6b4177268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6b4177268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6b4177268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6b4177268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6b4177268a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6b4177268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262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6b4177268a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6b4177268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6b4177268a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6b4177268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6b4177268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6b4177268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6b4177268a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6b4177268a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6b4177268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6b4177268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6b4177268a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6b4177268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6b4177268a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6b4177268a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6b4177268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6b4177268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6b4177268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6b4177268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6b4177268a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6b4177268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CA"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6308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6b4177268a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6b4177268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88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731875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92</a:t>
            </a:fld>
            <a:endParaRPr lang="cs-CZ"/>
          </a:p>
        </p:txBody>
      </p:sp>
    </p:spTree>
    <p:extLst>
      <p:ext uri="{BB962C8B-B14F-4D97-AF65-F5344CB8AC3E}">
        <p14:creationId xmlns:p14="http://schemas.microsoft.com/office/powerpoint/2010/main" val="217086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95</a:t>
            </a:fld>
            <a:endParaRPr lang="cs-CZ"/>
          </a:p>
        </p:txBody>
      </p:sp>
    </p:spTree>
    <p:extLst>
      <p:ext uri="{BB962C8B-B14F-4D97-AF65-F5344CB8AC3E}">
        <p14:creationId xmlns:p14="http://schemas.microsoft.com/office/powerpoint/2010/main" val="20195515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96</a:t>
            </a:fld>
            <a:endParaRPr lang="cs-CZ"/>
          </a:p>
        </p:txBody>
      </p:sp>
    </p:spTree>
    <p:extLst>
      <p:ext uri="{BB962C8B-B14F-4D97-AF65-F5344CB8AC3E}">
        <p14:creationId xmlns:p14="http://schemas.microsoft.com/office/powerpoint/2010/main" val="104646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97</a:t>
            </a:fld>
            <a:endParaRPr lang="cs-CZ"/>
          </a:p>
        </p:txBody>
      </p:sp>
    </p:spTree>
    <p:extLst>
      <p:ext uri="{BB962C8B-B14F-4D97-AF65-F5344CB8AC3E}">
        <p14:creationId xmlns:p14="http://schemas.microsoft.com/office/powerpoint/2010/main" val="1951767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98</a:t>
            </a:fld>
            <a:endParaRPr lang="cs-CZ"/>
          </a:p>
        </p:txBody>
      </p:sp>
    </p:spTree>
    <p:extLst>
      <p:ext uri="{BB962C8B-B14F-4D97-AF65-F5344CB8AC3E}">
        <p14:creationId xmlns:p14="http://schemas.microsoft.com/office/powerpoint/2010/main" val="269126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94841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99</a:t>
            </a:fld>
            <a:endParaRPr lang="cs-CZ"/>
          </a:p>
        </p:txBody>
      </p:sp>
    </p:spTree>
    <p:extLst>
      <p:ext uri="{BB962C8B-B14F-4D97-AF65-F5344CB8AC3E}">
        <p14:creationId xmlns:p14="http://schemas.microsoft.com/office/powerpoint/2010/main" val="14673066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100</a:t>
            </a:fld>
            <a:endParaRPr lang="cs-CZ"/>
          </a:p>
        </p:txBody>
      </p:sp>
    </p:spTree>
    <p:extLst>
      <p:ext uri="{BB962C8B-B14F-4D97-AF65-F5344CB8AC3E}">
        <p14:creationId xmlns:p14="http://schemas.microsoft.com/office/powerpoint/2010/main" val="523203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101</a:t>
            </a:fld>
            <a:endParaRPr lang="cs-CZ"/>
          </a:p>
        </p:txBody>
      </p:sp>
    </p:spTree>
    <p:extLst>
      <p:ext uri="{BB962C8B-B14F-4D97-AF65-F5344CB8AC3E}">
        <p14:creationId xmlns:p14="http://schemas.microsoft.com/office/powerpoint/2010/main" val="1121504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102</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093093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3a60abf887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3a60abf88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3a60abf887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3a60abf887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6675a2a6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6675a2a6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3a60abf88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3a60abf88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lang="en-CA" dirty="0"/>
          </a:p>
        </p:txBody>
      </p:sp>
      <p:sp>
        <p:nvSpPr>
          <p:cNvPr id="100" name="Google Shape;10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02294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lang="en-CA" dirty="0"/>
          </a:p>
        </p:txBody>
      </p:sp>
      <p:sp>
        <p:nvSpPr>
          <p:cNvPr id="100" name="Google Shape;10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01756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22</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02234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23</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2360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4" name="Google Shape;12;p6">
            <a:extLst>
              <a:ext uri="{FF2B5EF4-FFF2-40B4-BE49-F238E27FC236}">
                <a16:creationId xmlns:a16="http://schemas.microsoft.com/office/drawing/2014/main" id="{AC9FEBC6-E0D8-8FB8-B227-F17502C88904}"/>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6434F9DE-FE1A-7935-1A84-7BA02EDAF112}"/>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8272FADD-D7F7-A66E-9C19-65AD8C2D98E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25EE2A48-9ECD-23BD-68CF-24404F42C0D3}"/>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AE723A26-4D79-1E21-1DE7-86D7CC1640D3}"/>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Best Practices and Tools for </a:t>
              </a:r>
              <a:r>
                <a:rPr lang="en-CA" sz="1400" b="0" i="0" u="none" strike="noStrike" cap="none">
                  <a:solidFill>
                    <a:schemeClr val="lt1"/>
                  </a:solidFill>
                  <a:latin typeface="Arial"/>
                  <a:ea typeface="Arial"/>
                  <a:cs typeface="Arial"/>
                  <a:sym typeface="Arial"/>
                </a:rPr>
                <a:t>Learner Assessment</a:t>
              </a:r>
              <a:endParaRPr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F791C72-6BE0-4A0D-BD68-7F54C6C44A6C}" type="datetimeFigureOut">
              <a:rPr lang="en-CA" smtClean="0"/>
              <a:t>2022-11-02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C41CAF-F8CD-4210-941E-7636C85041FD}" type="slidenum">
              <a:rPr lang="en-CA" smtClean="0"/>
              <a:t>‹#›</a:t>
            </a:fld>
            <a:endParaRPr lang="en-CA"/>
          </a:p>
        </p:txBody>
      </p:sp>
    </p:spTree>
    <p:extLst>
      <p:ext uri="{BB962C8B-B14F-4D97-AF65-F5344CB8AC3E}">
        <p14:creationId xmlns:p14="http://schemas.microsoft.com/office/powerpoint/2010/main" val="116576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no image)" type="title">
  <p:cSld name="Title slide (no imag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938833" y="1156900"/>
            <a:ext cx="10058400" cy="2112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4000"/>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938833" y="604833"/>
            <a:ext cx="4156400" cy="482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2E814C"/>
              </a:buClr>
              <a:buSzPts val="1400"/>
              <a:buFont typeface="Source Sans Pro SemiBold"/>
              <a:buNone/>
              <a:defRPr sz="1867">
                <a:solidFill>
                  <a:srgbClr val="2E814C"/>
                </a:solidFill>
                <a:latin typeface="Source Sans Pro SemiBold"/>
                <a:ea typeface="Source Sans Pro SemiBold"/>
                <a:cs typeface="Source Sans Pro SemiBold"/>
                <a:sym typeface="Source Sans Pro SemiBold"/>
              </a:defRPr>
            </a:lvl1pPr>
            <a:lvl2pPr lvl="1">
              <a:lnSpc>
                <a:spcPct val="100000"/>
              </a:lnSpc>
              <a:spcBef>
                <a:spcPts val="0"/>
              </a:spcBef>
              <a:spcAft>
                <a:spcPts val="0"/>
              </a:spcAft>
              <a:buSzPts val="2200"/>
              <a:buNone/>
              <a:defRPr sz="2933"/>
            </a:lvl2pPr>
            <a:lvl3pPr lvl="2">
              <a:lnSpc>
                <a:spcPct val="100000"/>
              </a:lnSpc>
              <a:spcBef>
                <a:spcPts val="0"/>
              </a:spcBef>
              <a:spcAft>
                <a:spcPts val="0"/>
              </a:spcAft>
              <a:buSzPts val="2200"/>
              <a:buNone/>
              <a:defRPr sz="2933"/>
            </a:lvl3pPr>
            <a:lvl4pPr lvl="3">
              <a:lnSpc>
                <a:spcPct val="100000"/>
              </a:lnSpc>
              <a:spcBef>
                <a:spcPts val="0"/>
              </a:spcBef>
              <a:spcAft>
                <a:spcPts val="0"/>
              </a:spcAft>
              <a:buSzPts val="2200"/>
              <a:buNone/>
              <a:defRPr sz="2933"/>
            </a:lvl4pPr>
            <a:lvl5pPr lvl="4">
              <a:lnSpc>
                <a:spcPct val="100000"/>
              </a:lnSpc>
              <a:spcBef>
                <a:spcPts val="0"/>
              </a:spcBef>
              <a:spcAft>
                <a:spcPts val="0"/>
              </a:spcAft>
              <a:buSzPts val="2200"/>
              <a:buNone/>
              <a:defRPr sz="2933"/>
            </a:lvl5pPr>
            <a:lvl6pPr lvl="5">
              <a:lnSpc>
                <a:spcPct val="100000"/>
              </a:lnSpc>
              <a:spcBef>
                <a:spcPts val="0"/>
              </a:spcBef>
              <a:spcAft>
                <a:spcPts val="0"/>
              </a:spcAft>
              <a:buSzPts val="2200"/>
              <a:buNone/>
              <a:defRPr sz="2933"/>
            </a:lvl6pPr>
            <a:lvl7pPr lvl="6">
              <a:lnSpc>
                <a:spcPct val="100000"/>
              </a:lnSpc>
              <a:spcBef>
                <a:spcPts val="0"/>
              </a:spcBef>
              <a:spcAft>
                <a:spcPts val="0"/>
              </a:spcAft>
              <a:buSzPts val="2200"/>
              <a:buNone/>
              <a:defRPr sz="2933"/>
            </a:lvl7pPr>
            <a:lvl8pPr lvl="7">
              <a:lnSpc>
                <a:spcPct val="100000"/>
              </a:lnSpc>
              <a:spcBef>
                <a:spcPts val="0"/>
              </a:spcBef>
              <a:spcAft>
                <a:spcPts val="0"/>
              </a:spcAft>
              <a:buSzPts val="2200"/>
              <a:buNone/>
              <a:defRPr sz="2933"/>
            </a:lvl8pPr>
            <a:lvl9pPr lvl="8">
              <a:lnSpc>
                <a:spcPct val="100000"/>
              </a:lnSpc>
              <a:spcBef>
                <a:spcPts val="0"/>
              </a:spcBef>
              <a:spcAft>
                <a:spcPts val="0"/>
              </a:spcAft>
              <a:buSzPts val="2200"/>
              <a:buNone/>
              <a:defRPr sz="2933"/>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4" name="Google Shape;14;p2"/>
          <p:cNvSpPr txBox="1">
            <a:spLocks noGrp="1"/>
          </p:cNvSpPr>
          <p:nvPr>
            <p:ph type="ctrTitle" idx="2"/>
          </p:nvPr>
        </p:nvSpPr>
        <p:spPr>
          <a:xfrm>
            <a:off x="938833" y="4471300"/>
            <a:ext cx="4868000" cy="1890800"/>
          </a:xfrm>
          <a:prstGeom prst="rect">
            <a:avLst/>
          </a:prstGeom>
        </p:spPr>
        <p:txBody>
          <a:bodyPr spcFirstLastPara="1" wrap="square" lIns="0" tIns="91425" rIns="91425" bIns="0" anchor="b" anchorCtr="0">
            <a:normAutofit/>
          </a:bodyPr>
          <a:lstStyle>
            <a:lvl1pPr lvl="0" rtl="0">
              <a:spcBef>
                <a:spcPts val="0"/>
              </a:spcBef>
              <a:spcAft>
                <a:spcPts val="0"/>
              </a:spcAft>
              <a:buClr>
                <a:srgbClr val="333333"/>
              </a:buClr>
              <a:buSzPts val="1600"/>
              <a:buFont typeface="Source Sans Pro SemiBold"/>
              <a:buNone/>
              <a:defRPr sz="2133" b="0">
                <a:solidFill>
                  <a:srgbClr val="333333"/>
                </a:solidFill>
                <a:latin typeface="Source Sans Pro SemiBold"/>
                <a:ea typeface="Source Sans Pro SemiBold"/>
                <a:cs typeface="Source Sans Pro SemiBold"/>
                <a:sym typeface="Source Sans Pro SemiBol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625463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2809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12" name="Picture 11" descr="Fanshawe-branded pattern_no_type.jpg"/>
          <p:cNvPicPr>
            <a:picLocks noChangeAspect="1"/>
          </p:cNvPicPr>
          <p:nvPr userDrawn="1"/>
        </p:nvPicPr>
        <p:blipFill rotWithShape="1">
          <a:blip r:embed="rId2" cstate="print">
            <a:extLst>
              <a:ext uri="{28A0092B-C50C-407E-A947-70E740481C1C}">
                <a14:useLocalDpi xmlns:a14="http://schemas.microsoft.com/office/drawing/2010/main"/>
              </a:ext>
            </a:extLst>
          </a:blip>
          <a:srcRect t="70348" b="18163"/>
          <a:stretch/>
        </p:blipFill>
        <p:spPr>
          <a:xfrm>
            <a:off x="0" y="6055360"/>
            <a:ext cx="12207235" cy="812800"/>
          </a:xfrm>
          <a:prstGeom prst="rect">
            <a:avLst/>
          </a:prstGeom>
        </p:spPr>
      </p:pic>
      <p:pic>
        <p:nvPicPr>
          <p:cNvPr id="7" name="Picture 6" descr="Fanshawe-branded pattern_no_type.jpg"/>
          <p:cNvPicPr>
            <a:picLocks noChangeAspect="1"/>
          </p:cNvPicPr>
          <p:nvPr userDrawn="1"/>
        </p:nvPicPr>
        <p:blipFill rotWithShape="1">
          <a:blip r:embed="rId2" cstate="print">
            <a:extLst>
              <a:ext uri="{28A0092B-C50C-407E-A947-70E740481C1C}">
                <a14:useLocalDpi xmlns:a14="http://schemas.microsoft.com/office/drawing/2010/main"/>
              </a:ext>
            </a:extLst>
          </a:blip>
          <a:srcRect b="95565"/>
          <a:stretch/>
        </p:blipFill>
        <p:spPr>
          <a:xfrm>
            <a:off x="0" y="1"/>
            <a:ext cx="12207235" cy="313765"/>
          </a:xfrm>
          <a:prstGeom prst="rect">
            <a:avLst/>
          </a:prstGeom>
        </p:spPr>
      </p:pic>
      <p:sp>
        <p:nvSpPr>
          <p:cNvPr id="8" name="Text Placeholder 10"/>
          <p:cNvSpPr>
            <a:spLocks noGrp="1"/>
          </p:cNvSpPr>
          <p:nvPr>
            <p:ph type="body" sz="quarter" idx="10"/>
          </p:nvPr>
        </p:nvSpPr>
        <p:spPr>
          <a:xfrm>
            <a:off x="457200" y="433389"/>
            <a:ext cx="10280525" cy="485494"/>
          </a:xfrm>
        </p:spPr>
        <p:txBody>
          <a:bodyPr anchor="t">
            <a:normAutofit/>
          </a:bodyPr>
          <a:lstStyle>
            <a:lvl1pPr marL="0" indent="0">
              <a:lnSpc>
                <a:spcPct val="90000"/>
              </a:lnSpc>
              <a:buNone/>
              <a:defRPr sz="3600" b="1" i="0">
                <a:solidFill>
                  <a:schemeClr val="tx1"/>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457200" y="1268602"/>
            <a:ext cx="10280525" cy="4493851"/>
          </a:xfrm>
        </p:spPr>
        <p:txBody>
          <a:bodyPr anchor="t">
            <a:normAutofit/>
          </a:bodyPr>
          <a:lstStyle>
            <a:lvl1pPr marL="0" indent="0">
              <a:lnSpc>
                <a:spcPct val="90000"/>
              </a:lnSpc>
              <a:buNone/>
              <a:defRPr sz="3100" b="0" i="0">
                <a:solidFill>
                  <a:schemeClr val="tx1"/>
                </a:solidFill>
                <a:latin typeface="Arial"/>
                <a:cs typeface="Arial"/>
              </a:defRPr>
            </a:lvl1pPr>
          </a:lstStyle>
          <a:p>
            <a:pPr lvl="0"/>
            <a:r>
              <a:rPr lang="en-US"/>
              <a:t>Click to edit Master text styles</a:t>
            </a:r>
          </a:p>
        </p:txBody>
      </p:sp>
      <p:sp>
        <p:nvSpPr>
          <p:cNvPr id="11" name="Text Placeholder 12"/>
          <p:cNvSpPr>
            <a:spLocks noGrp="1"/>
          </p:cNvSpPr>
          <p:nvPr>
            <p:ph type="body" sz="quarter" idx="12" hasCustomPrompt="1"/>
          </p:nvPr>
        </p:nvSpPr>
        <p:spPr>
          <a:xfrm>
            <a:off x="11067628" y="6207145"/>
            <a:ext cx="575785" cy="373045"/>
          </a:xfrm>
        </p:spPr>
        <p:txBody>
          <a:bodyPr anchor="b">
            <a:noAutofit/>
          </a:bodyPr>
          <a:lstStyle>
            <a:lvl1pPr marL="0" indent="0" algn="r">
              <a:buNone/>
              <a:defRPr sz="1000">
                <a:solidFill>
                  <a:schemeClr val="bg1"/>
                </a:solidFill>
              </a:defRPr>
            </a:lvl1pPr>
            <a:lvl5pPr marL="1828800" indent="0">
              <a:buNone/>
              <a:defRPr/>
            </a:lvl5pPr>
          </a:lstStyle>
          <a:p>
            <a:pPr lvl="0"/>
            <a:fld id="{89E559C8-324F-0946-9C59-F6AEF7DBEA5E}" type="slidenum">
              <a:rPr lang="en-US" smtClean="0"/>
              <a:pPr/>
              <a:t>‹#›</a:t>
            </a:fld>
            <a:endParaRPr lang="en-CA" dirty="0"/>
          </a:p>
        </p:txBody>
      </p:sp>
      <p:pic>
        <p:nvPicPr>
          <p:cNvPr id="14" name="Picture 13" descr="Fanshawe_powerpoint_whitelogo-04.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235" y="6156873"/>
            <a:ext cx="3014077" cy="559602"/>
          </a:xfrm>
          <a:prstGeom prst="rect">
            <a:avLst/>
          </a:prstGeom>
        </p:spPr>
      </p:pic>
    </p:spTree>
    <p:extLst>
      <p:ext uri="{BB962C8B-B14F-4D97-AF65-F5344CB8AC3E}">
        <p14:creationId xmlns:p14="http://schemas.microsoft.com/office/powerpoint/2010/main" val="222150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grpSp>
        <p:nvGrpSpPr>
          <p:cNvPr id="3" name="Google Shape;12;p6">
            <a:extLst>
              <a:ext uri="{FF2B5EF4-FFF2-40B4-BE49-F238E27FC236}">
                <a16:creationId xmlns:a16="http://schemas.microsoft.com/office/drawing/2014/main" id="{1B50115A-D127-B3F8-C9F1-1E3C9DAAC587}"/>
              </a:ext>
            </a:extLst>
          </p:cNvPr>
          <p:cNvGrpSpPr/>
          <p:nvPr userDrawn="1"/>
        </p:nvGrpSpPr>
        <p:grpSpPr>
          <a:xfrm>
            <a:off x="0" y="6026478"/>
            <a:ext cx="11958172" cy="832052"/>
            <a:chOff x="0" y="6026478"/>
            <a:chExt cx="11958172" cy="832052"/>
          </a:xfrm>
        </p:grpSpPr>
        <p:pic>
          <p:nvPicPr>
            <p:cNvPr id="4" name="Google Shape;13;p6">
              <a:extLst>
                <a:ext uri="{FF2B5EF4-FFF2-40B4-BE49-F238E27FC236}">
                  <a16:creationId xmlns:a16="http://schemas.microsoft.com/office/drawing/2014/main" id="{2700F732-200F-C704-9BB6-5271400EE093}"/>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5" name="Google Shape;14;p6">
              <a:extLst>
                <a:ext uri="{FF2B5EF4-FFF2-40B4-BE49-F238E27FC236}">
                  <a16:creationId xmlns:a16="http://schemas.microsoft.com/office/drawing/2014/main" id="{B53CFE15-1BDE-512D-46BA-AFC9BFAE82E4}"/>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5;p6">
              <a:extLst>
                <a:ext uri="{FF2B5EF4-FFF2-40B4-BE49-F238E27FC236}">
                  <a16:creationId xmlns:a16="http://schemas.microsoft.com/office/drawing/2014/main" id="{832A633F-F50F-8462-187D-E05BC653306D}"/>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6;p6">
              <a:extLst>
                <a:ext uri="{FF2B5EF4-FFF2-40B4-BE49-F238E27FC236}">
                  <a16:creationId xmlns:a16="http://schemas.microsoft.com/office/drawing/2014/main" id="{FDB252EA-D597-228B-4E7E-056687B2C68F}"/>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Best Practices and Tools for </a:t>
              </a:r>
              <a:r>
                <a:rPr lang="en-CA" sz="1400" b="0" i="0" u="none" strike="noStrike" cap="none">
                  <a:solidFill>
                    <a:schemeClr val="lt1"/>
                  </a:solidFill>
                  <a:latin typeface="Arial"/>
                  <a:ea typeface="Arial"/>
                  <a:cs typeface="Arial"/>
                  <a:sym typeface="Arial"/>
                </a:rPr>
                <a:t>Learner Assessment</a:t>
              </a:r>
              <a:endParaRPr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grpSp>
        <p:nvGrpSpPr>
          <p:cNvPr id="4" name="Google Shape;12;p6">
            <a:extLst>
              <a:ext uri="{FF2B5EF4-FFF2-40B4-BE49-F238E27FC236}">
                <a16:creationId xmlns:a16="http://schemas.microsoft.com/office/drawing/2014/main" id="{F8FAD62B-03F4-8FD3-C8D2-8ADD33EE197E}"/>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D12F1002-4F64-B0DE-1E79-55A1E9445D50}"/>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BFECF85C-ECC1-F31F-C7CD-2E4B8E0A0142}"/>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7A89663C-1623-1E1C-482A-29274C32ABAC}"/>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D004BF85-0119-A437-E2E0-9387B392F5C9}"/>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Best Practices and Tools for </a:t>
              </a:r>
              <a:r>
                <a:rPr lang="en-CA" sz="1400" b="0" i="0" u="none" strike="noStrike" cap="none">
                  <a:solidFill>
                    <a:schemeClr val="lt1"/>
                  </a:solidFill>
                  <a:latin typeface="Arial"/>
                  <a:ea typeface="Arial"/>
                  <a:cs typeface="Arial"/>
                  <a:sym typeface="Arial"/>
                </a:rPr>
                <a:t>Learner Assessment</a:t>
              </a:r>
              <a:endParaRPr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grpSp>
        <p:nvGrpSpPr>
          <p:cNvPr id="2" name="Google Shape;12;p6">
            <a:extLst>
              <a:ext uri="{FF2B5EF4-FFF2-40B4-BE49-F238E27FC236}">
                <a16:creationId xmlns:a16="http://schemas.microsoft.com/office/drawing/2014/main" id="{EBDA6EC0-DDA7-18D4-D633-332EE9CB36CC}"/>
              </a:ext>
            </a:extLst>
          </p:cNvPr>
          <p:cNvGrpSpPr/>
          <p:nvPr userDrawn="1"/>
        </p:nvGrpSpPr>
        <p:grpSpPr>
          <a:xfrm>
            <a:off x="0" y="6026478"/>
            <a:ext cx="11958172" cy="832052"/>
            <a:chOff x="0" y="6026478"/>
            <a:chExt cx="11958172" cy="832052"/>
          </a:xfrm>
        </p:grpSpPr>
        <p:pic>
          <p:nvPicPr>
            <p:cNvPr id="3" name="Google Shape;13;p6">
              <a:extLst>
                <a:ext uri="{FF2B5EF4-FFF2-40B4-BE49-F238E27FC236}">
                  <a16:creationId xmlns:a16="http://schemas.microsoft.com/office/drawing/2014/main" id="{A0553C1D-B4AC-4BEE-B4A2-D536CDB28D1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4" name="Google Shape;14;p6">
              <a:extLst>
                <a:ext uri="{FF2B5EF4-FFF2-40B4-BE49-F238E27FC236}">
                  <a16:creationId xmlns:a16="http://schemas.microsoft.com/office/drawing/2014/main" id="{361AF5CA-7614-9CDF-11A6-7E535A1D8BEA}"/>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5;p6">
              <a:extLst>
                <a:ext uri="{FF2B5EF4-FFF2-40B4-BE49-F238E27FC236}">
                  <a16:creationId xmlns:a16="http://schemas.microsoft.com/office/drawing/2014/main" id="{60462929-99AE-F38C-2186-7B6373A03643}"/>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6;p6">
              <a:extLst>
                <a:ext uri="{FF2B5EF4-FFF2-40B4-BE49-F238E27FC236}">
                  <a16:creationId xmlns:a16="http://schemas.microsoft.com/office/drawing/2014/main" id="{50365471-5689-AD84-4AAC-F470053D1BBF}"/>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Best Practices and Tools for </a:t>
              </a:r>
              <a:r>
                <a:rPr lang="en-CA" sz="1400" b="0" i="0" u="none" strike="noStrike" cap="none">
                  <a:solidFill>
                    <a:schemeClr val="lt1"/>
                  </a:solidFill>
                  <a:latin typeface="Arial"/>
                  <a:ea typeface="Arial"/>
                  <a:cs typeface="Arial"/>
                  <a:sym typeface="Arial"/>
                </a:rPr>
                <a:t>Learner Assessment</a:t>
              </a:r>
              <a:endParaRPr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grpSp>
        <p:nvGrpSpPr>
          <p:cNvPr id="5" name="Google Shape;12;p6">
            <a:extLst>
              <a:ext uri="{FF2B5EF4-FFF2-40B4-BE49-F238E27FC236}">
                <a16:creationId xmlns:a16="http://schemas.microsoft.com/office/drawing/2014/main" id="{702586CF-16D3-DB17-E7AA-39EA2946BEE8}"/>
              </a:ext>
            </a:extLst>
          </p:cNvPr>
          <p:cNvGrpSpPr/>
          <p:nvPr userDrawn="1"/>
        </p:nvGrpSpPr>
        <p:grpSpPr>
          <a:xfrm>
            <a:off x="0" y="6026478"/>
            <a:ext cx="11958172" cy="832052"/>
            <a:chOff x="0" y="6026478"/>
            <a:chExt cx="11958172" cy="832052"/>
          </a:xfrm>
        </p:grpSpPr>
        <p:pic>
          <p:nvPicPr>
            <p:cNvPr id="6" name="Google Shape;13;p6">
              <a:extLst>
                <a:ext uri="{FF2B5EF4-FFF2-40B4-BE49-F238E27FC236}">
                  <a16:creationId xmlns:a16="http://schemas.microsoft.com/office/drawing/2014/main" id="{BA57EB2E-2CDF-1D57-13E9-5823143A4D14}"/>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7" name="Google Shape;14;p6">
              <a:extLst>
                <a:ext uri="{FF2B5EF4-FFF2-40B4-BE49-F238E27FC236}">
                  <a16:creationId xmlns:a16="http://schemas.microsoft.com/office/drawing/2014/main" id="{8ED19384-02BC-1118-6A41-FB9B5FB767E9}"/>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5;p6">
              <a:extLst>
                <a:ext uri="{FF2B5EF4-FFF2-40B4-BE49-F238E27FC236}">
                  <a16:creationId xmlns:a16="http://schemas.microsoft.com/office/drawing/2014/main" id="{EED8E138-0FCA-2D88-61DC-06ED5AADE159}"/>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16;p6">
              <a:extLst>
                <a:ext uri="{FF2B5EF4-FFF2-40B4-BE49-F238E27FC236}">
                  <a16:creationId xmlns:a16="http://schemas.microsoft.com/office/drawing/2014/main" id="{E016DCA5-5F6A-EF92-9C02-04602C584468}"/>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Best Practices and Tools for </a:t>
              </a:r>
              <a:r>
                <a:rPr lang="en-CA" sz="1400" b="0" i="0" u="none" strike="noStrike" cap="none">
                  <a:solidFill>
                    <a:schemeClr val="lt1"/>
                  </a:solidFill>
                  <a:latin typeface="Arial"/>
                  <a:ea typeface="Arial"/>
                  <a:cs typeface="Arial"/>
                  <a:sym typeface="Arial"/>
                </a:rPr>
                <a:t>Learner Assessment</a:t>
              </a:r>
              <a:endParaRPr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 name="Google Shape;12;p6">
            <a:extLst>
              <a:ext uri="{FF2B5EF4-FFF2-40B4-BE49-F238E27FC236}">
                <a16:creationId xmlns:a16="http://schemas.microsoft.com/office/drawing/2014/main" id="{F3C70231-C3A7-A707-86F0-5915579E6B75}"/>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32755AF1-C1BC-1AA5-306D-2EA55BE64E54}"/>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81E57C6F-0113-C034-B87D-7D83A47B83F3}"/>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7F68C6FF-89E8-574D-BCFB-B868A5959F5A}"/>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F4D65E25-C85E-3261-17B9-748553B41CF9}"/>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Best Practices and Tools for </a:t>
              </a:r>
              <a:r>
                <a:rPr lang="en-CA" sz="1400" b="0" i="0" u="none" strike="noStrike" cap="none">
                  <a:solidFill>
                    <a:schemeClr val="lt1"/>
                  </a:solidFill>
                  <a:latin typeface="Arial"/>
                  <a:ea typeface="Arial"/>
                  <a:cs typeface="Arial"/>
                  <a:sym typeface="Arial"/>
                </a:rPr>
                <a:t>Learner Assessment</a:t>
              </a:r>
              <a:endParaRPr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 name="Google Shape;12;p6">
            <a:extLst>
              <a:ext uri="{FF2B5EF4-FFF2-40B4-BE49-F238E27FC236}">
                <a16:creationId xmlns:a16="http://schemas.microsoft.com/office/drawing/2014/main" id="{7D9B8091-0F4E-8CE2-B708-3F71C19A51FE}"/>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24DAC52B-B9CA-DDEF-A196-3F043B3227BE}"/>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285213FF-18EB-C848-5726-A23778FDCE32}"/>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0F430F56-B00B-1474-0EFA-E2C62D990402}"/>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79CB0D7E-AEF7-8262-AD31-32AF36AD74DD}"/>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Best Practices and Tools for </a:t>
              </a:r>
              <a:r>
                <a:rPr lang="en-CA" sz="1400" b="0" i="0" u="none" strike="noStrike" cap="none">
                  <a:solidFill>
                    <a:schemeClr val="lt1"/>
                  </a:solidFill>
                  <a:latin typeface="Arial"/>
                  <a:ea typeface="Arial"/>
                  <a:cs typeface="Arial"/>
                  <a:sym typeface="Arial"/>
                </a:rPr>
                <a:t>Learner Assessment</a:t>
              </a:r>
              <a:endParaRPr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5721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51965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 name="Google Shape;8;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6"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01.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62.xml"/><Relationship Id="rId16" Type="http://schemas.openxmlformats.org/officeDocument/2006/relationships/image" Target="../media/image93.svg"/><Relationship Id="rId1" Type="http://schemas.openxmlformats.org/officeDocument/2006/relationships/slideLayout" Target="../slideLayouts/slideLayout4.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forms.gle/S3kVFV1iq2SAL1Vd8"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forms.gle/tG83ggwc13CmzrKA7" TargetMode="External"/><Relationship Id="rId5" Type="http://schemas.openxmlformats.org/officeDocument/2006/relationships/image" Target="../media/image99.png"/><Relationship Id="rId4" Type="http://schemas.openxmlformats.org/officeDocument/2006/relationships/image" Target="../media/image98.png"/></Relationships>
</file>

<file path=ppt/slides/_rels/slide10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s://docs.google.com/spreadsheets/d/1AoW9vH81frD3WpSITrjQkkdzrC1XWSPn7XefUCdVgTs/edit?usp=sharing" TargetMode="External"/><Relationship Id="rId7"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hyperlink" Target="mailto:monika@alphaplus.ca" TargetMode="External"/><Relationship Id="rId4" Type="http://schemas.openxmlformats.org/officeDocument/2006/relationships/hyperlink" Target="https://docs.google.com/spreadsheets/d/12D7JncaoejhYr-AQQluzx_IsuH87a9nc/edit?usp=sharing&amp;ouid=102324212026787552536&amp;rtpof=true&amp;sd=true"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5.png"/><Relationship Id="rId7" Type="http://schemas.openxmlformats.org/officeDocument/2006/relationships/hyperlink" Target="https://sites.google.com/alphaplus.ca/digitalinclusionplaybook/welcome?authuser=0"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alphaplus.ca/educator-network-e-net/" TargetMode="External"/><Relationship Id="rId11" Type="http://schemas.openxmlformats.org/officeDocument/2006/relationships/image" Target="../media/image103.png"/><Relationship Id="rId5" Type="http://schemas.openxmlformats.org/officeDocument/2006/relationships/hyperlink" Target="https://sites.google.com/alphaplus.ca/wayfinders/community-gabfests" TargetMode="External"/><Relationship Id="rId10" Type="http://schemas.openxmlformats.org/officeDocument/2006/relationships/hyperlink" Target="http://alphaplus.ca/" TargetMode="External"/><Relationship Id="rId4" Type="http://schemas.openxmlformats.org/officeDocument/2006/relationships/hyperlink" Target="https://virtualshowcase.alphaplus.ca/" TargetMode="External"/><Relationship Id="rId9" Type="http://schemas.openxmlformats.org/officeDocument/2006/relationships/hyperlink" Target="mailto:monika@alphaplus.ca"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learningnetworks.ca/resources-publications/popuppd/" TargetMode="External"/><Relationship Id="rId5" Type="http://schemas.openxmlformats.org/officeDocument/2006/relationships/hyperlink" Target="https://tinyurl.com/bd3b825y" TargetMode="External"/><Relationship Id="rId4" Type="http://schemas.openxmlformats.org/officeDocument/2006/relationships/hyperlink" Target="https://apprentissageenligne.ca/formateurs/programme-afb-ressources-de-la-communaute-de-pratique-en-ligne"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7" Type="http://schemas.microsoft.com/office/2007/relationships/hdphoto" Target="../media/hdphoto3.wdp"/><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e-channel@contactnorth.c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cesba.com/wp-content/uploads/2020/10/ESKARGO-Initial-Skills-Assessment-with-answer-key.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ditpad.org/tool/readability-checke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3.emf"/><Relationship Id="rId4" Type="http://schemas.openxmlformats.org/officeDocument/2006/relationships/image" Target="../media/image42.emf"/></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ptp.c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mailto:esmith42@memphis.edu"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fr.esee.essentialskillsgroup.com/" TargetMode="External"/><Relationship Id="rId4" Type="http://schemas.openxmlformats.org/officeDocument/2006/relationships/hyperlink" Target="https://en.esee.essentialskillsgroup.com/"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9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subTitle" idx="1"/>
          </p:nvPr>
        </p:nvSpPr>
        <p:spPr>
          <a:xfrm>
            <a:off x="1576251" y="3128704"/>
            <a:ext cx="9144000" cy="245728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CA" sz="3600" b="1" dirty="0"/>
              <a:t>Title of Presentation</a:t>
            </a:r>
            <a:endParaRPr dirty="0"/>
          </a:p>
        </p:txBody>
      </p:sp>
      <p:pic>
        <p:nvPicPr>
          <p:cNvPr id="55" name="Google Shape;55;p1"/>
          <p:cNvPicPr preferRelativeResize="0"/>
          <p:nvPr/>
        </p:nvPicPr>
        <p:blipFill rotWithShape="1">
          <a:blip r:embed="rId3">
            <a:alphaModFix/>
          </a:blip>
          <a:srcRect/>
          <a:stretch/>
        </p:blipFill>
        <p:spPr>
          <a:xfrm>
            <a:off x="3621645" y="354392"/>
            <a:ext cx="5053211" cy="2774312"/>
          </a:xfrm>
          <a:prstGeom prst="rect">
            <a:avLst/>
          </a:prstGeom>
          <a:noFill/>
          <a:ln>
            <a:noFill/>
          </a:ln>
        </p:spPr>
      </p:pic>
      <p:pic>
        <p:nvPicPr>
          <p:cNvPr id="5" name="Picture 4" descr="Diagram&#10;&#10;Description automatically generated with low confidence">
            <a:extLst>
              <a:ext uri="{FF2B5EF4-FFF2-40B4-BE49-F238E27FC236}">
                <a16:creationId xmlns:a16="http://schemas.microsoft.com/office/drawing/2014/main" id="{9D344796-5B90-E286-395B-5F612F2AA220}"/>
              </a:ext>
            </a:extLst>
          </p:cNvPr>
          <p:cNvPicPr>
            <a:picLocks noChangeAspect="1"/>
          </p:cNvPicPr>
          <p:nvPr/>
        </p:nvPicPr>
        <p:blipFill>
          <a:blip r:embed="rId4"/>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84CA-9560-8281-95D0-DF0DCE520148}"/>
              </a:ext>
            </a:extLst>
          </p:cNvPr>
          <p:cNvSpPr>
            <a:spLocks noGrp="1"/>
          </p:cNvSpPr>
          <p:nvPr>
            <p:ph type="title"/>
          </p:nvPr>
        </p:nvSpPr>
        <p:spPr/>
        <p:txBody>
          <a:bodyPr>
            <a:normAutofit/>
          </a:bodyPr>
          <a:lstStyle/>
          <a:p>
            <a:r>
              <a:rPr lang="en-CA" dirty="0" err="1">
                <a:latin typeface="Calibri" panose="020F0502020204030204" pitchFamily="34" charset="0"/>
                <a:cs typeface="Calibri" panose="020F0502020204030204" pitchFamily="34" charset="0"/>
              </a:rPr>
              <a:t>SkillsMarker</a:t>
            </a:r>
            <a:r>
              <a:rPr lang="en-CA" dirty="0">
                <a:latin typeface="Calibri" panose="020F0502020204030204" pitchFamily="34" charset="0"/>
                <a:cs typeface="Calibri" panose="020F0502020204030204" pitchFamily="34" charset="0"/>
              </a:rPr>
              <a:t> Quick Facts</a:t>
            </a:r>
          </a:p>
        </p:txBody>
      </p:sp>
      <p:sp>
        <p:nvSpPr>
          <p:cNvPr id="4" name="TextBox 3">
            <a:extLst>
              <a:ext uri="{FF2B5EF4-FFF2-40B4-BE49-F238E27FC236}">
                <a16:creationId xmlns:a16="http://schemas.microsoft.com/office/drawing/2014/main" id="{255FF508-8C93-8DEC-57A2-15C9CBF9EBD9}"/>
              </a:ext>
            </a:extLst>
          </p:cNvPr>
          <p:cNvSpPr txBox="1"/>
          <p:nvPr/>
        </p:nvSpPr>
        <p:spPr>
          <a:xfrm>
            <a:off x="838200" y="1517694"/>
            <a:ext cx="10641227" cy="4401205"/>
          </a:xfrm>
          <a:prstGeom prst="rect">
            <a:avLst/>
          </a:prstGeom>
          <a:noFill/>
        </p:spPr>
        <p:txBody>
          <a:bodyPr wrap="square" rtlCol="0">
            <a:spAutoFit/>
          </a:bodyPr>
          <a:lstStyle/>
          <a:p>
            <a:pPr marL="342900" marR="0" lvl="0" indent="-342900" algn="l" defTabSz="914400" rtl="0" eaLnBrk="1" fontAlgn="auto" latinLnBrk="0" hangingPunct="1">
              <a:spcAft>
                <a:spcPts val="600"/>
              </a:spcAft>
              <a:buClrTx/>
              <a:buSzTx/>
              <a:buFont typeface="Arial" panose="020B0604020202020204" pitchFamily="34" charset="0"/>
              <a:buChar char="•"/>
              <a:tabLst/>
              <a:defRPr/>
            </a:pPr>
            <a:r>
              <a:rPr lang="en-US" sz="2400" dirty="0">
                <a:solidFill>
                  <a:schemeClr val="tx1"/>
                </a:solidFill>
                <a:latin typeface="Calibri" panose="020F0502020204030204" pitchFamily="34" charset="0"/>
                <a:cs typeface="Calibri" panose="020F0502020204030204" pitchFamily="34" charset="0"/>
              </a:rPr>
              <a:t>Original name was “ESEE” (</a:t>
            </a:r>
            <a:r>
              <a:rPr lang="en-US" sz="2400" b="1" dirty="0">
                <a:solidFill>
                  <a:srgbClr val="C00000"/>
                </a:solidFill>
                <a:latin typeface="Calibri" panose="020F0502020204030204" pitchFamily="34" charset="0"/>
                <a:cs typeface="Calibri" panose="020F0502020204030204" pitchFamily="34" charset="0"/>
              </a:rPr>
              <a:t>E</a:t>
            </a:r>
            <a:r>
              <a:rPr lang="en-US" sz="2400" dirty="0">
                <a:solidFill>
                  <a:schemeClr val="tx1"/>
                </a:solidFill>
                <a:latin typeface="Calibri" panose="020F0502020204030204" pitchFamily="34" charset="0"/>
                <a:cs typeface="Calibri" panose="020F0502020204030204" pitchFamily="34" charset="0"/>
              </a:rPr>
              <a:t>ssential </a:t>
            </a:r>
            <a:r>
              <a:rPr lang="en-US" sz="2400" b="1" dirty="0">
                <a:solidFill>
                  <a:srgbClr val="C00000"/>
                </a:solidFill>
                <a:latin typeface="Calibri" panose="020F0502020204030204" pitchFamily="34" charset="0"/>
                <a:cs typeface="Calibri" panose="020F0502020204030204" pitchFamily="34" charset="0"/>
              </a:rPr>
              <a:t>S</a:t>
            </a:r>
            <a:r>
              <a:rPr lang="en-US" sz="2400" dirty="0">
                <a:solidFill>
                  <a:schemeClr val="tx1"/>
                </a:solidFill>
                <a:latin typeface="Calibri" panose="020F0502020204030204" pitchFamily="34" charset="0"/>
                <a:cs typeface="Calibri" panose="020F0502020204030204" pitchFamily="34" charset="0"/>
              </a:rPr>
              <a:t>kills for </a:t>
            </a:r>
            <a:r>
              <a:rPr lang="en-US" sz="2400" b="1" dirty="0">
                <a:solidFill>
                  <a:srgbClr val="C00000"/>
                </a:solidFill>
                <a:latin typeface="Calibri" panose="020F0502020204030204" pitchFamily="34" charset="0"/>
                <a:cs typeface="Calibri" panose="020F0502020204030204" pitchFamily="34" charset="0"/>
              </a:rPr>
              <a:t>E</a:t>
            </a:r>
            <a:r>
              <a:rPr lang="en-US" sz="2400" dirty="0">
                <a:solidFill>
                  <a:schemeClr val="tx1"/>
                </a:solidFill>
                <a:latin typeface="Calibri" panose="020F0502020204030204" pitchFamily="34" charset="0"/>
                <a:cs typeface="Calibri" panose="020F0502020204030204" pitchFamily="34" charset="0"/>
              </a:rPr>
              <a:t>mployment and </a:t>
            </a:r>
            <a:r>
              <a:rPr lang="en-US" sz="2400" b="1" dirty="0">
                <a:solidFill>
                  <a:srgbClr val="C00000"/>
                </a:solidFill>
                <a:latin typeface="Calibri" panose="020F0502020204030204" pitchFamily="34" charset="0"/>
                <a:cs typeface="Calibri" panose="020F0502020204030204" pitchFamily="34" charset="0"/>
              </a:rPr>
              <a:t>E</a:t>
            </a:r>
            <a:r>
              <a:rPr lang="en-US" sz="2400" dirty="0">
                <a:solidFill>
                  <a:schemeClr val="tx1"/>
                </a:solidFill>
                <a:latin typeface="Calibri" panose="020F0502020204030204" pitchFamily="34" charset="0"/>
                <a:cs typeface="Calibri" panose="020F0502020204030204" pitchFamily="34" charset="0"/>
              </a:rPr>
              <a:t>ducation)</a:t>
            </a:r>
          </a:p>
          <a:p>
            <a:pPr marL="342900" marR="0" lvl="0" indent="-342900" algn="l" defTabSz="914400" rtl="0" eaLnBrk="1" fontAlgn="auto" latinLnBrk="0" hangingPunct="1">
              <a:spcAft>
                <a:spcPts val="600"/>
              </a:spcAft>
              <a:buClrTx/>
              <a:buSzTx/>
              <a:buFont typeface="Arial" panose="020B0604020202020204" pitchFamily="34" charset="0"/>
              <a:buChar char="•"/>
              <a:tabLst/>
              <a:defRPr/>
            </a:pPr>
            <a:r>
              <a:rPr lang="en-US" sz="2400" dirty="0">
                <a:solidFill>
                  <a:schemeClr val="tx1"/>
                </a:solidFill>
                <a:latin typeface="Calibri" panose="020F0502020204030204" pitchFamily="34" charset="0"/>
                <a:cs typeface="Calibri" panose="020F0502020204030204" pitchFamily="34" charset="0"/>
              </a:rPr>
              <a:t>Fully online</a:t>
            </a:r>
          </a:p>
          <a:p>
            <a:pPr marL="342900" marR="0" lvl="0" indent="-342900" algn="l" defTabSz="914400" rtl="0" eaLnBrk="1" fontAlgn="auto" latinLnBrk="0" hangingPunct="1">
              <a:spcAft>
                <a:spcPts val="600"/>
              </a:spcAft>
              <a:buClrTx/>
              <a:buSzTx/>
              <a:buFont typeface="Arial" panose="020B0604020202020204" pitchFamily="34" charset="0"/>
              <a:buChar char="•"/>
              <a:tabLst/>
              <a:defRPr/>
            </a:pPr>
            <a:r>
              <a:rPr lang="en-US" sz="2400" dirty="0">
                <a:solidFill>
                  <a:schemeClr val="tx1"/>
                </a:solidFill>
                <a:latin typeface="Calibri" panose="020F0502020204030204" pitchFamily="34" charset="0"/>
                <a:cs typeface="Calibri" panose="020F0502020204030204" pitchFamily="34" charset="0"/>
              </a:rPr>
              <a:t>Administered by the College Sector Committee for Adult Upgrading (CSC)</a:t>
            </a:r>
          </a:p>
          <a:p>
            <a:pPr marL="342900" marR="0" lvl="0" indent="-342900" algn="l" defTabSz="914400" rtl="0" eaLnBrk="1" fontAlgn="auto" latinLnBrk="0" hangingPunct="1">
              <a:spcAft>
                <a:spcPts val="600"/>
              </a:spcAft>
              <a:buClrTx/>
              <a:buSzTx/>
              <a:buFont typeface="Arial" panose="020B0604020202020204" pitchFamily="34" charset="0"/>
              <a:buChar char="•"/>
              <a:tabLst/>
              <a:defRPr/>
            </a:pPr>
            <a:r>
              <a:rPr lang="en-US" sz="2400" dirty="0">
                <a:solidFill>
                  <a:schemeClr val="tx1"/>
                </a:solidFill>
                <a:latin typeface="Calibri" panose="020F0502020204030204" pitchFamily="34" charset="0"/>
                <a:cs typeface="Calibri" panose="020F0502020204030204" pitchFamily="34" charset="0"/>
              </a:rPr>
              <a:t>Updated in 2020 to correspond with the new federal “Skills for Success” Framework (replaced previous “Essential Skills” Framework)</a:t>
            </a:r>
          </a:p>
          <a:p>
            <a:pPr marL="342900" marR="0" lvl="0" indent="-342900" algn="l" defTabSz="914400" rtl="0" eaLnBrk="1" fontAlgn="auto" latinLnBrk="0" hangingPunct="1">
              <a:spcAft>
                <a:spcPts val="600"/>
              </a:spcAft>
              <a:buClrTx/>
              <a:buSzTx/>
              <a:buFont typeface="Arial" panose="020B0604020202020204" pitchFamily="34" charset="0"/>
              <a:buChar char="•"/>
              <a:tabLst/>
              <a:defRPr/>
            </a:pPr>
            <a:r>
              <a:rPr lang="en-US" sz="2400" dirty="0">
                <a:solidFill>
                  <a:schemeClr val="tx1"/>
                </a:solidFill>
                <a:latin typeface="Calibri" panose="020F0502020204030204" pitchFamily="34" charset="0"/>
                <a:cs typeface="Calibri" panose="020F0502020204030204" pitchFamily="34" charset="0"/>
              </a:rPr>
              <a:t>Most widely used Essential Skills/Skills for Success assessment in Canada to date:</a:t>
            </a:r>
          </a:p>
          <a:p>
            <a:pPr marL="800100" lvl="1" indent="-342900">
              <a:spcAft>
                <a:spcPts val="600"/>
              </a:spcAft>
              <a:buFont typeface="Courier New" panose="02070309020205020404" pitchFamily="49" charset="0"/>
              <a:buChar char="o"/>
              <a:defRPr/>
            </a:pPr>
            <a:r>
              <a:rPr lang="en-US" sz="2400" b="1" dirty="0">
                <a:solidFill>
                  <a:srgbClr val="C00000"/>
                </a:solidFill>
                <a:latin typeface="Calibri" panose="020F0502020204030204" pitchFamily="34" charset="0"/>
                <a:cs typeface="Calibri" panose="020F0502020204030204" pitchFamily="34" charset="0"/>
              </a:rPr>
              <a:t>458,275</a:t>
            </a:r>
            <a:r>
              <a:rPr lang="en-US" sz="2400" dirty="0">
                <a:solidFill>
                  <a:schemeClr val="tx1"/>
                </a:solidFill>
                <a:latin typeface="Calibri" panose="020F0502020204030204" pitchFamily="34" charset="0"/>
                <a:cs typeface="Calibri" panose="020F0502020204030204" pitchFamily="34" charset="0"/>
              </a:rPr>
              <a:t> assessment taken by over 90,000 people </a:t>
            </a:r>
          </a:p>
          <a:p>
            <a:pPr marL="800100" lvl="1" indent="-342900">
              <a:spcAft>
                <a:spcPts val="600"/>
              </a:spcAft>
              <a:buFont typeface="Courier New" panose="02070309020205020404" pitchFamily="49" charset="0"/>
              <a:buChar char="o"/>
              <a:defRPr/>
            </a:pPr>
            <a:r>
              <a:rPr lang="en-US" sz="2400" b="1" dirty="0">
                <a:solidFill>
                  <a:srgbClr val="C00000"/>
                </a:solidFill>
                <a:latin typeface="Calibri" panose="020F0502020204030204" pitchFamily="34" charset="0"/>
                <a:cs typeface="Calibri" panose="020F0502020204030204" pitchFamily="34" charset="0"/>
              </a:rPr>
              <a:t>71,552</a:t>
            </a:r>
            <a:r>
              <a:rPr lang="en-US" sz="2400" dirty="0">
                <a:solidFill>
                  <a:schemeClr val="tx1"/>
                </a:solidFill>
                <a:latin typeface="Calibri" panose="020F0502020204030204" pitchFamily="34" charset="0"/>
                <a:cs typeface="Calibri" panose="020F0502020204030204" pitchFamily="34" charset="0"/>
              </a:rPr>
              <a:t> assessments taken in the past 12 months</a:t>
            </a:r>
          </a:p>
          <a:p>
            <a:pPr marL="800100" lvl="1" indent="-342900">
              <a:spcAft>
                <a:spcPts val="600"/>
              </a:spcAft>
              <a:buFont typeface="Courier New" panose="02070309020205020404" pitchFamily="49" charset="0"/>
              <a:buChar char="o"/>
              <a:defRPr/>
            </a:pPr>
            <a:r>
              <a:rPr lang="en-US" sz="2400" b="1" dirty="0">
                <a:solidFill>
                  <a:srgbClr val="C00000"/>
                </a:solidFill>
                <a:latin typeface="Calibri" panose="020F0502020204030204" pitchFamily="34" charset="0"/>
                <a:cs typeface="Calibri" panose="020F0502020204030204" pitchFamily="34" charset="0"/>
              </a:rPr>
              <a:t>4,804 </a:t>
            </a:r>
            <a:r>
              <a:rPr lang="en-US" sz="2400" dirty="0">
                <a:solidFill>
                  <a:schemeClr val="tx1"/>
                </a:solidFill>
                <a:latin typeface="Calibri" panose="020F0502020204030204" pitchFamily="34" charset="0"/>
                <a:cs typeface="Calibri" panose="020F0502020204030204" pitchFamily="34" charset="0"/>
              </a:rPr>
              <a:t>assessments taken in the past month</a:t>
            </a:r>
          </a:p>
          <a:p>
            <a:pPr marL="800100" lvl="1" indent="-342900">
              <a:spcAft>
                <a:spcPts val="600"/>
              </a:spcAft>
              <a:buFont typeface="Courier New" panose="02070309020205020404" pitchFamily="49" charset="0"/>
              <a:buChar char="o"/>
              <a:defRPr/>
            </a:pPr>
            <a:r>
              <a:rPr lang="en-US" sz="2400" b="1" dirty="0">
                <a:solidFill>
                  <a:srgbClr val="C00000"/>
                </a:solidFill>
                <a:latin typeface="Calibri" panose="020F0502020204030204" pitchFamily="34" charset="0"/>
                <a:cs typeface="Calibri" panose="020F0502020204030204" pitchFamily="34" charset="0"/>
              </a:rPr>
              <a:t>158 </a:t>
            </a:r>
            <a:r>
              <a:rPr lang="en-US" sz="2400" dirty="0">
                <a:solidFill>
                  <a:schemeClr val="tx1"/>
                </a:solidFill>
                <a:latin typeface="Calibri" panose="020F0502020204030204" pitchFamily="34" charset="0"/>
                <a:cs typeface="Calibri" panose="020F0502020204030204" pitchFamily="34" charset="0"/>
              </a:rPr>
              <a:t>different organizational users</a:t>
            </a:r>
          </a:p>
        </p:txBody>
      </p:sp>
    </p:spTree>
    <p:extLst>
      <p:ext uri="{BB962C8B-B14F-4D97-AF65-F5344CB8AC3E}">
        <p14:creationId xmlns:p14="http://schemas.microsoft.com/office/powerpoint/2010/main" val="26257341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171162"/>
            <a:ext cx="2840182" cy="2371148"/>
          </a:xfrm>
          <a:prstGeom prst="rect">
            <a:avLst/>
          </a:prstGeom>
        </p:spPr>
        <p:txBody>
          <a:bodyPr vert="horz" lIns="60960" tIns="30480" rIns="60960" bIns="30480" rtlCol="0" anchor="ctr">
            <a:normAutofit/>
          </a:bodyPr>
          <a:lstStyle/>
          <a:p>
            <a:pPr>
              <a:lnSpc>
                <a:spcPct val="90000"/>
              </a:lnSpc>
              <a:spcBef>
                <a:spcPct val="0"/>
              </a:spcBef>
              <a:spcAft>
                <a:spcPts val="400"/>
              </a:spcAft>
            </a:pPr>
            <a:r>
              <a:rPr lang="en-US" sz="3200" kern="1200" spc="-39">
                <a:solidFill>
                  <a:srgbClr val="FFFFFF"/>
                </a:solidFill>
                <a:latin typeface="+mj-lt"/>
                <a:ea typeface="+mj-ea"/>
                <a:cs typeface="+mj-cs"/>
              </a:rPr>
              <a:t>(Sample EPAT)</a:t>
            </a:r>
          </a:p>
        </p:txBody>
      </p:sp>
      <p:pic>
        <p:nvPicPr>
          <p:cNvPr id="12" name="Picture 11" descr="Graphical user interface, text, application, Word&#10;&#10;Description automatically generated">
            <a:extLst>
              <a:ext uri="{FF2B5EF4-FFF2-40B4-BE49-F238E27FC236}">
                <a16:creationId xmlns:a16="http://schemas.microsoft.com/office/drawing/2014/main" id="{47A4AC63-CE9E-EABB-320E-65B251652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470" t="8024" r="7659" b="9589"/>
          <a:stretch/>
        </p:blipFill>
        <p:spPr>
          <a:xfrm>
            <a:off x="1574414" y="273799"/>
            <a:ext cx="4470787" cy="5822201"/>
          </a:xfrm>
          <a:prstGeom prst="rect">
            <a:avLst/>
          </a:prstGeom>
        </p:spPr>
      </p:pic>
      <p:pic>
        <p:nvPicPr>
          <p:cNvPr id="14" name="Picture 13">
            <a:extLst>
              <a:ext uri="{FF2B5EF4-FFF2-40B4-BE49-F238E27FC236}">
                <a16:creationId xmlns:a16="http://schemas.microsoft.com/office/drawing/2014/main" id="{7F9F0449-C142-E5A7-879D-B2A560653D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0532" t="7007" r="7598" b="21970"/>
          <a:stretch/>
        </p:blipFill>
        <p:spPr>
          <a:xfrm>
            <a:off x="6146799" y="819149"/>
            <a:ext cx="4470787" cy="5019139"/>
          </a:xfrm>
          <a:prstGeom prst="rect">
            <a:avLst/>
          </a:prstGeom>
        </p:spPr>
      </p:pic>
    </p:spTree>
    <p:extLst>
      <p:ext uri="{BB962C8B-B14F-4D97-AF65-F5344CB8AC3E}">
        <p14:creationId xmlns:p14="http://schemas.microsoft.com/office/powerpoint/2010/main" val="28481700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7351815">
            <a:off x="851786" y="1484056"/>
            <a:ext cx="4138773" cy="428977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853062" y="1819037"/>
            <a:ext cx="4772437" cy="331334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6119847" y="2630279"/>
            <a:ext cx="347302" cy="2671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6050315" y="3087886"/>
            <a:ext cx="399884" cy="399884"/>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6064797" y="3675606"/>
            <a:ext cx="402353" cy="301764"/>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6033366" y="4167871"/>
            <a:ext cx="396195" cy="396195"/>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6072382" y="4754566"/>
            <a:ext cx="377818" cy="377818"/>
          </a:xfrm>
          <a:prstGeom prst="rect">
            <a:avLst/>
          </a:prstGeom>
        </p:spPr>
      </p:pic>
      <p:grpSp>
        <p:nvGrpSpPr>
          <p:cNvPr id="9" name="Group 9"/>
          <p:cNvGrpSpPr/>
          <p:nvPr/>
        </p:nvGrpSpPr>
        <p:grpSpPr>
          <a:xfrm>
            <a:off x="4940300" y="541704"/>
            <a:ext cx="8018066" cy="4601908"/>
            <a:chOff x="-3632834" y="275808"/>
            <a:chExt cx="16036134" cy="9203816"/>
          </a:xfrm>
        </p:grpSpPr>
        <p:sp>
          <p:nvSpPr>
            <p:cNvPr id="10" name="TextBox 10"/>
            <p:cNvSpPr txBox="1"/>
            <p:nvPr/>
          </p:nvSpPr>
          <p:spPr>
            <a:xfrm>
              <a:off x="-3632834" y="275808"/>
              <a:ext cx="14979940" cy="1452066"/>
            </a:xfrm>
            <a:prstGeom prst="rect">
              <a:avLst/>
            </a:prstGeom>
          </p:spPr>
          <p:txBody>
            <a:bodyPr wrap="square" lIns="0" tIns="0" rIns="0" bIns="0" rtlCol="0" anchor="t">
              <a:spAutoFit/>
            </a:bodyPr>
            <a:lstStyle/>
            <a:p>
              <a:pPr>
                <a:lnSpc>
                  <a:spcPts val="6024"/>
                </a:lnSpc>
              </a:pPr>
              <a:r>
                <a:rPr lang="en-US" sz="4400" dirty="0">
                  <a:solidFill>
                    <a:srgbClr val="C00000"/>
                  </a:solidFill>
                  <a:latin typeface="Calibri" panose="020F0502020204030204" pitchFamily="34" charset="0"/>
                  <a:cs typeface="Calibri" panose="020F0502020204030204" pitchFamily="34" charset="0"/>
                </a:rPr>
                <a:t>Do you have more questions?</a:t>
              </a:r>
            </a:p>
          </p:txBody>
        </p:sp>
        <p:sp>
          <p:nvSpPr>
            <p:cNvPr id="11" name="TextBox 11"/>
            <p:cNvSpPr txBox="1"/>
            <p:nvPr/>
          </p:nvSpPr>
          <p:spPr>
            <a:xfrm>
              <a:off x="61168" y="3989786"/>
              <a:ext cx="12342132" cy="5489838"/>
            </a:xfrm>
            <a:prstGeom prst="rect">
              <a:avLst/>
            </a:prstGeom>
          </p:spPr>
          <p:txBody>
            <a:bodyPr lIns="0" tIns="0" rIns="0" bIns="0" rtlCol="0" anchor="t">
              <a:spAutoFit/>
            </a:bodyPr>
            <a:lstStyle/>
            <a:p>
              <a:pPr>
                <a:lnSpc>
                  <a:spcPts val="4409"/>
                </a:lnSpc>
              </a:pPr>
              <a:r>
                <a:rPr lang="en-US" sz="2400" spc="88" dirty="0" err="1">
                  <a:solidFill>
                    <a:schemeClr val="tx1"/>
                  </a:solidFill>
                  <a:latin typeface="Calibri" panose="020F0502020204030204" pitchFamily="34" charset="0"/>
                  <a:cs typeface="Calibri" panose="020F0502020204030204" pitchFamily="34" charset="0"/>
                </a:rPr>
                <a:t>pathways@abea.on.ca</a:t>
              </a:r>
              <a:endParaRPr lang="en-US" sz="2400" spc="88" dirty="0">
                <a:solidFill>
                  <a:schemeClr val="tx1"/>
                </a:solidFill>
                <a:latin typeface="Calibri" panose="020F0502020204030204" pitchFamily="34" charset="0"/>
                <a:cs typeface="Calibri" panose="020F0502020204030204" pitchFamily="34" charset="0"/>
              </a:endParaRPr>
            </a:p>
            <a:p>
              <a:pPr>
                <a:lnSpc>
                  <a:spcPts val="4409"/>
                </a:lnSpc>
              </a:pPr>
              <a:r>
                <a:rPr lang="en-US" sz="2400" spc="88" dirty="0">
                  <a:solidFill>
                    <a:schemeClr val="tx1"/>
                  </a:solidFill>
                  <a:latin typeface="Calibri" panose="020F0502020204030204" pitchFamily="34" charset="0"/>
                  <a:cs typeface="Calibri" panose="020F0502020204030204" pitchFamily="34" charset="0"/>
                </a:rPr>
                <a:t>905-527-2222  x 2</a:t>
              </a:r>
            </a:p>
            <a:p>
              <a:pPr>
                <a:lnSpc>
                  <a:spcPts val="4409"/>
                </a:lnSpc>
              </a:pPr>
              <a:r>
                <a:rPr lang="en-US" sz="2400" spc="88" dirty="0">
                  <a:solidFill>
                    <a:schemeClr val="tx1"/>
                  </a:solidFill>
                  <a:latin typeface="Calibri" panose="020F0502020204030204" pitchFamily="34" charset="0"/>
                  <a:cs typeface="Calibri" panose="020F0502020204030204" pitchFamily="34" charset="0"/>
                </a:rPr>
                <a:t>289-275-1685</a:t>
              </a:r>
            </a:p>
            <a:p>
              <a:pPr>
                <a:lnSpc>
                  <a:spcPts val="4409"/>
                </a:lnSpc>
              </a:pPr>
              <a:r>
                <a:rPr lang="en-US" sz="2400" spc="88" dirty="0">
                  <a:solidFill>
                    <a:schemeClr val="tx1"/>
                  </a:solidFill>
                  <a:latin typeface="Calibri" panose="020F0502020204030204" pitchFamily="34" charset="0"/>
                  <a:cs typeface="Calibri" panose="020F0502020204030204" pitchFamily="34" charset="0"/>
                </a:rPr>
                <a:t>www.abea.on.ca</a:t>
              </a:r>
            </a:p>
            <a:p>
              <a:pPr>
                <a:lnSpc>
                  <a:spcPts val="4409"/>
                </a:lnSpc>
              </a:pPr>
              <a:r>
                <a:rPr lang="en-US" sz="2400" spc="88" dirty="0">
                  <a:solidFill>
                    <a:schemeClr val="tx1"/>
                  </a:solidFill>
                  <a:latin typeface="Calibri" panose="020F0502020204030204" pitchFamily="34" charset="0"/>
                  <a:cs typeface="Calibri" panose="020F0502020204030204" pitchFamily="34" charset="0"/>
                </a:rPr>
                <a:t>@abeahamilton</a:t>
              </a:r>
            </a:p>
          </p:txBody>
        </p:sp>
      </p:grpSp>
      <p:sp>
        <p:nvSpPr>
          <p:cNvPr id="12" name="TextBox 11">
            <a:extLst>
              <a:ext uri="{FF2B5EF4-FFF2-40B4-BE49-F238E27FC236}">
                <a16:creationId xmlns:a16="http://schemas.microsoft.com/office/drawing/2014/main" id="{5C3C10E1-85C8-C475-B3F1-150FBDAA6D72}"/>
              </a:ext>
            </a:extLst>
          </p:cNvPr>
          <p:cNvSpPr txBox="1"/>
          <p:nvPr/>
        </p:nvSpPr>
        <p:spPr>
          <a:xfrm>
            <a:off x="6033366" y="1972491"/>
            <a:ext cx="1999265"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Calibri" panose="020F0502020204030204" pitchFamily="34" charset="0"/>
              </a:rPr>
              <a:t>Contact Jeimy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16F0-46F9-4934-8242-4C8C638CA33E}"/>
              </a:ext>
            </a:extLst>
          </p:cNvPr>
          <p:cNvSpPr>
            <a:spLocks noGrp="1"/>
          </p:cNvSpPr>
          <p:nvPr>
            <p:ph type="title"/>
          </p:nvPr>
        </p:nvSpPr>
        <p:spPr/>
        <p:txBody>
          <a:bodyPr>
            <a:normAutofit/>
          </a:bodyPr>
          <a:lstStyle/>
          <a:p>
            <a:r>
              <a:rPr lang="en-US" sz="4000" dirty="0"/>
              <a:t>Welcome Monika Jankowska-Pacyna  </a:t>
            </a:r>
            <a:endParaRPr lang="en-CA" sz="4000" dirty="0"/>
          </a:p>
        </p:txBody>
      </p:sp>
      <p:sp>
        <p:nvSpPr>
          <p:cNvPr id="4" name="TextBox 3">
            <a:extLst>
              <a:ext uri="{FF2B5EF4-FFF2-40B4-BE49-F238E27FC236}">
                <a16:creationId xmlns:a16="http://schemas.microsoft.com/office/drawing/2014/main" id="{6FECB0B0-18DA-F7D5-B80A-43DA228681C6}"/>
              </a:ext>
            </a:extLst>
          </p:cNvPr>
          <p:cNvSpPr txBox="1"/>
          <p:nvPr/>
        </p:nvSpPr>
        <p:spPr>
          <a:xfrm>
            <a:off x="838200" y="2560061"/>
            <a:ext cx="10515599" cy="1938992"/>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The services </a:t>
            </a:r>
            <a:r>
              <a:rPr lang="en-US" sz="2400" dirty="0" err="1">
                <a:latin typeface="Calibri" panose="020F0502020204030204" pitchFamily="34" charset="0"/>
                <a:cs typeface="Calibri" panose="020F0502020204030204" pitchFamily="34" charset="0"/>
              </a:rPr>
              <a:t>AlphaPlus</a:t>
            </a:r>
            <a:r>
              <a:rPr lang="en-US" sz="2400" dirty="0">
                <a:latin typeface="Calibri" panose="020F0502020204030204" pitchFamily="34" charset="0"/>
                <a:cs typeface="Calibri" panose="020F0502020204030204" pitchFamily="34" charset="0"/>
              </a:rPr>
              <a:t> offers to help front-line programs use technology to develop and execute assessments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Creating customized assessments using Google Sheets and Google Forms for ease of use and accessibility</a:t>
            </a:r>
            <a:endParaRPr lang="en-CA" sz="2400" dirty="0">
              <a:latin typeface="Calibri" panose="020F0502020204030204" pitchFamily="34" charset="0"/>
              <a:cs typeface="Calibri" panose="020F0502020204030204" pitchFamily="34" charset="0"/>
            </a:endParaRPr>
          </a:p>
        </p:txBody>
      </p:sp>
      <p:pic>
        <p:nvPicPr>
          <p:cNvPr id="8194" name="Picture 2" descr="Board Structure">
            <a:extLst>
              <a:ext uri="{FF2B5EF4-FFF2-40B4-BE49-F238E27FC236}">
                <a16:creationId xmlns:a16="http://schemas.microsoft.com/office/drawing/2014/main" id="{7800B389-1044-7730-3592-1B23AD8194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76520" y="642540"/>
            <a:ext cx="2677279" cy="77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8502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38"/>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What we do</a:t>
            </a:r>
            <a:endParaRPr/>
          </a:p>
        </p:txBody>
      </p:sp>
      <p:pic>
        <p:nvPicPr>
          <p:cNvPr id="305" name="Google Shape;305;p38"/>
          <p:cNvPicPr preferRelativeResize="0"/>
          <p:nvPr/>
        </p:nvPicPr>
        <p:blipFill>
          <a:blip r:embed="rId3">
            <a:alphaModFix/>
          </a:blip>
          <a:stretch>
            <a:fillRect/>
          </a:stretch>
        </p:blipFill>
        <p:spPr>
          <a:xfrm>
            <a:off x="203200" y="1562967"/>
            <a:ext cx="11785605" cy="3867152"/>
          </a:xfrm>
          <a:prstGeom prst="rect">
            <a:avLst/>
          </a:prstGeom>
          <a:noFill/>
          <a:ln>
            <a:noFill/>
          </a:ln>
        </p:spPr>
      </p:pic>
      <p:sp>
        <p:nvSpPr>
          <p:cNvPr id="306" name="Google Shape;306;p38"/>
          <p:cNvSpPr txBox="1"/>
          <p:nvPr/>
        </p:nvSpPr>
        <p:spPr>
          <a:xfrm>
            <a:off x="9182333" y="3269334"/>
            <a:ext cx="2694800" cy="902643"/>
          </a:xfrm>
          <a:prstGeom prst="rect">
            <a:avLst/>
          </a:prstGeom>
          <a:solidFill>
            <a:schemeClr val="lt1"/>
          </a:solidFill>
          <a:ln>
            <a:noFill/>
          </a:ln>
        </p:spPr>
        <p:txBody>
          <a:bodyPr spcFirstLastPara="1" wrap="square" lIns="121900" tIns="121900" rIns="121900" bIns="121900" anchor="t" anchorCtr="0">
            <a:spAutoFit/>
          </a:bodyPr>
          <a:lstStyle/>
          <a:p>
            <a:r>
              <a:rPr lang="en" sz="2133" b="1">
                <a:latin typeface="Source Sans Pro"/>
                <a:ea typeface="Source Sans Pro"/>
                <a:cs typeface="Source Sans Pro"/>
                <a:sym typeface="Source Sans Pro"/>
              </a:rPr>
              <a:t>Training &amp; resources</a:t>
            </a:r>
            <a:endParaRPr sz="2133" b="1">
              <a:latin typeface="Source Sans Pro"/>
              <a:ea typeface="Source Sans Pro"/>
              <a:cs typeface="Source Sans Pro"/>
              <a:sym typeface="Source Sans Pro"/>
            </a:endParaRPr>
          </a:p>
        </p:txBody>
      </p:sp>
      <p:pic>
        <p:nvPicPr>
          <p:cNvPr id="307" name="Google Shape;307;p3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9492683" y="475211"/>
            <a:ext cx="2074100" cy="59686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Google Shape;313;p39"/>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Customized Assessments</a:t>
            </a:r>
            <a:endParaRPr/>
          </a:p>
        </p:txBody>
      </p:sp>
      <p:sp>
        <p:nvSpPr>
          <p:cNvPr id="314" name="Google Shape;314;p39"/>
          <p:cNvSpPr txBox="1"/>
          <p:nvPr/>
        </p:nvSpPr>
        <p:spPr>
          <a:xfrm>
            <a:off x="697900" y="1797401"/>
            <a:ext cx="4141600" cy="2831504"/>
          </a:xfrm>
          <a:prstGeom prst="rect">
            <a:avLst/>
          </a:prstGeom>
          <a:noFill/>
          <a:ln>
            <a:noFill/>
          </a:ln>
        </p:spPr>
        <p:txBody>
          <a:bodyPr spcFirstLastPara="1" wrap="square" lIns="121900" tIns="121900" rIns="121900" bIns="121900" anchor="t" anchorCtr="0">
            <a:spAutoFit/>
          </a:bodyPr>
          <a:lstStyle/>
          <a:p>
            <a:r>
              <a:rPr lang="en" sz="2400" b="1">
                <a:latin typeface="Source Sans Pro"/>
                <a:ea typeface="Source Sans Pro"/>
                <a:cs typeface="Source Sans Pro"/>
                <a:sym typeface="Source Sans Pro"/>
              </a:rPr>
              <a:t>1</a:t>
            </a:r>
            <a:r>
              <a:rPr lang="en" sz="2400">
                <a:latin typeface="Source Sans Pro"/>
                <a:ea typeface="Source Sans Pro"/>
                <a:cs typeface="Source Sans Pro"/>
                <a:sym typeface="Source Sans Pro"/>
              </a:rPr>
              <a:t>. When working with Bob Rumball Centre for the Deaf, we added thumbs up and down and/or video instructions to Google Forms  to make things easier and a bit more visual for participants. </a:t>
            </a:r>
            <a:endParaRPr sz="2400">
              <a:latin typeface="Source Sans Pro"/>
              <a:ea typeface="Source Sans Pro"/>
              <a:cs typeface="Source Sans Pro"/>
              <a:sym typeface="Source Sans Pro"/>
            </a:endParaRPr>
          </a:p>
        </p:txBody>
      </p:sp>
      <p:pic>
        <p:nvPicPr>
          <p:cNvPr id="316" name="Google Shape;316;p3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931001" y="1956567"/>
            <a:ext cx="4719164" cy="3749203"/>
          </a:xfrm>
          <a:prstGeom prst="rect">
            <a:avLst/>
          </a:prstGeom>
          <a:noFill/>
          <a:ln w="9525" cap="flat" cmpd="sng">
            <a:solidFill>
              <a:schemeClr val="dk2"/>
            </a:solidFill>
            <a:prstDash val="solid"/>
            <a:round/>
            <a:headEnd type="none" w="sm" len="sm"/>
            <a:tailEnd type="none" w="sm" len="sm"/>
          </a:ln>
        </p:spPr>
      </p:pic>
      <p:pic>
        <p:nvPicPr>
          <p:cNvPr id="317" name="Google Shape;317;p3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331567" y="470167"/>
            <a:ext cx="2936267" cy="3216967"/>
          </a:xfrm>
          <a:prstGeom prst="rect">
            <a:avLst/>
          </a:prstGeom>
          <a:noFill/>
          <a:ln w="9525" cap="flat" cmpd="sng">
            <a:solidFill>
              <a:schemeClr val="dk2"/>
            </a:solidFill>
            <a:prstDash val="solid"/>
            <a:round/>
            <a:headEnd type="none" w="sm" len="sm"/>
            <a:tailEnd type="none" w="sm" len="sm"/>
          </a:ln>
        </p:spPr>
      </p:pic>
      <p:cxnSp>
        <p:nvCxnSpPr>
          <p:cNvPr id="318" name="Google Shape;318;p39"/>
          <p:cNvCxnSpPr/>
          <p:nvPr/>
        </p:nvCxnSpPr>
        <p:spPr>
          <a:xfrm rot="10800000">
            <a:off x="8015100" y="4487800"/>
            <a:ext cx="487200" cy="511200"/>
          </a:xfrm>
          <a:prstGeom prst="straightConnector1">
            <a:avLst/>
          </a:prstGeom>
          <a:noFill/>
          <a:ln w="38100" cap="flat" cmpd="sng">
            <a:solidFill>
              <a:srgbClr val="FFAB40"/>
            </a:solidFill>
            <a:prstDash val="solid"/>
            <a:round/>
            <a:headEnd type="none" w="med" len="med"/>
            <a:tailEnd type="triangle" w="med" len="med"/>
          </a:ln>
        </p:spPr>
      </p:cxnSp>
      <p:cxnSp>
        <p:nvCxnSpPr>
          <p:cNvPr id="319" name="Google Shape;319;p39"/>
          <p:cNvCxnSpPr/>
          <p:nvPr/>
        </p:nvCxnSpPr>
        <p:spPr>
          <a:xfrm rot="10800000">
            <a:off x="9247667" y="4771200"/>
            <a:ext cx="487200" cy="511200"/>
          </a:xfrm>
          <a:prstGeom prst="straightConnector1">
            <a:avLst/>
          </a:prstGeom>
          <a:noFill/>
          <a:ln w="38100" cap="flat" cmpd="sng">
            <a:solidFill>
              <a:srgbClr val="FFAB40"/>
            </a:solidFill>
            <a:prstDash val="solid"/>
            <a:round/>
            <a:headEnd type="none" w="med" len="med"/>
            <a:tailEnd type="triangle" w="med" len="med"/>
          </a:ln>
        </p:spPr>
      </p:cxnSp>
      <p:pic>
        <p:nvPicPr>
          <p:cNvPr id="320" name="Google Shape;320;p39"/>
          <p:cNvPicPr preferRelativeResize="0"/>
          <p:nvPr/>
        </p:nvPicPr>
        <p:blipFill>
          <a:blip r:embed="rId5">
            <a:alphaModFix/>
          </a:blip>
          <a:stretch>
            <a:fillRect/>
          </a:stretch>
        </p:blipFill>
        <p:spPr>
          <a:xfrm>
            <a:off x="10721467" y="2022733"/>
            <a:ext cx="649267" cy="3429032"/>
          </a:xfrm>
          <a:prstGeom prst="rect">
            <a:avLst/>
          </a:prstGeom>
          <a:noFill/>
          <a:ln>
            <a:noFill/>
          </a:ln>
        </p:spPr>
      </p:pic>
      <p:cxnSp>
        <p:nvCxnSpPr>
          <p:cNvPr id="321" name="Google Shape;321;p39"/>
          <p:cNvCxnSpPr/>
          <p:nvPr/>
        </p:nvCxnSpPr>
        <p:spPr>
          <a:xfrm rot="10800000">
            <a:off x="11266300" y="4584033"/>
            <a:ext cx="487200" cy="511200"/>
          </a:xfrm>
          <a:prstGeom prst="straightConnector1">
            <a:avLst/>
          </a:prstGeom>
          <a:noFill/>
          <a:ln w="38100" cap="flat" cmpd="sng">
            <a:solidFill>
              <a:srgbClr val="FFAB40"/>
            </a:solidFill>
            <a:prstDash val="solid"/>
            <a:round/>
            <a:headEnd type="none" w="med" len="med"/>
            <a:tailEnd type="triangle" w="med" len="med"/>
          </a:ln>
        </p:spPr>
      </p:cxnSp>
      <p:sp>
        <p:nvSpPr>
          <p:cNvPr id="322" name="Google Shape;322;p39"/>
          <p:cNvSpPr txBox="1"/>
          <p:nvPr/>
        </p:nvSpPr>
        <p:spPr>
          <a:xfrm>
            <a:off x="760733" y="5120800"/>
            <a:ext cx="3826400" cy="820825"/>
          </a:xfrm>
          <a:prstGeom prst="rect">
            <a:avLst/>
          </a:prstGeom>
          <a:noFill/>
          <a:ln>
            <a:noFill/>
          </a:ln>
        </p:spPr>
        <p:txBody>
          <a:bodyPr spcFirstLastPara="1" wrap="square" lIns="121900" tIns="121900" rIns="121900" bIns="121900" anchor="t" anchorCtr="0">
            <a:spAutoFit/>
          </a:bodyPr>
          <a:lstStyle/>
          <a:p>
            <a:r>
              <a:rPr lang="en" sz="1867" b="1" u="sng">
                <a:solidFill>
                  <a:schemeClr val="hlink"/>
                </a:solidFill>
                <a:latin typeface="Source Sans Pro"/>
                <a:ea typeface="Source Sans Pro"/>
                <a:cs typeface="Source Sans Pro"/>
                <a:sym typeface="Source Sans Pro"/>
                <a:hlinkClick r:id="rId6"/>
              </a:rPr>
              <a:t>Example 1</a:t>
            </a:r>
            <a:endParaRPr sz="1867" b="1">
              <a:latin typeface="Source Sans Pro"/>
              <a:ea typeface="Source Sans Pro"/>
              <a:cs typeface="Source Sans Pro"/>
              <a:sym typeface="Source Sans Pro"/>
            </a:endParaRPr>
          </a:p>
          <a:p>
            <a:r>
              <a:rPr lang="en" sz="1867" b="1" u="sng">
                <a:solidFill>
                  <a:schemeClr val="hlink"/>
                </a:solidFill>
                <a:latin typeface="Source Sans Pro"/>
                <a:ea typeface="Source Sans Pro"/>
                <a:cs typeface="Source Sans Pro"/>
                <a:sym typeface="Source Sans Pro"/>
                <a:hlinkClick r:id="rId7"/>
              </a:rPr>
              <a:t>Example 2</a:t>
            </a:r>
            <a:endParaRPr sz="1867" b="1">
              <a:latin typeface="Source Sans Pro"/>
              <a:ea typeface="Source Sans Pro"/>
              <a:cs typeface="Source Sans Pro"/>
              <a:sym typeface="Source Sans Pro"/>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40"/>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Customized Assessments</a:t>
            </a:r>
            <a:endParaRPr/>
          </a:p>
        </p:txBody>
      </p:sp>
      <p:sp>
        <p:nvSpPr>
          <p:cNvPr id="329" name="Google Shape;329;p40"/>
          <p:cNvSpPr txBox="1"/>
          <p:nvPr/>
        </p:nvSpPr>
        <p:spPr>
          <a:xfrm>
            <a:off x="697900" y="1566900"/>
            <a:ext cx="4445600" cy="4678163"/>
          </a:xfrm>
          <a:prstGeom prst="rect">
            <a:avLst/>
          </a:prstGeom>
          <a:noFill/>
          <a:ln>
            <a:noFill/>
          </a:ln>
        </p:spPr>
        <p:txBody>
          <a:bodyPr spcFirstLastPara="1" wrap="square" lIns="121900" tIns="121900" rIns="121900" bIns="121900" anchor="t" anchorCtr="0">
            <a:spAutoFit/>
          </a:bodyPr>
          <a:lstStyle/>
          <a:p>
            <a:r>
              <a:rPr lang="en" sz="2400" b="1" dirty="0">
                <a:latin typeface="Calibri" panose="020F0502020204030204" pitchFamily="34" charset="0"/>
                <a:ea typeface="Source Sans Pro"/>
                <a:cs typeface="Calibri" panose="020F0502020204030204" pitchFamily="34" charset="0"/>
                <a:sym typeface="Source Sans Pro"/>
              </a:rPr>
              <a:t>2.</a:t>
            </a:r>
            <a:r>
              <a:rPr lang="en" sz="2400" dirty="0">
                <a:latin typeface="Calibri" panose="020F0502020204030204" pitchFamily="34" charset="0"/>
                <a:ea typeface="Source Sans Pro"/>
                <a:cs typeface="Calibri" panose="020F0502020204030204" pitchFamily="34" charset="0"/>
                <a:sym typeface="Source Sans Pro"/>
              </a:rPr>
              <a:t> When working with Simcoe County District School Board, we used Google Sheets to replicate paper forms that instructors were used to, and we made them fillable. Of course learners had to use some digital skills and some questions had to be adapted a bit but they worked pretty well. We also used this approach to generate Learner Plans that could be updated by learners.  </a:t>
            </a:r>
            <a:endParaRPr sz="2400" dirty="0">
              <a:latin typeface="Calibri" panose="020F0502020204030204" pitchFamily="34" charset="0"/>
              <a:ea typeface="Source Sans Pro"/>
              <a:cs typeface="Calibri" panose="020F0502020204030204" pitchFamily="34" charset="0"/>
              <a:sym typeface="Source Sans Pro"/>
            </a:endParaRPr>
          </a:p>
        </p:txBody>
      </p:sp>
      <p:sp>
        <p:nvSpPr>
          <p:cNvPr id="331" name="Google Shape;331;p40"/>
          <p:cNvSpPr txBox="1"/>
          <p:nvPr/>
        </p:nvSpPr>
        <p:spPr>
          <a:xfrm>
            <a:off x="5143500" y="5056401"/>
            <a:ext cx="6310000" cy="1067047"/>
          </a:xfrm>
          <a:prstGeom prst="rect">
            <a:avLst/>
          </a:prstGeom>
          <a:noFill/>
          <a:ln>
            <a:noFill/>
          </a:ln>
        </p:spPr>
        <p:txBody>
          <a:bodyPr spcFirstLastPara="1" wrap="square" lIns="121900" tIns="121900" rIns="121900" bIns="121900" anchor="t" anchorCtr="0">
            <a:spAutoFit/>
          </a:bodyPr>
          <a:lstStyle/>
          <a:p>
            <a:r>
              <a:rPr lang="en" sz="1867" b="1" u="sng">
                <a:solidFill>
                  <a:schemeClr val="hlink"/>
                </a:solidFill>
                <a:latin typeface="Source Sans Pro"/>
                <a:ea typeface="Source Sans Pro"/>
                <a:cs typeface="Source Sans Pro"/>
                <a:sym typeface="Source Sans Pro"/>
                <a:hlinkClick r:id="rId3"/>
              </a:rPr>
              <a:t>Link to Math assessment</a:t>
            </a:r>
            <a:endParaRPr sz="1867" b="1">
              <a:latin typeface="Source Sans Pro"/>
              <a:ea typeface="Source Sans Pro"/>
              <a:cs typeface="Source Sans Pro"/>
              <a:sym typeface="Source Sans Pro"/>
            </a:endParaRPr>
          </a:p>
          <a:p>
            <a:r>
              <a:rPr lang="en" sz="1867" b="1" u="sng">
                <a:solidFill>
                  <a:schemeClr val="hlink"/>
                </a:solidFill>
                <a:latin typeface="Source Sans Pro"/>
                <a:ea typeface="Source Sans Pro"/>
                <a:cs typeface="Source Sans Pro"/>
                <a:sym typeface="Source Sans Pro"/>
                <a:hlinkClick r:id="rId4"/>
              </a:rPr>
              <a:t>Link to Upgrading Plan</a:t>
            </a:r>
            <a:br>
              <a:rPr lang="en" sz="1867" b="1">
                <a:latin typeface="Source Sans Pro"/>
                <a:ea typeface="Source Sans Pro"/>
                <a:cs typeface="Source Sans Pro"/>
                <a:sym typeface="Source Sans Pro"/>
              </a:rPr>
            </a:br>
            <a:endParaRPr sz="667" b="1">
              <a:latin typeface="Source Sans Pro"/>
              <a:ea typeface="Source Sans Pro"/>
              <a:cs typeface="Source Sans Pro"/>
              <a:sym typeface="Source Sans Pro"/>
            </a:endParaRPr>
          </a:p>
          <a:p>
            <a:r>
              <a:rPr lang="en" sz="933">
                <a:latin typeface="Source Sans Pro"/>
                <a:ea typeface="Source Sans Pro"/>
                <a:cs typeface="Source Sans Pro"/>
                <a:sym typeface="Source Sans Pro"/>
              </a:rPr>
              <a:t>Email </a:t>
            </a:r>
            <a:r>
              <a:rPr lang="en" sz="933" u="sng">
                <a:solidFill>
                  <a:schemeClr val="hlink"/>
                </a:solidFill>
                <a:latin typeface="Source Sans Pro"/>
                <a:ea typeface="Source Sans Pro"/>
                <a:cs typeface="Source Sans Pro"/>
                <a:sym typeface="Source Sans Pro"/>
                <a:hlinkClick r:id="rId5"/>
              </a:rPr>
              <a:t>monika@alphaplus.ca</a:t>
            </a:r>
            <a:r>
              <a:rPr lang="en" sz="933">
                <a:latin typeface="Source Sans Pro"/>
                <a:ea typeface="Source Sans Pro"/>
                <a:cs typeface="Source Sans Pro"/>
                <a:sym typeface="Source Sans Pro"/>
              </a:rPr>
              <a:t> if you would like your own copy</a:t>
            </a:r>
            <a:endParaRPr sz="933">
              <a:latin typeface="Source Sans Pro"/>
              <a:ea typeface="Source Sans Pro"/>
              <a:cs typeface="Source Sans Pro"/>
              <a:sym typeface="Source Sans Pro"/>
            </a:endParaRPr>
          </a:p>
        </p:txBody>
      </p:sp>
      <p:pic>
        <p:nvPicPr>
          <p:cNvPr id="332" name="Google Shape;332;p40"/>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5245898" y="1733264"/>
            <a:ext cx="3166836" cy="3074285"/>
          </a:xfrm>
          <a:prstGeom prst="rect">
            <a:avLst/>
          </a:prstGeom>
          <a:noFill/>
          <a:ln w="9525" cap="flat" cmpd="sng">
            <a:solidFill>
              <a:schemeClr val="dk2"/>
            </a:solidFill>
            <a:prstDash val="solid"/>
            <a:round/>
            <a:headEnd type="none" w="sm" len="sm"/>
            <a:tailEnd type="none" w="sm" len="sm"/>
          </a:ln>
        </p:spPr>
      </p:pic>
      <p:pic>
        <p:nvPicPr>
          <p:cNvPr id="333" name="Google Shape;333;p40"/>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8740703" y="697728"/>
            <a:ext cx="3166836" cy="2648571"/>
          </a:xfrm>
          <a:prstGeom prst="rect">
            <a:avLst/>
          </a:prstGeom>
          <a:noFill/>
          <a:ln w="9525" cap="flat" cmpd="sng">
            <a:solidFill>
              <a:schemeClr val="dk2"/>
            </a:solidFill>
            <a:prstDash val="solid"/>
            <a:round/>
            <a:headEnd type="none" w="sm" len="sm"/>
            <a:tailEnd type="none" w="sm" len="sm"/>
          </a:ln>
        </p:spPr>
      </p:pic>
      <p:pic>
        <p:nvPicPr>
          <p:cNvPr id="334" name="Google Shape;334;p40"/>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8515134" y="3216767"/>
            <a:ext cx="3166833" cy="209034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1"/>
          <p:cNvPicPr preferRelativeResize="0"/>
          <p:nvPr/>
        </p:nvPicPr>
        <p:blipFill rotWithShape="1">
          <a:blip r:embed="rId3">
            <a:alphaModFix/>
          </a:blip>
          <a:srcRect l="76837" t="15395" r="8569" b="57210"/>
          <a:stretch/>
        </p:blipFill>
        <p:spPr>
          <a:xfrm>
            <a:off x="9314068" y="193964"/>
            <a:ext cx="2618781" cy="1613142"/>
          </a:xfrm>
          <a:prstGeom prst="rect">
            <a:avLst/>
          </a:prstGeom>
          <a:noFill/>
          <a:ln>
            <a:noFill/>
          </a:ln>
        </p:spPr>
      </p:pic>
      <p:sp>
        <p:nvSpPr>
          <p:cNvPr id="343" name="Google Shape;343;p41"/>
          <p:cNvSpPr txBox="1"/>
          <p:nvPr/>
        </p:nvSpPr>
        <p:spPr>
          <a:xfrm>
            <a:off x="548675" y="1690688"/>
            <a:ext cx="11094649" cy="3529067"/>
          </a:xfrm>
          <a:prstGeom prst="rect">
            <a:avLst/>
          </a:prstGeom>
          <a:noFill/>
          <a:ln>
            <a:noFill/>
          </a:ln>
        </p:spPr>
        <p:txBody>
          <a:bodyPr spcFirstLastPara="1" wrap="square" lIns="121900" tIns="121900" rIns="121900" bIns="121900" anchor="t" anchorCtr="0">
            <a:spAutoFit/>
          </a:bodyPr>
          <a:lstStyle/>
          <a:p>
            <a:pPr marL="609585" indent="-440256">
              <a:buSzPts val="1600"/>
              <a:buFont typeface="Source Sans Pro"/>
              <a:buChar char="●"/>
            </a:pPr>
            <a:r>
              <a:rPr lang="en" sz="2400" b="1" u="sng" dirty="0">
                <a:solidFill>
                  <a:schemeClr val="hlink"/>
                </a:solidFill>
                <a:latin typeface="Calibri" panose="020F0502020204030204" pitchFamily="34" charset="0"/>
                <a:ea typeface="Source Sans Pro"/>
                <a:cs typeface="Calibri" panose="020F0502020204030204" pitchFamily="34" charset="0"/>
                <a:sym typeface="Source Sans Pro"/>
                <a:hlinkClick r:id="rId4"/>
              </a:rPr>
              <a:t>Virtual Showcase 2022</a:t>
            </a:r>
            <a:r>
              <a:rPr lang="en" sz="2400" dirty="0">
                <a:latin typeface="Calibri" panose="020F0502020204030204" pitchFamily="34" charset="0"/>
                <a:ea typeface="Source Sans Pro"/>
                <a:cs typeface="Calibri" panose="020F0502020204030204" pitchFamily="34" charset="0"/>
                <a:sym typeface="Source Sans Pro"/>
              </a:rPr>
              <a:t> -   4th session on November 15  (App-palooza!)</a:t>
            </a:r>
            <a:endParaRPr sz="2400" dirty="0">
              <a:latin typeface="Calibri" panose="020F0502020204030204" pitchFamily="34" charset="0"/>
              <a:ea typeface="Source Sans Pro"/>
              <a:cs typeface="Calibri" panose="020F0502020204030204" pitchFamily="34" charset="0"/>
              <a:sym typeface="Source Sans Pro"/>
            </a:endParaRPr>
          </a:p>
          <a:p>
            <a:pPr marL="609585"/>
            <a:endParaRPr sz="2400" dirty="0">
              <a:latin typeface="Calibri" panose="020F0502020204030204" pitchFamily="34" charset="0"/>
              <a:ea typeface="Source Sans Pro"/>
              <a:cs typeface="Calibri" panose="020F0502020204030204" pitchFamily="34" charset="0"/>
              <a:sym typeface="Source Sans Pro"/>
            </a:endParaRPr>
          </a:p>
          <a:p>
            <a:pPr marL="609585" indent="-440256">
              <a:buSzPts val="1600"/>
              <a:buFont typeface="Source Sans Pro"/>
              <a:buChar char="●"/>
            </a:pPr>
            <a:r>
              <a:rPr lang="en" sz="2400" b="1" u="sng" dirty="0">
                <a:solidFill>
                  <a:schemeClr val="hlink"/>
                </a:solidFill>
                <a:latin typeface="Calibri" panose="020F0502020204030204" pitchFamily="34" charset="0"/>
                <a:ea typeface="Source Sans Pro"/>
                <a:cs typeface="Calibri" panose="020F0502020204030204" pitchFamily="34" charset="0"/>
                <a:sym typeface="Source Sans Pro"/>
                <a:hlinkClick r:id="rId5"/>
              </a:rPr>
              <a:t>Wayfinders Community Gabfests</a:t>
            </a:r>
            <a:r>
              <a:rPr lang="en" sz="2400" dirty="0">
                <a:latin typeface="Calibri" panose="020F0502020204030204" pitchFamily="34" charset="0"/>
                <a:ea typeface="Source Sans Pro"/>
                <a:cs typeface="Calibri" panose="020F0502020204030204" pitchFamily="34" charset="0"/>
                <a:sym typeface="Source Sans Pro"/>
              </a:rPr>
              <a:t> - next meeting on October 24</a:t>
            </a:r>
            <a:br>
              <a:rPr lang="en" sz="2400" dirty="0">
                <a:latin typeface="Calibri" panose="020F0502020204030204" pitchFamily="34" charset="0"/>
                <a:ea typeface="Source Sans Pro"/>
                <a:cs typeface="Calibri" panose="020F0502020204030204" pitchFamily="34" charset="0"/>
                <a:sym typeface="Source Sans Pro"/>
              </a:rPr>
            </a:br>
            <a:endParaRPr sz="2400" dirty="0">
              <a:latin typeface="Calibri" panose="020F0502020204030204" pitchFamily="34" charset="0"/>
              <a:ea typeface="Source Sans Pro"/>
              <a:cs typeface="Calibri" panose="020F0502020204030204" pitchFamily="34" charset="0"/>
              <a:sym typeface="Source Sans Pro"/>
            </a:endParaRPr>
          </a:p>
          <a:p>
            <a:pPr marL="609585" indent="-440256">
              <a:buSzPts val="1600"/>
              <a:buFont typeface="Source Sans Pro"/>
              <a:buChar char="●"/>
            </a:pPr>
            <a:r>
              <a:rPr lang="en" sz="2400" b="1" u="sng" dirty="0">
                <a:solidFill>
                  <a:schemeClr val="accent5"/>
                </a:solidFill>
                <a:latin typeface="Calibri" panose="020F0502020204030204" pitchFamily="34" charset="0"/>
                <a:ea typeface="Source Sans Pro"/>
                <a:cs typeface="Calibri" panose="020F0502020204030204" pitchFamily="34" charset="0"/>
                <a:sym typeface="Source Sans Pro"/>
                <a:hlinkClick r:id="rId6">
                  <a:extLst>
                    <a:ext uri="{A12FA001-AC4F-418D-AE19-62706E023703}">
                      <ahyp:hlinkClr xmlns:ahyp="http://schemas.microsoft.com/office/drawing/2018/hyperlinkcolor" val="tx"/>
                    </a:ext>
                  </a:extLst>
                </a:hlinkClick>
              </a:rPr>
              <a:t>eNet </a:t>
            </a:r>
            <a:r>
              <a:rPr lang="en" sz="2400" dirty="0">
                <a:latin typeface="Calibri" panose="020F0502020204030204" pitchFamily="34" charset="0"/>
                <a:ea typeface="Source Sans Pro"/>
                <a:cs typeface="Calibri" panose="020F0502020204030204" pitchFamily="34" charset="0"/>
                <a:sym typeface="Source Sans Pro"/>
              </a:rPr>
              <a:t>- next round starts on October 25</a:t>
            </a:r>
            <a:endParaRPr sz="2400" dirty="0">
              <a:latin typeface="Calibri" panose="020F0502020204030204" pitchFamily="34" charset="0"/>
              <a:ea typeface="Source Sans Pro"/>
              <a:cs typeface="Calibri" panose="020F0502020204030204" pitchFamily="34" charset="0"/>
              <a:sym typeface="Source Sans Pro"/>
            </a:endParaRPr>
          </a:p>
          <a:p>
            <a:pPr marL="609585"/>
            <a:endParaRPr sz="2400" dirty="0">
              <a:latin typeface="Calibri" panose="020F0502020204030204" pitchFamily="34" charset="0"/>
              <a:ea typeface="Source Sans Pro"/>
              <a:cs typeface="Calibri" panose="020F0502020204030204" pitchFamily="34" charset="0"/>
              <a:sym typeface="Source Sans Pro"/>
            </a:endParaRPr>
          </a:p>
          <a:p>
            <a:pPr marL="609585" indent="-440256">
              <a:buSzPts val="1600"/>
              <a:buFont typeface="Source Sans Pro"/>
              <a:buChar char="●"/>
            </a:pPr>
            <a:r>
              <a:rPr lang="en" sz="2400" b="1" u="sng" dirty="0">
                <a:solidFill>
                  <a:schemeClr val="hlink"/>
                </a:solidFill>
                <a:latin typeface="Calibri" panose="020F0502020204030204" pitchFamily="34" charset="0"/>
                <a:ea typeface="Source Sans Pro"/>
                <a:cs typeface="Calibri" panose="020F0502020204030204" pitchFamily="34" charset="0"/>
                <a:sym typeface="Source Sans Pro"/>
                <a:hlinkClick r:id="rId7"/>
              </a:rPr>
              <a:t>Digital Inclusion Playbook</a:t>
            </a:r>
            <a:r>
              <a:rPr lang="en" sz="2400" dirty="0">
                <a:latin typeface="Calibri" panose="020F0502020204030204" pitchFamily="34" charset="0"/>
                <a:ea typeface="Source Sans Pro"/>
                <a:cs typeface="Calibri" panose="020F0502020204030204" pitchFamily="34" charset="0"/>
                <a:sym typeface="Source Sans Pro"/>
              </a:rPr>
              <a:t> - The Digital Inclusion Playbook contains information, ideas and strategies to support digital inclusion activities.</a:t>
            </a:r>
            <a:endParaRPr sz="2400" dirty="0">
              <a:latin typeface="Calibri" panose="020F0502020204030204" pitchFamily="34" charset="0"/>
              <a:ea typeface="Source Sans Pro"/>
              <a:cs typeface="Calibri" panose="020F0502020204030204" pitchFamily="34" charset="0"/>
              <a:sym typeface="Source Sans Pro"/>
            </a:endParaRPr>
          </a:p>
          <a:p>
            <a:endParaRPr sz="2133" dirty="0">
              <a:latin typeface="Source Sans Pro"/>
              <a:ea typeface="Source Sans Pro"/>
              <a:cs typeface="Source Sans Pro"/>
              <a:sym typeface="Source Sans Pro"/>
            </a:endParaRPr>
          </a:p>
        </p:txBody>
      </p:sp>
      <p:sp>
        <p:nvSpPr>
          <p:cNvPr id="341" name="Google Shape;341;p4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dirty="0"/>
              <a:t>Coming up </a:t>
            </a:r>
            <a:r>
              <a:rPr lang="en-CA" dirty="0"/>
              <a:t>at</a:t>
            </a:r>
            <a:endParaRPr dirty="0"/>
          </a:p>
        </p:txBody>
      </p:sp>
      <p:pic>
        <p:nvPicPr>
          <p:cNvPr id="342" name="Google Shape;342;p41"/>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4147083" y="419445"/>
            <a:ext cx="2074100" cy="596867"/>
          </a:xfrm>
          <a:prstGeom prst="rect">
            <a:avLst/>
          </a:prstGeom>
          <a:noFill/>
          <a:ln>
            <a:noFill/>
          </a:ln>
        </p:spPr>
      </p:pic>
      <p:sp>
        <p:nvSpPr>
          <p:cNvPr id="344" name="Google Shape;344;p41"/>
          <p:cNvSpPr txBox="1"/>
          <p:nvPr/>
        </p:nvSpPr>
        <p:spPr>
          <a:xfrm>
            <a:off x="838200" y="5135324"/>
            <a:ext cx="9063836" cy="615513"/>
          </a:xfrm>
          <a:prstGeom prst="rect">
            <a:avLst/>
          </a:prstGeom>
          <a:noFill/>
          <a:ln>
            <a:noFill/>
          </a:ln>
        </p:spPr>
        <p:txBody>
          <a:bodyPr spcFirstLastPara="1" wrap="square" lIns="121900" tIns="121900" rIns="121900" bIns="121900" anchor="t" anchorCtr="0">
            <a:spAutoFit/>
          </a:bodyPr>
          <a:lstStyle/>
          <a:p>
            <a:r>
              <a:rPr lang="en" sz="2400" dirty="0">
                <a:solidFill>
                  <a:srgbClr val="C00000"/>
                </a:solidFill>
                <a:latin typeface="Source Sans Pro"/>
                <a:ea typeface="Source Sans Pro"/>
                <a:cs typeface="Source Sans Pro"/>
                <a:sym typeface="Source Sans Pro"/>
                <a:hlinkClick r:id="rId9">
                  <a:extLst>
                    <a:ext uri="{A12FA001-AC4F-418D-AE19-62706E023703}">
                      <ahyp:hlinkClr xmlns:ahyp="http://schemas.microsoft.com/office/drawing/2018/hyperlinkcolor" val="tx"/>
                    </a:ext>
                  </a:extLst>
                </a:hlinkClick>
              </a:rPr>
              <a:t>monika@alphaplus.ca</a:t>
            </a:r>
            <a:r>
              <a:rPr lang="en" sz="2400" dirty="0">
                <a:solidFill>
                  <a:srgbClr val="C00000"/>
                </a:solidFill>
                <a:latin typeface="Source Sans Pro"/>
                <a:ea typeface="Source Sans Pro"/>
                <a:cs typeface="Source Sans Pro"/>
                <a:sym typeface="Source Sans Pro"/>
              </a:rPr>
              <a:t>  </a:t>
            </a:r>
            <a:r>
              <a:rPr lang="en" sz="2400" b="1" dirty="0">
                <a:solidFill>
                  <a:schemeClr val="dk1"/>
                </a:solidFill>
                <a:latin typeface="Source Sans Pro"/>
                <a:ea typeface="Source Sans Pro"/>
                <a:cs typeface="Source Sans Pro"/>
                <a:sym typeface="Source Sans Pro"/>
                <a:hlinkClick r:id="rId10">
                  <a:extLst>
                    <a:ext uri="{A12FA001-AC4F-418D-AE19-62706E023703}">
                      <ahyp:hlinkClr xmlns:ahyp="http://schemas.microsoft.com/office/drawing/2018/hyperlinkcolor" val="tx"/>
                    </a:ext>
                  </a:extLst>
                </a:hlinkClick>
              </a:rPr>
              <a:t>alphaplus.ca</a:t>
            </a:r>
            <a:r>
              <a:rPr lang="en" sz="2400" b="1" dirty="0">
                <a:solidFill>
                  <a:schemeClr val="dk1"/>
                </a:solidFill>
                <a:latin typeface="Source Sans Pro"/>
                <a:ea typeface="Source Sans Pro"/>
                <a:cs typeface="Source Sans Pro"/>
                <a:sym typeface="Source Sans Pro"/>
              </a:rPr>
              <a:t>  </a:t>
            </a:r>
            <a:r>
              <a:rPr lang="en" sz="2400" dirty="0">
                <a:latin typeface="Source Sans Pro"/>
                <a:ea typeface="Source Sans Pro"/>
                <a:cs typeface="Source Sans Pro"/>
                <a:sym typeface="Source Sans Pro"/>
              </a:rPr>
              <a:t>1-800-788-1120 x 117</a:t>
            </a:r>
            <a:endParaRPr sz="2400" dirty="0">
              <a:latin typeface="Source Sans Pro"/>
              <a:ea typeface="Source Sans Pro"/>
              <a:cs typeface="Source Sans Pro"/>
              <a:sym typeface="Source Sans Pro"/>
            </a:endParaRPr>
          </a:p>
        </p:txBody>
      </p:sp>
      <p:pic>
        <p:nvPicPr>
          <p:cNvPr id="345" name="Google Shape;345;p41"/>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8628869" y="4583171"/>
            <a:ext cx="1273167" cy="1273167"/>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title"/>
          </p:nvPr>
        </p:nvSpPr>
        <p:spPr>
          <a:xfrm>
            <a:off x="913046" y="586498"/>
            <a:ext cx="10515600" cy="10195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CA" sz="4410" dirty="0">
                <a:solidFill>
                  <a:srgbClr val="C00000"/>
                </a:solidFill>
              </a:rPr>
              <a:t>Links and Resources</a:t>
            </a:r>
            <a:br>
              <a:rPr lang="en-CA" sz="3563" dirty="0"/>
            </a:br>
            <a:endParaRPr sz="3563" dirty="0"/>
          </a:p>
        </p:txBody>
      </p:sp>
      <p:sp>
        <p:nvSpPr>
          <p:cNvPr id="103" name="Google Shape;103;p5"/>
          <p:cNvSpPr txBox="1"/>
          <p:nvPr/>
        </p:nvSpPr>
        <p:spPr>
          <a:xfrm>
            <a:off x="913046" y="1190162"/>
            <a:ext cx="9913450" cy="41241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resources:</a:t>
            </a:r>
          </a:p>
          <a:p>
            <a:pPr marL="901700" lvl="2" indent="-342900">
              <a:buClr>
                <a:schemeClr val="dk1"/>
              </a:buClr>
              <a:buSzPts val="2400"/>
              <a:buFont typeface="Arial"/>
              <a:buChar char="•"/>
            </a:pPr>
            <a:r>
              <a:rPr lang="en-CA" sz="2400" dirty="0">
                <a:solidFill>
                  <a:schemeClr val="dk1"/>
                </a:solidFill>
                <a:latin typeface="Calibri"/>
                <a:ea typeface="Calibri"/>
                <a:cs typeface="Calibri"/>
                <a:sym typeface="Calibri"/>
              </a:rPr>
              <a:t>E</a:t>
            </a:r>
            <a:r>
              <a:rPr lang="en-CA" sz="2400" b="0" i="0" u="none" strike="noStrike" cap="none" dirty="0">
                <a:solidFill>
                  <a:schemeClr val="dk1"/>
                </a:solidFill>
                <a:latin typeface="Calibri"/>
                <a:ea typeface="Calibri"/>
                <a:cs typeface="Calibri"/>
                <a:sym typeface="Calibri"/>
              </a:rPr>
              <a:t>nglish: </a:t>
            </a:r>
            <a:r>
              <a:rPr lang="en-CA" sz="2400" b="0" i="0" u="sng" strike="noStrike" cap="none" dirty="0">
                <a:solidFill>
                  <a:schemeClr val="dk1"/>
                </a:solidFill>
                <a:latin typeface="Calibri"/>
                <a:ea typeface="Calibri"/>
                <a:cs typeface="Calibri"/>
                <a:sym typeface="Calibri"/>
                <a:hlinkClick r:id="rId3"/>
              </a:rPr>
              <a:t>https://e-channel.ca/practitioners/pop-pd-resources</a:t>
            </a:r>
            <a:r>
              <a:rPr lang="en-CA" sz="2400" b="0" i="0" u="sng" strike="noStrike" cap="none" dirty="0">
                <a:solidFill>
                  <a:schemeClr val="dk1"/>
                </a:solidFill>
                <a:latin typeface="Calibri"/>
                <a:ea typeface="Calibri"/>
                <a:cs typeface="Calibri"/>
                <a:sym typeface="Calibri"/>
              </a:rPr>
              <a:t> </a:t>
            </a:r>
            <a:endParaRPr lang="en-CA" sz="2400" dirty="0">
              <a:solidFill>
                <a:schemeClr val="dk1"/>
              </a:solidFill>
              <a:latin typeface="Calibri"/>
              <a:ea typeface="Calibri"/>
              <a:cs typeface="Calibri"/>
              <a:sym typeface="Calibri"/>
            </a:endParaRPr>
          </a:p>
          <a:p>
            <a:pPr marL="901700" lvl="2" indent="-342900">
              <a:buClr>
                <a:schemeClr val="dk1"/>
              </a:buClr>
              <a:buSzPts val="2400"/>
              <a:buFont typeface="Arial"/>
              <a:buChar char="•"/>
            </a:pPr>
            <a:r>
              <a:rPr lang="en-CA" sz="2400" dirty="0">
                <a:solidFill>
                  <a:schemeClr val="dk1"/>
                </a:solidFill>
                <a:latin typeface="Calibri"/>
                <a:ea typeface="Calibri"/>
                <a:cs typeface="Calibri"/>
                <a:sym typeface="Calibri"/>
              </a:rPr>
              <a:t>French: </a:t>
            </a:r>
            <a:r>
              <a:rPr lang="en-CA" sz="2400" b="0" i="0" u="none" strike="noStrike" cap="none" dirty="0">
                <a:solidFill>
                  <a:schemeClr val="dk1"/>
                </a:solidFill>
                <a:latin typeface="Calibri"/>
                <a:ea typeface="Calibri"/>
                <a:cs typeface="Calibri"/>
                <a:sym typeface="Calibri"/>
                <a:hlinkClick r:id="rId4"/>
              </a:rPr>
              <a:t>https://apprentissageenligne.ca/formateurs/programme-afb-ressources-de-la-communaute-de-pratique-en-ligne</a:t>
            </a:r>
            <a:r>
              <a:rPr lang="en-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endParaRPr lang="en-CA"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evaluation:  </a:t>
            </a:r>
            <a:r>
              <a:rPr lang="en-CA" sz="2400" b="0" i="0" u="none" strike="noStrike" cap="none" dirty="0">
                <a:solidFill>
                  <a:schemeClr val="dk1"/>
                </a:solidFill>
                <a:latin typeface="Calibri"/>
                <a:ea typeface="Calibri"/>
                <a:cs typeface="Calibri"/>
                <a:sym typeface="Calibri"/>
                <a:hlinkClick r:id="rId5"/>
              </a:rPr>
              <a:t>https://tinyurl.com/bd3b825y</a:t>
            </a:r>
            <a:r>
              <a:rPr lang="en-CA" sz="2400" b="0" i="0" u="none" strike="noStrike" cap="none" dirty="0">
                <a:solidFill>
                  <a:schemeClr val="dk1"/>
                </a:solidFill>
                <a:latin typeface="Calibri"/>
                <a:ea typeface="Calibri"/>
                <a:cs typeface="Calibri"/>
                <a:sym typeface="Calibri"/>
              </a:rPr>
              <a:t> </a:t>
            </a:r>
          </a:p>
          <a:p>
            <a:pPr marL="342900" marR="0" lvl="0" indent="-342900" algn="l" rtl="0">
              <a:lnSpc>
                <a:spcPct val="100000"/>
              </a:lnSpc>
              <a:spcBef>
                <a:spcPts val="0"/>
              </a:spcBef>
              <a:spcAft>
                <a:spcPts val="0"/>
              </a:spcAft>
              <a:buClr>
                <a:schemeClr val="dk1"/>
              </a:buClr>
              <a:buSzPts val="2400"/>
              <a:buFont typeface="Arial"/>
              <a:buChar char="•"/>
            </a:pPr>
            <a:endParaRPr lang="en-CA"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Register for one of our remaining 3 webinars: </a:t>
            </a:r>
            <a:r>
              <a:rPr lang="en-CA" sz="2400" b="0" i="0" u="none" strike="noStrike" cap="none" dirty="0">
                <a:solidFill>
                  <a:schemeClr val="dk1"/>
                </a:solidFill>
                <a:latin typeface="Calibri"/>
                <a:ea typeface="Calibri"/>
                <a:cs typeface="Calibri"/>
                <a:sym typeface="Calibri"/>
                <a:hlinkClick r:id="rId6"/>
              </a:rPr>
              <a:t>https://learningnetworks.ca/resources-publications/popuppd/</a:t>
            </a:r>
            <a:r>
              <a:rPr lang="en-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CA"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97079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title"/>
          </p:nvPr>
        </p:nvSpPr>
        <p:spPr>
          <a:xfrm>
            <a:off x="913046" y="586498"/>
            <a:ext cx="10515600" cy="10195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CA" sz="4410">
                <a:solidFill>
                  <a:srgbClr val="C00000"/>
                </a:solidFill>
              </a:rPr>
              <a:t>Thank you!</a:t>
            </a:r>
            <a:br>
              <a:rPr lang="en-CA" sz="3563"/>
            </a:br>
            <a:endParaRPr sz="3563"/>
          </a:p>
        </p:txBody>
      </p:sp>
      <p:sp>
        <p:nvSpPr>
          <p:cNvPr id="103" name="Google Shape;103;p5"/>
          <p:cNvSpPr txBox="1"/>
          <p:nvPr/>
        </p:nvSpPr>
        <p:spPr>
          <a:xfrm>
            <a:off x="5383878" y="4814269"/>
            <a:ext cx="2048768" cy="11695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R="0" lvl="0" algn="ctr" rtl="0">
              <a:lnSpc>
                <a:spcPct val="100000"/>
              </a:lnSpc>
              <a:spcBef>
                <a:spcPts val="0"/>
              </a:spcBef>
              <a:spcAft>
                <a:spcPts val="0"/>
              </a:spcAft>
              <a:buClr>
                <a:schemeClr val="dk1"/>
              </a:buClr>
              <a:buSzPts val="2400"/>
            </a:pPr>
            <a:r>
              <a:rPr lang="en-US" sz="2400" b="0" i="0" u="none" strike="noStrike" cap="none" dirty="0">
                <a:solidFill>
                  <a:schemeClr val="dk1"/>
                </a:solidFill>
                <a:latin typeface="Calibri"/>
                <a:ea typeface="Calibri"/>
                <a:cs typeface="Calibri"/>
                <a:sym typeface="Calibri"/>
              </a:rPr>
              <a:t>And </a:t>
            </a:r>
            <a:r>
              <a:rPr lang="en-US" sz="2400" b="1" i="0" u="none" strike="noStrike" cap="none" dirty="0">
                <a:solidFill>
                  <a:srgbClr val="C00000"/>
                </a:solidFill>
                <a:latin typeface="Calibri"/>
                <a:ea typeface="Calibri"/>
                <a:cs typeface="Calibri"/>
                <a:sym typeface="Calibri"/>
              </a:rPr>
              <a:t>you</a:t>
            </a:r>
            <a:r>
              <a:rPr lang="en-US" sz="2400" b="0" i="0" u="none" strike="noStrike" cap="none" dirty="0">
                <a:solidFill>
                  <a:schemeClr val="dk1"/>
                </a:solidFill>
                <a:latin typeface="Calibri"/>
                <a:ea typeface="Calibri"/>
                <a:cs typeface="Calibri"/>
                <a:sym typeface="Calibri"/>
              </a:rPr>
              <a:t>!</a:t>
            </a:r>
            <a:endParaRPr sz="2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CA"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pic>
        <p:nvPicPr>
          <p:cNvPr id="104" name="Google Shape;104;p5"/>
          <p:cNvPicPr preferRelativeResize="0"/>
          <p:nvPr/>
        </p:nvPicPr>
        <p:blipFill rotWithShape="1">
          <a:blip r:embed="rId3">
            <a:alphaModFix/>
          </a:blip>
          <a:srcRect/>
          <a:stretch/>
        </p:blipFill>
        <p:spPr>
          <a:xfrm>
            <a:off x="1375856" y="1346544"/>
            <a:ext cx="3773074" cy="2196734"/>
          </a:xfrm>
          <a:prstGeom prst="rect">
            <a:avLst/>
          </a:prstGeom>
          <a:noFill/>
          <a:ln>
            <a:noFill/>
          </a:ln>
        </p:spPr>
      </p:pic>
      <p:pic>
        <p:nvPicPr>
          <p:cNvPr id="2050" name="Picture 2" descr="Contact North opens centre in Kettle and Stony Point First Nation">
            <a:extLst>
              <a:ext uri="{FF2B5EF4-FFF2-40B4-BE49-F238E27FC236}">
                <a16:creationId xmlns:a16="http://schemas.microsoft.com/office/drawing/2014/main" id="{F77F4816-6660-30CB-1214-8EE5E9EBF7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9167" y="1709684"/>
            <a:ext cx="3816436" cy="11566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af Literacy | Ontario | Deaf Literacy Initiative">
            <a:extLst>
              <a:ext uri="{FF2B5EF4-FFF2-40B4-BE49-F238E27FC236}">
                <a16:creationId xmlns:a16="http://schemas.microsoft.com/office/drawing/2014/main" id="{4DB7005C-19B4-8A73-068C-E4B8DD004CA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66551" y="3631516"/>
            <a:ext cx="4063769" cy="11926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alition ontarienne de formation des adultes | RCCFC">
            <a:extLst>
              <a:ext uri="{FF2B5EF4-FFF2-40B4-BE49-F238E27FC236}">
                <a16:creationId xmlns:a16="http://schemas.microsoft.com/office/drawing/2014/main" id="{5F8BB95E-D778-75EC-25C3-7945B25F6C2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t="37491" b="34443"/>
          <a:stretch/>
        </p:blipFill>
        <p:spPr bwMode="auto">
          <a:xfrm>
            <a:off x="6899051" y="3517992"/>
            <a:ext cx="3917093" cy="11926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A091-1819-07CE-F819-735BB1532076}"/>
              </a:ext>
            </a:extLst>
          </p:cNvPr>
          <p:cNvSpPr>
            <a:spLocks noGrp="1"/>
          </p:cNvSpPr>
          <p:nvPr>
            <p:ph type="title"/>
          </p:nvPr>
        </p:nvSpPr>
        <p:spPr/>
        <p:txBody>
          <a:bodyPr>
            <a:normAutofit/>
          </a:bodyPr>
          <a:lstStyle/>
          <a:p>
            <a:r>
              <a:rPr lang="en-CA" dirty="0" err="1">
                <a:latin typeface="Calibri" panose="020F0502020204030204" pitchFamily="34" charset="0"/>
                <a:cs typeface="Calibri" panose="020F0502020204030204" pitchFamily="34" charset="0"/>
              </a:rPr>
              <a:t>SkillsMarker</a:t>
            </a:r>
            <a:r>
              <a:rPr lang="en-CA" dirty="0">
                <a:latin typeface="Calibri" panose="020F0502020204030204" pitchFamily="34" charset="0"/>
                <a:cs typeface="Calibri" panose="020F0502020204030204" pitchFamily="34" charset="0"/>
              </a:rPr>
              <a:t> Quick Facts</a:t>
            </a:r>
          </a:p>
        </p:txBody>
      </p:sp>
      <p:sp>
        <p:nvSpPr>
          <p:cNvPr id="4" name="TextBox 3">
            <a:extLst>
              <a:ext uri="{FF2B5EF4-FFF2-40B4-BE49-F238E27FC236}">
                <a16:creationId xmlns:a16="http://schemas.microsoft.com/office/drawing/2014/main" id="{2007FB7B-3E3F-6FD6-B2CF-AE4B3A698D75}"/>
              </a:ext>
            </a:extLst>
          </p:cNvPr>
          <p:cNvSpPr txBox="1"/>
          <p:nvPr/>
        </p:nvSpPr>
        <p:spPr>
          <a:xfrm>
            <a:off x="838200" y="1492354"/>
            <a:ext cx="10418805" cy="4832092"/>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CA" sz="2200" b="1" dirty="0">
                <a:solidFill>
                  <a:schemeClr val="tx1"/>
                </a:solidFill>
                <a:latin typeface="Calibri" panose="020F0502020204030204" pitchFamily="34" charset="0"/>
                <a:cs typeface="Calibri" panose="020F0502020204030204" pitchFamily="34" charset="0"/>
              </a:rPr>
              <a:t>Includes separate assessments for reading, numeracy, writing, problem solving, digital skills, and listening </a:t>
            </a:r>
          </a:p>
          <a:p>
            <a:pPr marL="342900" indent="-342900">
              <a:spcAft>
                <a:spcPts val="600"/>
              </a:spcAft>
              <a:buFont typeface="Arial" panose="020B0604020202020204" pitchFamily="34" charset="0"/>
              <a:buChar char="•"/>
            </a:pPr>
            <a:r>
              <a:rPr lang="en-CA" sz="2200" dirty="0">
                <a:solidFill>
                  <a:schemeClr val="tx1"/>
                </a:solidFill>
                <a:latin typeface="Calibri" panose="020F0502020204030204" pitchFamily="34" charset="0"/>
                <a:cs typeface="Calibri" panose="020F0502020204030204" pitchFamily="34" charset="0"/>
              </a:rPr>
              <a:t>Test administrator can assign one or more of the above assessments to each test taker </a:t>
            </a:r>
            <a:endParaRPr lang="en-US" sz="2200" dirty="0">
              <a:solidFill>
                <a:schemeClr val="tx1"/>
              </a:solidFill>
              <a:latin typeface="Calibri" panose="020F050202020403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CA" sz="2200" dirty="0">
                <a:solidFill>
                  <a:schemeClr val="tx1"/>
                </a:solidFill>
                <a:latin typeface="Calibri" panose="020F0502020204030204" pitchFamily="34" charset="0"/>
                <a:cs typeface="Calibri" panose="020F0502020204030204" pitchFamily="34" charset="0"/>
              </a:rPr>
              <a:t>Uses HRSDC</a:t>
            </a:r>
            <a:r>
              <a:rPr lang="en-CA" sz="2200" dirty="0">
                <a:solidFill>
                  <a:srgbClr val="C00000"/>
                </a:solidFill>
                <a:latin typeface="Calibri" panose="020F0502020204030204" pitchFamily="34" charset="0"/>
                <a:cs typeface="Calibri" panose="020F0502020204030204" pitchFamily="34" charset="0"/>
              </a:rPr>
              <a:t>*</a:t>
            </a:r>
            <a:r>
              <a:rPr lang="en-CA" sz="2200" dirty="0">
                <a:solidFill>
                  <a:schemeClr val="tx1"/>
                </a:solidFill>
                <a:latin typeface="Calibri" panose="020F0502020204030204" pitchFamily="34" charset="0"/>
                <a:cs typeface="Calibri" panose="020F0502020204030204" pitchFamily="34" charset="0"/>
              </a:rPr>
              <a:t> 5-level scale and IALS</a:t>
            </a:r>
            <a:r>
              <a:rPr lang="en-CA" sz="2200" dirty="0">
                <a:solidFill>
                  <a:srgbClr val="C00000"/>
                </a:solidFill>
                <a:latin typeface="Calibri" panose="020F0502020204030204" pitchFamily="34" charset="0"/>
                <a:cs typeface="Calibri" panose="020F0502020204030204" pitchFamily="34" charset="0"/>
              </a:rPr>
              <a:t>**</a:t>
            </a:r>
            <a:r>
              <a:rPr lang="en-CA" sz="2200" dirty="0">
                <a:solidFill>
                  <a:schemeClr val="tx1"/>
                </a:solidFill>
                <a:latin typeface="Calibri" panose="020F0502020204030204" pitchFamily="34" charset="0"/>
                <a:cs typeface="Calibri" panose="020F0502020204030204" pitchFamily="34" charset="0"/>
              </a:rPr>
              <a:t> 500-point scale for scoring</a:t>
            </a:r>
          </a:p>
          <a:p>
            <a:pPr marL="342900" indent="-342900">
              <a:spcAft>
                <a:spcPts val="600"/>
              </a:spcAft>
              <a:buFont typeface="Arial" panose="020B0604020202020204" pitchFamily="34" charset="0"/>
              <a:buChar char="•"/>
            </a:pPr>
            <a:r>
              <a:rPr lang="en-CA" sz="2200" dirty="0">
                <a:solidFill>
                  <a:schemeClr val="tx1"/>
                </a:solidFill>
                <a:latin typeface="Calibri" panose="020F0502020204030204" pitchFamily="34" charset="0"/>
                <a:cs typeface="Calibri" panose="020F0502020204030204" pitchFamily="34" charset="0"/>
              </a:rPr>
              <a:t>Accurately assesses the essential skills proficiency of test takers using Ontario- centric questions </a:t>
            </a:r>
          </a:p>
          <a:p>
            <a:pPr marL="342900" indent="-342900">
              <a:spcAft>
                <a:spcPts val="600"/>
              </a:spcAft>
              <a:buFont typeface="Arial" panose="020B0604020202020204" pitchFamily="34" charset="0"/>
              <a:buChar char="•"/>
            </a:pPr>
            <a:r>
              <a:rPr lang="en-CA" sz="2200" dirty="0">
                <a:solidFill>
                  <a:schemeClr val="tx1"/>
                </a:solidFill>
                <a:latin typeface="Calibri" panose="020F0502020204030204" pitchFamily="34" charset="0"/>
                <a:cs typeface="Calibri" panose="020F0502020204030204" pitchFamily="34" charset="0"/>
              </a:rPr>
              <a:t>Produces customized learning plans with free online resources </a:t>
            </a:r>
          </a:p>
          <a:p>
            <a:pPr marL="342900" indent="-342900">
              <a:spcAft>
                <a:spcPts val="600"/>
              </a:spcAft>
              <a:buFont typeface="Arial" panose="020B0604020202020204" pitchFamily="34" charset="0"/>
              <a:buChar char="•"/>
            </a:pPr>
            <a:r>
              <a:rPr lang="en-CA" sz="2200" dirty="0">
                <a:solidFill>
                  <a:schemeClr val="tx1"/>
                </a:solidFill>
                <a:latin typeface="Calibri" panose="020F0502020204030204" pitchFamily="34" charset="0"/>
                <a:cs typeface="Calibri" panose="020F0502020204030204" pitchFamily="34" charset="0"/>
              </a:rPr>
              <a:t>Available in English and French </a:t>
            </a:r>
          </a:p>
          <a:p>
            <a:pPr marL="342900" indent="-342900">
              <a:spcAft>
                <a:spcPts val="600"/>
              </a:spcAft>
              <a:buFont typeface="Arial" panose="020B0604020202020204" pitchFamily="34" charset="0"/>
              <a:buChar char="•"/>
            </a:pPr>
            <a:r>
              <a:rPr lang="en-CA" sz="2200" dirty="0">
                <a:solidFill>
                  <a:schemeClr val="tx1"/>
                </a:solidFill>
                <a:latin typeface="Calibri" panose="020F0502020204030204" pitchFamily="34" charset="0"/>
                <a:cs typeface="Calibri" panose="020F0502020204030204" pitchFamily="34" charset="0"/>
              </a:rPr>
              <a:t>Includes embedded American Sign Language (ASL) videos to explain key words</a:t>
            </a:r>
            <a:endParaRPr lang="en-CA" sz="2000" dirty="0">
              <a:solidFill>
                <a:schemeClr val="tx1"/>
              </a:solidFill>
              <a:latin typeface="Calibri" panose="020F0502020204030204" pitchFamily="34" charset="0"/>
              <a:cs typeface="Calibri" panose="020F0502020204030204" pitchFamily="34" charset="0"/>
            </a:endParaRPr>
          </a:p>
          <a:p>
            <a:pPr>
              <a:spcAft>
                <a:spcPts val="600"/>
              </a:spcAft>
            </a:pPr>
            <a:r>
              <a:rPr lang="en-CA" sz="2000" i="1" dirty="0">
                <a:solidFill>
                  <a:srgbClr val="C00000"/>
                </a:solidFill>
                <a:latin typeface="Calibri" panose="020F0502020204030204" pitchFamily="34" charset="0"/>
                <a:cs typeface="Calibri" panose="020F0502020204030204" pitchFamily="34" charset="0"/>
              </a:rPr>
              <a:t>* </a:t>
            </a:r>
            <a:r>
              <a:rPr lang="en-CA" sz="2000" i="1" dirty="0">
                <a:solidFill>
                  <a:srgbClr val="3F3F3F"/>
                </a:solidFill>
                <a:latin typeface="Calibri" panose="020F0502020204030204" pitchFamily="34" charset="0"/>
                <a:cs typeface="Calibri" panose="020F0502020204030204" pitchFamily="34" charset="0"/>
              </a:rPr>
              <a:t>Human Resources and Skills Development Canada; now Employment and Social Development Canada (ESDC)</a:t>
            </a:r>
          </a:p>
          <a:p>
            <a:pPr>
              <a:spcAft>
                <a:spcPts val="600"/>
              </a:spcAft>
            </a:pPr>
            <a:r>
              <a:rPr lang="en-CA" sz="2000" i="1" dirty="0">
                <a:solidFill>
                  <a:srgbClr val="C00000"/>
                </a:solidFill>
                <a:latin typeface="Calibri" panose="020F0502020204030204" pitchFamily="34" charset="0"/>
                <a:cs typeface="Calibri" panose="020F0502020204030204" pitchFamily="34" charset="0"/>
              </a:rPr>
              <a:t>** </a:t>
            </a:r>
            <a:r>
              <a:rPr lang="en-CA" sz="2000" i="1" dirty="0">
                <a:solidFill>
                  <a:srgbClr val="3F3F3F"/>
                </a:solidFill>
                <a:latin typeface="Calibri" panose="020F0502020204030204" pitchFamily="34" charset="0"/>
                <a:cs typeface="Calibri" panose="020F0502020204030204" pitchFamily="34" charset="0"/>
              </a:rPr>
              <a:t>International Adult Literacy Survey</a:t>
            </a:r>
          </a:p>
        </p:txBody>
      </p:sp>
    </p:spTree>
    <p:extLst>
      <p:ext uri="{BB962C8B-B14F-4D97-AF65-F5344CB8AC3E}">
        <p14:creationId xmlns:p14="http://schemas.microsoft.com/office/powerpoint/2010/main" val="3944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A091-1819-07CE-F819-735BB1532076}"/>
              </a:ext>
            </a:extLst>
          </p:cNvPr>
          <p:cNvSpPr>
            <a:spLocks noGrp="1"/>
          </p:cNvSpPr>
          <p:nvPr>
            <p:ph type="title"/>
          </p:nvPr>
        </p:nvSpPr>
        <p:spPr/>
        <p:txBody>
          <a:bodyPr>
            <a:normAutofit/>
          </a:bodyPr>
          <a:lstStyle/>
          <a:p>
            <a:r>
              <a:rPr lang="en-CA" dirty="0" err="1">
                <a:latin typeface="Calibri" panose="020F0502020204030204" pitchFamily="34" charset="0"/>
                <a:cs typeface="Calibri" panose="020F0502020204030204" pitchFamily="34" charset="0"/>
              </a:rPr>
              <a:t>SkillsMarker</a:t>
            </a:r>
            <a:r>
              <a:rPr lang="en-CA" dirty="0">
                <a:latin typeface="Calibri" panose="020F0502020204030204" pitchFamily="34" charset="0"/>
                <a:cs typeface="Calibri" panose="020F0502020204030204" pitchFamily="34" charset="0"/>
              </a:rPr>
              <a:t> Quick Facts</a:t>
            </a:r>
          </a:p>
        </p:txBody>
      </p:sp>
      <p:sp>
        <p:nvSpPr>
          <p:cNvPr id="4" name="TextBox 3">
            <a:extLst>
              <a:ext uri="{FF2B5EF4-FFF2-40B4-BE49-F238E27FC236}">
                <a16:creationId xmlns:a16="http://schemas.microsoft.com/office/drawing/2014/main" id="{2007FB7B-3E3F-6FD6-B2CF-AE4B3A698D75}"/>
              </a:ext>
            </a:extLst>
          </p:cNvPr>
          <p:cNvSpPr txBox="1"/>
          <p:nvPr/>
        </p:nvSpPr>
        <p:spPr>
          <a:xfrm>
            <a:off x="838200" y="1690062"/>
            <a:ext cx="10515600" cy="3293209"/>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Most </a:t>
            </a:r>
            <a:r>
              <a:rPr lang="en-CA" sz="2400" dirty="0">
                <a:solidFill>
                  <a:schemeClr val="tx1"/>
                </a:solidFill>
                <a:latin typeface="Calibri" panose="020F0502020204030204" pitchFamily="34" charset="0"/>
                <a:cs typeface="Calibri" panose="020F0502020204030204" pitchFamily="34" charset="0"/>
              </a:rPr>
              <a:t>College LBS/AU programs use </a:t>
            </a:r>
            <a:r>
              <a:rPr lang="en-CA" sz="2400" dirty="0" err="1">
                <a:solidFill>
                  <a:schemeClr val="tx1"/>
                </a:solidFill>
                <a:latin typeface="Calibri" panose="020F0502020204030204" pitchFamily="34" charset="0"/>
                <a:cs typeface="Calibri" panose="020F0502020204030204" pitchFamily="34" charset="0"/>
              </a:rPr>
              <a:t>SkillsMarker</a:t>
            </a:r>
            <a:r>
              <a:rPr lang="en-CA" sz="2400" dirty="0">
                <a:solidFill>
                  <a:schemeClr val="tx1"/>
                </a:solidFill>
                <a:latin typeface="Calibri" panose="020F0502020204030204" pitchFamily="34" charset="0"/>
                <a:cs typeface="Calibri" panose="020F0502020204030204" pitchFamily="34" charset="0"/>
              </a:rPr>
              <a:t> to determine client eligibility and placement </a:t>
            </a:r>
            <a:endParaRPr lang="en-US" sz="2400" dirty="0">
              <a:solidFill>
                <a:schemeClr val="tx1"/>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Some have been using it for many years, others more recently (especially with the shift to remote delivery)</a:t>
            </a:r>
          </a:p>
          <a:p>
            <a:pPr marL="342900" indent="-34290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Available 24/7/365,</a:t>
            </a:r>
            <a:r>
              <a:rPr lang="en-US" sz="2400" dirty="0">
                <a:solidFill>
                  <a:schemeClr val="tx1"/>
                </a:solidFill>
                <a:latin typeface="Calibri" panose="020F0502020204030204" pitchFamily="34" charset="0"/>
                <a:cs typeface="Calibri" panose="020F0502020204030204" pitchFamily="34" charset="0"/>
              </a:rPr>
              <a:t> </a:t>
            </a:r>
            <a:r>
              <a:rPr lang="en-CA" sz="2400" dirty="0">
                <a:solidFill>
                  <a:schemeClr val="tx1"/>
                </a:solidFill>
                <a:latin typeface="Calibri" panose="020F0502020204030204" pitchFamily="34" charset="0"/>
                <a:cs typeface="Calibri" panose="020F0502020204030204" pitchFamily="34" charset="0"/>
              </a:rPr>
              <a:t>anywhere with reliable Internet access </a:t>
            </a:r>
          </a:p>
          <a:p>
            <a:pPr marL="342900" indent="-34290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Can be completed using a smartphone</a:t>
            </a:r>
          </a:p>
          <a:p>
            <a:pPr marL="342900" indent="-34290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No time limit (unless test administrator chooses to impose one)</a:t>
            </a: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2110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A091-1819-07CE-F819-735BB1532076}"/>
              </a:ext>
            </a:extLst>
          </p:cNvPr>
          <p:cNvSpPr>
            <a:spLocks noGrp="1"/>
          </p:cNvSpPr>
          <p:nvPr>
            <p:ph type="title"/>
          </p:nvPr>
        </p:nvSpPr>
        <p:spPr/>
        <p:txBody>
          <a:bodyPr>
            <a:normAutofit/>
          </a:bodyPr>
          <a:lstStyle/>
          <a:p>
            <a:r>
              <a:rPr lang="en-CA" dirty="0" err="1">
                <a:latin typeface="Calibri" panose="020F0502020204030204" pitchFamily="34" charset="0"/>
                <a:cs typeface="Calibri" panose="020F0502020204030204" pitchFamily="34" charset="0"/>
              </a:rPr>
              <a:t>SkillsMarker</a:t>
            </a:r>
            <a:r>
              <a:rPr lang="en-CA" dirty="0">
                <a:latin typeface="Calibri" panose="020F0502020204030204" pitchFamily="34" charset="0"/>
                <a:cs typeface="Calibri" panose="020F0502020204030204" pitchFamily="34" charset="0"/>
              </a:rPr>
              <a:t> Quick Facts</a:t>
            </a:r>
          </a:p>
        </p:txBody>
      </p:sp>
      <p:sp>
        <p:nvSpPr>
          <p:cNvPr id="4" name="TextBox 3">
            <a:extLst>
              <a:ext uri="{FF2B5EF4-FFF2-40B4-BE49-F238E27FC236}">
                <a16:creationId xmlns:a16="http://schemas.microsoft.com/office/drawing/2014/main" id="{2007FB7B-3E3F-6FD6-B2CF-AE4B3A698D75}"/>
              </a:ext>
            </a:extLst>
          </p:cNvPr>
          <p:cNvSpPr txBox="1"/>
          <p:nvPr/>
        </p:nvSpPr>
        <p:spPr>
          <a:xfrm>
            <a:off x="838200" y="1751617"/>
            <a:ext cx="10515599" cy="4308872"/>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Can be completed in more than one sitting </a:t>
            </a:r>
          </a:p>
          <a:p>
            <a:pPr marL="342900" indent="-34290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Uses psychometrically validated questions </a:t>
            </a:r>
          </a:p>
          <a:p>
            <a:pPr marL="342900" indent="-34290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Random test bank</a:t>
            </a:r>
          </a:p>
          <a:p>
            <a:pPr marL="342900" indent="-34290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Includes adaptive feature for the Reading assessment</a:t>
            </a:r>
          </a:p>
          <a:p>
            <a:pPr marL="342900" indent="-34290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Includes a 6-question “Locator” at the beginning of each assessment (reading, numeracy, etc.) to stream test-takers into appropriate assessment level:</a:t>
            </a:r>
          </a:p>
          <a:p>
            <a:pPr marL="1074738" lvl="1" indent="-342900">
              <a:spcBef>
                <a:spcPts val="600"/>
              </a:spcBef>
              <a:spcAft>
                <a:spcPts val="600"/>
              </a:spcAft>
              <a:buFont typeface="Courier New" panose="02070309020205020404" pitchFamily="49" charset="0"/>
              <a:buChar char="o"/>
            </a:pPr>
            <a:r>
              <a:rPr lang="en-US" sz="2000" dirty="0">
                <a:solidFill>
                  <a:schemeClr val="tx1"/>
                </a:solidFill>
                <a:latin typeface="Calibri" panose="020F0502020204030204" pitchFamily="34" charset="0"/>
                <a:cs typeface="Calibri" panose="020F0502020204030204" pitchFamily="34" charset="0"/>
              </a:rPr>
              <a:t>Test A (level 1 questions only)	   	or</a:t>
            </a:r>
          </a:p>
          <a:p>
            <a:pPr marL="1074738" lvl="1" indent="-342900">
              <a:spcBef>
                <a:spcPts val="600"/>
              </a:spcBef>
              <a:spcAft>
                <a:spcPts val="600"/>
              </a:spcAft>
              <a:buFont typeface="Courier New" panose="02070309020205020404" pitchFamily="49" charset="0"/>
              <a:buChar char="o"/>
            </a:pPr>
            <a:r>
              <a:rPr lang="en-US" sz="2000" dirty="0">
                <a:solidFill>
                  <a:schemeClr val="tx1"/>
                </a:solidFill>
                <a:latin typeface="Calibri" panose="020F0502020204030204" pitchFamily="34" charset="0"/>
                <a:cs typeface="Calibri" panose="020F0502020204030204" pitchFamily="34" charset="0"/>
              </a:rPr>
              <a:t>Test B (level 1, 2, and 3 questions)	or</a:t>
            </a:r>
          </a:p>
          <a:p>
            <a:pPr marL="1074738" lvl="1" indent="-342900">
              <a:spcBef>
                <a:spcPts val="600"/>
              </a:spcBef>
              <a:spcAft>
                <a:spcPts val="600"/>
              </a:spcAft>
              <a:buFont typeface="Courier New" panose="02070309020205020404" pitchFamily="49" charset="0"/>
              <a:buChar char="o"/>
            </a:pPr>
            <a:r>
              <a:rPr lang="en-US" sz="2000" dirty="0">
                <a:solidFill>
                  <a:schemeClr val="tx1"/>
                </a:solidFill>
                <a:latin typeface="Calibri" panose="020F0502020204030204" pitchFamily="34" charset="0"/>
                <a:cs typeface="Calibri" panose="020F0502020204030204" pitchFamily="34" charset="0"/>
              </a:rPr>
              <a:t>Exemption (should upgrade before attempting the assessment)</a:t>
            </a:r>
            <a:endParaRPr lang="en-US" sz="1600" dirty="0">
              <a:solidFill>
                <a:srgbClr val="3F3F3F"/>
              </a:solidFill>
              <a:latin typeface="Century Gothic" panose="020B0502020202020204" pitchFamily="34" charset="0"/>
            </a:endParaRPr>
          </a:p>
        </p:txBody>
      </p:sp>
    </p:spTree>
    <p:extLst>
      <p:ext uri="{BB962C8B-B14F-4D97-AF65-F5344CB8AC3E}">
        <p14:creationId xmlns:p14="http://schemas.microsoft.com/office/powerpoint/2010/main" val="3572155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CBA7A-9DE2-D73F-4A56-D8301DB6F9D8}"/>
              </a:ext>
            </a:extLst>
          </p:cNvPr>
          <p:cNvSpPr>
            <a:spLocks noGrp="1"/>
          </p:cNvSpPr>
          <p:nvPr>
            <p:ph type="title"/>
          </p:nvPr>
        </p:nvSpPr>
        <p:spPr>
          <a:xfrm>
            <a:off x="619435" y="536570"/>
            <a:ext cx="10637569" cy="1060158"/>
          </a:xfrm>
        </p:spPr>
        <p:txBody>
          <a:bodyPr>
            <a:normAutofit fontScale="90000"/>
          </a:bodyPr>
          <a:lstStyle/>
          <a:p>
            <a:r>
              <a:rPr lang="en-CA" sz="3200" dirty="0"/>
              <a:t>The “Locator” helps to prevent test-takers from proceeding if they do not have adequate reading skills to engage with the assessment.</a:t>
            </a:r>
          </a:p>
        </p:txBody>
      </p:sp>
      <p:pic>
        <p:nvPicPr>
          <p:cNvPr id="5" name="Picture 4" descr="C:\Users\Michael\Desktop\Sandi Report\apr1 scoring schema.PNG">
            <a:extLst>
              <a:ext uri="{FF2B5EF4-FFF2-40B4-BE49-F238E27FC236}">
                <a16:creationId xmlns:a16="http://schemas.microsoft.com/office/drawing/2014/main" id="{DE79EB5C-5595-D745-5F32-E6CCA00556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3717" y="1824388"/>
            <a:ext cx="8624565" cy="414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485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A091-1819-07CE-F819-735BB1532076}"/>
              </a:ext>
            </a:extLst>
          </p:cNvPr>
          <p:cNvSpPr>
            <a:spLocks noGrp="1"/>
          </p:cNvSpPr>
          <p:nvPr>
            <p:ph type="title"/>
          </p:nvPr>
        </p:nvSpPr>
        <p:spPr/>
        <p:txBody>
          <a:bodyPr>
            <a:normAutofit/>
          </a:bodyPr>
          <a:lstStyle/>
          <a:p>
            <a:r>
              <a:rPr lang="en-CA" dirty="0" err="1">
                <a:latin typeface="Calibri" panose="020F0502020204030204" pitchFamily="34" charset="0"/>
                <a:cs typeface="Calibri" panose="020F0502020204030204" pitchFamily="34" charset="0"/>
              </a:rPr>
              <a:t>SkillsMarker</a:t>
            </a:r>
            <a:r>
              <a:rPr lang="en-CA" dirty="0">
                <a:latin typeface="Calibri" panose="020F0502020204030204" pitchFamily="34" charset="0"/>
                <a:cs typeface="Calibri" panose="020F0502020204030204" pitchFamily="34" charset="0"/>
              </a:rPr>
              <a:t> Quick Facts</a:t>
            </a:r>
          </a:p>
        </p:txBody>
      </p:sp>
      <p:sp>
        <p:nvSpPr>
          <p:cNvPr id="4" name="TextBox 3">
            <a:extLst>
              <a:ext uri="{FF2B5EF4-FFF2-40B4-BE49-F238E27FC236}">
                <a16:creationId xmlns:a16="http://schemas.microsoft.com/office/drawing/2014/main" id="{2007FB7B-3E3F-6FD6-B2CF-AE4B3A698D75}"/>
              </a:ext>
            </a:extLst>
          </p:cNvPr>
          <p:cNvSpPr txBox="1"/>
          <p:nvPr/>
        </p:nvSpPr>
        <p:spPr>
          <a:xfrm>
            <a:off x="838200" y="1690688"/>
            <a:ext cx="10515600" cy="2616101"/>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Results are immediately and automatically shared electronically with test takers and the test administrator</a:t>
            </a:r>
          </a:p>
          <a:p>
            <a:pPr marL="285750" indent="-28575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Administrator results report provides scores and exemplar tasks that the test-taker can likely perform </a:t>
            </a:r>
          </a:p>
          <a:p>
            <a:pPr marL="285750" indent="-285750">
              <a:spcBef>
                <a:spcPts val="600"/>
              </a:spcBef>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Learning plans list free learning activities and are customized to the test-taker’s results</a:t>
            </a:r>
          </a:p>
        </p:txBody>
      </p:sp>
    </p:spTree>
    <p:extLst>
      <p:ext uri="{BB962C8B-B14F-4D97-AF65-F5344CB8AC3E}">
        <p14:creationId xmlns:p14="http://schemas.microsoft.com/office/powerpoint/2010/main" val="110528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9AE4-C779-F77E-AFB6-45576FA3A28E}"/>
              </a:ext>
            </a:extLst>
          </p:cNvPr>
          <p:cNvSpPr txBox="1">
            <a:spLocks/>
          </p:cNvSpPr>
          <p:nvPr/>
        </p:nvSpPr>
        <p:spPr>
          <a:xfrm>
            <a:off x="742366" y="1056322"/>
            <a:ext cx="3764280" cy="3280900"/>
          </a:xfrm>
          <a:prstGeom prst="rect">
            <a:avLst/>
          </a:prstGeom>
          <a:no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latin typeface="Calibri" panose="020F0502020204030204" pitchFamily="34" charset="0"/>
                <a:cs typeface="Calibri" panose="020F0502020204030204" pitchFamily="34" charset="0"/>
              </a:rPr>
              <a:t>Sample Results Report</a:t>
            </a:r>
          </a:p>
          <a:p>
            <a:endParaRPr lang="en-US" sz="2400" dirty="0">
              <a:solidFill>
                <a:schemeClr val="tx1"/>
              </a:solidFill>
              <a:latin typeface="Calibri" panose="020F0502020204030204" pitchFamily="34" charset="0"/>
              <a:cs typeface="Calibri" panose="020F0502020204030204" pitchFamily="34" charset="0"/>
            </a:endParaRPr>
          </a:p>
          <a:p>
            <a:r>
              <a:rPr lang="en-US" sz="2400" b="1" dirty="0">
                <a:solidFill>
                  <a:schemeClr val="tx1"/>
                </a:solidFill>
                <a:latin typeface="Calibri" panose="020F0502020204030204" pitchFamily="34" charset="0"/>
                <a:cs typeface="Calibri" panose="020F0502020204030204" pitchFamily="34" charset="0"/>
              </a:rPr>
              <a:t>Numeracy</a:t>
            </a:r>
            <a:r>
              <a:rPr lang="en-US" sz="2400" dirty="0">
                <a:solidFill>
                  <a:schemeClr val="tx1"/>
                </a:solidFill>
                <a:latin typeface="Calibri" panose="020F0502020204030204" pitchFamily="34" charset="0"/>
                <a:cs typeface="Calibri" panose="020F0502020204030204" pitchFamily="34" charset="0"/>
              </a:rPr>
              <a:t> (Math)</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Page 1</a:t>
            </a:r>
            <a:endParaRPr lang="en-CA" sz="900"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E0836E5-AC34-C36F-01E8-1D38296042F6}"/>
              </a:ext>
            </a:extLst>
          </p:cNvPr>
          <p:cNvPicPr>
            <a:picLocks noChangeAspect="1"/>
          </p:cNvPicPr>
          <p:nvPr/>
        </p:nvPicPr>
        <p:blipFill>
          <a:blip r:embed="rId2"/>
          <a:stretch>
            <a:fillRect/>
          </a:stretch>
        </p:blipFill>
        <p:spPr>
          <a:xfrm>
            <a:off x="5107679" y="132530"/>
            <a:ext cx="5730233" cy="5996421"/>
          </a:xfrm>
          <a:prstGeom prst="rect">
            <a:avLst/>
          </a:prstGeom>
        </p:spPr>
      </p:pic>
    </p:spTree>
    <p:extLst>
      <p:ext uri="{BB962C8B-B14F-4D97-AF65-F5344CB8AC3E}">
        <p14:creationId xmlns:p14="http://schemas.microsoft.com/office/powerpoint/2010/main" val="2738446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A10183E-6837-8AD0-C85F-BAF6A0EEDFD7}"/>
              </a:ext>
            </a:extLst>
          </p:cNvPr>
          <p:cNvSpPr txBox="1"/>
          <p:nvPr/>
        </p:nvSpPr>
        <p:spPr>
          <a:xfrm>
            <a:off x="1151989" y="4453476"/>
            <a:ext cx="2707639" cy="830997"/>
          </a:xfrm>
          <a:prstGeom prst="rect">
            <a:avLst/>
          </a:prstGeom>
          <a:noFill/>
        </p:spPr>
        <p:txBody>
          <a:bodyPr wrap="square" rtlCol="0">
            <a:spAutoFit/>
          </a:bodyPr>
          <a:lstStyle/>
          <a:p>
            <a:r>
              <a:rPr lang="en-CA" sz="2400" dirty="0">
                <a:solidFill>
                  <a:srgbClr val="C00000"/>
                </a:solidFill>
                <a:latin typeface="Calibri" panose="020F0502020204030204" pitchFamily="34" charset="0"/>
                <a:cs typeface="Calibri" panose="020F0502020204030204" pitchFamily="34" charset="0"/>
              </a:rPr>
              <a:t>Correlations to OALCF are included</a:t>
            </a:r>
          </a:p>
        </p:txBody>
      </p:sp>
      <p:sp>
        <p:nvSpPr>
          <p:cNvPr id="3" name="Title 1">
            <a:extLst>
              <a:ext uri="{FF2B5EF4-FFF2-40B4-BE49-F238E27FC236}">
                <a16:creationId xmlns:a16="http://schemas.microsoft.com/office/drawing/2014/main" id="{0DBC6E04-EEA9-61D0-E838-4626C916EAAE}"/>
              </a:ext>
            </a:extLst>
          </p:cNvPr>
          <p:cNvSpPr txBox="1">
            <a:spLocks/>
          </p:cNvSpPr>
          <p:nvPr/>
        </p:nvSpPr>
        <p:spPr>
          <a:xfrm>
            <a:off x="742366" y="1056322"/>
            <a:ext cx="3764280" cy="3280900"/>
          </a:xfrm>
          <a:prstGeom prst="rect">
            <a:avLst/>
          </a:prstGeom>
          <a:no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latin typeface="Calibri" panose="020F0502020204030204" pitchFamily="34" charset="0"/>
                <a:cs typeface="Calibri" panose="020F0502020204030204" pitchFamily="34" charset="0"/>
              </a:rPr>
              <a:t>Sample Results Report</a:t>
            </a:r>
          </a:p>
          <a:p>
            <a:endParaRPr lang="en-US" sz="2400" dirty="0">
              <a:solidFill>
                <a:schemeClr val="tx1"/>
              </a:solidFill>
              <a:latin typeface="Calibri" panose="020F0502020204030204" pitchFamily="34" charset="0"/>
              <a:cs typeface="Calibri" panose="020F0502020204030204" pitchFamily="34" charset="0"/>
            </a:endParaRPr>
          </a:p>
          <a:p>
            <a:r>
              <a:rPr lang="en-US" sz="2400" b="1" dirty="0">
                <a:solidFill>
                  <a:schemeClr val="tx1"/>
                </a:solidFill>
                <a:latin typeface="Calibri" panose="020F0502020204030204" pitchFamily="34" charset="0"/>
                <a:cs typeface="Calibri" panose="020F0502020204030204" pitchFamily="34" charset="0"/>
              </a:rPr>
              <a:t>Numeracy</a:t>
            </a:r>
            <a:r>
              <a:rPr lang="en-US" sz="2400" dirty="0">
                <a:solidFill>
                  <a:schemeClr val="tx1"/>
                </a:solidFill>
                <a:latin typeface="Calibri" panose="020F0502020204030204" pitchFamily="34" charset="0"/>
                <a:cs typeface="Calibri" panose="020F0502020204030204" pitchFamily="34" charset="0"/>
              </a:rPr>
              <a:t> (Math)</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Page 2</a:t>
            </a:r>
            <a:endParaRPr lang="en-CA" sz="900" dirty="0">
              <a:solidFill>
                <a:schemeClr val="tx1"/>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964498DC-2C33-F81D-ACB8-36D5ADC95F9F}"/>
              </a:ext>
            </a:extLst>
          </p:cNvPr>
          <p:cNvGrpSpPr/>
          <p:nvPr/>
        </p:nvGrpSpPr>
        <p:grpSpPr>
          <a:xfrm>
            <a:off x="5372181" y="209771"/>
            <a:ext cx="5122606" cy="5867374"/>
            <a:chOff x="5225845" y="467679"/>
            <a:chExt cx="5122606" cy="5867374"/>
          </a:xfrm>
        </p:grpSpPr>
        <p:pic>
          <p:nvPicPr>
            <p:cNvPr id="7" name="Picture 6">
              <a:extLst>
                <a:ext uri="{FF2B5EF4-FFF2-40B4-BE49-F238E27FC236}">
                  <a16:creationId xmlns:a16="http://schemas.microsoft.com/office/drawing/2014/main" id="{095606B3-DF3D-552F-AA6A-CA7AACC594A3}"/>
                </a:ext>
              </a:extLst>
            </p:cNvPr>
            <p:cNvPicPr>
              <a:picLocks noChangeAspect="1"/>
            </p:cNvPicPr>
            <p:nvPr/>
          </p:nvPicPr>
          <p:blipFill>
            <a:blip r:embed="rId2"/>
            <a:stretch>
              <a:fillRect/>
            </a:stretch>
          </p:blipFill>
          <p:spPr>
            <a:xfrm>
              <a:off x="5260168" y="1506794"/>
              <a:ext cx="5040000" cy="4828259"/>
            </a:xfrm>
            <a:prstGeom prst="rect">
              <a:avLst/>
            </a:prstGeom>
          </p:spPr>
        </p:pic>
        <p:pic>
          <p:nvPicPr>
            <p:cNvPr id="5" name="Picture 4">
              <a:extLst>
                <a:ext uri="{FF2B5EF4-FFF2-40B4-BE49-F238E27FC236}">
                  <a16:creationId xmlns:a16="http://schemas.microsoft.com/office/drawing/2014/main" id="{24645C4D-1805-E65C-21CF-036F2389EACF}"/>
                </a:ext>
              </a:extLst>
            </p:cNvPr>
            <p:cNvPicPr>
              <a:picLocks noChangeAspect="1"/>
            </p:cNvPicPr>
            <p:nvPr/>
          </p:nvPicPr>
          <p:blipFill rotWithShape="1">
            <a:blip r:embed="rId3"/>
            <a:srcRect b="2506"/>
            <a:stretch/>
          </p:blipFill>
          <p:spPr>
            <a:xfrm>
              <a:off x="5225845" y="467679"/>
              <a:ext cx="5122606" cy="1123594"/>
            </a:xfrm>
            <a:prstGeom prst="rect">
              <a:avLst/>
            </a:prstGeom>
          </p:spPr>
        </p:pic>
      </p:grpSp>
      <p:cxnSp>
        <p:nvCxnSpPr>
          <p:cNvPr id="9" name="Straight Arrow Connector 8">
            <a:extLst>
              <a:ext uri="{FF2B5EF4-FFF2-40B4-BE49-F238E27FC236}">
                <a16:creationId xmlns:a16="http://schemas.microsoft.com/office/drawing/2014/main" id="{CFCA405F-C721-FB22-4262-B8E9156CB7CF}"/>
              </a:ext>
            </a:extLst>
          </p:cNvPr>
          <p:cNvCxnSpPr>
            <a:cxnSpLocks/>
          </p:cNvCxnSpPr>
          <p:nvPr/>
        </p:nvCxnSpPr>
        <p:spPr>
          <a:xfrm flipV="1">
            <a:off x="3273474" y="2445332"/>
            <a:ext cx="5247640" cy="236502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768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C1210E-9ED1-F906-5D3A-268224863E9F}"/>
              </a:ext>
            </a:extLst>
          </p:cNvPr>
          <p:cNvGrpSpPr/>
          <p:nvPr/>
        </p:nvGrpSpPr>
        <p:grpSpPr>
          <a:xfrm>
            <a:off x="5130268" y="224199"/>
            <a:ext cx="5098609" cy="5767963"/>
            <a:chOff x="5130268" y="224199"/>
            <a:chExt cx="5098609" cy="5767963"/>
          </a:xfrm>
        </p:grpSpPr>
        <p:pic>
          <p:nvPicPr>
            <p:cNvPr id="8" name="Picture 7">
              <a:extLst>
                <a:ext uri="{FF2B5EF4-FFF2-40B4-BE49-F238E27FC236}">
                  <a16:creationId xmlns:a16="http://schemas.microsoft.com/office/drawing/2014/main" id="{A073FA25-AABE-C2C5-A197-4A1C8D4DF110}"/>
                </a:ext>
              </a:extLst>
            </p:cNvPr>
            <p:cNvPicPr>
              <a:picLocks noChangeAspect="1"/>
            </p:cNvPicPr>
            <p:nvPr/>
          </p:nvPicPr>
          <p:blipFill>
            <a:blip r:embed="rId2"/>
            <a:stretch>
              <a:fillRect/>
            </a:stretch>
          </p:blipFill>
          <p:spPr>
            <a:xfrm>
              <a:off x="5130268" y="224199"/>
              <a:ext cx="4459209" cy="561172"/>
            </a:xfrm>
            <a:prstGeom prst="rect">
              <a:avLst/>
            </a:prstGeom>
          </p:spPr>
        </p:pic>
        <p:pic>
          <p:nvPicPr>
            <p:cNvPr id="10" name="Picture 9">
              <a:extLst>
                <a:ext uri="{FF2B5EF4-FFF2-40B4-BE49-F238E27FC236}">
                  <a16:creationId xmlns:a16="http://schemas.microsoft.com/office/drawing/2014/main" id="{CB06DA46-0C1B-524D-0C05-6B454312D3A7}"/>
                </a:ext>
              </a:extLst>
            </p:cNvPr>
            <p:cNvPicPr>
              <a:picLocks noChangeAspect="1"/>
            </p:cNvPicPr>
            <p:nvPr/>
          </p:nvPicPr>
          <p:blipFill>
            <a:blip r:embed="rId3"/>
            <a:stretch>
              <a:fillRect/>
            </a:stretch>
          </p:blipFill>
          <p:spPr>
            <a:xfrm>
              <a:off x="5141834" y="865837"/>
              <a:ext cx="5087043" cy="5126325"/>
            </a:xfrm>
            <a:prstGeom prst="rect">
              <a:avLst/>
            </a:prstGeom>
          </p:spPr>
        </p:pic>
      </p:grpSp>
      <p:sp>
        <p:nvSpPr>
          <p:cNvPr id="3" name="TextBox 2">
            <a:extLst>
              <a:ext uri="{FF2B5EF4-FFF2-40B4-BE49-F238E27FC236}">
                <a16:creationId xmlns:a16="http://schemas.microsoft.com/office/drawing/2014/main" id="{832327E5-9C9F-1622-AAC8-5714DC6BD0C1}"/>
              </a:ext>
            </a:extLst>
          </p:cNvPr>
          <p:cNvSpPr txBox="1"/>
          <p:nvPr/>
        </p:nvSpPr>
        <p:spPr>
          <a:xfrm>
            <a:off x="1151989" y="4453476"/>
            <a:ext cx="2707639" cy="830997"/>
          </a:xfrm>
          <a:prstGeom prst="rect">
            <a:avLst/>
          </a:prstGeom>
          <a:noFill/>
        </p:spPr>
        <p:txBody>
          <a:bodyPr wrap="square" rtlCol="0">
            <a:spAutoFit/>
          </a:bodyPr>
          <a:lstStyle/>
          <a:p>
            <a:r>
              <a:rPr lang="en-CA" sz="2400" dirty="0">
                <a:solidFill>
                  <a:srgbClr val="C00000"/>
                </a:solidFill>
                <a:latin typeface="Calibri" panose="020F0502020204030204" pitchFamily="34" charset="0"/>
                <a:cs typeface="Calibri" panose="020F0502020204030204" pitchFamily="34" charset="0"/>
              </a:rPr>
              <a:t>Correlations to OALCF are included</a:t>
            </a:r>
          </a:p>
        </p:txBody>
      </p:sp>
      <p:sp>
        <p:nvSpPr>
          <p:cNvPr id="4" name="Title 1">
            <a:extLst>
              <a:ext uri="{FF2B5EF4-FFF2-40B4-BE49-F238E27FC236}">
                <a16:creationId xmlns:a16="http://schemas.microsoft.com/office/drawing/2014/main" id="{E65095E2-34CF-DFE8-FB37-DB34A28508F3}"/>
              </a:ext>
            </a:extLst>
          </p:cNvPr>
          <p:cNvSpPr txBox="1">
            <a:spLocks/>
          </p:cNvSpPr>
          <p:nvPr/>
        </p:nvSpPr>
        <p:spPr>
          <a:xfrm>
            <a:off x="742366" y="1056322"/>
            <a:ext cx="3764280" cy="3280900"/>
          </a:xfrm>
          <a:prstGeom prst="rect">
            <a:avLst/>
          </a:prstGeom>
          <a:no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latin typeface="Calibri" panose="020F0502020204030204" pitchFamily="34" charset="0"/>
                <a:cs typeface="Calibri" panose="020F0502020204030204" pitchFamily="34" charset="0"/>
              </a:rPr>
              <a:t>Sample Results Report</a:t>
            </a:r>
          </a:p>
          <a:p>
            <a:endParaRPr lang="en-US" sz="2400" dirty="0">
              <a:solidFill>
                <a:schemeClr val="tx1"/>
              </a:solidFill>
              <a:latin typeface="Calibri" panose="020F0502020204030204" pitchFamily="34" charset="0"/>
              <a:cs typeface="Calibri" panose="020F0502020204030204" pitchFamily="34" charset="0"/>
            </a:endParaRPr>
          </a:p>
          <a:p>
            <a:r>
              <a:rPr lang="en-US" sz="2400" b="1" dirty="0">
                <a:solidFill>
                  <a:schemeClr val="tx1"/>
                </a:solidFill>
                <a:latin typeface="Calibri" panose="020F0502020204030204" pitchFamily="34" charset="0"/>
                <a:cs typeface="Calibri" panose="020F0502020204030204" pitchFamily="34" charset="0"/>
              </a:rPr>
              <a:t>Reading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Page 2</a:t>
            </a:r>
            <a:endParaRPr lang="en-CA" sz="900" dirty="0">
              <a:solidFill>
                <a:schemeClr val="tx1"/>
              </a:solidFill>
              <a:latin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id="{E7FF0B84-96B6-AC2A-E72C-4628FB73A041}"/>
              </a:ext>
            </a:extLst>
          </p:cNvPr>
          <p:cNvCxnSpPr>
            <a:cxnSpLocks/>
          </p:cNvCxnSpPr>
          <p:nvPr/>
        </p:nvCxnSpPr>
        <p:spPr>
          <a:xfrm flipV="1">
            <a:off x="3273474" y="2778369"/>
            <a:ext cx="2599788" cy="200854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258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497288-DC56-4052-C3E8-E912970AB606}"/>
              </a:ext>
            </a:extLst>
          </p:cNvPr>
          <p:cNvPicPr>
            <a:picLocks noChangeAspect="1"/>
          </p:cNvPicPr>
          <p:nvPr/>
        </p:nvPicPr>
        <p:blipFill>
          <a:blip r:embed="rId2"/>
          <a:stretch>
            <a:fillRect/>
          </a:stretch>
        </p:blipFill>
        <p:spPr>
          <a:xfrm>
            <a:off x="4795912" y="1056322"/>
            <a:ext cx="6158890" cy="4419356"/>
          </a:xfrm>
          <a:prstGeom prst="rect">
            <a:avLst/>
          </a:prstGeom>
        </p:spPr>
      </p:pic>
      <p:sp>
        <p:nvSpPr>
          <p:cNvPr id="3" name="Title 1">
            <a:extLst>
              <a:ext uri="{FF2B5EF4-FFF2-40B4-BE49-F238E27FC236}">
                <a16:creationId xmlns:a16="http://schemas.microsoft.com/office/drawing/2014/main" id="{7F3FBE71-C1CB-BBAC-1815-012D5E236DF3}"/>
              </a:ext>
            </a:extLst>
          </p:cNvPr>
          <p:cNvSpPr txBox="1">
            <a:spLocks/>
          </p:cNvSpPr>
          <p:nvPr/>
        </p:nvSpPr>
        <p:spPr>
          <a:xfrm>
            <a:off x="742366" y="1056322"/>
            <a:ext cx="3764280" cy="3280900"/>
          </a:xfrm>
          <a:prstGeom prst="rect">
            <a:avLst/>
          </a:prstGeom>
          <a:no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latin typeface="Calibri" panose="020F0502020204030204" pitchFamily="34" charset="0"/>
                <a:cs typeface="Calibri" panose="020F0502020204030204" pitchFamily="34" charset="0"/>
              </a:rPr>
              <a:t>Sample Results Report</a:t>
            </a:r>
          </a:p>
          <a:p>
            <a:endParaRPr lang="en-US" sz="2400" dirty="0">
              <a:solidFill>
                <a:schemeClr val="tx1"/>
              </a:solidFill>
              <a:latin typeface="Calibri" panose="020F0502020204030204" pitchFamily="34" charset="0"/>
              <a:cs typeface="Calibri" panose="020F0502020204030204" pitchFamily="34" charset="0"/>
            </a:endParaRPr>
          </a:p>
          <a:p>
            <a:r>
              <a:rPr lang="en-US" sz="2400" b="1" dirty="0">
                <a:solidFill>
                  <a:schemeClr val="tx1"/>
                </a:solidFill>
                <a:latin typeface="Calibri" panose="020F0502020204030204" pitchFamily="34" charset="0"/>
                <a:cs typeface="Calibri" panose="020F0502020204030204" pitchFamily="34" charset="0"/>
              </a:rPr>
              <a:t>Writing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Page 2</a:t>
            </a:r>
            <a:endParaRPr lang="en-CA" sz="9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3153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9c9307fa39_0_0"/>
          <p:cNvSpPr txBox="1">
            <a:spLocks noGrp="1"/>
          </p:cNvSpPr>
          <p:nvPr>
            <p:ph type="title"/>
          </p:nvPr>
        </p:nvSpPr>
        <p:spPr>
          <a:xfrm>
            <a:off x="799012" y="416459"/>
            <a:ext cx="10515600" cy="961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Statement of Land Acknowledgement</a:t>
            </a:r>
            <a:endParaRPr dirty="0">
              <a:solidFill>
                <a:srgbClr val="C00000"/>
              </a:solidFill>
            </a:endParaRPr>
          </a:p>
        </p:txBody>
      </p:sp>
      <p:sp>
        <p:nvSpPr>
          <p:cNvPr id="61" name="Google Shape;61;g9c9307fa39_0_0"/>
          <p:cNvSpPr txBox="1"/>
          <p:nvPr/>
        </p:nvSpPr>
        <p:spPr>
          <a:xfrm>
            <a:off x="799012" y="2032985"/>
            <a:ext cx="10910635" cy="3831289"/>
          </a:xfrm>
          <a:prstGeom prst="rect">
            <a:avLst/>
          </a:prstGeom>
          <a:noFill/>
          <a:ln>
            <a:noFill/>
          </a:ln>
        </p:spPr>
        <p:txBody>
          <a:bodyPr spcFirstLastPara="1" wrap="square" lIns="91425" tIns="45700" rIns="91425" bIns="45700" anchor="t" anchorCtr="0">
            <a:noAutofit/>
          </a:bodyPr>
          <a:lstStyle/>
          <a:p>
            <a:pPr marL="152400" marR="0" lvl="0" indent="0" algn="l" rtl="0">
              <a:lnSpc>
                <a:spcPct val="90000"/>
              </a:lnSpc>
              <a:spcBef>
                <a:spcPts val="0"/>
              </a:spcBef>
              <a:spcAft>
                <a:spcPts val="0"/>
              </a:spcAft>
              <a:buClr>
                <a:schemeClr val="dk1"/>
              </a:buClr>
              <a:buSzPts val="2400"/>
              <a:buFont typeface="Arial"/>
              <a:buNone/>
            </a:pPr>
            <a:r>
              <a:rPr lang="en-CA" sz="2400" dirty="0">
                <a:solidFill>
                  <a:schemeClr val="tx1"/>
                </a:solidFill>
                <a:latin typeface="Calibri" panose="020F0502020204030204" pitchFamily="34" charset="0"/>
                <a:ea typeface="Book Antiqua"/>
                <a:cs typeface="Calibri" panose="020F0502020204030204" pitchFamily="34" charset="0"/>
                <a:sym typeface="Book Antiqua"/>
              </a:rPr>
              <a:t>I would like to begin by acknowledging the Indigenous Peoples of all the lands that we are on today. While we meet today on a virtual platform, I would like to take a moment to acknowledge the importance of the lands, which we each call home. </a:t>
            </a:r>
          </a:p>
          <a:p>
            <a:pPr marL="152400" marR="0" lvl="0" indent="0" algn="l" rtl="0">
              <a:lnSpc>
                <a:spcPct val="90000"/>
              </a:lnSpc>
              <a:spcBef>
                <a:spcPts val="0"/>
              </a:spcBef>
              <a:spcAft>
                <a:spcPts val="0"/>
              </a:spcAft>
              <a:buClr>
                <a:schemeClr val="dk1"/>
              </a:buClr>
              <a:buSzPts val="2400"/>
              <a:buFont typeface="Arial"/>
              <a:buNone/>
            </a:pPr>
            <a:endParaRPr lang="en-CA" sz="2400" dirty="0">
              <a:solidFill>
                <a:schemeClr val="tx1"/>
              </a:solidFill>
              <a:latin typeface="Calibri" panose="020F0502020204030204" pitchFamily="34" charset="0"/>
              <a:ea typeface="Book Antiqua"/>
              <a:cs typeface="Calibri" panose="020F0502020204030204" pitchFamily="34" charset="0"/>
              <a:sym typeface="Book Antiqua"/>
            </a:endParaRPr>
          </a:p>
          <a:p>
            <a:pPr marL="152400" marR="0" lvl="0" indent="0" algn="l" rtl="0">
              <a:lnSpc>
                <a:spcPct val="90000"/>
              </a:lnSpc>
              <a:spcBef>
                <a:spcPts val="0"/>
              </a:spcBef>
              <a:spcAft>
                <a:spcPts val="0"/>
              </a:spcAft>
              <a:buClr>
                <a:schemeClr val="dk1"/>
              </a:buClr>
              <a:buSzPts val="2400"/>
              <a:buFont typeface="Arial"/>
              <a:buNone/>
            </a:pPr>
            <a:r>
              <a:rPr lang="en-CA" sz="2400" dirty="0">
                <a:solidFill>
                  <a:schemeClr val="tx1"/>
                </a:solidFill>
                <a:latin typeface="Calibri" panose="020F0502020204030204" pitchFamily="34" charset="0"/>
                <a:ea typeface="Book Antiqua"/>
                <a:cs typeface="Calibri" panose="020F0502020204030204" pitchFamily="34" charset="0"/>
                <a:sym typeface="Book Antiqua"/>
              </a:rPr>
              <a:t>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endParaRPr sz="40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DF035-972F-DE8F-285A-1582FF091A9E}"/>
              </a:ext>
            </a:extLst>
          </p:cNvPr>
          <p:cNvPicPr>
            <a:picLocks noChangeAspect="1"/>
          </p:cNvPicPr>
          <p:nvPr/>
        </p:nvPicPr>
        <p:blipFill>
          <a:blip r:embed="rId2"/>
          <a:stretch>
            <a:fillRect/>
          </a:stretch>
        </p:blipFill>
        <p:spPr>
          <a:xfrm>
            <a:off x="4506646" y="1056006"/>
            <a:ext cx="6537789" cy="4475594"/>
          </a:xfrm>
          <a:prstGeom prst="rect">
            <a:avLst/>
          </a:prstGeom>
        </p:spPr>
      </p:pic>
      <p:sp>
        <p:nvSpPr>
          <p:cNvPr id="4" name="Title 1">
            <a:extLst>
              <a:ext uri="{FF2B5EF4-FFF2-40B4-BE49-F238E27FC236}">
                <a16:creationId xmlns:a16="http://schemas.microsoft.com/office/drawing/2014/main" id="{A8E057C0-733E-33DC-999E-8D499952ECAF}"/>
              </a:ext>
            </a:extLst>
          </p:cNvPr>
          <p:cNvSpPr txBox="1">
            <a:spLocks/>
          </p:cNvSpPr>
          <p:nvPr/>
        </p:nvSpPr>
        <p:spPr>
          <a:xfrm>
            <a:off x="742366" y="1056322"/>
            <a:ext cx="3764280" cy="3280900"/>
          </a:xfrm>
          <a:prstGeom prst="rect">
            <a:avLst/>
          </a:prstGeom>
          <a:no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latin typeface="Calibri" panose="020F0502020204030204" pitchFamily="34" charset="0"/>
                <a:cs typeface="Calibri" panose="020F0502020204030204" pitchFamily="34" charset="0"/>
              </a:rPr>
              <a:t>Sample Results Report</a:t>
            </a:r>
          </a:p>
          <a:p>
            <a:endParaRPr lang="en-US" sz="2400" dirty="0">
              <a:solidFill>
                <a:schemeClr val="tx1"/>
              </a:solidFill>
              <a:latin typeface="Calibri" panose="020F0502020204030204" pitchFamily="34" charset="0"/>
              <a:cs typeface="Calibri" panose="020F0502020204030204" pitchFamily="34" charset="0"/>
            </a:endParaRPr>
          </a:p>
          <a:p>
            <a:r>
              <a:rPr lang="en-US" sz="2400" b="1" dirty="0">
                <a:solidFill>
                  <a:schemeClr val="tx1"/>
                </a:solidFill>
                <a:latin typeface="Calibri" panose="020F0502020204030204" pitchFamily="34" charset="0"/>
                <a:cs typeface="Calibri" panose="020F0502020204030204" pitchFamily="34" charset="0"/>
              </a:rPr>
              <a:t>Digital Skills</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Page 2</a:t>
            </a:r>
            <a:endParaRPr lang="en-CA" sz="9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5398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D54878-8CE7-C21B-311E-3C32E706E7FB}"/>
              </a:ext>
            </a:extLst>
          </p:cNvPr>
          <p:cNvSpPr txBox="1">
            <a:spLocks/>
          </p:cNvSpPr>
          <p:nvPr/>
        </p:nvSpPr>
        <p:spPr>
          <a:xfrm>
            <a:off x="742366" y="1056322"/>
            <a:ext cx="4357172" cy="3280900"/>
          </a:xfrm>
          <a:prstGeom prst="rect">
            <a:avLst/>
          </a:prstGeom>
          <a:no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latin typeface="Calibri" panose="020F0502020204030204" pitchFamily="34" charset="0"/>
                <a:cs typeface="Calibri" panose="020F0502020204030204" pitchFamily="34" charset="0"/>
              </a:rPr>
              <a:t>Sample Learning Activities Plan</a:t>
            </a:r>
          </a:p>
          <a:p>
            <a:endParaRPr lang="en-US" sz="2400" dirty="0">
              <a:solidFill>
                <a:schemeClr val="tx1"/>
              </a:solidFill>
              <a:latin typeface="Calibri" panose="020F0502020204030204" pitchFamily="34" charset="0"/>
              <a:cs typeface="Calibri" panose="020F0502020204030204" pitchFamily="34" charset="0"/>
            </a:endParaRPr>
          </a:p>
          <a:p>
            <a:r>
              <a:rPr lang="en-US" sz="2400" b="1" dirty="0">
                <a:solidFill>
                  <a:schemeClr val="tx1"/>
                </a:solidFill>
                <a:latin typeface="Calibri" panose="020F0502020204030204" pitchFamily="34" charset="0"/>
                <a:cs typeface="Calibri" panose="020F0502020204030204" pitchFamily="34" charset="0"/>
              </a:rPr>
              <a:t>Digital Skills</a:t>
            </a:r>
            <a:endParaRPr lang="en-CA" sz="900" dirty="0">
              <a:solidFill>
                <a:schemeClr val="tx1"/>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46FBFB9E-A4B4-E13E-7B66-21930D948D0F}"/>
              </a:ext>
            </a:extLst>
          </p:cNvPr>
          <p:cNvGrpSpPr/>
          <p:nvPr/>
        </p:nvGrpSpPr>
        <p:grpSpPr>
          <a:xfrm>
            <a:off x="4874505" y="410308"/>
            <a:ext cx="5828664" cy="5498889"/>
            <a:chOff x="4722105" y="418026"/>
            <a:chExt cx="5632810" cy="5315325"/>
          </a:xfrm>
        </p:grpSpPr>
        <p:pic>
          <p:nvPicPr>
            <p:cNvPr id="8" name="Picture 7" descr="Graphical user interface, text, application&#10;&#10;Description automatically generated">
              <a:extLst>
                <a:ext uri="{FF2B5EF4-FFF2-40B4-BE49-F238E27FC236}">
                  <a16:creationId xmlns:a16="http://schemas.microsoft.com/office/drawing/2014/main" id="{45D208C8-4E84-CDC8-A69C-615F6F8439B3}"/>
                </a:ext>
              </a:extLst>
            </p:cNvPr>
            <p:cNvPicPr>
              <a:picLocks noChangeAspect="1"/>
            </p:cNvPicPr>
            <p:nvPr/>
          </p:nvPicPr>
          <p:blipFill>
            <a:blip r:embed="rId2"/>
            <a:stretch>
              <a:fillRect/>
            </a:stretch>
          </p:blipFill>
          <p:spPr>
            <a:xfrm>
              <a:off x="4722105" y="418026"/>
              <a:ext cx="5632810" cy="5315325"/>
            </a:xfrm>
            <a:prstGeom prst="rect">
              <a:avLst/>
            </a:prstGeom>
          </p:spPr>
        </p:pic>
        <p:sp>
          <p:nvSpPr>
            <p:cNvPr id="10" name="TextBox 9">
              <a:extLst>
                <a:ext uri="{FF2B5EF4-FFF2-40B4-BE49-F238E27FC236}">
                  <a16:creationId xmlns:a16="http://schemas.microsoft.com/office/drawing/2014/main" id="{27FFF331-4098-F061-6464-1F42D386CB5E}"/>
                </a:ext>
              </a:extLst>
            </p:cNvPr>
            <p:cNvSpPr txBox="1"/>
            <p:nvPr/>
          </p:nvSpPr>
          <p:spPr>
            <a:xfrm>
              <a:off x="4839335" y="474684"/>
              <a:ext cx="3419326" cy="981758"/>
            </a:xfrm>
            <a:prstGeom prst="rect">
              <a:avLst/>
            </a:prstGeom>
            <a:solidFill>
              <a:schemeClr val="bg1"/>
            </a:solidFill>
          </p:spPr>
          <p:txBody>
            <a:bodyPr wrap="square" rtlCol="0">
              <a:spAutoFit/>
            </a:bodyPr>
            <a:lstStyle/>
            <a:p>
              <a:r>
                <a:rPr lang="en-US" sz="1800" b="1" dirty="0">
                  <a:solidFill>
                    <a:schemeClr val="tx1">
                      <a:lumMod val="95000"/>
                      <a:lumOff val="5000"/>
                    </a:schemeClr>
                  </a:solidFill>
                </a:rPr>
                <a:t>Learning Activities Plan</a:t>
              </a:r>
            </a:p>
            <a:p>
              <a:r>
                <a:rPr lang="en-US" sz="1050" b="1" dirty="0">
                  <a:solidFill>
                    <a:schemeClr val="tx1">
                      <a:lumMod val="95000"/>
                      <a:lumOff val="5000"/>
                    </a:schemeClr>
                  </a:solidFill>
                </a:rPr>
                <a:t>Client:</a:t>
              </a:r>
            </a:p>
            <a:p>
              <a:r>
                <a:rPr lang="en-US" sz="1050" b="1" dirty="0">
                  <a:solidFill>
                    <a:schemeClr val="tx1">
                      <a:lumMod val="95000"/>
                      <a:lumOff val="5000"/>
                    </a:schemeClr>
                  </a:solidFill>
                </a:rPr>
                <a:t>Name:</a:t>
              </a:r>
            </a:p>
            <a:p>
              <a:r>
                <a:rPr lang="en-US" sz="1050" b="1" dirty="0">
                  <a:solidFill>
                    <a:schemeClr val="tx1">
                      <a:lumMod val="95000"/>
                      <a:lumOff val="5000"/>
                    </a:schemeClr>
                  </a:solidFill>
                </a:rPr>
                <a:t>Assessment: Digital Skills</a:t>
              </a:r>
            </a:p>
            <a:p>
              <a:r>
                <a:rPr lang="en-US" sz="1050" b="1" dirty="0">
                  <a:solidFill>
                    <a:schemeClr val="tx1">
                      <a:lumMod val="95000"/>
                      <a:lumOff val="5000"/>
                    </a:schemeClr>
                  </a:solidFill>
                </a:rPr>
                <a:t>Assessment Date: Feb 22, 2021</a:t>
              </a:r>
              <a:endParaRPr lang="en-CA" sz="1050" b="1" dirty="0">
                <a:solidFill>
                  <a:schemeClr val="tx1">
                    <a:lumMod val="95000"/>
                    <a:lumOff val="5000"/>
                  </a:schemeClr>
                </a:solidFill>
              </a:endParaRPr>
            </a:p>
          </p:txBody>
        </p:sp>
      </p:grpSp>
    </p:spTree>
    <p:extLst>
      <p:ext uri="{BB962C8B-B14F-4D97-AF65-F5344CB8AC3E}">
        <p14:creationId xmlns:p14="http://schemas.microsoft.com/office/powerpoint/2010/main" val="3901285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A091-1819-07CE-F819-735BB1532076}"/>
              </a:ext>
            </a:extLst>
          </p:cNvPr>
          <p:cNvSpPr>
            <a:spLocks noGrp="1"/>
          </p:cNvSpPr>
          <p:nvPr>
            <p:ph type="title"/>
          </p:nvPr>
        </p:nvSpPr>
        <p:spPr/>
        <p:txBody>
          <a:bodyPr>
            <a:normAutofit/>
          </a:bodyPr>
          <a:lstStyle/>
          <a:p>
            <a:r>
              <a:rPr lang="en-CA" dirty="0" err="1">
                <a:latin typeface="Calibri" panose="020F0502020204030204" pitchFamily="34" charset="0"/>
                <a:cs typeface="Calibri" panose="020F0502020204030204" pitchFamily="34" charset="0"/>
              </a:rPr>
              <a:t>SkillsMarker</a:t>
            </a:r>
            <a:r>
              <a:rPr lang="en-CA" dirty="0">
                <a:latin typeface="Calibri" panose="020F0502020204030204" pitchFamily="34" charset="0"/>
                <a:cs typeface="Calibri" panose="020F0502020204030204" pitchFamily="34" charset="0"/>
              </a:rPr>
              <a:t> Quick Facts</a:t>
            </a:r>
          </a:p>
        </p:txBody>
      </p:sp>
      <p:sp>
        <p:nvSpPr>
          <p:cNvPr id="4" name="TextBox 3">
            <a:extLst>
              <a:ext uri="{FF2B5EF4-FFF2-40B4-BE49-F238E27FC236}">
                <a16:creationId xmlns:a16="http://schemas.microsoft.com/office/drawing/2014/main" id="{2007FB7B-3E3F-6FD6-B2CF-AE4B3A698D75}"/>
              </a:ext>
            </a:extLst>
          </p:cNvPr>
          <p:cNvSpPr txBox="1"/>
          <p:nvPr/>
        </p:nvSpPr>
        <p:spPr>
          <a:xfrm>
            <a:off x="838199" y="1690688"/>
            <a:ext cx="10515599" cy="440120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Free for use by </a:t>
            </a:r>
            <a:r>
              <a:rPr lang="en-CA" sz="2400" b="1" dirty="0">
                <a:solidFill>
                  <a:schemeClr val="tx1"/>
                </a:solidFill>
                <a:latin typeface="Calibri" panose="020F0502020204030204" pitchFamily="34" charset="0"/>
                <a:cs typeface="Calibri" panose="020F0502020204030204" pitchFamily="34" charset="0"/>
              </a:rPr>
              <a:t>college LBS providers </a:t>
            </a:r>
            <a:r>
              <a:rPr lang="en-CA" sz="2400" dirty="0">
                <a:solidFill>
                  <a:schemeClr val="tx1"/>
                </a:solidFill>
                <a:latin typeface="Calibri" panose="020F0502020204030204" pitchFamily="34" charset="0"/>
                <a:cs typeface="Calibri" panose="020F0502020204030204" pitchFamily="34" charset="0"/>
              </a:rPr>
              <a:t>as part of the support provided by CSC</a:t>
            </a:r>
          </a:p>
          <a:p>
            <a:pPr marL="342900" indent="-342900">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Other college users must </a:t>
            </a:r>
            <a:r>
              <a:rPr lang="en-US" sz="2400" dirty="0">
                <a:solidFill>
                  <a:schemeClr val="tx1"/>
                </a:solidFill>
                <a:latin typeface="Calibri" panose="020F0502020204030204" pitchFamily="34" charset="0"/>
                <a:cs typeface="Calibri" panose="020F0502020204030204" pitchFamily="34" charset="0"/>
              </a:rPr>
              <a:t>purchase vouchers (PayPal or credit card online)</a:t>
            </a:r>
          </a:p>
          <a:p>
            <a:pPr marL="342900" indent="-342900">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Non-college LBS providers and external organizations must also </a:t>
            </a:r>
            <a:r>
              <a:rPr lang="en-US" sz="2400" dirty="0">
                <a:solidFill>
                  <a:schemeClr val="tx1"/>
                </a:solidFill>
                <a:latin typeface="Calibri" panose="020F0502020204030204" pitchFamily="34" charset="0"/>
                <a:cs typeface="Calibri" panose="020F0502020204030204" pitchFamily="34" charset="0"/>
              </a:rPr>
              <a:t>purchase vouchers</a:t>
            </a:r>
          </a:p>
          <a:p>
            <a:pPr marL="342900" indent="-342900">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$35 per test-taker (one voucher) provides a pre- and post-test for each of the 6 assessments:</a:t>
            </a:r>
            <a:r>
              <a:rPr lang="en-CA" sz="2400" b="1" dirty="0">
                <a:solidFill>
                  <a:schemeClr val="tx1"/>
                </a:solidFill>
                <a:latin typeface="Calibri" panose="020F0502020204030204" pitchFamily="34" charset="0"/>
                <a:cs typeface="Calibri" panose="020F0502020204030204" pitchFamily="34" charset="0"/>
              </a:rPr>
              <a:t> reading, numeracy, writing, problem solving, digital skills, </a:t>
            </a:r>
            <a:r>
              <a:rPr lang="en-CA" sz="2400" dirty="0">
                <a:solidFill>
                  <a:schemeClr val="tx1"/>
                </a:solidFill>
                <a:latin typeface="Calibri" panose="020F0502020204030204" pitchFamily="34" charset="0"/>
                <a:cs typeface="Calibri" panose="020F0502020204030204" pitchFamily="34" charset="0"/>
              </a:rPr>
              <a:t>and</a:t>
            </a:r>
            <a:r>
              <a:rPr lang="en-CA" sz="2400" b="1" dirty="0">
                <a:solidFill>
                  <a:schemeClr val="tx1"/>
                </a:solidFill>
                <a:latin typeface="Calibri" panose="020F0502020204030204" pitchFamily="34" charset="0"/>
                <a:cs typeface="Calibri" panose="020F0502020204030204" pitchFamily="34" charset="0"/>
              </a:rPr>
              <a:t> listening </a:t>
            </a:r>
          </a:p>
          <a:p>
            <a:pPr marL="342900" indent="-342900">
              <a:spcAft>
                <a:spcPts val="600"/>
              </a:spcAft>
              <a:buFont typeface="Arial" panose="020B0604020202020204" pitchFamily="34" charset="0"/>
              <a:buChar char="•"/>
            </a:pPr>
            <a:r>
              <a:rPr lang="en-CA" sz="2400" dirty="0">
                <a:solidFill>
                  <a:schemeClr val="tx1"/>
                </a:solidFill>
                <a:latin typeface="Calibri" panose="020F0502020204030204" pitchFamily="34" charset="0"/>
                <a:cs typeface="Calibri" panose="020F0502020204030204" pitchFamily="34" charset="0"/>
              </a:rPr>
              <a:t>Volume pricing is available in increments of 50</a:t>
            </a:r>
            <a:endParaRPr lang="en-CA" sz="2400" b="1" dirty="0">
              <a:solidFill>
                <a:schemeClr val="tx1"/>
              </a:solidFill>
              <a:latin typeface="Calibri" panose="020F0502020204030204" pitchFamily="34" charset="0"/>
              <a:cs typeface="Calibri" panose="020F0502020204030204" pitchFamily="34" charset="0"/>
            </a:endParaRPr>
          </a:p>
          <a:p>
            <a:pPr>
              <a:spcBef>
                <a:spcPts val="600"/>
              </a:spcBef>
              <a:spcAft>
                <a:spcPts val="600"/>
              </a:spcAft>
            </a:pPr>
            <a:endParaRPr lang="en-CA" b="1" dirty="0">
              <a:solidFill>
                <a:srgbClr val="3F3F3F"/>
              </a:solidFill>
              <a:latin typeface="Calibri" panose="020F0502020204030204" pitchFamily="34" charset="0"/>
              <a:cs typeface="Calibri" panose="020F0502020204030204" pitchFamily="34" charset="0"/>
            </a:endParaRPr>
          </a:p>
          <a:p>
            <a:pPr algn="ctr">
              <a:spcBef>
                <a:spcPts val="600"/>
              </a:spcBef>
              <a:spcAft>
                <a:spcPts val="600"/>
              </a:spcAft>
            </a:pPr>
            <a:r>
              <a:rPr lang="en-CA" sz="2400" b="1" dirty="0">
                <a:solidFill>
                  <a:srgbClr val="C00000"/>
                </a:solidFill>
                <a:latin typeface="Calibri" panose="020F0502020204030204" pitchFamily="34" charset="0"/>
                <a:cs typeface="Calibri" panose="020F0502020204030204" pitchFamily="34" charset="0"/>
              </a:rPr>
              <a:t>Questions? Contact info@cscau.com</a:t>
            </a:r>
            <a:endParaRPr lang="en-CA" sz="2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5196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749F0-8D85-4351-A1EC-78D896776A4C}"/>
              </a:ext>
            </a:extLst>
          </p:cNvPr>
          <p:cNvSpPr>
            <a:spLocks noGrp="1"/>
          </p:cNvSpPr>
          <p:nvPr>
            <p:ph type="title"/>
          </p:nvPr>
        </p:nvSpPr>
        <p:spPr/>
        <p:txBody>
          <a:bodyPr/>
          <a:lstStyle/>
          <a:p>
            <a:r>
              <a:rPr lang="en-US" dirty="0"/>
              <a:t>Welcome Rick Townend</a:t>
            </a:r>
            <a:endParaRPr lang="en-CA" dirty="0"/>
          </a:p>
        </p:txBody>
      </p:sp>
      <p:sp>
        <p:nvSpPr>
          <p:cNvPr id="4" name="TextBox 3">
            <a:extLst>
              <a:ext uri="{FF2B5EF4-FFF2-40B4-BE49-F238E27FC236}">
                <a16:creationId xmlns:a16="http://schemas.microsoft.com/office/drawing/2014/main" id="{8402D3F2-273B-3942-D362-9EC14A711C02}"/>
              </a:ext>
            </a:extLst>
          </p:cNvPr>
          <p:cNvSpPr txBox="1"/>
          <p:nvPr/>
        </p:nvSpPr>
        <p:spPr>
          <a:xfrm>
            <a:off x="838200" y="2664252"/>
            <a:ext cx="10515599" cy="1938992"/>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Face-to-face diagnostics based on the OALCF</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 Math Booster Diagnostic for pre-apprentices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Informal evaluation through casual conversation </a:t>
            </a:r>
            <a:endParaRPr lang="en-CA" sz="2400" dirty="0">
              <a:latin typeface="Calibri" panose="020F0502020204030204" pitchFamily="34" charset="0"/>
              <a:cs typeface="Calibri" panose="020F0502020204030204" pitchFamily="34" charset="0"/>
            </a:endParaRPr>
          </a:p>
        </p:txBody>
      </p:sp>
      <p:pic>
        <p:nvPicPr>
          <p:cNvPr id="5" name="Picture 4" descr="Fanshawe_powerpoint_logo-04.png">
            <a:extLst>
              <a:ext uri="{FF2B5EF4-FFF2-40B4-BE49-F238E27FC236}">
                <a16:creationId xmlns:a16="http://schemas.microsoft.com/office/drawing/2014/main" id="{991862F4-ACF4-4345-0085-F803D36F30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8990" y="596573"/>
            <a:ext cx="3484809" cy="862666"/>
          </a:xfrm>
          <a:prstGeom prst="rect">
            <a:avLst/>
          </a:prstGeom>
        </p:spPr>
      </p:pic>
    </p:spTree>
    <p:extLst>
      <p:ext uri="{BB962C8B-B14F-4D97-AF65-F5344CB8AC3E}">
        <p14:creationId xmlns:p14="http://schemas.microsoft.com/office/powerpoint/2010/main" val="2453109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E285FC-BDFD-5CB9-1000-C0786A5C0620}"/>
              </a:ext>
            </a:extLst>
          </p:cNvPr>
          <p:cNvSpPr>
            <a:spLocks noGrp="1"/>
          </p:cNvSpPr>
          <p:nvPr>
            <p:ph type="title"/>
          </p:nvPr>
        </p:nvSpPr>
        <p:spPr/>
        <p:txBody>
          <a:bodyPr/>
          <a:lstStyle/>
          <a:p>
            <a:r>
              <a:rPr lang="en-CA" dirty="0"/>
              <a:t>Objective to Diagnostic Testing</a:t>
            </a:r>
          </a:p>
        </p:txBody>
      </p:sp>
      <p:sp>
        <p:nvSpPr>
          <p:cNvPr id="3" name="Text Placeholder 2">
            <a:extLst>
              <a:ext uri="{FF2B5EF4-FFF2-40B4-BE49-F238E27FC236}">
                <a16:creationId xmlns:a16="http://schemas.microsoft.com/office/drawing/2014/main" id="{65D39170-8B46-4C0C-BAA0-ACEF0876AF96}"/>
              </a:ext>
            </a:extLst>
          </p:cNvPr>
          <p:cNvSpPr>
            <a:spLocks noGrp="1"/>
          </p:cNvSpPr>
          <p:nvPr>
            <p:ph type="body" sz="quarter" idx="4294967295"/>
          </p:nvPr>
        </p:nvSpPr>
        <p:spPr>
          <a:xfrm>
            <a:off x="838200" y="1690687"/>
            <a:ext cx="10515600" cy="4300537"/>
          </a:xfrm>
        </p:spPr>
        <p:txBody>
          <a:bodyPr>
            <a:noAutofit/>
          </a:bodyPr>
          <a:lstStyle/>
          <a:p>
            <a:pPr marL="50800" indent="0">
              <a:lnSpc>
                <a:spcPct val="100000"/>
              </a:lnSpc>
              <a:spcBef>
                <a:spcPts val="0"/>
              </a:spcBef>
              <a:spcAft>
                <a:spcPts val="600"/>
              </a:spcAft>
              <a:buNone/>
            </a:pPr>
            <a:r>
              <a:rPr lang="en-CA" sz="2400" dirty="0"/>
              <a:t>It must match established measures for the OACLF </a:t>
            </a:r>
          </a:p>
          <a:p>
            <a:pPr marL="50800" indent="0">
              <a:lnSpc>
                <a:spcPct val="100000"/>
              </a:lnSpc>
              <a:spcBef>
                <a:spcPts val="0"/>
              </a:spcBef>
              <a:spcAft>
                <a:spcPts val="600"/>
              </a:spcAft>
              <a:buNone/>
            </a:pPr>
            <a:r>
              <a:rPr lang="en-CA" sz="2400" dirty="0"/>
              <a:t>It must accurately gauge the academic or problem solving skill set being tested</a:t>
            </a:r>
          </a:p>
          <a:p>
            <a:pPr marL="50800" indent="0">
              <a:lnSpc>
                <a:spcPct val="100000"/>
              </a:lnSpc>
              <a:spcBef>
                <a:spcPts val="0"/>
              </a:spcBef>
              <a:spcAft>
                <a:spcPts val="600"/>
              </a:spcAft>
              <a:buNone/>
            </a:pPr>
            <a:r>
              <a:rPr lang="en-CA" sz="2400" dirty="0"/>
              <a:t>It meets the Ministry’s mandate in making judgements on opening a Learner Plan</a:t>
            </a:r>
          </a:p>
          <a:p>
            <a:pPr marL="50800" indent="0">
              <a:lnSpc>
                <a:spcPct val="100000"/>
              </a:lnSpc>
              <a:spcBef>
                <a:spcPts val="0"/>
              </a:spcBef>
              <a:spcAft>
                <a:spcPts val="600"/>
              </a:spcAft>
              <a:buNone/>
            </a:pPr>
            <a:endParaRPr lang="en-CA" sz="2400" dirty="0"/>
          </a:p>
          <a:p>
            <a:pPr marL="50800" indent="0">
              <a:lnSpc>
                <a:spcPct val="100000"/>
              </a:lnSpc>
              <a:spcBef>
                <a:spcPts val="0"/>
              </a:spcBef>
              <a:spcAft>
                <a:spcPts val="600"/>
              </a:spcAft>
              <a:buNone/>
            </a:pPr>
            <a:r>
              <a:rPr lang="en-CA" sz="2400" dirty="0"/>
              <a:t>It cannot be the sole source of information in making a judgement.</a:t>
            </a:r>
          </a:p>
          <a:p>
            <a:pPr marL="50800" indent="0">
              <a:lnSpc>
                <a:spcPct val="100000"/>
              </a:lnSpc>
              <a:spcBef>
                <a:spcPts val="0"/>
              </a:spcBef>
              <a:spcAft>
                <a:spcPts val="600"/>
              </a:spcAft>
              <a:buNone/>
            </a:pPr>
            <a:r>
              <a:rPr lang="en-CA" sz="2400" dirty="0"/>
              <a:t>It should not be the only way a candidate can be tested </a:t>
            </a:r>
          </a:p>
          <a:p>
            <a:pPr marL="50800" indent="0">
              <a:lnSpc>
                <a:spcPct val="100000"/>
              </a:lnSpc>
              <a:spcBef>
                <a:spcPts val="0"/>
              </a:spcBef>
              <a:spcAft>
                <a:spcPts val="600"/>
              </a:spcAft>
              <a:buNone/>
            </a:pPr>
            <a:endParaRPr lang="en-CA" sz="2400" dirty="0"/>
          </a:p>
          <a:p>
            <a:pPr marL="50800" indent="0">
              <a:lnSpc>
                <a:spcPct val="100000"/>
              </a:lnSpc>
              <a:spcBef>
                <a:spcPts val="0"/>
              </a:spcBef>
              <a:spcAft>
                <a:spcPts val="600"/>
              </a:spcAft>
              <a:buNone/>
            </a:pPr>
            <a:r>
              <a:rPr lang="en-CA" sz="2400" dirty="0"/>
              <a:t>i.e. Skills Marker / Face to Face   </a:t>
            </a:r>
          </a:p>
        </p:txBody>
      </p:sp>
    </p:spTree>
    <p:extLst>
      <p:ext uri="{BB962C8B-B14F-4D97-AF65-F5344CB8AC3E}">
        <p14:creationId xmlns:p14="http://schemas.microsoft.com/office/powerpoint/2010/main" val="1848615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0EA2C5-D24F-2747-526A-7FBBCCDB41DD}"/>
              </a:ext>
            </a:extLst>
          </p:cNvPr>
          <p:cNvSpPr>
            <a:spLocks noGrp="1"/>
          </p:cNvSpPr>
          <p:nvPr>
            <p:ph type="title"/>
          </p:nvPr>
        </p:nvSpPr>
        <p:spPr/>
        <p:txBody>
          <a:bodyPr/>
          <a:lstStyle/>
          <a:p>
            <a:r>
              <a:rPr lang="en-US" dirty="0"/>
              <a:t>Samples</a:t>
            </a:r>
            <a:endParaRPr lang="en-CA" dirty="0"/>
          </a:p>
        </p:txBody>
      </p:sp>
      <p:sp>
        <p:nvSpPr>
          <p:cNvPr id="3" name="Text Placeholder 2">
            <a:extLst>
              <a:ext uri="{FF2B5EF4-FFF2-40B4-BE49-F238E27FC236}">
                <a16:creationId xmlns:a16="http://schemas.microsoft.com/office/drawing/2014/main" id="{0C212249-05F4-480D-9CA7-8482086EA380}"/>
              </a:ext>
            </a:extLst>
          </p:cNvPr>
          <p:cNvSpPr>
            <a:spLocks noGrp="1"/>
          </p:cNvSpPr>
          <p:nvPr>
            <p:ph type="body" sz="quarter" idx="4294967295"/>
          </p:nvPr>
        </p:nvSpPr>
        <p:spPr>
          <a:xfrm>
            <a:off x="838199" y="1690688"/>
            <a:ext cx="10515599" cy="4843462"/>
          </a:xfrm>
        </p:spPr>
        <p:txBody>
          <a:bodyPr>
            <a:normAutofit/>
          </a:bodyPr>
          <a:lstStyle/>
          <a:p>
            <a:pPr marL="50800" indent="0">
              <a:lnSpc>
                <a:spcPct val="100000"/>
              </a:lnSpc>
              <a:spcBef>
                <a:spcPts val="0"/>
              </a:spcBef>
              <a:spcAft>
                <a:spcPts val="600"/>
              </a:spcAft>
              <a:buNone/>
            </a:pPr>
            <a:r>
              <a:rPr lang="en-CA" sz="2400" b="1" dirty="0">
                <a:solidFill>
                  <a:srgbClr val="C00000"/>
                </a:solidFill>
              </a:rPr>
              <a:t>For LBS Entry </a:t>
            </a:r>
          </a:p>
          <a:p>
            <a:pPr indent="-9525">
              <a:lnSpc>
                <a:spcPct val="100000"/>
              </a:lnSpc>
              <a:spcBef>
                <a:spcPts val="0"/>
              </a:spcBef>
              <a:spcAft>
                <a:spcPts val="600"/>
              </a:spcAft>
            </a:pPr>
            <a:r>
              <a:rPr lang="en-CA" sz="2400" dirty="0"/>
              <a:t>	Skills Marker – Electronic</a:t>
            </a:r>
          </a:p>
          <a:p>
            <a:pPr indent="-9525">
              <a:lnSpc>
                <a:spcPct val="100000"/>
              </a:lnSpc>
              <a:spcBef>
                <a:spcPts val="0"/>
              </a:spcBef>
              <a:spcAft>
                <a:spcPts val="600"/>
              </a:spcAft>
            </a:pPr>
            <a:r>
              <a:rPr lang="en-CA" sz="2400" dirty="0"/>
              <a:t>	Face To Face</a:t>
            </a:r>
          </a:p>
          <a:p>
            <a:pPr marL="50800" indent="0">
              <a:lnSpc>
                <a:spcPct val="100000"/>
              </a:lnSpc>
              <a:spcBef>
                <a:spcPts val="0"/>
              </a:spcBef>
              <a:spcAft>
                <a:spcPts val="600"/>
              </a:spcAft>
              <a:buNone/>
            </a:pPr>
            <a:r>
              <a:rPr lang="en-CA" sz="2400" dirty="0"/>
              <a:t> </a:t>
            </a:r>
          </a:p>
          <a:p>
            <a:pPr marL="50800" indent="0">
              <a:lnSpc>
                <a:spcPct val="100000"/>
              </a:lnSpc>
              <a:spcBef>
                <a:spcPts val="0"/>
              </a:spcBef>
              <a:spcAft>
                <a:spcPts val="600"/>
              </a:spcAft>
              <a:buNone/>
            </a:pPr>
            <a:r>
              <a:rPr lang="en-CA" sz="2400" b="1" dirty="0">
                <a:solidFill>
                  <a:srgbClr val="C00000"/>
                </a:solidFill>
              </a:rPr>
              <a:t>School of Nursing Bootcamp</a:t>
            </a:r>
          </a:p>
          <a:p>
            <a:pPr indent="-9525">
              <a:lnSpc>
                <a:spcPct val="100000"/>
              </a:lnSpc>
              <a:spcBef>
                <a:spcPts val="0"/>
              </a:spcBef>
              <a:spcAft>
                <a:spcPts val="600"/>
              </a:spcAft>
            </a:pPr>
            <a:r>
              <a:rPr lang="en-CA" sz="2400" dirty="0"/>
              <a:t>	Self Assessment – Study Skills</a:t>
            </a:r>
          </a:p>
          <a:p>
            <a:pPr>
              <a:lnSpc>
                <a:spcPct val="100000"/>
              </a:lnSpc>
              <a:spcBef>
                <a:spcPts val="0"/>
              </a:spcBef>
              <a:spcAft>
                <a:spcPts val="600"/>
              </a:spcAft>
            </a:pPr>
            <a:endParaRPr lang="en-CA" sz="2400" dirty="0"/>
          </a:p>
          <a:p>
            <a:pPr marL="50800" indent="0">
              <a:lnSpc>
                <a:spcPct val="100000"/>
              </a:lnSpc>
              <a:spcBef>
                <a:spcPts val="0"/>
              </a:spcBef>
              <a:spcAft>
                <a:spcPts val="600"/>
              </a:spcAft>
              <a:buNone/>
            </a:pPr>
            <a:r>
              <a:rPr lang="en-CA" sz="2400" b="1" dirty="0" err="1">
                <a:solidFill>
                  <a:srgbClr val="C00000"/>
                </a:solidFill>
              </a:rPr>
              <a:t>LiUNA</a:t>
            </a:r>
            <a:r>
              <a:rPr lang="en-CA" sz="2400" b="1" dirty="0">
                <a:solidFill>
                  <a:srgbClr val="C00000"/>
                </a:solidFill>
              </a:rPr>
              <a:t> – 1059</a:t>
            </a:r>
          </a:p>
          <a:p>
            <a:pPr>
              <a:lnSpc>
                <a:spcPct val="100000"/>
              </a:lnSpc>
              <a:spcBef>
                <a:spcPts val="0"/>
              </a:spcBef>
              <a:spcAft>
                <a:spcPts val="600"/>
              </a:spcAft>
            </a:pPr>
            <a:r>
              <a:rPr lang="en-CA" sz="2400" dirty="0"/>
              <a:t>Numeracy Targeted from the Apprenticeship Standards </a:t>
            </a:r>
          </a:p>
        </p:txBody>
      </p:sp>
    </p:spTree>
    <p:extLst>
      <p:ext uri="{BB962C8B-B14F-4D97-AF65-F5344CB8AC3E}">
        <p14:creationId xmlns:p14="http://schemas.microsoft.com/office/powerpoint/2010/main" val="3870851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DF3924-65F6-4770-9358-9DF2E3992677}"/>
              </a:ext>
            </a:extLst>
          </p:cNvPr>
          <p:cNvGrpSpPr/>
          <p:nvPr/>
        </p:nvGrpSpPr>
        <p:grpSpPr>
          <a:xfrm>
            <a:off x="1587034" y="2459659"/>
            <a:ext cx="8793697" cy="2701983"/>
            <a:chOff x="931052" y="2668381"/>
            <a:chExt cx="8793697" cy="2701983"/>
          </a:xfrm>
        </p:grpSpPr>
        <p:sp>
          <p:nvSpPr>
            <p:cNvPr id="5" name="TextBox 4"/>
            <p:cNvSpPr txBox="1"/>
            <p:nvPr/>
          </p:nvSpPr>
          <p:spPr>
            <a:xfrm>
              <a:off x="2400403" y="2668381"/>
              <a:ext cx="1132609" cy="2308324"/>
            </a:xfrm>
            <a:prstGeom prst="rect">
              <a:avLst/>
            </a:prstGeom>
            <a:noFill/>
          </p:spPr>
          <p:txBody>
            <a:bodyPr wrap="square" rtlCol="0">
              <a:spAutoFit/>
            </a:bodyPr>
            <a:lstStyle/>
            <a:p>
              <a:r>
                <a:rPr lang="en-US" sz="2000" dirty="0"/>
                <a:t>Level 1</a:t>
              </a:r>
            </a:p>
            <a:p>
              <a:endParaRPr lang="en-US" sz="2000" dirty="0"/>
            </a:p>
            <a:p>
              <a:r>
                <a:rPr lang="en-US" sz="2000" dirty="0"/>
                <a:t>Level 2</a:t>
              </a:r>
            </a:p>
            <a:p>
              <a:endParaRPr lang="en-US" sz="2000" dirty="0"/>
            </a:p>
            <a:p>
              <a:r>
                <a:rPr lang="en-US" sz="2000" dirty="0"/>
                <a:t>Level 3</a:t>
              </a:r>
            </a:p>
            <a:p>
              <a:endParaRPr lang="en-US" sz="2000" dirty="0"/>
            </a:p>
            <a:p>
              <a:r>
                <a:rPr lang="en-US" sz="2400" dirty="0"/>
                <a:t>ACE</a:t>
              </a:r>
              <a:endParaRPr lang="en-US" sz="2000" dirty="0"/>
            </a:p>
          </p:txBody>
        </p:sp>
        <p:cxnSp>
          <p:nvCxnSpPr>
            <p:cNvPr id="6" name="Straight Arrow Connector 5"/>
            <p:cNvCxnSpPr/>
            <p:nvPr/>
          </p:nvCxnSpPr>
          <p:spPr>
            <a:xfrm>
              <a:off x="3444009" y="2853047"/>
              <a:ext cx="890924" cy="0"/>
            </a:xfrm>
            <a:prstGeom prst="straightConnector1">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4638964" y="2668382"/>
              <a:ext cx="5085785" cy="307777"/>
            </a:xfrm>
            <a:prstGeom prst="rect">
              <a:avLst/>
            </a:prstGeom>
            <a:noFill/>
          </p:spPr>
          <p:txBody>
            <a:bodyPr wrap="square" rtlCol="0">
              <a:spAutoFit/>
            </a:bodyPr>
            <a:lstStyle/>
            <a:p>
              <a:r>
                <a:rPr lang="en-US" dirty="0"/>
                <a:t>Referred out------- Math Booster  L1 Math L2 English </a:t>
              </a:r>
            </a:p>
          </p:txBody>
        </p:sp>
        <p:sp>
          <p:nvSpPr>
            <p:cNvPr id="8" name="TextBox 7"/>
            <p:cNvSpPr txBox="1"/>
            <p:nvPr/>
          </p:nvSpPr>
          <p:spPr>
            <a:xfrm>
              <a:off x="4638964" y="3239744"/>
              <a:ext cx="3990109" cy="307777"/>
            </a:xfrm>
            <a:prstGeom prst="rect">
              <a:avLst/>
            </a:prstGeom>
            <a:noFill/>
          </p:spPr>
          <p:txBody>
            <a:bodyPr wrap="square" rtlCol="0">
              <a:spAutoFit/>
            </a:bodyPr>
            <a:lstStyle/>
            <a:p>
              <a:r>
                <a:rPr lang="en-US" dirty="0"/>
                <a:t>12 weeks (3months)</a:t>
              </a:r>
            </a:p>
          </p:txBody>
        </p:sp>
        <p:cxnSp>
          <p:nvCxnSpPr>
            <p:cNvPr id="9" name="Straight Arrow Connector 8"/>
            <p:cNvCxnSpPr/>
            <p:nvPr/>
          </p:nvCxnSpPr>
          <p:spPr>
            <a:xfrm>
              <a:off x="3444009" y="3487940"/>
              <a:ext cx="890924" cy="0"/>
            </a:xfrm>
            <a:prstGeom prst="straightConnector1">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3444009" y="4099542"/>
              <a:ext cx="890924" cy="0"/>
            </a:xfrm>
            <a:prstGeom prst="straightConnector1">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4638964" y="3878269"/>
              <a:ext cx="4174837" cy="307777"/>
            </a:xfrm>
            <a:prstGeom prst="rect">
              <a:avLst/>
            </a:prstGeom>
            <a:noFill/>
          </p:spPr>
          <p:txBody>
            <a:bodyPr wrap="square" rtlCol="0">
              <a:spAutoFit/>
            </a:bodyPr>
            <a:lstStyle/>
            <a:p>
              <a:r>
                <a:rPr lang="en-US" dirty="0"/>
                <a:t>12 weeks (3 months)</a:t>
              </a:r>
            </a:p>
          </p:txBody>
        </p:sp>
        <p:cxnSp>
          <p:nvCxnSpPr>
            <p:cNvPr id="12" name="Straight Arrow Connector 11"/>
            <p:cNvCxnSpPr/>
            <p:nvPr/>
          </p:nvCxnSpPr>
          <p:spPr>
            <a:xfrm>
              <a:off x="3360881" y="4760291"/>
              <a:ext cx="974053" cy="0"/>
            </a:xfrm>
            <a:prstGeom prst="straightConnector1">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4638964" y="4568835"/>
              <a:ext cx="3044537" cy="307777"/>
            </a:xfrm>
            <a:prstGeom prst="rect">
              <a:avLst/>
            </a:prstGeom>
            <a:noFill/>
          </p:spPr>
          <p:txBody>
            <a:bodyPr wrap="square" rtlCol="0">
              <a:spAutoFit/>
            </a:bodyPr>
            <a:lstStyle/>
            <a:p>
              <a:r>
                <a:rPr lang="en-US" dirty="0"/>
                <a:t>8 weeks (2 months) </a:t>
              </a:r>
            </a:p>
          </p:txBody>
        </p:sp>
        <p:sp>
          <p:nvSpPr>
            <p:cNvPr id="15" name="Rectangle 14"/>
            <p:cNvSpPr/>
            <p:nvPr/>
          </p:nvSpPr>
          <p:spPr>
            <a:xfrm>
              <a:off x="7527072" y="3390829"/>
              <a:ext cx="898003" cy="584775"/>
            </a:xfrm>
            <a:prstGeom prst="rect">
              <a:avLst/>
            </a:prstGeom>
          </p:spPr>
          <p:txBody>
            <a:bodyPr wrap="square">
              <a:spAutoFit/>
            </a:bodyPr>
            <a:lstStyle/>
            <a:p>
              <a:r>
                <a:rPr lang="en-US" sz="1600" dirty="0"/>
                <a:t>English </a:t>
              </a:r>
            </a:p>
            <a:p>
              <a:r>
                <a:rPr lang="en-US" sz="1600" dirty="0"/>
                <a:t>Math</a:t>
              </a:r>
            </a:p>
          </p:txBody>
        </p:sp>
        <p:sp>
          <p:nvSpPr>
            <p:cNvPr id="16" name="Rectangle 15"/>
            <p:cNvSpPr/>
            <p:nvPr/>
          </p:nvSpPr>
          <p:spPr>
            <a:xfrm>
              <a:off x="7527072" y="4293146"/>
              <a:ext cx="1262381" cy="1077218"/>
            </a:xfrm>
            <a:prstGeom prst="rect">
              <a:avLst/>
            </a:prstGeom>
          </p:spPr>
          <p:txBody>
            <a:bodyPr wrap="square">
              <a:spAutoFit/>
            </a:bodyPr>
            <a:lstStyle/>
            <a:p>
              <a:r>
                <a:rPr lang="en-US" sz="1600" dirty="0"/>
                <a:t>Math</a:t>
              </a:r>
            </a:p>
            <a:p>
              <a:r>
                <a:rPr lang="en-US" sz="1600" dirty="0"/>
                <a:t>English</a:t>
              </a:r>
            </a:p>
            <a:p>
              <a:r>
                <a:rPr lang="en-US" sz="1600" dirty="0"/>
                <a:t>Computers</a:t>
              </a:r>
            </a:p>
            <a:p>
              <a:r>
                <a:rPr lang="en-US" sz="1600" dirty="0"/>
                <a:t>SMSD</a:t>
              </a:r>
            </a:p>
          </p:txBody>
        </p:sp>
        <p:cxnSp>
          <p:nvCxnSpPr>
            <p:cNvPr id="17" name="Straight Connector 16"/>
            <p:cNvCxnSpPr/>
            <p:nvPr/>
          </p:nvCxnSpPr>
          <p:spPr>
            <a:xfrm flipH="1">
              <a:off x="1716602" y="3534108"/>
              <a:ext cx="683800" cy="236981"/>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flipV="1">
              <a:off x="1720570" y="3771088"/>
              <a:ext cx="679833" cy="328454"/>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931052" y="3552842"/>
              <a:ext cx="804333" cy="461665"/>
            </a:xfrm>
            <a:prstGeom prst="rect">
              <a:avLst/>
            </a:prstGeom>
            <a:noFill/>
          </p:spPr>
          <p:txBody>
            <a:bodyPr wrap="square" rtlCol="0">
              <a:spAutoFit/>
            </a:bodyPr>
            <a:lstStyle/>
            <a:p>
              <a:r>
                <a:rPr lang="en-US" sz="2400" dirty="0"/>
                <a:t>LBS</a:t>
              </a:r>
              <a:endParaRPr lang="en-US" sz="2800" dirty="0"/>
            </a:p>
          </p:txBody>
        </p:sp>
        <p:cxnSp>
          <p:nvCxnSpPr>
            <p:cNvPr id="23" name="Straight Connector 22"/>
            <p:cNvCxnSpPr>
              <a:endCxn id="15" idx="1"/>
            </p:cNvCxnSpPr>
            <p:nvPr/>
          </p:nvCxnSpPr>
          <p:spPr>
            <a:xfrm>
              <a:off x="6701083" y="3429000"/>
              <a:ext cx="825989" cy="254217"/>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cxnSp>
          <p:nvCxnSpPr>
            <p:cNvPr id="25" name="Straight Connector 24"/>
            <p:cNvCxnSpPr>
              <a:stCxn id="15" idx="1"/>
            </p:cNvCxnSpPr>
            <p:nvPr/>
          </p:nvCxnSpPr>
          <p:spPr>
            <a:xfrm flipH="1">
              <a:off x="6744103" y="3683216"/>
              <a:ext cx="782968" cy="405544"/>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a:off x="6577296" y="4760291"/>
              <a:ext cx="756000" cy="0"/>
            </a:xfrm>
            <a:prstGeom prst="straightConnector1">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grpSp>
      <p:sp>
        <p:nvSpPr>
          <p:cNvPr id="2" name="Title 1">
            <a:extLst>
              <a:ext uri="{FF2B5EF4-FFF2-40B4-BE49-F238E27FC236}">
                <a16:creationId xmlns:a16="http://schemas.microsoft.com/office/drawing/2014/main" id="{7ED51DEF-6225-F8E0-960B-D3ACDCE69BA3}"/>
              </a:ext>
            </a:extLst>
          </p:cNvPr>
          <p:cNvSpPr>
            <a:spLocks noGrp="1"/>
          </p:cNvSpPr>
          <p:nvPr>
            <p:ph type="title"/>
          </p:nvPr>
        </p:nvSpPr>
        <p:spPr>
          <a:xfrm>
            <a:off x="838200" y="427383"/>
            <a:ext cx="10515600" cy="1147406"/>
          </a:xfrm>
        </p:spPr>
        <p:txBody>
          <a:bodyPr/>
          <a:lstStyle/>
          <a:p>
            <a:r>
              <a:rPr lang="en-US" dirty="0"/>
              <a:t>How Our LBS Program Works</a:t>
            </a:r>
            <a:endParaRPr lang="en-CA" dirty="0"/>
          </a:p>
        </p:txBody>
      </p:sp>
    </p:spTree>
    <p:extLst>
      <p:ext uri="{BB962C8B-B14F-4D97-AF65-F5344CB8AC3E}">
        <p14:creationId xmlns:p14="http://schemas.microsoft.com/office/powerpoint/2010/main" val="4155391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71FC6-D4F3-7437-F55D-A2B72FEFDCE4}"/>
              </a:ext>
            </a:extLst>
          </p:cNvPr>
          <p:cNvSpPr>
            <a:spLocks noGrp="1"/>
          </p:cNvSpPr>
          <p:nvPr>
            <p:ph type="title"/>
          </p:nvPr>
        </p:nvSpPr>
        <p:spPr/>
        <p:txBody>
          <a:bodyPr/>
          <a:lstStyle/>
          <a:p>
            <a:r>
              <a:rPr lang="en-US" dirty="0"/>
              <a:t>Test</a:t>
            </a:r>
            <a:endParaRPr lang="en-CA" dirty="0"/>
          </a:p>
        </p:txBody>
      </p:sp>
      <p:sp>
        <p:nvSpPr>
          <p:cNvPr id="7" name="TextBox 6"/>
          <p:cNvSpPr txBox="1"/>
          <p:nvPr/>
        </p:nvSpPr>
        <p:spPr>
          <a:xfrm>
            <a:off x="838201" y="1853967"/>
            <a:ext cx="7620000" cy="2015936"/>
          </a:xfrm>
          <a:prstGeom prst="rect">
            <a:avLst/>
          </a:prstGeom>
          <a:noFill/>
        </p:spPr>
        <p:txBody>
          <a:bodyPr wrap="square" rtlCol="0">
            <a:spAutoFit/>
          </a:bodyPr>
          <a:lstStyle/>
          <a:p>
            <a:pPr>
              <a:spcAft>
                <a:spcPts val="600"/>
              </a:spcAft>
            </a:pPr>
            <a:r>
              <a:rPr lang="en-US" sz="2400" b="1" dirty="0">
                <a:latin typeface="Calibri" panose="020F0502020204030204" pitchFamily="34" charset="0"/>
                <a:cs typeface="Calibri" panose="020F0502020204030204" pitchFamily="34" charset="0"/>
              </a:rPr>
              <a:t>You have 3 hours to complete both parts of the test:</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English</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Math</a:t>
            </a:r>
          </a:p>
        </p:txBody>
      </p:sp>
      <p:grpSp>
        <p:nvGrpSpPr>
          <p:cNvPr id="9" name="Group 8">
            <a:extLst>
              <a:ext uri="{FF2B5EF4-FFF2-40B4-BE49-F238E27FC236}">
                <a16:creationId xmlns:a16="http://schemas.microsoft.com/office/drawing/2014/main" id="{1B68DE79-0C35-8718-48F4-3E014FCB141E}"/>
              </a:ext>
            </a:extLst>
          </p:cNvPr>
          <p:cNvGrpSpPr/>
          <p:nvPr/>
        </p:nvGrpSpPr>
        <p:grpSpPr>
          <a:xfrm>
            <a:off x="8864608" y="868184"/>
            <a:ext cx="4680000" cy="4680000"/>
            <a:chOff x="9132966" y="868184"/>
            <a:chExt cx="4680000" cy="4680000"/>
          </a:xfrm>
        </p:grpSpPr>
        <p:sp>
          <p:nvSpPr>
            <p:cNvPr id="8" name="Oval 7">
              <a:extLst>
                <a:ext uri="{FF2B5EF4-FFF2-40B4-BE49-F238E27FC236}">
                  <a16:creationId xmlns:a16="http://schemas.microsoft.com/office/drawing/2014/main" id="{5325EB33-C93A-89BF-10A0-337E1E4F2EF1}"/>
                </a:ext>
              </a:extLst>
            </p:cNvPr>
            <p:cNvSpPr/>
            <p:nvPr/>
          </p:nvSpPr>
          <p:spPr>
            <a:xfrm>
              <a:off x="9132966" y="868184"/>
              <a:ext cx="4680000" cy="4680000"/>
            </a:xfrm>
            <a:prstGeom prst="ellipse">
              <a:avLst/>
            </a:prstGeom>
            <a:solidFill>
              <a:srgbClr val="82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506844A2-1097-B16F-EEA0-524205555A76}"/>
                </a:ext>
              </a:extLst>
            </p:cNvPr>
            <p:cNvSpPr/>
            <p:nvPr/>
          </p:nvSpPr>
          <p:spPr>
            <a:xfrm>
              <a:off x="9312966" y="1048184"/>
              <a:ext cx="4320000" cy="4320000"/>
            </a:xfrm>
            <a:prstGeom prst="ellipse">
              <a:avLst/>
            </a:prstGeom>
            <a:solidFill>
              <a:srgbClr val="487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9602349" y="2238688"/>
              <a:ext cx="2589651" cy="1938992"/>
            </a:xfrm>
            <a:prstGeom prst="rect">
              <a:avLst/>
            </a:prstGeom>
            <a:ln>
              <a:noFill/>
            </a:ln>
          </p:spPr>
          <p:txBody>
            <a:bodyPr wrap="square">
              <a:spAutoFit/>
            </a:bodyPr>
            <a:lstStyle/>
            <a:p>
              <a:r>
                <a:rPr lang="en-US" sz="2400" b="1" dirty="0">
                  <a:solidFill>
                    <a:schemeClr val="bg1"/>
                  </a:solidFill>
                  <a:latin typeface="Calibri" panose="020F0502020204030204" pitchFamily="34" charset="0"/>
                  <a:cs typeface="Calibri" panose="020F0502020204030204" pitchFamily="34" charset="0"/>
                </a:rPr>
                <a:t>Rules</a:t>
              </a:r>
            </a:p>
            <a:p>
              <a:pPr marL="285750" indent="-285750">
                <a:buClr>
                  <a:schemeClr val="bg1"/>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No Talking </a:t>
              </a:r>
            </a:p>
            <a:p>
              <a:pPr marL="285750" indent="-285750">
                <a:buClr>
                  <a:schemeClr val="bg1"/>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No Calculators</a:t>
              </a:r>
            </a:p>
            <a:p>
              <a:pPr marL="285750" indent="-285750">
                <a:buClr>
                  <a:schemeClr val="bg1"/>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No Cell Phones</a:t>
              </a:r>
            </a:p>
            <a:p>
              <a:pPr marL="285750" indent="-285750">
                <a:buClr>
                  <a:schemeClr val="bg1"/>
                </a:buCl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No Dictionaries</a:t>
              </a:r>
            </a:p>
          </p:txBody>
        </p:sp>
      </p:grpSp>
    </p:spTree>
    <p:extLst>
      <p:ext uri="{BB962C8B-B14F-4D97-AF65-F5344CB8AC3E}">
        <p14:creationId xmlns:p14="http://schemas.microsoft.com/office/powerpoint/2010/main" val="299509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6DCA-907E-3F61-62DC-9751DEE408C5}"/>
              </a:ext>
            </a:extLst>
          </p:cNvPr>
          <p:cNvSpPr>
            <a:spLocks noGrp="1"/>
          </p:cNvSpPr>
          <p:nvPr>
            <p:ph type="title"/>
          </p:nvPr>
        </p:nvSpPr>
        <p:spPr>
          <a:xfrm>
            <a:off x="838200" y="2766218"/>
            <a:ext cx="10515600" cy="1325563"/>
          </a:xfrm>
        </p:spPr>
        <p:txBody>
          <a:bodyPr/>
          <a:lstStyle/>
          <a:p>
            <a:pPr algn="ctr"/>
            <a:r>
              <a:rPr lang="en-US" dirty="0"/>
              <a:t>Good luck!</a:t>
            </a:r>
            <a:endParaRPr lang="en-CA" dirty="0"/>
          </a:p>
        </p:txBody>
      </p:sp>
    </p:spTree>
    <p:extLst>
      <p:ext uri="{BB962C8B-B14F-4D97-AF65-F5344CB8AC3E}">
        <p14:creationId xmlns:p14="http://schemas.microsoft.com/office/powerpoint/2010/main" val="819697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16F0-46F9-4934-8242-4C8C638CA33E}"/>
              </a:ext>
            </a:extLst>
          </p:cNvPr>
          <p:cNvSpPr>
            <a:spLocks noGrp="1"/>
          </p:cNvSpPr>
          <p:nvPr>
            <p:ph type="title"/>
          </p:nvPr>
        </p:nvSpPr>
        <p:spPr/>
        <p:txBody>
          <a:bodyPr/>
          <a:lstStyle/>
          <a:p>
            <a:r>
              <a:rPr lang="en-US" dirty="0"/>
              <a:t>Welcome Melissa Friske </a:t>
            </a:r>
            <a:endParaRPr lang="en-CA" dirty="0"/>
          </a:p>
        </p:txBody>
      </p:sp>
      <p:sp>
        <p:nvSpPr>
          <p:cNvPr id="3" name="Title 1">
            <a:extLst>
              <a:ext uri="{FF2B5EF4-FFF2-40B4-BE49-F238E27FC236}">
                <a16:creationId xmlns:a16="http://schemas.microsoft.com/office/drawing/2014/main" id="{5FCD9EC5-6C33-4F4D-88B4-F53A98D3B7DD}"/>
              </a:ext>
            </a:extLst>
          </p:cNvPr>
          <p:cNvSpPr txBox="1">
            <a:spLocks/>
          </p:cNvSpPr>
          <p:nvPr/>
        </p:nvSpPr>
        <p:spPr>
          <a:xfrm>
            <a:off x="838200" y="1510097"/>
            <a:ext cx="9876264" cy="383780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br>
              <a:rPr lang="en-US" sz="2000" b="1" dirty="0"/>
            </a:br>
            <a:r>
              <a:rPr lang="en-US" sz="2000" b="1" dirty="0"/>
              <a:t>		</a:t>
            </a:r>
            <a:r>
              <a:rPr lang="en-US" sz="2400" b="1" dirty="0">
                <a:solidFill>
                  <a:schemeClr val="tx1"/>
                </a:solidFill>
              </a:rPr>
              <a:t>OSIT </a:t>
            </a:r>
            <a:r>
              <a:rPr lang="en-US" sz="2400" dirty="0">
                <a:solidFill>
                  <a:schemeClr val="tx1"/>
                </a:solidFill>
              </a:rPr>
              <a:t>- Ontario Skills Inventory Tool</a:t>
            </a:r>
            <a:br>
              <a:rPr lang="en-US" sz="2400" dirty="0">
                <a:solidFill>
                  <a:schemeClr val="tx1"/>
                </a:solidFill>
              </a:rPr>
            </a:br>
            <a:br>
              <a:rPr lang="en-US" sz="2400" dirty="0">
                <a:solidFill>
                  <a:schemeClr val="tx1"/>
                </a:solidFill>
              </a:rPr>
            </a:br>
            <a:r>
              <a:rPr lang="en-US" sz="2400" b="1" dirty="0">
                <a:solidFill>
                  <a:schemeClr val="tx1"/>
                </a:solidFill>
              </a:rPr>
              <a:t>ESKARGO </a:t>
            </a:r>
            <a:r>
              <a:rPr lang="en-US" sz="2400" dirty="0">
                <a:solidFill>
                  <a:schemeClr val="tx1"/>
                </a:solidFill>
              </a:rPr>
              <a:t>- Embedded Skills, Knowledge and Attitudes Reference Guide of Ontario</a:t>
            </a:r>
            <a:br>
              <a:rPr lang="en-US" sz="2400" dirty="0">
                <a:solidFill>
                  <a:schemeClr val="tx1"/>
                </a:solidFill>
              </a:rPr>
            </a:br>
            <a:br>
              <a:rPr lang="en-US" sz="2400" dirty="0">
                <a:solidFill>
                  <a:schemeClr val="tx1"/>
                </a:solidFill>
              </a:rPr>
            </a:br>
            <a:r>
              <a:rPr lang="en-US" sz="2400" b="1" dirty="0">
                <a:solidFill>
                  <a:schemeClr val="tx1"/>
                </a:solidFill>
              </a:rPr>
              <a:t>Reverse Binder</a:t>
            </a:r>
            <a:endParaRPr lang="en-CA" sz="2400" dirty="0">
              <a:solidFill>
                <a:schemeClr val="tx1"/>
              </a:solidFill>
            </a:endParaRPr>
          </a:p>
        </p:txBody>
      </p:sp>
      <p:pic>
        <p:nvPicPr>
          <p:cNvPr id="4" name="Picture 2" descr="https://cesba.com/wp-content/uploads/2018/01/cesba-logo-300x143.png">
            <a:extLst>
              <a:ext uri="{FF2B5EF4-FFF2-40B4-BE49-F238E27FC236}">
                <a16:creationId xmlns:a16="http://schemas.microsoft.com/office/drawing/2014/main" id="{E3CFAF42-3FCD-48F0-8A14-ED5B649C04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4558" y="1930016"/>
            <a:ext cx="1899952" cy="90564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nfrew County District School Board">
            <a:extLst>
              <a:ext uri="{FF2B5EF4-FFF2-40B4-BE49-F238E27FC236}">
                <a16:creationId xmlns:a16="http://schemas.microsoft.com/office/drawing/2014/main" id="{E3EC9E1D-923C-F626-98E9-E52160AF89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75077" y="470218"/>
            <a:ext cx="2573214" cy="93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450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a:spLocks noGrp="1"/>
          </p:cNvSpPr>
          <p:nvPr>
            <p:ph type="title"/>
          </p:nvPr>
        </p:nvSpPr>
        <p:spPr>
          <a:xfrm>
            <a:off x="799012" y="416459"/>
            <a:ext cx="10515600" cy="961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About Pop Up PD for Literacy Educators</a:t>
            </a:r>
            <a:endParaRPr dirty="0">
              <a:solidFill>
                <a:srgbClr val="C00000"/>
              </a:solidFill>
            </a:endParaRPr>
          </a:p>
        </p:txBody>
      </p:sp>
      <p:sp>
        <p:nvSpPr>
          <p:cNvPr id="67" name="Google Shape;67;p2"/>
          <p:cNvSpPr txBox="1"/>
          <p:nvPr/>
        </p:nvSpPr>
        <p:spPr>
          <a:xfrm>
            <a:off x="799013" y="1569174"/>
            <a:ext cx="10333586" cy="3748678"/>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free webinar series developed by Ontario’s LBS Regional Networks &amp; the Provincial Support Organizations for Literacy</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supports LBS practitioners with presentations on topics important to them</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English language webinars presented for LBS practitioners annually since   2015-2016 with French language transcriptions </a:t>
            </a:r>
            <a:r>
              <a:rPr lang="en-US" sz="2400" b="0" i="0" u="none" strike="noStrike" cap="none" dirty="0">
                <a:solidFill>
                  <a:schemeClr val="dk1"/>
                </a:solidFill>
                <a:latin typeface="Calibri"/>
                <a:ea typeface="Calibri"/>
                <a:cs typeface="Calibri"/>
                <a:sym typeface="Calibri"/>
              </a:rPr>
              <a:t>provided by COFA</a:t>
            </a:r>
            <a:endParaRPr sz="2400" b="0" i="0" u="none" strike="noStrike" cap="none" dirty="0">
              <a:solidFill>
                <a:schemeClr val="dk1"/>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1" i="0" u="none" strike="noStrike" cap="none" dirty="0">
                <a:solidFill>
                  <a:schemeClr val="dk1"/>
                </a:solidFill>
                <a:latin typeface="Calibri"/>
                <a:ea typeface="Calibri"/>
                <a:cs typeface="Calibri"/>
                <a:sym typeface="Calibri"/>
              </a:rPr>
              <a:t>all</a:t>
            </a:r>
            <a:r>
              <a:rPr lang="en-CA" sz="2400" b="0" i="0" u="none" strike="noStrike" cap="none" dirty="0">
                <a:solidFill>
                  <a:schemeClr val="dk1"/>
                </a:solidFill>
                <a:latin typeface="Calibri"/>
                <a:ea typeface="Calibri"/>
                <a:cs typeface="Calibri"/>
                <a:sym typeface="Calibri"/>
              </a:rPr>
              <a:t> webinar presentations, recording links &amp; transcripts here:  </a:t>
            </a:r>
            <a:endParaRPr sz="2400" b="0" i="0" u="none" strike="noStrike" cap="none" dirty="0">
              <a:solidFill>
                <a:schemeClr val="dk1"/>
              </a:solidFill>
              <a:latin typeface="Calibri"/>
              <a:ea typeface="Calibri"/>
              <a:cs typeface="Calibri"/>
              <a:sym typeface="Calibri"/>
            </a:endParaRPr>
          </a:p>
          <a:p>
            <a:pPr marL="457200" marR="0" lvl="1" indent="0" algn="l" rtl="0">
              <a:lnSpc>
                <a:spcPct val="90000"/>
              </a:lnSpc>
              <a:spcBef>
                <a:spcPts val="0"/>
              </a:spcBef>
              <a:spcAft>
                <a:spcPts val="0"/>
              </a:spcAft>
              <a:buClr>
                <a:srgbClr val="000000"/>
              </a:buClr>
              <a:buSzPts val="2400"/>
              <a:buFont typeface="Arial"/>
              <a:buNone/>
            </a:pPr>
            <a:r>
              <a:rPr lang="en-CA"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CA"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topic ideas welcome at:  </a:t>
            </a:r>
            <a:r>
              <a:rPr lang="en-CA" sz="24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e-channel@contactnorth.ca</a:t>
            </a:r>
            <a:r>
              <a:rPr lang="en-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7827" y="338800"/>
            <a:ext cx="9021277" cy="905644"/>
          </a:xfrm>
        </p:spPr>
        <p:txBody>
          <a:bodyPr>
            <a:noAutofit/>
          </a:bodyPr>
          <a:lstStyle/>
          <a:p>
            <a:pPr algn="l"/>
            <a:br>
              <a:rPr lang="en-US" sz="2000" b="1" dirty="0"/>
            </a:br>
            <a:r>
              <a:rPr lang="en-US" sz="4400" b="1" dirty="0"/>
              <a:t>Learner Assessment</a:t>
            </a:r>
            <a:endParaRPr lang="en-CA" sz="4400" dirty="0"/>
          </a:p>
        </p:txBody>
      </p:sp>
      <p:sp>
        <p:nvSpPr>
          <p:cNvPr id="3" name="Subtitle 2"/>
          <p:cNvSpPr>
            <a:spLocks noGrp="1"/>
          </p:cNvSpPr>
          <p:nvPr>
            <p:ph type="subTitle" idx="1"/>
          </p:nvPr>
        </p:nvSpPr>
        <p:spPr>
          <a:xfrm>
            <a:off x="717827" y="1722120"/>
            <a:ext cx="10514053" cy="4426267"/>
          </a:xfrm>
        </p:spPr>
        <p:txBody>
          <a:bodyPr/>
          <a:lstStyle/>
          <a:p>
            <a:pPr marL="85725" indent="0" algn="l">
              <a:lnSpc>
                <a:spcPct val="100000"/>
              </a:lnSpc>
              <a:spcBef>
                <a:spcPts val="0"/>
              </a:spcBef>
              <a:spcAft>
                <a:spcPts val="600"/>
              </a:spcAft>
            </a:pPr>
            <a:r>
              <a:rPr lang="en-US" dirty="0"/>
              <a:t>Important to Remember:  LBS Practitioners are subject matter experts on the skills and tasks required for learner success in their selected goal path. </a:t>
            </a:r>
          </a:p>
          <a:p>
            <a:pPr marL="85725" indent="0" algn="l">
              <a:lnSpc>
                <a:spcPct val="100000"/>
              </a:lnSpc>
              <a:spcBef>
                <a:spcPts val="0"/>
              </a:spcBef>
              <a:spcAft>
                <a:spcPts val="600"/>
              </a:spcAft>
            </a:pPr>
            <a:endParaRPr lang="en-US" dirty="0"/>
          </a:p>
          <a:p>
            <a:pPr marL="85725" indent="0" algn="l">
              <a:lnSpc>
                <a:spcPct val="100000"/>
              </a:lnSpc>
              <a:spcBef>
                <a:spcPts val="0"/>
              </a:spcBef>
              <a:spcAft>
                <a:spcPts val="600"/>
              </a:spcAft>
            </a:pPr>
            <a:r>
              <a:rPr lang="en-US" b="1" dirty="0">
                <a:solidFill>
                  <a:srgbClr val="C00000"/>
                </a:solidFill>
              </a:rPr>
              <a:t>Questions to address:</a:t>
            </a:r>
          </a:p>
          <a:p>
            <a:pPr marL="85725" indent="0" algn="l">
              <a:lnSpc>
                <a:spcPct val="100000"/>
              </a:lnSpc>
              <a:spcBef>
                <a:spcPts val="0"/>
              </a:spcBef>
              <a:spcAft>
                <a:spcPts val="600"/>
              </a:spcAft>
            </a:pPr>
            <a:endParaRPr lang="en-US" sz="1200" dirty="0"/>
          </a:p>
          <a:p>
            <a:pPr marL="85725" indent="0" algn="l">
              <a:lnSpc>
                <a:spcPct val="100000"/>
              </a:lnSpc>
              <a:spcBef>
                <a:spcPts val="0"/>
              </a:spcBef>
              <a:spcAft>
                <a:spcPts val="600"/>
              </a:spcAft>
            </a:pPr>
            <a:r>
              <a:rPr lang="en-US" dirty="0"/>
              <a:t>How do we train new LBS instructors in understanding Competencies, Skill requirements, Tasks and selection of the right Assessment Tools for learners?</a:t>
            </a:r>
          </a:p>
          <a:p>
            <a:pPr marL="85725" indent="0" algn="l">
              <a:lnSpc>
                <a:spcPct val="100000"/>
              </a:lnSpc>
              <a:spcBef>
                <a:spcPts val="0"/>
              </a:spcBef>
              <a:spcAft>
                <a:spcPts val="600"/>
              </a:spcAft>
            </a:pPr>
            <a:endParaRPr lang="en-US" sz="1200" dirty="0"/>
          </a:p>
          <a:p>
            <a:pPr marL="85725" indent="0" algn="l">
              <a:lnSpc>
                <a:spcPct val="100000"/>
              </a:lnSpc>
              <a:spcBef>
                <a:spcPts val="0"/>
              </a:spcBef>
              <a:spcAft>
                <a:spcPts val="600"/>
              </a:spcAft>
            </a:pPr>
            <a:r>
              <a:rPr lang="en-US" dirty="0"/>
              <a:t>How do we provide proof to our funder, in respect to initial and ongoing assessments, in a language that they will understand?</a:t>
            </a:r>
          </a:p>
          <a:p>
            <a:pPr algn="l"/>
            <a:endParaRPr lang="en-US" dirty="0"/>
          </a:p>
          <a:p>
            <a:pPr algn="l"/>
            <a:endParaRPr lang="en-CA" dirty="0"/>
          </a:p>
        </p:txBody>
      </p:sp>
    </p:spTree>
    <p:extLst>
      <p:ext uri="{BB962C8B-B14F-4D97-AF65-F5344CB8AC3E}">
        <p14:creationId xmlns:p14="http://schemas.microsoft.com/office/powerpoint/2010/main" val="2282142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OSIT</a:t>
            </a:r>
            <a:endParaRPr lang="en-CA" b="1" dirty="0">
              <a:solidFill>
                <a:srgbClr val="C00000"/>
              </a:solidFill>
            </a:endParaRPr>
          </a:p>
        </p:txBody>
      </p:sp>
      <p:sp>
        <p:nvSpPr>
          <p:cNvPr id="3" name="Content Placeholder 2"/>
          <p:cNvSpPr>
            <a:spLocks noGrp="1"/>
          </p:cNvSpPr>
          <p:nvPr>
            <p:ph idx="4294967295"/>
          </p:nvPr>
        </p:nvSpPr>
        <p:spPr>
          <a:xfrm>
            <a:off x="838200" y="1520825"/>
            <a:ext cx="10515600" cy="4667250"/>
          </a:xfrm>
        </p:spPr>
        <p:txBody>
          <a:bodyPr>
            <a:normAutofit/>
          </a:bodyPr>
          <a:lstStyle/>
          <a:p>
            <a:pPr>
              <a:lnSpc>
                <a:spcPct val="114000"/>
              </a:lnSpc>
              <a:spcBef>
                <a:spcPts val="0"/>
              </a:spcBef>
              <a:spcAft>
                <a:spcPts val="1200"/>
              </a:spcAft>
            </a:pPr>
            <a:r>
              <a:rPr lang="en-US" sz="2400" dirty="0"/>
              <a:t>Online  Assessment Tool</a:t>
            </a:r>
          </a:p>
          <a:p>
            <a:pPr>
              <a:lnSpc>
                <a:spcPct val="114000"/>
              </a:lnSpc>
              <a:spcBef>
                <a:spcPts val="0"/>
              </a:spcBef>
              <a:spcAft>
                <a:spcPts val="1200"/>
              </a:spcAft>
            </a:pPr>
            <a:r>
              <a:rPr lang="en-CA" sz="2400" dirty="0"/>
              <a:t>The tool was developed to provide an online option for assessing clients’ skills and aptitude of their skills</a:t>
            </a:r>
            <a:endParaRPr lang="en-US" sz="2400" dirty="0"/>
          </a:p>
          <a:p>
            <a:pPr>
              <a:lnSpc>
                <a:spcPct val="114000"/>
              </a:lnSpc>
              <a:spcBef>
                <a:spcPts val="0"/>
              </a:spcBef>
              <a:spcAft>
                <a:spcPts val="1200"/>
              </a:spcAft>
            </a:pPr>
            <a:r>
              <a:rPr lang="en-US" sz="2400" dirty="0"/>
              <a:t>Our program started to use this tool when we moved to remote delivery during the pandemic. It was a way to address the inability to do a paper based assessment. </a:t>
            </a:r>
          </a:p>
          <a:p>
            <a:pPr>
              <a:lnSpc>
                <a:spcPct val="114000"/>
              </a:lnSpc>
              <a:spcBef>
                <a:spcPts val="0"/>
              </a:spcBef>
              <a:spcAft>
                <a:spcPts val="1200"/>
              </a:spcAft>
            </a:pPr>
            <a:r>
              <a:rPr lang="en-US" sz="2400" dirty="0"/>
              <a:t>Share link to students to complete the assessment and then assessor can go into the administration site and determine the competency levels, add comments and print results to share with appropriate staff.</a:t>
            </a:r>
          </a:p>
          <a:p>
            <a:endParaRPr lang="en-US" dirty="0"/>
          </a:p>
        </p:txBody>
      </p:sp>
    </p:spTree>
    <p:extLst>
      <p:ext uri="{BB962C8B-B14F-4D97-AF65-F5344CB8AC3E}">
        <p14:creationId xmlns:p14="http://schemas.microsoft.com/office/powerpoint/2010/main" val="2408563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OSIT</a:t>
            </a:r>
            <a:endParaRPr lang="en-CA" dirty="0"/>
          </a:p>
        </p:txBody>
      </p:sp>
      <p:sp>
        <p:nvSpPr>
          <p:cNvPr id="3" name="Content Placeholder 2"/>
          <p:cNvSpPr>
            <a:spLocks noGrp="1"/>
          </p:cNvSpPr>
          <p:nvPr>
            <p:ph idx="4294967295"/>
          </p:nvPr>
        </p:nvSpPr>
        <p:spPr>
          <a:xfrm>
            <a:off x="910068" y="1512169"/>
            <a:ext cx="7555060" cy="4157663"/>
          </a:xfrm>
        </p:spPr>
        <p:txBody>
          <a:bodyPr>
            <a:normAutofit/>
          </a:bodyPr>
          <a:lstStyle/>
          <a:p>
            <a:pPr>
              <a:lnSpc>
                <a:spcPct val="100000"/>
              </a:lnSpc>
              <a:spcBef>
                <a:spcPts val="0"/>
              </a:spcBef>
              <a:spcAft>
                <a:spcPts val="600"/>
              </a:spcAft>
            </a:pPr>
            <a:r>
              <a:rPr lang="en-CA" sz="2400" dirty="0"/>
              <a:t>Skills assessment in Competencies A, B, and C. </a:t>
            </a:r>
          </a:p>
          <a:p>
            <a:pPr>
              <a:lnSpc>
                <a:spcPct val="100000"/>
              </a:lnSpc>
              <a:spcBef>
                <a:spcPts val="0"/>
              </a:spcBef>
              <a:spcAft>
                <a:spcPts val="600"/>
              </a:spcAft>
            </a:pPr>
            <a:r>
              <a:rPr lang="en-CA" sz="2400" dirty="0"/>
              <a:t> It generally takes 20-40 minutes to complete and is meant to give an idea of skills, but is not a comprehensive assessment. </a:t>
            </a:r>
          </a:p>
          <a:p>
            <a:pPr>
              <a:lnSpc>
                <a:spcPct val="100000"/>
              </a:lnSpc>
              <a:spcBef>
                <a:spcPts val="0"/>
              </a:spcBef>
              <a:spcAft>
                <a:spcPts val="600"/>
              </a:spcAft>
            </a:pPr>
            <a:r>
              <a:rPr lang="en-US" sz="2400" dirty="0"/>
              <a:t>Only tests the skills that the learner has said they are confident in, therefore allowing for success(not testing skills they select as “Not Confident” in)</a:t>
            </a:r>
          </a:p>
          <a:p>
            <a:pPr>
              <a:lnSpc>
                <a:spcPct val="100000"/>
              </a:lnSpc>
              <a:spcBef>
                <a:spcPts val="0"/>
              </a:spcBef>
              <a:spcAft>
                <a:spcPts val="600"/>
              </a:spcAft>
            </a:pPr>
            <a:r>
              <a:rPr lang="en-US" sz="2400" dirty="0"/>
              <a:t> Pros-user friendly, concise, built in confidence booster for learners</a:t>
            </a:r>
          </a:p>
        </p:txBody>
      </p:sp>
      <p:grpSp>
        <p:nvGrpSpPr>
          <p:cNvPr id="11" name="Group 10">
            <a:extLst>
              <a:ext uri="{FF2B5EF4-FFF2-40B4-BE49-F238E27FC236}">
                <a16:creationId xmlns:a16="http://schemas.microsoft.com/office/drawing/2014/main" id="{236CC38F-9B9A-4369-BEC8-96D64B25CF32}"/>
              </a:ext>
            </a:extLst>
          </p:cNvPr>
          <p:cNvGrpSpPr/>
          <p:nvPr/>
        </p:nvGrpSpPr>
        <p:grpSpPr>
          <a:xfrm>
            <a:off x="8950037" y="1353653"/>
            <a:ext cx="2888672" cy="3383684"/>
            <a:chOff x="616168" y="2161597"/>
            <a:chExt cx="2888672" cy="3383684"/>
          </a:xfrm>
        </p:grpSpPr>
        <p:grpSp>
          <p:nvGrpSpPr>
            <p:cNvPr id="10" name="Group 9">
              <a:extLst>
                <a:ext uri="{FF2B5EF4-FFF2-40B4-BE49-F238E27FC236}">
                  <a16:creationId xmlns:a16="http://schemas.microsoft.com/office/drawing/2014/main" id="{CC3F4EDB-271C-4E3E-840C-8A6815A9341C}"/>
                </a:ext>
              </a:extLst>
            </p:cNvPr>
            <p:cNvGrpSpPr/>
            <p:nvPr/>
          </p:nvGrpSpPr>
          <p:grpSpPr>
            <a:xfrm>
              <a:off x="742983" y="2320113"/>
              <a:ext cx="2635042" cy="3066652"/>
              <a:chOff x="829574" y="1588335"/>
              <a:chExt cx="2635042" cy="3066652"/>
            </a:xfrm>
          </p:grpSpPr>
          <p:pic>
            <p:nvPicPr>
              <p:cNvPr id="5" name="Picture 4">
                <a:extLst>
                  <a:ext uri="{FF2B5EF4-FFF2-40B4-BE49-F238E27FC236}">
                    <a16:creationId xmlns:a16="http://schemas.microsoft.com/office/drawing/2014/main" id="{60BD88EA-A19F-4B6B-8750-E777728B533B}"/>
                  </a:ext>
                </a:extLst>
              </p:cNvPr>
              <p:cNvPicPr>
                <a:picLocks noChangeAspect="1"/>
              </p:cNvPicPr>
              <p:nvPr/>
            </p:nvPicPr>
            <p:blipFill rotWithShape="1">
              <a:blip r:embed="rId2"/>
              <a:srcRect t="16103" r="43697"/>
              <a:stretch/>
            </p:blipFill>
            <p:spPr>
              <a:xfrm>
                <a:off x="838200" y="2203012"/>
                <a:ext cx="2626416" cy="2451975"/>
              </a:xfrm>
              <a:prstGeom prst="rect">
                <a:avLst/>
              </a:prstGeom>
            </p:spPr>
          </p:pic>
          <p:grpSp>
            <p:nvGrpSpPr>
              <p:cNvPr id="7" name="Group 6">
                <a:extLst>
                  <a:ext uri="{FF2B5EF4-FFF2-40B4-BE49-F238E27FC236}">
                    <a16:creationId xmlns:a16="http://schemas.microsoft.com/office/drawing/2014/main" id="{D9E52E97-3A69-401B-ACC4-8C7FB18B4211}"/>
                  </a:ext>
                </a:extLst>
              </p:cNvPr>
              <p:cNvGrpSpPr/>
              <p:nvPr/>
            </p:nvGrpSpPr>
            <p:grpSpPr>
              <a:xfrm>
                <a:off x="829574" y="1588335"/>
                <a:ext cx="2626416" cy="547384"/>
                <a:chOff x="8727384" y="601648"/>
                <a:chExt cx="2626416" cy="547384"/>
              </a:xfrm>
            </p:grpSpPr>
            <p:pic>
              <p:nvPicPr>
                <p:cNvPr id="6" name="Picture 5">
                  <a:extLst>
                    <a:ext uri="{FF2B5EF4-FFF2-40B4-BE49-F238E27FC236}">
                      <a16:creationId xmlns:a16="http://schemas.microsoft.com/office/drawing/2014/main" id="{E10F2E01-5A0A-44BF-BA53-5D24884BF01C}"/>
                    </a:ext>
                  </a:extLst>
                </p:cNvPr>
                <p:cNvPicPr>
                  <a:picLocks noChangeAspect="1"/>
                </p:cNvPicPr>
                <p:nvPr/>
              </p:nvPicPr>
              <p:blipFill rotWithShape="1">
                <a:blip r:embed="rId2"/>
                <a:srcRect r="43697" b="91078"/>
                <a:stretch/>
              </p:blipFill>
              <p:spPr>
                <a:xfrm>
                  <a:off x="8727384" y="601648"/>
                  <a:ext cx="2626416" cy="260753"/>
                </a:xfrm>
                <a:prstGeom prst="rect">
                  <a:avLst/>
                </a:prstGeom>
              </p:spPr>
            </p:pic>
            <p:pic>
              <p:nvPicPr>
                <p:cNvPr id="4" name="Picture 3"/>
                <p:cNvPicPr>
                  <a:picLocks noChangeAspect="1"/>
                </p:cNvPicPr>
                <p:nvPr/>
              </p:nvPicPr>
              <p:blipFill rotWithShape="1">
                <a:blip r:embed="rId2"/>
                <a:srcRect l="56303" b="91078"/>
                <a:stretch/>
              </p:blipFill>
              <p:spPr>
                <a:xfrm>
                  <a:off x="8753262" y="888279"/>
                  <a:ext cx="2038349" cy="260753"/>
                </a:xfrm>
                <a:prstGeom prst="rect">
                  <a:avLst/>
                </a:prstGeom>
              </p:spPr>
            </p:pic>
          </p:grpSp>
        </p:grpSp>
        <p:sp>
          <p:nvSpPr>
            <p:cNvPr id="9" name="Rectangle 8">
              <a:extLst>
                <a:ext uri="{FF2B5EF4-FFF2-40B4-BE49-F238E27FC236}">
                  <a16:creationId xmlns:a16="http://schemas.microsoft.com/office/drawing/2014/main" id="{806F0715-3D2E-48B7-9AEC-FDD802CC6982}"/>
                </a:ext>
              </a:extLst>
            </p:cNvPr>
            <p:cNvSpPr/>
            <p:nvPr/>
          </p:nvSpPr>
          <p:spPr>
            <a:xfrm>
              <a:off x="616168" y="2161597"/>
              <a:ext cx="2888672" cy="3383684"/>
            </a:xfrm>
            <a:prstGeom prst="rect">
              <a:avLst/>
            </a:prstGeom>
            <a:no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pSp>
      <p:sp>
        <p:nvSpPr>
          <p:cNvPr id="12" name="Content Placeholder 2">
            <a:extLst>
              <a:ext uri="{FF2B5EF4-FFF2-40B4-BE49-F238E27FC236}">
                <a16:creationId xmlns:a16="http://schemas.microsoft.com/office/drawing/2014/main" id="{E3267C2A-AA07-4D63-A3A1-70B61E3126F6}"/>
              </a:ext>
            </a:extLst>
          </p:cNvPr>
          <p:cNvSpPr txBox="1">
            <a:spLocks/>
          </p:cNvSpPr>
          <p:nvPr/>
        </p:nvSpPr>
        <p:spPr>
          <a:xfrm>
            <a:off x="910068" y="5081825"/>
            <a:ext cx="10820400" cy="145652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spcBef>
                <a:spcPts val="0"/>
              </a:spcBef>
              <a:spcAft>
                <a:spcPts val="600"/>
              </a:spcAft>
            </a:pPr>
            <a:r>
              <a:rPr lang="en-US" sz="2400" dirty="0"/>
              <a:t>Cons-the results are in a 3 page format, so it has been a harder sell to instructors used to a traditional initial assessment(multiple pages of skills assessment)</a:t>
            </a:r>
            <a:endParaRPr lang="en-CA" sz="2400" dirty="0"/>
          </a:p>
        </p:txBody>
      </p:sp>
    </p:spTree>
    <p:extLst>
      <p:ext uri="{BB962C8B-B14F-4D97-AF65-F5344CB8AC3E}">
        <p14:creationId xmlns:p14="http://schemas.microsoft.com/office/powerpoint/2010/main" val="1085424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045" y="654685"/>
            <a:ext cx="10771909" cy="1325563"/>
          </a:xfrm>
        </p:spPr>
        <p:txBody>
          <a:bodyPr>
            <a:normAutofit fontScale="90000"/>
          </a:bodyPr>
          <a:lstStyle/>
          <a:p>
            <a:r>
              <a:rPr lang="en-US" sz="4900" b="1" dirty="0">
                <a:solidFill>
                  <a:srgbClr val="C00000"/>
                </a:solidFill>
              </a:rPr>
              <a:t>ESKARGO</a:t>
            </a:r>
            <a:br>
              <a:rPr lang="en-US" dirty="0"/>
            </a:br>
            <a:endParaRPr lang="en-CA" b="1" dirty="0">
              <a:solidFill>
                <a:srgbClr val="C00000"/>
              </a:solidFill>
            </a:endParaRPr>
          </a:p>
        </p:txBody>
      </p:sp>
      <p:sp>
        <p:nvSpPr>
          <p:cNvPr id="3" name="Content Placeholder 2"/>
          <p:cNvSpPr>
            <a:spLocks noGrp="1"/>
          </p:cNvSpPr>
          <p:nvPr>
            <p:ph idx="4294967295"/>
          </p:nvPr>
        </p:nvSpPr>
        <p:spPr>
          <a:xfrm>
            <a:off x="710046" y="1542890"/>
            <a:ext cx="10771908" cy="4884233"/>
          </a:xfrm>
        </p:spPr>
        <p:txBody>
          <a:bodyPr>
            <a:normAutofit lnSpcReduction="10000"/>
          </a:bodyPr>
          <a:lstStyle/>
          <a:p>
            <a:pPr>
              <a:lnSpc>
                <a:spcPct val="110000"/>
              </a:lnSpc>
              <a:spcBef>
                <a:spcPts val="0"/>
              </a:spcBef>
            </a:pPr>
            <a:r>
              <a:rPr lang="en-CA" sz="2200" dirty="0"/>
              <a:t>The ESKARGO allows practitioners to identify the embedded knowledge, skills and attitude for successful task completion; this information forms the basis for instruction and learning activities selection</a:t>
            </a:r>
          </a:p>
          <a:p>
            <a:pPr>
              <a:lnSpc>
                <a:spcPct val="110000"/>
              </a:lnSpc>
              <a:spcBef>
                <a:spcPts val="0"/>
              </a:spcBef>
            </a:pPr>
            <a:r>
              <a:rPr lang="en-US" sz="2200" dirty="0"/>
              <a:t>Checklist of skills and knowledge required in each of the 6 competencies, divided by levels 1-3, includes readiness(pre-1) </a:t>
            </a:r>
          </a:p>
          <a:p>
            <a:pPr>
              <a:lnSpc>
                <a:spcPct val="110000"/>
              </a:lnSpc>
              <a:spcBef>
                <a:spcPts val="0"/>
              </a:spcBef>
            </a:pPr>
            <a:r>
              <a:rPr lang="en-US" sz="2200" dirty="0"/>
              <a:t>Helps LBS practitioners make decisions on:</a:t>
            </a:r>
          </a:p>
          <a:p>
            <a:pPr lvl="1">
              <a:lnSpc>
                <a:spcPct val="110000"/>
              </a:lnSpc>
              <a:spcBef>
                <a:spcPts val="0"/>
              </a:spcBef>
            </a:pPr>
            <a:r>
              <a:rPr lang="en-US" sz="2200" dirty="0"/>
              <a:t>What to teach for specific tasks</a:t>
            </a:r>
          </a:p>
          <a:p>
            <a:pPr lvl="1">
              <a:lnSpc>
                <a:spcPct val="110000"/>
              </a:lnSpc>
              <a:spcBef>
                <a:spcPts val="0"/>
              </a:spcBef>
            </a:pPr>
            <a:r>
              <a:rPr lang="en-US" sz="2200" dirty="0"/>
              <a:t>What tasks might be appropriate based on the learner’s skills development</a:t>
            </a:r>
          </a:p>
          <a:p>
            <a:pPr lvl="1">
              <a:lnSpc>
                <a:spcPct val="110000"/>
              </a:lnSpc>
              <a:spcBef>
                <a:spcPts val="0"/>
              </a:spcBef>
            </a:pPr>
            <a:r>
              <a:rPr lang="en-CA" sz="2200" dirty="0">
                <a:hlinkClick r:id="rId2"/>
              </a:rPr>
              <a:t>https://cesba.com/wp-content/uploads/2020/10/ESKARGO-Initial-Skills-Assessment-with-answer-key.pdf</a:t>
            </a:r>
            <a:r>
              <a:rPr lang="en-CA" sz="2200" dirty="0"/>
              <a:t> </a:t>
            </a:r>
          </a:p>
          <a:p>
            <a:pPr lvl="1">
              <a:lnSpc>
                <a:spcPct val="110000"/>
              </a:lnSpc>
              <a:spcBef>
                <a:spcPts val="0"/>
              </a:spcBef>
            </a:pPr>
            <a:r>
              <a:rPr lang="en-US" sz="2200" dirty="0"/>
              <a:t>This link will show a practitioner the steps involved in selecting a task and then identifying the skills, knowledge and attitudes that are required for successful completion</a:t>
            </a:r>
            <a:endParaRPr lang="en-CA" sz="2200" dirty="0"/>
          </a:p>
          <a:p>
            <a:pPr marL="457200" lvl="1" indent="0">
              <a:buNone/>
            </a:pPr>
            <a:endParaRPr lang="en-US" sz="1200" dirty="0"/>
          </a:p>
        </p:txBody>
      </p:sp>
    </p:spTree>
    <p:extLst>
      <p:ext uri="{BB962C8B-B14F-4D97-AF65-F5344CB8AC3E}">
        <p14:creationId xmlns:p14="http://schemas.microsoft.com/office/powerpoint/2010/main" val="3436724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 y="532765"/>
            <a:ext cx="10515600" cy="892175"/>
          </a:xfrm>
        </p:spPr>
        <p:txBody>
          <a:bodyPr>
            <a:noAutofit/>
          </a:bodyPr>
          <a:lstStyle/>
          <a:p>
            <a:r>
              <a:rPr lang="en-US" b="1" dirty="0">
                <a:solidFill>
                  <a:srgbClr val="C00000"/>
                </a:solidFill>
              </a:rPr>
              <a:t>ESKARGO</a:t>
            </a:r>
            <a:endParaRPr lang="en-CA" dirty="0"/>
          </a:p>
        </p:txBody>
      </p:sp>
      <p:sp>
        <p:nvSpPr>
          <p:cNvPr id="3" name="Content Placeholder 2"/>
          <p:cNvSpPr>
            <a:spLocks noGrp="1"/>
          </p:cNvSpPr>
          <p:nvPr>
            <p:ph idx="4294967295"/>
          </p:nvPr>
        </p:nvSpPr>
        <p:spPr>
          <a:xfrm>
            <a:off x="769620" y="1298863"/>
            <a:ext cx="10652760" cy="4823460"/>
          </a:xfrm>
        </p:spPr>
        <p:txBody>
          <a:bodyPr>
            <a:normAutofit fontScale="92500" lnSpcReduction="10000"/>
          </a:bodyPr>
          <a:lstStyle/>
          <a:p>
            <a:pPr marL="0" indent="0">
              <a:lnSpc>
                <a:spcPct val="110000"/>
              </a:lnSpc>
              <a:spcBef>
                <a:spcPts val="0"/>
              </a:spcBef>
              <a:buNone/>
            </a:pPr>
            <a:r>
              <a:rPr lang="en-US" sz="2400" dirty="0"/>
              <a:t>Primary Purpose is to create links between skills and tasks.</a:t>
            </a:r>
          </a:p>
          <a:p>
            <a:pPr marL="0" indent="0">
              <a:lnSpc>
                <a:spcPct val="110000"/>
              </a:lnSpc>
              <a:spcBef>
                <a:spcPts val="0"/>
              </a:spcBef>
              <a:buNone/>
            </a:pPr>
            <a:endParaRPr lang="en-US" sz="2200" dirty="0"/>
          </a:p>
          <a:p>
            <a:pPr marL="0" indent="0">
              <a:lnSpc>
                <a:spcPct val="110000"/>
              </a:lnSpc>
              <a:spcBef>
                <a:spcPts val="0"/>
              </a:spcBef>
              <a:buNone/>
            </a:pPr>
            <a:r>
              <a:rPr lang="en-US" sz="2400" b="1" dirty="0">
                <a:solidFill>
                  <a:srgbClr val="C00000"/>
                </a:solidFill>
              </a:rPr>
              <a:t>How we use it at RCDSB?</a:t>
            </a:r>
          </a:p>
          <a:p>
            <a:pPr>
              <a:lnSpc>
                <a:spcPct val="110000"/>
              </a:lnSpc>
              <a:spcBef>
                <a:spcPts val="0"/>
              </a:spcBef>
            </a:pPr>
            <a:r>
              <a:rPr lang="en-US" sz="2400" dirty="0"/>
              <a:t>Once initial intake skills assessment is complete, the assessor will attach the checklists for Reading, Writing and Numeracy with skills checked off that were proven in assessment</a:t>
            </a:r>
          </a:p>
          <a:p>
            <a:pPr>
              <a:lnSpc>
                <a:spcPct val="110000"/>
              </a:lnSpc>
              <a:spcBef>
                <a:spcPts val="0"/>
              </a:spcBef>
            </a:pPr>
            <a:r>
              <a:rPr lang="en-US" sz="2400" dirty="0"/>
              <a:t> Instructor now has an identifier on what skills need to be taught in order to complete OALCF tasks for selected goal path</a:t>
            </a:r>
          </a:p>
          <a:p>
            <a:pPr>
              <a:lnSpc>
                <a:spcPct val="110000"/>
              </a:lnSpc>
              <a:spcBef>
                <a:spcPts val="0"/>
              </a:spcBef>
            </a:pPr>
            <a:r>
              <a:rPr lang="en-US" sz="2400" dirty="0"/>
              <a:t>Pros: Excellent tool for new LBS practitioners to build capacity for working with a task-based approach, easy to use, valuable to explain to funders or others(internal organization members) what skills are connected to each level and how we utilize a task based approach</a:t>
            </a:r>
          </a:p>
          <a:p>
            <a:pPr>
              <a:lnSpc>
                <a:spcPct val="110000"/>
              </a:lnSpc>
              <a:spcBef>
                <a:spcPts val="0"/>
              </a:spcBef>
            </a:pPr>
            <a:r>
              <a:rPr lang="en-US" sz="2400" dirty="0"/>
              <a:t>Cons: Some new instructors find it overwhelming when trying to link skills to tasks and the proper selection of Milestones</a:t>
            </a:r>
          </a:p>
        </p:txBody>
      </p:sp>
    </p:spTree>
    <p:extLst>
      <p:ext uri="{BB962C8B-B14F-4D97-AF65-F5344CB8AC3E}">
        <p14:creationId xmlns:p14="http://schemas.microsoft.com/office/powerpoint/2010/main" val="2610619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5410A-672D-4C71-B088-E3E59E54F6D9}"/>
              </a:ext>
            </a:extLst>
          </p:cNvPr>
          <p:cNvPicPr/>
          <p:nvPr/>
        </p:nvPicPr>
        <p:blipFill rotWithShape="1">
          <a:blip r:embed="rId2"/>
          <a:srcRect b="7916"/>
          <a:stretch/>
        </p:blipFill>
        <p:spPr>
          <a:xfrm>
            <a:off x="6096000" y="806450"/>
            <a:ext cx="5137150" cy="5245100"/>
          </a:xfrm>
          <a:prstGeom prst="rect">
            <a:avLst/>
          </a:prstGeom>
        </p:spPr>
      </p:pic>
      <p:grpSp>
        <p:nvGrpSpPr>
          <p:cNvPr id="12" name="Group 11">
            <a:extLst>
              <a:ext uri="{FF2B5EF4-FFF2-40B4-BE49-F238E27FC236}">
                <a16:creationId xmlns:a16="http://schemas.microsoft.com/office/drawing/2014/main" id="{85312316-47C7-4714-9F16-EC15D20E0DB3}"/>
              </a:ext>
            </a:extLst>
          </p:cNvPr>
          <p:cNvGrpSpPr/>
          <p:nvPr/>
        </p:nvGrpSpPr>
        <p:grpSpPr>
          <a:xfrm>
            <a:off x="530026" y="710293"/>
            <a:ext cx="5319232" cy="5067300"/>
            <a:chOff x="530026" y="710293"/>
            <a:chExt cx="5319232" cy="5067300"/>
          </a:xfrm>
        </p:grpSpPr>
        <p:grpSp>
          <p:nvGrpSpPr>
            <p:cNvPr id="5" name="Group 4">
              <a:extLst>
                <a:ext uri="{FF2B5EF4-FFF2-40B4-BE49-F238E27FC236}">
                  <a16:creationId xmlns:a16="http://schemas.microsoft.com/office/drawing/2014/main" id="{F747E704-F249-4218-B442-E83AB38EA77C}"/>
                </a:ext>
              </a:extLst>
            </p:cNvPr>
            <p:cNvGrpSpPr/>
            <p:nvPr/>
          </p:nvGrpSpPr>
          <p:grpSpPr>
            <a:xfrm>
              <a:off x="530026" y="710293"/>
              <a:ext cx="5319232" cy="5067300"/>
              <a:chOff x="413004" y="361950"/>
              <a:chExt cx="5319232" cy="5067300"/>
            </a:xfrm>
          </p:grpSpPr>
          <p:pic>
            <p:nvPicPr>
              <p:cNvPr id="2" name="Picture 1">
                <a:extLst>
                  <a:ext uri="{FF2B5EF4-FFF2-40B4-BE49-F238E27FC236}">
                    <a16:creationId xmlns:a16="http://schemas.microsoft.com/office/drawing/2014/main" id="{A038AD4F-C023-41FE-B989-3E1EA8A73770}"/>
                  </a:ext>
                </a:extLst>
              </p:cNvPr>
              <p:cNvPicPr/>
              <p:nvPr/>
            </p:nvPicPr>
            <p:blipFill rotWithShape="1">
              <a:blip r:embed="rId3"/>
              <a:srcRect b="8856"/>
              <a:stretch/>
            </p:blipFill>
            <p:spPr>
              <a:xfrm>
                <a:off x="413004" y="361950"/>
                <a:ext cx="5319232" cy="5067300"/>
              </a:xfrm>
              <a:prstGeom prst="rect">
                <a:avLst/>
              </a:prstGeom>
            </p:spPr>
          </p:pic>
          <p:sp>
            <p:nvSpPr>
              <p:cNvPr id="4" name="Rectangle 3">
                <a:extLst>
                  <a:ext uri="{FF2B5EF4-FFF2-40B4-BE49-F238E27FC236}">
                    <a16:creationId xmlns:a16="http://schemas.microsoft.com/office/drawing/2014/main" id="{C98A8D6C-ECB7-4BA6-B705-0E516334BE68}"/>
                  </a:ext>
                </a:extLst>
              </p:cNvPr>
              <p:cNvSpPr/>
              <p:nvPr/>
            </p:nvSpPr>
            <p:spPr>
              <a:xfrm>
                <a:off x="5355771" y="361950"/>
                <a:ext cx="362858" cy="1895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7" name="Straight Connector 6">
              <a:extLst>
                <a:ext uri="{FF2B5EF4-FFF2-40B4-BE49-F238E27FC236}">
                  <a16:creationId xmlns:a16="http://schemas.microsoft.com/office/drawing/2014/main" id="{980EFBB4-36BC-4F8F-B0D4-87FAADF2A32B}"/>
                </a:ext>
              </a:extLst>
            </p:cNvPr>
            <p:cNvCxnSpPr>
              <a:cxnSpLocks/>
            </p:cNvCxnSpPr>
            <p:nvPr/>
          </p:nvCxnSpPr>
          <p:spPr>
            <a:xfrm>
              <a:off x="786017" y="5777593"/>
              <a:ext cx="50026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8118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Reverse Binder</a:t>
            </a:r>
            <a:endParaRPr lang="en-CA" b="1" dirty="0">
              <a:solidFill>
                <a:srgbClr val="C00000"/>
              </a:solidFill>
            </a:endParaRPr>
          </a:p>
        </p:txBody>
      </p:sp>
      <p:sp>
        <p:nvSpPr>
          <p:cNvPr id="3" name="TextBox 2"/>
          <p:cNvSpPr txBox="1"/>
          <p:nvPr/>
        </p:nvSpPr>
        <p:spPr>
          <a:xfrm>
            <a:off x="838200" y="1322229"/>
            <a:ext cx="10746208" cy="5170646"/>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This was developed as a result of a workshop a few years ago.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Each Culminating Task has a page</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Task Groups/Levels of Culminating Task are identified</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Associated Milestones are listed</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Assessment Activities from Literacy Northwest and Quill are listed. </a:t>
            </a:r>
          </a:p>
          <a:p>
            <a:endParaRPr lang="en-US" sz="2200" dirty="0">
              <a:latin typeface="Calibri" panose="020F0502020204030204" pitchFamily="34" charset="0"/>
              <a:cs typeface="Calibri" panose="020F0502020204030204" pitchFamily="34" charset="0"/>
            </a:endParaRPr>
          </a:p>
          <a:p>
            <a:r>
              <a:rPr lang="en-US" sz="2200" b="1" dirty="0">
                <a:solidFill>
                  <a:srgbClr val="C00000"/>
                </a:solidFill>
                <a:latin typeface="Calibri" panose="020F0502020204030204" pitchFamily="34" charset="0"/>
                <a:cs typeface="Calibri" panose="020F0502020204030204" pitchFamily="34" charset="0"/>
              </a:rPr>
              <a:t>How do we use it at RCDSB?</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Instructor will work backwards by selecting Milestones to place in learner plan.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Skill development will occur with learner</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Assessment Activities from L.N. and Quill, that correspond to the task group, will be selected as practice.</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When instructor feels mastery has occurred, the milestones will be delivered during training(often 4-5)</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Culminating Task completed when transitioning out of LBS</a:t>
            </a:r>
          </a:p>
          <a:p>
            <a:pPr marL="285750" indent="-285750">
              <a:buFont typeface="Arial" panose="020B0604020202020204" pitchFamily="34" charset="0"/>
              <a:buChar char="•"/>
            </a:pPr>
            <a:endParaRPr lang="en-CA" sz="2200" dirty="0"/>
          </a:p>
        </p:txBody>
      </p:sp>
    </p:spTree>
    <p:extLst>
      <p:ext uri="{BB962C8B-B14F-4D97-AF65-F5344CB8AC3E}">
        <p14:creationId xmlns:p14="http://schemas.microsoft.com/office/powerpoint/2010/main" val="1687589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a:blip r:embed="rId3"/>
          <a:stretch>
            <a:fillRect/>
          </a:stretch>
        </p:blipFill>
        <p:spPr>
          <a:xfrm>
            <a:off x="3048000" y="320040"/>
            <a:ext cx="8412479" cy="5557521"/>
          </a:xfrm>
          <a:prstGeom prst="rect">
            <a:avLst/>
          </a:prstGeom>
        </p:spPr>
      </p:pic>
      <p:sp>
        <p:nvSpPr>
          <p:cNvPr id="6" name="Rectangle 5"/>
          <p:cNvSpPr/>
          <p:nvPr/>
        </p:nvSpPr>
        <p:spPr>
          <a:xfrm>
            <a:off x="618510" y="2813735"/>
            <a:ext cx="1826141" cy="646331"/>
          </a:xfrm>
          <a:prstGeom prst="rect">
            <a:avLst/>
          </a:prstGeom>
          <a:noFill/>
        </p:spPr>
        <p:txBody>
          <a:bodyPr wrap="none" lIns="91440" tIns="45720" rIns="91440" bIns="45720">
            <a:spAutoFit/>
          </a:bodyPr>
          <a:lstStyle/>
          <a:p>
            <a:pPr algn="ctr"/>
            <a:r>
              <a:rPr lang="en-US" sz="3600" b="1" cap="none" spc="0" dirty="0">
                <a:ln w="22225">
                  <a:noFill/>
                  <a:prstDash val="solid"/>
                </a:ln>
                <a:solidFill>
                  <a:srgbClr val="C00000"/>
                </a:solidFill>
                <a:effectLst/>
              </a:rPr>
              <a:t>Sample</a:t>
            </a:r>
          </a:p>
        </p:txBody>
      </p:sp>
    </p:spTree>
    <p:extLst>
      <p:ext uri="{BB962C8B-B14F-4D97-AF65-F5344CB8AC3E}">
        <p14:creationId xmlns:p14="http://schemas.microsoft.com/office/powerpoint/2010/main" val="3310461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16F0-46F9-4934-8242-4C8C638CA33E}"/>
              </a:ext>
            </a:extLst>
          </p:cNvPr>
          <p:cNvSpPr>
            <a:spLocks noGrp="1"/>
          </p:cNvSpPr>
          <p:nvPr>
            <p:ph type="title"/>
          </p:nvPr>
        </p:nvSpPr>
        <p:spPr/>
        <p:txBody>
          <a:bodyPr/>
          <a:lstStyle/>
          <a:p>
            <a:r>
              <a:rPr lang="en-US" dirty="0"/>
              <a:t>Welcome Dr. Jill Slemon</a:t>
            </a:r>
            <a:endParaRPr lang="en-CA" dirty="0"/>
          </a:p>
        </p:txBody>
      </p:sp>
      <p:sp>
        <p:nvSpPr>
          <p:cNvPr id="3" name="Title 1">
            <a:extLst>
              <a:ext uri="{FF2B5EF4-FFF2-40B4-BE49-F238E27FC236}">
                <a16:creationId xmlns:a16="http://schemas.microsoft.com/office/drawing/2014/main" id="{BD250FBF-45F6-C070-2312-3F977A427D9C}"/>
              </a:ext>
            </a:extLst>
          </p:cNvPr>
          <p:cNvSpPr txBox="1">
            <a:spLocks/>
          </p:cNvSpPr>
          <p:nvPr/>
        </p:nvSpPr>
        <p:spPr>
          <a:xfrm>
            <a:off x="838200" y="1510097"/>
            <a:ext cx="9876264" cy="383780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br>
              <a:rPr lang="en-US" sz="2400" dirty="0"/>
            </a:br>
            <a:r>
              <a:rPr lang="en-US" sz="2400" dirty="0">
                <a:solidFill>
                  <a:schemeClr val="tx1"/>
                </a:solidFill>
              </a:rPr>
              <a:t>Learning Styles Task</a:t>
            </a:r>
            <a:br>
              <a:rPr lang="en-US" sz="2400" dirty="0">
                <a:solidFill>
                  <a:schemeClr val="tx1"/>
                </a:solidFill>
              </a:rPr>
            </a:br>
            <a:br>
              <a:rPr lang="en-US" sz="2400" dirty="0">
                <a:solidFill>
                  <a:schemeClr val="tx1"/>
                </a:solidFill>
              </a:rPr>
            </a:br>
            <a:r>
              <a:rPr lang="en-US" sz="2400" dirty="0">
                <a:solidFill>
                  <a:schemeClr val="tx1"/>
                </a:solidFill>
              </a:rPr>
              <a:t>Reading and Writing Tasks </a:t>
            </a:r>
            <a:br>
              <a:rPr lang="en-US" sz="2400" dirty="0">
                <a:solidFill>
                  <a:schemeClr val="tx1"/>
                </a:solidFill>
              </a:rPr>
            </a:br>
            <a:br>
              <a:rPr lang="en-US" sz="2400" dirty="0">
                <a:solidFill>
                  <a:schemeClr val="tx1"/>
                </a:solidFill>
              </a:rPr>
            </a:br>
            <a:r>
              <a:rPr lang="en-US" sz="2400" dirty="0">
                <a:solidFill>
                  <a:schemeClr val="tx1"/>
                </a:solidFill>
              </a:rPr>
              <a:t>Arithmetic/Mathematics Tasks</a:t>
            </a:r>
            <a:endParaRPr lang="en-CA" sz="2400" dirty="0">
              <a:solidFill>
                <a:schemeClr val="tx1"/>
              </a:solidFill>
            </a:endParaRPr>
          </a:p>
        </p:txBody>
      </p:sp>
      <p:pic>
        <p:nvPicPr>
          <p:cNvPr id="5122" name="Picture 2" descr="Login - London District Catholic School Board">
            <a:extLst>
              <a:ext uri="{FF2B5EF4-FFF2-40B4-BE49-F238E27FC236}">
                <a16:creationId xmlns:a16="http://schemas.microsoft.com/office/drawing/2014/main" id="{AF0FB4DA-D034-BE2B-672A-776E9EF7261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1105" y="606672"/>
            <a:ext cx="3284758" cy="69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707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4950-84DF-0B6C-3DE9-324E34D83E6F}"/>
              </a:ext>
            </a:extLst>
          </p:cNvPr>
          <p:cNvSpPr>
            <a:spLocks noGrp="1"/>
          </p:cNvSpPr>
          <p:nvPr>
            <p:ph type="title"/>
          </p:nvPr>
        </p:nvSpPr>
        <p:spPr/>
        <p:txBody>
          <a:bodyPr/>
          <a:lstStyle/>
          <a:p>
            <a:r>
              <a:rPr lang="en-US" dirty="0"/>
              <a:t>Advantages of Diagnostic Tasks</a:t>
            </a:r>
            <a:endParaRPr lang="en-CA" dirty="0"/>
          </a:p>
        </p:txBody>
      </p:sp>
      <p:sp>
        <p:nvSpPr>
          <p:cNvPr id="3" name="Content Placeholder 2">
            <a:extLst>
              <a:ext uri="{FF2B5EF4-FFF2-40B4-BE49-F238E27FC236}">
                <a16:creationId xmlns:a16="http://schemas.microsoft.com/office/drawing/2014/main" id="{465D44B1-818C-3256-6FBD-D2F4FE34A540}"/>
              </a:ext>
            </a:extLst>
          </p:cNvPr>
          <p:cNvSpPr>
            <a:spLocks noGrp="1"/>
          </p:cNvSpPr>
          <p:nvPr>
            <p:ph idx="4294967295"/>
          </p:nvPr>
        </p:nvSpPr>
        <p:spPr>
          <a:xfrm>
            <a:off x="838200" y="1811771"/>
            <a:ext cx="10515600" cy="4351338"/>
          </a:xfrm>
        </p:spPr>
        <p:txBody>
          <a:bodyPr/>
          <a:lstStyle/>
          <a:p>
            <a:r>
              <a:rPr lang="en-US" sz="2400" dirty="0"/>
              <a:t>Establishes baseline of performance, identifies needs</a:t>
            </a:r>
          </a:p>
          <a:p>
            <a:r>
              <a:rPr lang="en-US" sz="2400" dirty="0"/>
              <a:t>Ties learning outcomes to specific tasks, strategies, and goals</a:t>
            </a:r>
          </a:p>
          <a:p>
            <a:r>
              <a:rPr lang="en-US" sz="2400" dirty="0"/>
              <a:t>Introduces relevant person-</a:t>
            </a:r>
            <a:r>
              <a:rPr lang="en-US" sz="2400" dirty="0" err="1"/>
              <a:t>centred</a:t>
            </a:r>
            <a:r>
              <a:rPr lang="en-US" sz="2400" dirty="0"/>
              <a:t> learning</a:t>
            </a:r>
          </a:p>
          <a:p>
            <a:r>
              <a:rPr lang="en-US" sz="2400" dirty="0"/>
              <a:t>Allows improvement of  tasks based on observation and feedback</a:t>
            </a:r>
          </a:p>
          <a:p>
            <a:endParaRPr lang="en-US" dirty="0"/>
          </a:p>
          <a:p>
            <a:endParaRPr lang="en-US" dirty="0"/>
          </a:p>
          <a:p>
            <a:endParaRPr lang="en-CA" dirty="0"/>
          </a:p>
        </p:txBody>
      </p:sp>
    </p:spTree>
    <p:extLst>
      <p:ext uri="{BB962C8B-B14F-4D97-AF65-F5344CB8AC3E}">
        <p14:creationId xmlns:p14="http://schemas.microsoft.com/office/powerpoint/2010/main" val="144841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3E636-22BB-45D7-974F-5374AEB43227}"/>
              </a:ext>
            </a:extLst>
          </p:cNvPr>
          <p:cNvSpPr>
            <a:spLocks noGrp="1"/>
          </p:cNvSpPr>
          <p:nvPr>
            <p:ph type="title"/>
          </p:nvPr>
        </p:nvSpPr>
        <p:spPr/>
        <p:txBody>
          <a:bodyPr/>
          <a:lstStyle/>
          <a:p>
            <a:r>
              <a:rPr lang="en-US" dirty="0"/>
              <a:t>Supporting This Webinar</a:t>
            </a:r>
            <a:endParaRPr lang="en-CA" dirty="0"/>
          </a:p>
        </p:txBody>
      </p:sp>
      <p:sp>
        <p:nvSpPr>
          <p:cNvPr id="3" name="Google Shape;67;p2">
            <a:extLst>
              <a:ext uri="{FF2B5EF4-FFF2-40B4-BE49-F238E27FC236}">
                <a16:creationId xmlns:a16="http://schemas.microsoft.com/office/drawing/2014/main" id="{1D6E3312-BF73-4A8A-9B62-F04995474E0D}"/>
              </a:ext>
            </a:extLst>
          </p:cNvPr>
          <p:cNvSpPr txBox="1"/>
          <p:nvPr/>
        </p:nvSpPr>
        <p:spPr>
          <a:xfrm>
            <a:off x="838200" y="1647014"/>
            <a:ext cx="10333586" cy="4367309"/>
          </a:xfrm>
          <a:prstGeom prst="rect">
            <a:avLst/>
          </a:prstGeom>
          <a:noFill/>
          <a:ln>
            <a:noFill/>
          </a:ln>
        </p:spPr>
        <p:txBody>
          <a:bodyPr spcFirstLastPara="1" wrap="square" lIns="91425" tIns="45700" rIns="91425" bIns="45700" anchor="t" anchorCtr="0">
            <a:spAutoFit/>
          </a:bodyPr>
          <a:lstStyle/>
          <a:p>
            <a:pPr marR="0" lvl="0" algn="l" rtl="0">
              <a:lnSpc>
                <a:spcPct val="90000"/>
              </a:lnSpc>
              <a:spcBef>
                <a:spcPts val="0"/>
              </a:spcBef>
              <a:spcAft>
                <a:spcPts val="1800"/>
              </a:spcAft>
              <a:buClr>
                <a:schemeClr val="dk1"/>
              </a:buClr>
              <a:buSzPts val="2400"/>
            </a:pPr>
            <a:r>
              <a:rPr lang="en-CA" sz="2400" b="1" i="0" u="none" strike="noStrike" cap="none" dirty="0">
                <a:solidFill>
                  <a:srgbClr val="C00000"/>
                </a:solidFill>
                <a:latin typeface="Calibri"/>
                <a:ea typeface="Calibri"/>
                <a:cs typeface="Calibri"/>
                <a:sym typeface="Calibri"/>
              </a:rPr>
              <a:t>ASL Translators: </a:t>
            </a:r>
          </a:p>
          <a:p>
            <a:pPr marL="285750" marR="0" lvl="0" indent="-285750" algn="l" rtl="0">
              <a:lnSpc>
                <a:spcPct val="90000"/>
              </a:lnSpc>
              <a:spcBef>
                <a:spcPts val="0"/>
              </a:spcBef>
              <a:spcAft>
                <a:spcPts val="1800"/>
              </a:spcAft>
              <a:buClr>
                <a:schemeClr val="dk1"/>
              </a:buClr>
              <a:buSzPts val="2400"/>
              <a:buFont typeface="Arial"/>
              <a:buChar char="•"/>
            </a:pPr>
            <a:r>
              <a:rPr lang="en-US" sz="2400" b="0" i="0" u="none" strike="noStrike" cap="none" dirty="0">
                <a:solidFill>
                  <a:schemeClr val="tx1"/>
                </a:solidFill>
                <a:latin typeface="Calibri"/>
                <a:ea typeface="Calibri"/>
                <a:cs typeface="Calibri"/>
                <a:sym typeface="Calibri"/>
              </a:rPr>
              <a:t>Rebecca </a:t>
            </a:r>
            <a:r>
              <a:rPr lang="en-US" sz="2400" b="0" i="0" u="none" strike="noStrike" cap="none" dirty="0" err="1">
                <a:solidFill>
                  <a:schemeClr val="tx1"/>
                </a:solidFill>
                <a:latin typeface="Calibri"/>
                <a:ea typeface="Calibri"/>
                <a:cs typeface="Calibri"/>
                <a:sym typeface="Calibri"/>
              </a:rPr>
              <a:t>Stuckless</a:t>
            </a:r>
            <a:r>
              <a:rPr lang="en-US" sz="2400" b="0" i="0" u="none" strike="noStrike" cap="none" dirty="0">
                <a:solidFill>
                  <a:schemeClr val="tx1"/>
                </a:solidFill>
                <a:latin typeface="Calibri"/>
                <a:ea typeface="Calibri"/>
                <a:cs typeface="Calibri"/>
                <a:sym typeface="Calibri"/>
              </a:rPr>
              <a:t> and Carolyn Lesonsky </a:t>
            </a:r>
            <a:endParaRPr lang="en-CA" sz="2400" b="0" i="0" u="none" strike="noStrike" cap="none" dirty="0">
              <a:solidFill>
                <a:schemeClr val="tx1"/>
              </a:solidFill>
              <a:latin typeface="Calibri"/>
              <a:ea typeface="Calibri"/>
              <a:cs typeface="Calibri"/>
              <a:sym typeface="Calibri"/>
            </a:endParaRPr>
          </a:p>
          <a:p>
            <a:pPr lvl="0">
              <a:lnSpc>
                <a:spcPct val="90000"/>
              </a:lnSpc>
              <a:spcAft>
                <a:spcPts val="1800"/>
              </a:spcAft>
              <a:buClr>
                <a:schemeClr val="dk1"/>
              </a:buClr>
              <a:buSzPts val="2400"/>
            </a:pPr>
            <a:r>
              <a:rPr lang="en-CA" sz="2400" b="1" dirty="0">
                <a:solidFill>
                  <a:srgbClr val="C00000"/>
                </a:solidFill>
                <a:latin typeface="Calibri"/>
                <a:ea typeface="Calibri"/>
                <a:cs typeface="Calibri"/>
                <a:sym typeface="Calibri"/>
              </a:rPr>
              <a:t>Moderating the Chat: </a:t>
            </a:r>
          </a:p>
          <a:p>
            <a:pPr marL="285750" lvl="0" indent="-285750">
              <a:lnSpc>
                <a:spcPct val="90000"/>
              </a:lnSpc>
              <a:spcAft>
                <a:spcPts val="1800"/>
              </a:spcAft>
              <a:buClr>
                <a:schemeClr val="dk1"/>
              </a:buClr>
              <a:buSzPts val="2400"/>
              <a:buFont typeface="Arial"/>
              <a:buChar char="•"/>
            </a:pPr>
            <a:r>
              <a:rPr lang="en-CA" sz="2400" dirty="0">
                <a:solidFill>
                  <a:schemeClr val="tx1"/>
                </a:solidFill>
                <a:latin typeface="Calibri"/>
                <a:ea typeface="Calibri"/>
                <a:cs typeface="Calibri"/>
                <a:sym typeface="Calibri"/>
              </a:rPr>
              <a:t>Heather </a:t>
            </a:r>
            <a:r>
              <a:rPr lang="en-US" sz="2400" dirty="0">
                <a:solidFill>
                  <a:schemeClr val="tx1"/>
                </a:solidFill>
                <a:latin typeface="Calibri"/>
                <a:ea typeface="Calibri"/>
                <a:cs typeface="Calibri"/>
                <a:sym typeface="Calibri"/>
              </a:rPr>
              <a:t>Robinet, Executive Director of the QUILL Learning Network </a:t>
            </a:r>
            <a:endParaRPr lang="en-CA" sz="2400" dirty="0">
              <a:solidFill>
                <a:schemeClr val="tx1"/>
              </a:solidFill>
              <a:latin typeface="Calibri"/>
              <a:ea typeface="Calibri"/>
              <a:cs typeface="Calibri"/>
              <a:sym typeface="Calibri"/>
            </a:endParaRPr>
          </a:p>
          <a:p>
            <a:pPr lvl="0">
              <a:lnSpc>
                <a:spcPct val="90000"/>
              </a:lnSpc>
              <a:spcAft>
                <a:spcPts val="1800"/>
              </a:spcAft>
              <a:buClr>
                <a:schemeClr val="dk1"/>
              </a:buClr>
              <a:buSzPts val="2400"/>
            </a:pPr>
            <a:r>
              <a:rPr lang="en-US" sz="2400" b="1" i="0" u="none" strike="noStrike" cap="none" dirty="0">
                <a:solidFill>
                  <a:srgbClr val="C00000"/>
                </a:solidFill>
                <a:latin typeface="Calibri"/>
                <a:ea typeface="Calibri"/>
                <a:cs typeface="Calibri"/>
                <a:sym typeface="Calibri"/>
              </a:rPr>
              <a:t>Technical Support</a:t>
            </a:r>
            <a:r>
              <a:rPr lang="en-US" sz="2400" b="1" dirty="0">
                <a:solidFill>
                  <a:srgbClr val="C00000"/>
                </a:solidFill>
                <a:latin typeface="Calibri"/>
                <a:ea typeface="Calibri"/>
                <a:cs typeface="Calibri"/>
                <a:sym typeface="Calibri"/>
              </a:rPr>
              <a:t>: </a:t>
            </a:r>
          </a:p>
          <a:p>
            <a:pPr marL="285750" lvl="0" indent="-285750">
              <a:lnSpc>
                <a:spcPct val="90000"/>
              </a:lnSpc>
              <a:spcAft>
                <a:spcPts val="1800"/>
              </a:spcAft>
              <a:buClr>
                <a:schemeClr val="dk1"/>
              </a:buClr>
              <a:buSzPts val="2400"/>
              <a:buFont typeface="Arial"/>
              <a:buChar char="•"/>
            </a:pPr>
            <a:r>
              <a:rPr lang="en-US" sz="2400" dirty="0">
                <a:solidFill>
                  <a:schemeClr val="tx1"/>
                </a:solidFill>
                <a:latin typeface="Calibri"/>
                <a:ea typeface="Calibri"/>
                <a:cs typeface="Calibri"/>
                <a:sym typeface="Calibri"/>
              </a:rPr>
              <a:t>Stacey Ornatowski, e-Channel Training Facilitator and Staff Training Specialist, Contact North</a:t>
            </a:r>
          </a:p>
          <a:p>
            <a:pPr marL="285750" marR="0" lvl="0" indent="-285750" algn="l" rtl="0">
              <a:lnSpc>
                <a:spcPct val="90000"/>
              </a:lnSpc>
              <a:spcBef>
                <a:spcPts val="0"/>
              </a:spcBef>
              <a:spcAft>
                <a:spcPts val="1800"/>
              </a:spcAft>
              <a:buClr>
                <a:schemeClr val="dk1"/>
              </a:buClr>
              <a:buSzPts val="2400"/>
              <a:buFont typeface="Arial"/>
              <a:buChar char="•"/>
            </a:pPr>
            <a:endParaRPr sz="2400" b="0"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1753668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8120-B35C-A7C6-BE4A-65E6F56F3257}"/>
              </a:ext>
            </a:extLst>
          </p:cNvPr>
          <p:cNvSpPr>
            <a:spLocks noGrp="1"/>
          </p:cNvSpPr>
          <p:nvPr>
            <p:ph type="title"/>
          </p:nvPr>
        </p:nvSpPr>
        <p:spPr/>
        <p:txBody>
          <a:bodyPr/>
          <a:lstStyle/>
          <a:p>
            <a:r>
              <a:rPr lang="en-US" dirty="0"/>
              <a:t>Learning Styles Task</a:t>
            </a:r>
            <a:endParaRPr lang="en-CA" dirty="0"/>
          </a:p>
        </p:txBody>
      </p:sp>
      <p:sp>
        <p:nvSpPr>
          <p:cNvPr id="3" name="Content Placeholder 2">
            <a:extLst>
              <a:ext uri="{FF2B5EF4-FFF2-40B4-BE49-F238E27FC236}">
                <a16:creationId xmlns:a16="http://schemas.microsoft.com/office/drawing/2014/main" id="{6A87C793-70EB-D8B4-266E-F6F8E1940E0D}"/>
              </a:ext>
            </a:extLst>
          </p:cNvPr>
          <p:cNvSpPr>
            <a:spLocks noGrp="1"/>
          </p:cNvSpPr>
          <p:nvPr>
            <p:ph idx="4294967295"/>
          </p:nvPr>
        </p:nvSpPr>
        <p:spPr>
          <a:xfrm>
            <a:off x="838200" y="1797916"/>
            <a:ext cx="10300855" cy="4351338"/>
          </a:xfrm>
        </p:spPr>
        <p:txBody>
          <a:bodyPr>
            <a:normAutofit/>
          </a:bodyPr>
          <a:lstStyle/>
          <a:p>
            <a:pPr marL="50800" indent="0">
              <a:buNone/>
            </a:pPr>
            <a:r>
              <a:rPr lang="en-US" sz="2600" dirty="0"/>
              <a:t>Set of questions measuring preferences of learning (Yes/No Questions) </a:t>
            </a:r>
          </a:p>
          <a:p>
            <a:pPr marL="990600" lvl="1" indent="-457200">
              <a:buFont typeface="+mj-lt"/>
              <a:buAutoNum type="arabicPeriod"/>
            </a:pPr>
            <a:r>
              <a:rPr lang="en-US" dirty="0"/>
              <a:t>By Seeing (Visual)</a:t>
            </a:r>
          </a:p>
          <a:p>
            <a:pPr marL="990600" lvl="1" indent="-457200">
              <a:buFont typeface="+mj-lt"/>
              <a:buAutoNum type="arabicPeriod"/>
            </a:pPr>
            <a:r>
              <a:rPr lang="en-US" dirty="0"/>
              <a:t>By Hearing (Auditory)</a:t>
            </a:r>
          </a:p>
          <a:p>
            <a:pPr marL="990600" lvl="1" indent="-457200">
              <a:buFont typeface="+mj-lt"/>
              <a:buAutoNum type="arabicPeriod"/>
            </a:pPr>
            <a:r>
              <a:rPr lang="en-US" dirty="0"/>
              <a:t>By Doing (Kinesthetic)</a:t>
            </a:r>
          </a:p>
          <a:p>
            <a:pPr marL="990600" lvl="1" indent="-457200">
              <a:buFont typeface="+mj-lt"/>
              <a:buAutoNum type="arabicPeriod"/>
            </a:pPr>
            <a:r>
              <a:rPr lang="en-US" dirty="0"/>
              <a:t>By Computer (Tasks done online)</a:t>
            </a:r>
          </a:p>
          <a:p>
            <a:pPr marL="0" indent="0">
              <a:buNone/>
            </a:pPr>
            <a:r>
              <a:rPr lang="en-CA" sz="2600" dirty="0"/>
              <a:t>If answers questions as Yes, these styles may be preferences.</a:t>
            </a:r>
          </a:p>
          <a:p>
            <a:pPr marL="0" indent="0">
              <a:buNone/>
            </a:pPr>
            <a:endParaRPr lang="en-CA" sz="2600" dirty="0"/>
          </a:p>
          <a:p>
            <a:pPr marL="0" indent="0">
              <a:buNone/>
            </a:pPr>
            <a:r>
              <a:rPr lang="en-CA" sz="2600" dirty="0"/>
              <a:t>Always check this with learners during the debrief (“How do you think you learn best?”)</a:t>
            </a:r>
          </a:p>
          <a:p>
            <a:endParaRPr lang="en-CA" dirty="0"/>
          </a:p>
        </p:txBody>
      </p:sp>
    </p:spTree>
    <p:extLst>
      <p:ext uri="{BB962C8B-B14F-4D97-AF65-F5344CB8AC3E}">
        <p14:creationId xmlns:p14="http://schemas.microsoft.com/office/powerpoint/2010/main" val="1809696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creenshot, shore&#10;&#10;Description automatically generated">
            <a:extLst>
              <a:ext uri="{FF2B5EF4-FFF2-40B4-BE49-F238E27FC236}">
                <a16:creationId xmlns:a16="http://schemas.microsoft.com/office/drawing/2014/main" id="{7436D2C8-A5E3-D161-A67D-682FF8EDE77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21113" t="12323" r="26242"/>
          <a:stretch/>
        </p:blipFill>
        <p:spPr>
          <a:xfrm>
            <a:off x="1260764" y="720437"/>
            <a:ext cx="4655766" cy="5001490"/>
          </a:xfrm>
          <a:prstGeom prst="rect">
            <a:avLst/>
          </a:prstGeom>
        </p:spPr>
      </p:pic>
      <p:pic>
        <p:nvPicPr>
          <p:cNvPr id="3" name="Picture 2">
            <a:extLst>
              <a:ext uri="{FF2B5EF4-FFF2-40B4-BE49-F238E27FC236}">
                <a16:creationId xmlns:a16="http://schemas.microsoft.com/office/drawing/2014/main" id="{CB7D9F3C-9E1B-4D47-A4CB-F82E1A8FE8D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1091" t="10222" r="26562"/>
          <a:stretch/>
        </p:blipFill>
        <p:spPr>
          <a:xfrm>
            <a:off x="5583382" y="623455"/>
            <a:ext cx="5070764" cy="4866904"/>
          </a:xfrm>
          <a:prstGeom prst="rect">
            <a:avLst/>
          </a:prstGeom>
        </p:spPr>
      </p:pic>
    </p:spTree>
    <p:extLst>
      <p:ext uri="{BB962C8B-B14F-4D97-AF65-F5344CB8AC3E}">
        <p14:creationId xmlns:p14="http://schemas.microsoft.com/office/powerpoint/2010/main" val="1187504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E282D8-2B91-8C5B-B933-BA594376E18A}"/>
              </a:ext>
            </a:extLst>
          </p:cNvPr>
          <p:cNvSpPr txBox="1"/>
          <p:nvPr/>
        </p:nvSpPr>
        <p:spPr>
          <a:xfrm>
            <a:off x="846654" y="350647"/>
            <a:ext cx="10767698" cy="5467779"/>
          </a:xfrm>
          <a:prstGeom prst="rect">
            <a:avLst/>
          </a:prstGeom>
          <a:noFill/>
        </p:spPr>
        <p:txBody>
          <a:bodyPr wrap="square">
            <a:spAutoFit/>
          </a:bodyPr>
          <a:lstStyle/>
          <a:p>
            <a:r>
              <a:rPr lang="en-US" sz="4400" dirty="0">
                <a:solidFill>
                  <a:srgbClr val="C00000"/>
                </a:solidFill>
                <a:latin typeface="Calibri" panose="020F0502020204030204" pitchFamily="34" charset="0"/>
                <a:cs typeface="Calibri" panose="020F0502020204030204" pitchFamily="34" charset="0"/>
              </a:rPr>
              <a:t>Identify preferences and strategies on learning plan. Include strategies people identified during debriefing.</a:t>
            </a:r>
          </a:p>
          <a:p>
            <a:pPr>
              <a:lnSpc>
                <a:spcPct val="114000"/>
              </a:lnSpc>
            </a:pPr>
            <a:endParaRPr lang="en-US" sz="2400" b="1" dirty="0">
              <a:latin typeface="Calibri" panose="020F0502020204030204" pitchFamily="34" charset="0"/>
              <a:cs typeface="Calibri" panose="020F0502020204030204" pitchFamily="34" charset="0"/>
            </a:endParaRPr>
          </a:p>
          <a:p>
            <a:pPr>
              <a:lnSpc>
                <a:spcPct val="114000"/>
              </a:lnSpc>
            </a:pPr>
            <a:r>
              <a:rPr lang="en-US" sz="2400" b="1" dirty="0">
                <a:latin typeface="Calibri" panose="020F0502020204030204" pitchFamily="34" charset="0"/>
                <a:cs typeface="Calibri" panose="020F0502020204030204" pitchFamily="34" charset="0"/>
              </a:rPr>
              <a:t>By Doing </a:t>
            </a:r>
            <a:r>
              <a:rPr lang="en-US" sz="2400" dirty="0">
                <a:latin typeface="Calibri" panose="020F0502020204030204" pitchFamily="34" charset="0"/>
                <a:cs typeface="Calibri" panose="020F0502020204030204" pitchFamily="34" charset="0"/>
              </a:rPr>
              <a:t>– Organizing notes, computer, rehearsal, to-do-lists, review written log, flow charts</a:t>
            </a:r>
          </a:p>
          <a:p>
            <a:pPr>
              <a:lnSpc>
                <a:spcPct val="114000"/>
              </a:lnSpc>
            </a:pPr>
            <a:r>
              <a:rPr lang="en-CA" sz="2400" b="1" dirty="0">
                <a:latin typeface="Calibri" panose="020F0502020204030204" pitchFamily="34" charset="0"/>
                <a:cs typeface="Calibri" panose="020F0502020204030204" pitchFamily="34" charset="0"/>
              </a:rPr>
              <a:t>By Seeing </a:t>
            </a:r>
            <a:r>
              <a:rPr lang="en-CA" sz="2400" dirty="0">
                <a:latin typeface="Calibri" panose="020F0502020204030204" pitchFamily="34" charset="0"/>
                <a:cs typeface="Calibri" panose="020F0502020204030204" pitchFamily="34" charset="0"/>
              </a:rPr>
              <a:t>– Highlight notes, graphic organizers, pictures, rehearsal, headings, Split-page method, flow charts</a:t>
            </a:r>
          </a:p>
          <a:p>
            <a:pPr>
              <a:lnSpc>
                <a:spcPct val="114000"/>
              </a:lnSpc>
            </a:pPr>
            <a:r>
              <a:rPr lang="en-CA" sz="2400" b="1" dirty="0">
                <a:latin typeface="Calibri" panose="020F0502020204030204" pitchFamily="34" charset="0"/>
                <a:cs typeface="Calibri" panose="020F0502020204030204" pitchFamily="34" charset="0"/>
              </a:rPr>
              <a:t>By Hearing </a:t>
            </a:r>
            <a:r>
              <a:rPr lang="en-CA" sz="2400" dirty="0">
                <a:latin typeface="Calibri" panose="020F0502020204030204" pitchFamily="34" charset="0"/>
                <a:cs typeface="Calibri" panose="020F0502020204030204" pitchFamily="34" charset="0"/>
              </a:rPr>
              <a:t>–Taped texts, mini-lessons, verbal feedback, ask questions, You tube, audio books, mnemonic devices</a:t>
            </a:r>
          </a:p>
          <a:p>
            <a:pPr>
              <a:lnSpc>
                <a:spcPct val="114000"/>
              </a:lnSpc>
            </a:pPr>
            <a:r>
              <a:rPr lang="en-CA" sz="2400" b="1" dirty="0">
                <a:latin typeface="Calibri" panose="020F0502020204030204" pitchFamily="34" charset="0"/>
                <a:cs typeface="Calibri" panose="020F0502020204030204" pitchFamily="34" charset="0"/>
              </a:rPr>
              <a:t>By Computer </a:t>
            </a:r>
            <a:r>
              <a:rPr lang="en-CA" sz="2400" dirty="0">
                <a:latin typeface="Calibri" panose="020F0502020204030204" pitchFamily="34" charset="0"/>
                <a:cs typeface="Calibri" panose="020F0502020204030204" pitchFamily="34" charset="0"/>
              </a:rPr>
              <a:t>– TED Talks, audio stories, talking texts, form aids, graphics</a:t>
            </a:r>
            <a:r>
              <a:rPr lang="en-CA" dirty="0"/>
              <a:t>.</a:t>
            </a:r>
          </a:p>
        </p:txBody>
      </p:sp>
    </p:spTree>
    <p:extLst>
      <p:ext uri="{BB962C8B-B14F-4D97-AF65-F5344CB8AC3E}">
        <p14:creationId xmlns:p14="http://schemas.microsoft.com/office/powerpoint/2010/main" val="4120431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252D-D9AF-4160-9A31-467DD6B22E9E}"/>
              </a:ext>
            </a:extLst>
          </p:cNvPr>
          <p:cNvSpPr>
            <a:spLocks noGrp="1"/>
          </p:cNvSpPr>
          <p:nvPr>
            <p:ph type="title"/>
          </p:nvPr>
        </p:nvSpPr>
        <p:spPr/>
        <p:txBody>
          <a:bodyPr/>
          <a:lstStyle/>
          <a:p>
            <a:r>
              <a:rPr lang="en-US" dirty="0"/>
              <a:t>Reading and Writing Tasks - Pattern</a:t>
            </a:r>
            <a:endParaRPr lang="en-CA" dirty="0"/>
          </a:p>
        </p:txBody>
      </p:sp>
      <p:sp>
        <p:nvSpPr>
          <p:cNvPr id="3" name="Content Placeholder 2">
            <a:extLst>
              <a:ext uri="{FF2B5EF4-FFF2-40B4-BE49-F238E27FC236}">
                <a16:creationId xmlns:a16="http://schemas.microsoft.com/office/drawing/2014/main" id="{D1925EF4-09E9-ECA4-BB62-C6D9781E3BDD}"/>
              </a:ext>
            </a:extLst>
          </p:cNvPr>
          <p:cNvSpPr>
            <a:spLocks noGrp="1"/>
          </p:cNvSpPr>
          <p:nvPr>
            <p:ph idx="4294967295"/>
          </p:nvPr>
        </p:nvSpPr>
        <p:spPr>
          <a:xfrm>
            <a:off x="838200" y="1690687"/>
            <a:ext cx="4911436" cy="3338513"/>
          </a:xfrm>
        </p:spPr>
        <p:txBody>
          <a:bodyPr>
            <a:normAutofit fontScale="85000" lnSpcReduction="10000"/>
          </a:bodyPr>
          <a:lstStyle/>
          <a:p>
            <a:pPr marL="50800" indent="0">
              <a:lnSpc>
                <a:spcPct val="120000"/>
              </a:lnSpc>
              <a:spcBef>
                <a:spcPts val="0"/>
              </a:spcBef>
              <a:spcAft>
                <a:spcPts val="600"/>
              </a:spcAft>
              <a:buNone/>
            </a:pPr>
            <a:r>
              <a:rPr lang="en-US" b="1" dirty="0">
                <a:solidFill>
                  <a:srgbClr val="C00000"/>
                </a:solidFill>
              </a:rPr>
              <a:t>Reading</a:t>
            </a:r>
          </a:p>
          <a:p>
            <a:pPr>
              <a:lnSpc>
                <a:spcPct val="120000"/>
              </a:lnSpc>
              <a:spcBef>
                <a:spcPts val="0"/>
              </a:spcBef>
              <a:spcAft>
                <a:spcPts val="600"/>
              </a:spcAft>
            </a:pPr>
            <a:r>
              <a:rPr lang="en-CA" dirty="0"/>
              <a:t>Written permission to use any copyrighted material (or use material from groups that gives consent for educational purposes)</a:t>
            </a:r>
          </a:p>
          <a:p>
            <a:pPr>
              <a:lnSpc>
                <a:spcPct val="120000"/>
              </a:lnSpc>
              <a:spcBef>
                <a:spcPts val="0"/>
              </a:spcBef>
              <a:spcAft>
                <a:spcPts val="600"/>
              </a:spcAft>
            </a:pPr>
            <a:r>
              <a:rPr lang="en-CA" dirty="0"/>
              <a:t>TED Talks – Provide citation, source, hyperlink</a:t>
            </a:r>
          </a:p>
          <a:p>
            <a:endParaRPr lang="en-CA" dirty="0"/>
          </a:p>
        </p:txBody>
      </p:sp>
      <p:sp>
        <p:nvSpPr>
          <p:cNvPr id="4" name="Content Placeholder 2">
            <a:extLst>
              <a:ext uri="{FF2B5EF4-FFF2-40B4-BE49-F238E27FC236}">
                <a16:creationId xmlns:a16="http://schemas.microsoft.com/office/drawing/2014/main" id="{1A14B433-1D2D-4EE5-B4FF-F389DF304878}"/>
              </a:ext>
            </a:extLst>
          </p:cNvPr>
          <p:cNvSpPr txBox="1">
            <a:spLocks/>
          </p:cNvSpPr>
          <p:nvPr/>
        </p:nvSpPr>
        <p:spPr>
          <a:xfrm>
            <a:off x="838200" y="4931786"/>
            <a:ext cx="10515600" cy="997960"/>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nSpc>
                <a:spcPct val="120000"/>
              </a:lnSpc>
              <a:spcBef>
                <a:spcPts val="0"/>
              </a:spcBef>
              <a:spcAft>
                <a:spcPts val="600"/>
              </a:spcAft>
              <a:buFont typeface="Arial"/>
              <a:buNone/>
            </a:pPr>
            <a:r>
              <a:rPr lang="en-CA" b="1" dirty="0">
                <a:solidFill>
                  <a:srgbClr val="C00000"/>
                </a:solidFill>
              </a:rPr>
              <a:t>Writing </a:t>
            </a:r>
          </a:p>
          <a:p>
            <a:pPr>
              <a:lnSpc>
                <a:spcPct val="120000"/>
              </a:lnSpc>
              <a:spcBef>
                <a:spcPts val="0"/>
              </a:spcBef>
              <a:spcAft>
                <a:spcPts val="600"/>
              </a:spcAft>
            </a:pPr>
            <a:r>
              <a:rPr lang="en-CA" dirty="0"/>
              <a:t>5-7 sentences – well-written paragraph – question based on the reading</a:t>
            </a:r>
          </a:p>
          <a:p>
            <a:endParaRPr lang="en-CA" dirty="0"/>
          </a:p>
        </p:txBody>
      </p:sp>
      <p:sp>
        <p:nvSpPr>
          <p:cNvPr id="5" name="Content Placeholder 2">
            <a:extLst>
              <a:ext uri="{FF2B5EF4-FFF2-40B4-BE49-F238E27FC236}">
                <a16:creationId xmlns:a16="http://schemas.microsoft.com/office/drawing/2014/main" id="{EEE1BA3E-CB09-46B3-B2FD-720F6F22BC08}"/>
              </a:ext>
            </a:extLst>
          </p:cNvPr>
          <p:cNvSpPr txBox="1">
            <a:spLocks/>
          </p:cNvSpPr>
          <p:nvPr/>
        </p:nvSpPr>
        <p:spPr>
          <a:xfrm>
            <a:off x="6442364" y="1690687"/>
            <a:ext cx="4911436" cy="3476626"/>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nSpc>
                <a:spcPct val="120000"/>
              </a:lnSpc>
              <a:spcBef>
                <a:spcPts val="0"/>
              </a:spcBef>
              <a:spcAft>
                <a:spcPts val="600"/>
              </a:spcAft>
              <a:buFont typeface="Arial"/>
              <a:buNone/>
            </a:pPr>
            <a:r>
              <a:rPr lang="en-CA" sz="3800" b="1" dirty="0">
                <a:solidFill>
                  <a:srgbClr val="C00000"/>
                </a:solidFill>
              </a:rPr>
              <a:t>Questions</a:t>
            </a:r>
          </a:p>
          <a:p>
            <a:pPr>
              <a:lnSpc>
                <a:spcPct val="120000"/>
              </a:lnSpc>
              <a:spcBef>
                <a:spcPts val="0"/>
              </a:spcBef>
              <a:spcAft>
                <a:spcPts val="600"/>
              </a:spcAft>
            </a:pPr>
            <a:r>
              <a:rPr lang="en-CA" sz="3800" dirty="0"/>
              <a:t>Locate basic facts</a:t>
            </a:r>
          </a:p>
          <a:p>
            <a:pPr>
              <a:lnSpc>
                <a:spcPct val="120000"/>
              </a:lnSpc>
              <a:spcBef>
                <a:spcPts val="0"/>
              </a:spcBef>
              <a:spcAft>
                <a:spcPts val="600"/>
              </a:spcAft>
            </a:pPr>
            <a:r>
              <a:rPr lang="en-CA" sz="3800" dirty="0"/>
              <a:t>Proper sequencing of information</a:t>
            </a:r>
          </a:p>
          <a:p>
            <a:pPr>
              <a:lnSpc>
                <a:spcPct val="120000"/>
              </a:lnSpc>
              <a:spcBef>
                <a:spcPts val="0"/>
              </a:spcBef>
              <a:spcAft>
                <a:spcPts val="600"/>
              </a:spcAft>
            </a:pPr>
            <a:r>
              <a:rPr lang="en-CA" sz="3800" dirty="0"/>
              <a:t>Understanding specialized vocabulary</a:t>
            </a:r>
          </a:p>
          <a:p>
            <a:pPr>
              <a:lnSpc>
                <a:spcPct val="120000"/>
              </a:lnSpc>
              <a:spcBef>
                <a:spcPts val="0"/>
              </a:spcBef>
              <a:spcAft>
                <a:spcPts val="600"/>
              </a:spcAft>
            </a:pPr>
            <a:r>
              <a:rPr lang="en-CA" sz="3800" dirty="0"/>
              <a:t>Tone of story*</a:t>
            </a:r>
          </a:p>
          <a:p>
            <a:pPr>
              <a:lnSpc>
                <a:spcPct val="120000"/>
              </a:lnSpc>
              <a:spcBef>
                <a:spcPts val="0"/>
              </a:spcBef>
              <a:spcAft>
                <a:spcPts val="600"/>
              </a:spcAft>
            </a:pPr>
            <a:r>
              <a:rPr lang="en-CA" sz="3800" dirty="0"/>
              <a:t>Main idea of story (gist)*</a:t>
            </a:r>
          </a:p>
          <a:p>
            <a:endParaRPr lang="en-CA" dirty="0"/>
          </a:p>
        </p:txBody>
      </p:sp>
    </p:spTree>
    <p:extLst>
      <p:ext uri="{BB962C8B-B14F-4D97-AF65-F5344CB8AC3E}">
        <p14:creationId xmlns:p14="http://schemas.microsoft.com/office/powerpoint/2010/main" val="3101355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EFB8-9154-C662-408C-DAB66A16165F}"/>
              </a:ext>
            </a:extLst>
          </p:cNvPr>
          <p:cNvSpPr>
            <a:spLocks noGrp="1"/>
          </p:cNvSpPr>
          <p:nvPr>
            <p:ph type="title"/>
          </p:nvPr>
        </p:nvSpPr>
        <p:spPr/>
        <p:txBody>
          <a:bodyPr/>
          <a:lstStyle/>
          <a:p>
            <a:r>
              <a:rPr lang="en-US" dirty="0"/>
              <a:t>TED Talks Transcripts</a:t>
            </a:r>
            <a:endParaRPr lang="en-CA" dirty="0"/>
          </a:p>
        </p:txBody>
      </p:sp>
      <p:sp>
        <p:nvSpPr>
          <p:cNvPr id="3" name="Content Placeholder 2">
            <a:extLst>
              <a:ext uri="{FF2B5EF4-FFF2-40B4-BE49-F238E27FC236}">
                <a16:creationId xmlns:a16="http://schemas.microsoft.com/office/drawing/2014/main" id="{CEBE3893-157E-C58A-A77A-8257FFD265C9}"/>
              </a:ext>
            </a:extLst>
          </p:cNvPr>
          <p:cNvSpPr>
            <a:spLocks noGrp="1"/>
          </p:cNvSpPr>
          <p:nvPr>
            <p:ph idx="4294967295"/>
          </p:nvPr>
        </p:nvSpPr>
        <p:spPr>
          <a:xfrm>
            <a:off x="848440" y="1408113"/>
            <a:ext cx="10515600" cy="5449887"/>
          </a:xfrm>
        </p:spPr>
        <p:txBody>
          <a:bodyPr/>
          <a:lstStyle/>
          <a:p>
            <a:pPr marL="50800" indent="0">
              <a:buNone/>
            </a:pPr>
            <a:r>
              <a:rPr lang="en-US" sz="2400" dirty="0"/>
              <a:t>Transcripts from presentations or website: Copy and paste text to identify readability</a:t>
            </a:r>
          </a:p>
          <a:p>
            <a:endParaRPr lang="en-US" sz="2400" dirty="0"/>
          </a:p>
          <a:p>
            <a:pPr marL="50800" indent="0">
              <a:buNone/>
            </a:pPr>
            <a:r>
              <a:rPr lang="en-US" sz="2400" dirty="0"/>
              <a:t>Readability:</a:t>
            </a:r>
          </a:p>
          <a:p>
            <a:r>
              <a:rPr lang="en-US" sz="2400" dirty="0">
                <a:hlinkClick r:id="rId2"/>
              </a:rPr>
              <a:t>Readability Checker - Check Readability Score of your text (editpad.org)</a:t>
            </a:r>
            <a:endParaRPr lang="en-US" sz="2400" dirty="0"/>
          </a:p>
          <a:p>
            <a:r>
              <a:rPr lang="en-US" sz="2400" dirty="0"/>
              <a:t>Flesch Kincaid Grade Level</a:t>
            </a:r>
          </a:p>
          <a:p>
            <a:endParaRPr lang="en-US" dirty="0"/>
          </a:p>
          <a:p>
            <a:endParaRPr lang="en-US" dirty="0"/>
          </a:p>
          <a:p>
            <a:endParaRPr lang="en-US" dirty="0"/>
          </a:p>
          <a:p>
            <a:endParaRPr lang="en-US" dirty="0"/>
          </a:p>
          <a:p>
            <a:pPr marL="457200" lvl="1" indent="0">
              <a:buNone/>
            </a:pPr>
            <a:endParaRPr lang="en-US" dirty="0"/>
          </a:p>
          <a:p>
            <a:pPr lvl="1"/>
            <a:endParaRPr lang="en-CA" dirty="0"/>
          </a:p>
        </p:txBody>
      </p:sp>
      <p:pic>
        <p:nvPicPr>
          <p:cNvPr id="7" name="Picture 6">
            <a:extLst>
              <a:ext uri="{FF2B5EF4-FFF2-40B4-BE49-F238E27FC236}">
                <a16:creationId xmlns:a16="http://schemas.microsoft.com/office/drawing/2014/main" id="{7DA3D2B4-7222-FAB4-A9B5-92C5DDD0B01F}"/>
              </a:ext>
            </a:extLst>
          </p:cNvPr>
          <p:cNvPicPr>
            <a:picLocks noChangeAspect="1"/>
          </p:cNvPicPr>
          <p:nvPr/>
        </p:nvPicPr>
        <p:blipFill>
          <a:blip r:embed="rId3"/>
          <a:stretch>
            <a:fillRect/>
          </a:stretch>
        </p:blipFill>
        <p:spPr>
          <a:xfrm>
            <a:off x="1065525" y="4295566"/>
            <a:ext cx="10060950" cy="1519918"/>
          </a:xfrm>
          <a:prstGeom prst="rect">
            <a:avLst/>
          </a:prstGeom>
        </p:spPr>
      </p:pic>
      <p:sp>
        <p:nvSpPr>
          <p:cNvPr id="4" name="Arrow: Left 3">
            <a:extLst>
              <a:ext uri="{FF2B5EF4-FFF2-40B4-BE49-F238E27FC236}">
                <a16:creationId xmlns:a16="http://schemas.microsoft.com/office/drawing/2014/main" id="{2AD89566-0B7B-5F11-5E03-FFFDF6A1CCE7}"/>
              </a:ext>
            </a:extLst>
          </p:cNvPr>
          <p:cNvSpPr/>
          <p:nvPr/>
        </p:nvSpPr>
        <p:spPr>
          <a:xfrm rot="20498569">
            <a:off x="10559089" y="5209514"/>
            <a:ext cx="1018562" cy="251670"/>
          </a:xfrm>
          <a:prstGeom prst="leftArrow">
            <a:avLst>
              <a:gd name="adj1" fmla="val 50000"/>
              <a:gd name="adj2" fmla="val 4729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81512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40DF9A-3132-C0E4-9F7F-1068EBE43056}"/>
              </a:ext>
            </a:extLst>
          </p:cNvPr>
          <p:cNvPicPr>
            <a:picLocks noChangeAspect="1"/>
          </p:cNvPicPr>
          <p:nvPr/>
        </p:nvPicPr>
        <p:blipFill rotWithShape="1">
          <a:blip r:embed="rId2"/>
          <a:srcRect b="46061"/>
          <a:stretch/>
        </p:blipFill>
        <p:spPr>
          <a:xfrm>
            <a:off x="602324" y="1440873"/>
            <a:ext cx="5493676" cy="3699162"/>
          </a:xfrm>
          <a:prstGeom prst="rect">
            <a:avLst/>
          </a:prstGeom>
        </p:spPr>
      </p:pic>
      <p:pic>
        <p:nvPicPr>
          <p:cNvPr id="3" name="Picture 2">
            <a:extLst>
              <a:ext uri="{FF2B5EF4-FFF2-40B4-BE49-F238E27FC236}">
                <a16:creationId xmlns:a16="http://schemas.microsoft.com/office/drawing/2014/main" id="{1EF57414-091D-40AF-882C-D6A11FAA3E6F}"/>
              </a:ext>
            </a:extLst>
          </p:cNvPr>
          <p:cNvPicPr>
            <a:picLocks noChangeAspect="1"/>
          </p:cNvPicPr>
          <p:nvPr/>
        </p:nvPicPr>
        <p:blipFill rotWithShape="1">
          <a:blip r:embed="rId2"/>
          <a:srcRect t="53940"/>
          <a:stretch/>
        </p:blipFill>
        <p:spPr>
          <a:xfrm>
            <a:off x="6279748" y="1981198"/>
            <a:ext cx="5493676" cy="3158837"/>
          </a:xfrm>
          <a:prstGeom prst="rect">
            <a:avLst/>
          </a:prstGeom>
        </p:spPr>
      </p:pic>
    </p:spTree>
    <p:extLst>
      <p:ext uri="{BB962C8B-B14F-4D97-AF65-F5344CB8AC3E}">
        <p14:creationId xmlns:p14="http://schemas.microsoft.com/office/powerpoint/2010/main" val="916628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E2C59D-47FF-4083-22F0-EBEE953E0A95}"/>
              </a:ext>
            </a:extLst>
          </p:cNvPr>
          <p:cNvSpPr txBox="1"/>
          <p:nvPr/>
        </p:nvSpPr>
        <p:spPr>
          <a:xfrm>
            <a:off x="748145" y="527612"/>
            <a:ext cx="10487891" cy="1723549"/>
          </a:xfrm>
          <a:prstGeom prst="rect">
            <a:avLst/>
          </a:prstGeom>
          <a:noFill/>
        </p:spPr>
        <p:txBody>
          <a:bodyPr wrap="square">
            <a:spAutoFit/>
          </a:bodyPr>
          <a:lstStyle/>
          <a:p>
            <a:r>
              <a:rPr lang="en-US" sz="4400" dirty="0">
                <a:solidFill>
                  <a:srgbClr val="C00000"/>
                </a:solidFill>
                <a:latin typeface="Calibri" panose="020F0502020204030204" pitchFamily="34" charset="0"/>
                <a:cs typeface="Calibri" panose="020F0502020204030204" pitchFamily="34" charset="0"/>
              </a:rPr>
              <a:t>Writing Task </a:t>
            </a:r>
          </a:p>
          <a:p>
            <a:endParaRPr lang="en-US" b="1" dirty="0"/>
          </a:p>
          <a:p>
            <a:r>
              <a:rPr lang="en-US" sz="2400" dirty="0">
                <a:latin typeface="Calibri" panose="020F0502020204030204" pitchFamily="34" charset="0"/>
                <a:cs typeface="Calibri" panose="020F0502020204030204" pitchFamily="34" charset="0"/>
              </a:rPr>
              <a:t>Writing samples, levels, training plans sent to instructors as well as key case notes (also entered in Case Notes database)</a:t>
            </a:r>
            <a:endParaRPr lang="en-CA"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2ACCAE1-87CB-0A7F-83BC-C9EEE7A3FA9D}"/>
              </a:ext>
            </a:extLst>
          </p:cNvPr>
          <p:cNvPicPr>
            <a:picLocks noChangeAspect="1"/>
          </p:cNvPicPr>
          <p:nvPr/>
        </p:nvPicPr>
        <p:blipFill>
          <a:blip r:embed="rId2"/>
          <a:stretch>
            <a:fillRect/>
          </a:stretch>
        </p:blipFill>
        <p:spPr>
          <a:xfrm>
            <a:off x="955964" y="2251161"/>
            <a:ext cx="9002884" cy="3586515"/>
          </a:xfrm>
          <a:prstGeom prst="rect">
            <a:avLst/>
          </a:prstGeom>
        </p:spPr>
      </p:pic>
    </p:spTree>
    <p:extLst>
      <p:ext uri="{BB962C8B-B14F-4D97-AF65-F5344CB8AC3E}">
        <p14:creationId xmlns:p14="http://schemas.microsoft.com/office/powerpoint/2010/main" val="4050774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908B-8B93-AB75-3884-A7889ABD24BB}"/>
              </a:ext>
            </a:extLst>
          </p:cNvPr>
          <p:cNvSpPr>
            <a:spLocks noGrp="1"/>
          </p:cNvSpPr>
          <p:nvPr>
            <p:ph type="title"/>
          </p:nvPr>
        </p:nvSpPr>
        <p:spPr/>
        <p:txBody>
          <a:bodyPr/>
          <a:lstStyle/>
          <a:p>
            <a:r>
              <a:rPr lang="en-US" dirty="0"/>
              <a:t>Arithmetic/Mathematics Task</a:t>
            </a:r>
            <a:endParaRPr lang="en-CA" dirty="0"/>
          </a:p>
        </p:txBody>
      </p:sp>
      <p:sp>
        <p:nvSpPr>
          <p:cNvPr id="3" name="Content Placeholder 2">
            <a:extLst>
              <a:ext uri="{FF2B5EF4-FFF2-40B4-BE49-F238E27FC236}">
                <a16:creationId xmlns:a16="http://schemas.microsoft.com/office/drawing/2014/main" id="{8E0DB25E-8472-E76D-5DBF-FB89BE4308CA}"/>
              </a:ext>
            </a:extLst>
          </p:cNvPr>
          <p:cNvSpPr>
            <a:spLocks noGrp="1"/>
          </p:cNvSpPr>
          <p:nvPr>
            <p:ph idx="4294967295"/>
          </p:nvPr>
        </p:nvSpPr>
        <p:spPr>
          <a:xfrm>
            <a:off x="741218" y="1593706"/>
            <a:ext cx="10515600" cy="4351338"/>
          </a:xfrm>
        </p:spPr>
        <p:txBody>
          <a:bodyPr>
            <a:normAutofit/>
          </a:bodyPr>
          <a:lstStyle/>
          <a:p>
            <a:pPr marL="50800" indent="0">
              <a:buNone/>
            </a:pPr>
            <a:r>
              <a:rPr lang="en-US" sz="2400" b="1" dirty="0">
                <a:solidFill>
                  <a:srgbClr val="C00000"/>
                </a:solidFill>
              </a:rPr>
              <a:t>Our adults prefer pencil-to-paper tasks for math</a:t>
            </a:r>
          </a:p>
          <a:p>
            <a:pPr lvl="1"/>
            <a:r>
              <a:rPr lang="en-US" dirty="0"/>
              <a:t>Microsoft Quiz is not the most effective way to assess learners</a:t>
            </a:r>
          </a:p>
          <a:p>
            <a:pPr lvl="1"/>
            <a:r>
              <a:rPr lang="en-US" dirty="0"/>
              <a:t>We ask in the debrief what calculations they do in a day (tell time, estimate, calculate tax, estimate change, etc.), what subject work they did in school, and what they want to learn)</a:t>
            </a:r>
          </a:p>
          <a:p>
            <a:endParaRPr lang="en-US" sz="2400" dirty="0"/>
          </a:p>
          <a:p>
            <a:pPr marL="50800" indent="0">
              <a:buNone/>
            </a:pPr>
            <a:r>
              <a:rPr lang="en-US" sz="2400" b="1" dirty="0">
                <a:solidFill>
                  <a:srgbClr val="C00000"/>
                </a:solidFill>
              </a:rPr>
              <a:t>Recommended:</a:t>
            </a:r>
          </a:p>
          <a:p>
            <a:pPr lvl="1"/>
            <a:r>
              <a:rPr lang="en-US" dirty="0"/>
              <a:t>Baseline in-class task allows teacher to observe students.</a:t>
            </a:r>
          </a:p>
          <a:p>
            <a:pPr lvl="1"/>
            <a:r>
              <a:rPr lang="en-US" dirty="0"/>
              <a:t>If learners are studying online, instructors have them submit paperwork for review to decide what strategies they use to solve problems and correct as needed.</a:t>
            </a:r>
            <a:endParaRPr lang="en-CA" dirty="0"/>
          </a:p>
          <a:p>
            <a:endParaRPr lang="en-CA" dirty="0"/>
          </a:p>
        </p:txBody>
      </p:sp>
    </p:spTree>
    <p:extLst>
      <p:ext uri="{BB962C8B-B14F-4D97-AF65-F5344CB8AC3E}">
        <p14:creationId xmlns:p14="http://schemas.microsoft.com/office/powerpoint/2010/main" val="3104173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16F0-46F9-4934-8242-4C8C638CA33E}"/>
              </a:ext>
            </a:extLst>
          </p:cNvPr>
          <p:cNvSpPr>
            <a:spLocks noGrp="1"/>
          </p:cNvSpPr>
          <p:nvPr>
            <p:ph type="title"/>
          </p:nvPr>
        </p:nvSpPr>
        <p:spPr/>
        <p:txBody>
          <a:bodyPr/>
          <a:lstStyle/>
          <a:p>
            <a:r>
              <a:rPr lang="en-US" dirty="0"/>
              <a:t>Welcome Jessica Moir  </a:t>
            </a:r>
            <a:endParaRPr lang="en-CA" dirty="0"/>
          </a:p>
        </p:txBody>
      </p:sp>
      <p:sp>
        <p:nvSpPr>
          <p:cNvPr id="4" name="TextBox 3">
            <a:extLst>
              <a:ext uri="{FF2B5EF4-FFF2-40B4-BE49-F238E27FC236}">
                <a16:creationId xmlns:a16="http://schemas.microsoft.com/office/drawing/2014/main" id="{95C5974A-B08F-7E8E-3D74-D05BAC5209D5}"/>
              </a:ext>
            </a:extLst>
          </p:cNvPr>
          <p:cNvSpPr txBox="1"/>
          <p:nvPr/>
        </p:nvSpPr>
        <p:spPr>
          <a:xfrm>
            <a:off x="838200" y="2274838"/>
            <a:ext cx="10341428" cy="2308324"/>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Modifying initial screening tools to include elements of ABEA’s learning challenges assessment</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How to carefully ask potentially sensitive or volatile questions during intake</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 Common Assessment Tool created by Literacy Northwest (LNW)</a:t>
            </a:r>
            <a:endParaRPr lang="en-CA" sz="2400" dirty="0">
              <a:latin typeface="Calibri" panose="020F0502020204030204" pitchFamily="34" charset="0"/>
              <a:cs typeface="Calibri" panose="020F0502020204030204" pitchFamily="34" charset="0"/>
            </a:endParaRPr>
          </a:p>
        </p:txBody>
      </p:sp>
      <p:pic>
        <p:nvPicPr>
          <p:cNvPr id="6146" name="Picture 2" descr="Haldimand Norfolk London Learning Centres">
            <a:extLst>
              <a:ext uri="{FF2B5EF4-FFF2-40B4-BE49-F238E27FC236}">
                <a16:creationId xmlns:a16="http://schemas.microsoft.com/office/drawing/2014/main" id="{EB4ADB12-0874-746D-DF3F-8E0F2C098C0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26769" y="436755"/>
            <a:ext cx="2327031" cy="118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844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8F13FFC-8B36-2D6F-84D0-6330EC418C30}"/>
              </a:ext>
            </a:extLst>
          </p:cNvPr>
          <p:cNvSpPr>
            <a:spLocks noGrp="1"/>
          </p:cNvSpPr>
          <p:nvPr>
            <p:ph type="title"/>
          </p:nvPr>
        </p:nvSpPr>
        <p:spPr/>
        <p:txBody>
          <a:bodyPr/>
          <a:lstStyle/>
          <a:p>
            <a:endParaRPr lang="en-CA"/>
          </a:p>
        </p:txBody>
      </p:sp>
      <p:grpSp>
        <p:nvGrpSpPr>
          <p:cNvPr id="16" name="Group 15">
            <a:extLst>
              <a:ext uri="{FF2B5EF4-FFF2-40B4-BE49-F238E27FC236}">
                <a16:creationId xmlns:a16="http://schemas.microsoft.com/office/drawing/2014/main" id="{21C0232B-13E9-3EE8-528D-3FE666A06E41}"/>
              </a:ext>
            </a:extLst>
          </p:cNvPr>
          <p:cNvGrpSpPr/>
          <p:nvPr/>
        </p:nvGrpSpPr>
        <p:grpSpPr>
          <a:xfrm>
            <a:off x="0" y="-1"/>
            <a:ext cx="12192000" cy="6868887"/>
            <a:chOff x="0" y="-1"/>
            <a:chExt cx="12192000" cy="6868887"/>
          </a:xfrm>
        </p:grpSpPr>
        <p:pic>
          <p:nvPicPr>
            <p:cNvPr id="13" name="Picture 12" descr="A picture containing text, person, different, various&#10;&#10;Description automatically generated">
              <a:extLst>
                <a:ext uri="{FF2B5EF4-FFF2-40B4-BE49-F238E27FC236}">
                  <a16:creationId xmlns:a16="http://schemas.microsoft.com/office/drawing/2014/main" id="{AE8E9A08-459F-41FD-0D98-701BAF86976C}"/>
                </a:ext>
              </a:extLst>
            </p:cNvPr>
            <p:cNvPicPr>
              <a:picLocks noChangeAspect="1"/>
            </p:cNvPicPr>
            <p:nvPr/>
          </p:nvPicPr>
          <p:blipFill>
            <a:blip r:embed="rId2"/>
            <a:stretch>
              <a:fillRect/>
            </a:stretch>
          </p:blipFill>
          <p:spPr>
            <a:xfrm>
              <a:off x="0" y="-1"/>
              <a:ext cx="12192000" cy="6585857"/>
            </a:xfrm>
            <a:prstGeom prst="rect">
              <a:avLst/>
            </a:prstGeom>
          </p:spPr>
        </p:pic>
        <p:grpSp>
          <p:nvGrpSpPr>
            <p:cNvPr id="15" name="Group 14">
              <a:extLst>
                <a:ext uri="{FF2B5EF4-FFF2-40B4-BE49-F238E27FC236}">
                  <a16:creationId xmlns:a16="http://schemas.microsoft.com/office/drawing/2014/main" id="{351DA105-6AD2-92AC-F1D6-B43CEFD4B742}"/>
                </a:ext>
              </a:extLst>
            </p:cNvPr>
            <p:cNvGrpSpPr/>
            <p:nvPr/>
          </p:nvGrpSpPr>
          <p:grpSpPr>
            <a:xfrm>
              <a:off x="0" y="6158038"/>
              <a:ext cx="12189135" cy="710848"/>
              <a:chOff x="0" y="6158038"/>
              <a:chExt cx="12189135" cy="710848"/>
            </a:xfrm>
          </p:grpSpPr>
          <p:sp>
            <p:nvSpPr>
              <p:cNvPr id="14" name="Rectangle 13">
                <a:extLst>
                  <a:ext uri="{FF2B5EF4-FFF2-40B4-BE49-F238E27FC236}">
                    <a16:creationId xmlns:a16="http://schemas.microsoft.com/office/drawing/2014/main" id="{825921D8-3063-2E98-6D32-62CD48605802}"/>
                  </a:ext>
                </a:extLst>
              </p:cNvPr>
              <p:cNvSpPr/>
              <p:nvPr/>
            </p:nvSpPr>
            <p:spPr>
              <a:xfrm>
                <a:off x="9013371" y="6158038"/>
                <a:ext cx="982774"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 name="Google Shape;12;p6">
                <a:extLst>
                  <a:ext uri="{FF2B5EF4-FFF2-40B4-BE49-F238E27FC236}">
                    <a16:creationId xmlns:a16="http://schemas.microsoft.com/office/drawing/2014/main" id="{29B77A49-585F-021D-D43C-242C3504510D}"/>
                  </a:ext>
                </a:extLst>
              </p:cNvPr>
              <p:cNvGrpSpPr/>
              <p:nvPr/>
            </p:nvGrpSpPr>
            <p:grpSpPr>
              <a:xfrm>
                <a:off x="0" y="6168924"/>
                <a:ext cx="12189135" cy="699962"/>
                <a:chOff x="0" y="6176962"/>
                <a:chExt cx="12189135" cy="699962"/>
              </a:xfrm>
            </p:grpSpPr>
            <p:pic>
              <p:nvPicPr>
                <p:cNvPr id="6" name="Google Shape;13;p6">
                  <a:extLst>
                    <a:ext uri="{FF2B5EF4-FFF2-40B4-BE49-F238E27FC236}">
                      <a16:creationId xmlns:a16="http://schemas.microsoft.com/office/drawing/2014/main" id="{E57B9829-A6C4-659E-B32D-71F1924CDFCB}"/>
                    </a:ext>
                  </a:extLst>
                </p:cNvPr>
                <p:cNvPicPr preferRelativeResize="0"/>
                <p:nvPr/>
              </p:nvPicPr>
              <p:blipFill rotWithShape="1">
                <a:blip r:embed="rId3">
                  <a:alphaModFix/>
                </a:blip>
                <a:srcRect/>
                <a:stretch/>
              </p:blipFill>
              <p:spPr>
                <a:xfrm>
                  <a:off x="9307230" y="6177496"/>
                  <a:ext cx="2881905" cy="699428"/>
                </a:xfrm>
                <a:prstGeom prst="rect">
                  <a:avLst/>
                </a:prstGeom>
                <a:noFill/>
                <a:ln>
                  <a:noFill/>
                </a:ln>
              </p:spPr>
            </p:pic>
            <p:sp>
              <p:nvSpPr>
                <p:cNvPr id="7" name="Google Shape;14;p6">
                  <a:extLst>
                    <a:ext uri="{FF2B5EF4-FFF2-40B4-BE49-F238E27FC236}">
                      <a16:creationId xmlns:a16="http://schemas.microsoft.com/office/drawing/2014/main" id="{A4A705D7-4F97-C657-62C2-DCA19670107E}"/>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5;p6">
                  <a:extLst>
                    <a:ext uri="{FF2B5EF4-FFF2-40B4-BE49-F238E27FC236}">
                      <a16:creationId xmlns:a16="http://schemas.microsoft.com/office/drawing/2014/main" id="{8D03FDDD-D6F8-872D-AD74-68E41EBB24F0}"/>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16;p6">
                  <a:extLst>
                    <a:ext uri="{FF2B5EF4-FFF2-40B4-BE49-F238E27FC236}">
                      <a16:creationId xmlns:a16="http://schemas.microsoft.com/office/drawing/2014/main" id="{6A92AFDB-07F3-659C-8ED7-523E23CD761E}"/>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Best Practices and Tools for </a:t>
                  </a:r>
                  <a:r>
                    <a:rPr lang="en-CA" sz="1400" b="0" i="0" u="none" strike="noStrike" cap="none">
                      <a:solidFill>
                        <a:schemeClr val="lt1"/>
                      </a:solidFill>
                      <a:latin typeface="Arial"/>
                      <a:ea typeface="Arial"/>
                      <a:cs typeface="Arial"/>
                      <a:sym typeface="Arial"/>
                    </a:rPr>
                    <a:t>Learner Assessment</a:t>
                  </a:r>
                  <a:endParaRPr dirty="0"/>
                </a:p>
              </p:txBody>
            </p:sp>
          </p:grpSp>
        </p:grpSp>
      </p:grpSp>
    </p:spTree>
    <p:extLst>
      <p:ext uri="{BB962C8B-B14F-4D97-AF65-F5344CB8AC3E}">
        <p14:creationId xmlns:p14="http://schemas.microsoft.com/office/powerpoint/2010/main" val="4052355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EFFA-325D-6476-BE18-0F87E1EF754E}"/>
              </a:ext>
            </a:extLst>
          </p:cNvPr>
          <p:cNvSpPr>
            <a:spLocks noGrp="1"/>
          </p:cNvSpPr>
          <p:nvPr>
            <p:ph type="title"/>
          </p:nvPr>
        </p:nvSpPr>
        <p:spPr>
          <a:xfrm>
            <a:off x="838200" y="365125"/>
            <a:ext cx="10515600" cy="1077913"/>
          </a:xfrm>
        </p:spPr>
        <p:txBody>
          <a:bodyPr/>
          <a:lstStyle/>
          <a:p>
            <a:r>
              <a:rPr lang="en-CA" dirty="0"/>
              <a:t>About Today’s Presentation</a:t>
            </a:r>
          </a:p>
        </p:txBody>
      </p:sp>
      <p:sp>
        <p:nvSpPr>
          <p:cNvPr id="3" name="Google Shape;67;p2">
            <a:extLst>
              <a:ext uri="{FF2B5EF4-FFF2-40B4-BE49-F238E27FC236}">
                <a16:creationId xmlns:a16="http://schemas.microsoft.com/office/drawing/2014/main" id="{79233A4D-D6B6-453B-8D1D-034B9DC71E25}"/>
              </a:ext>
            </a:extLst>
          </p:cNvPr>
          <p:cNvSpPr txBox="1"/>
          <p:nvPr/>
        </p:nvSpPr>
        <p:spPr>
          <a:xfrm>
            <a:off x="799013" y="1569174"/>
            <a:ext cx="10333586" cy="2779182"/>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1800"/>
              </a:spcAft>
              <a:buClr>
                <a:schemeClr val="dk1"/>
              </a:buClr>
              <a:buSzPts val="2400"/>
              <a:buFont typeface="Arial"/>
              <a:buChar char="•"/>
            </a:pPr>
            <a:r>
              <a:rPr lang="en-CA" sz="2400" b="0" i="0" u="none" strike="noStrike" cap="none" dirty="0">
                <a:solidFill>
                  <a:schemeClr val="tx1"/>
                </a:solidFill>
                <a:latin typeface="Calibri"/>
                <a:ea typeface="Calibri"/>
                <a:cs typeface="Calibri"/>
                <a:sym typeface="Calibri"/>
              </a:rPr>
              <a:t>Responding to strong interest from the literacy field in learning more about assessment tools</a:t>
            </a:r>
          </a:p>
          <a:p>
            <a:pPr marL="285750" marR="0" lvl="0" indent="-285750" algn="l" rtl="0">
              <a:lnSpc>
                <a:spcPct val="90000"/>
              </a:lnSpc>
              <a:spcBef>
                <a:spcPts val="0"/>
              </a:spcBef>
              <a:spcAft>
                <a:spcPts val="1800"/>
              </a:spcAft>
              <a:buClr>
                <a:schemeClr val="dk1"/>
              </a:buClr>
              <a:buSzPts val="2400"/>
              <a:buFont typeface="Arial"/>
              <a:buChar char="•"/>
            </a:pPr>
            <a:r>
              <a:rPr lang="en-CA" sz="2400" dirty="0">
                <a:solidFill>
                  <a:schemeClr val="tx1"/>
                </a:solidFill>
                <a:latin typeface="Calibri"/>
                <a:ea typeface="Calibri"/>
                <a:cs typeface="Calibri"/>
                <a:sym typeface="Calibri"/>
              </a:rPr>
              <a:t>Based on the results of a provincial survey asking LBS practitioners to share information about their most valuable initial assessment tools</a:t>
            </a:r>
          </a:p>
          <a:p>
            <a:pPr marL="285750" marR="0" lvl="0" indent="-285750" algn="l" rtl="0">
              <a:lnSpc>
                <a:spcPct val="90000"/>
              </a:lnSpc>
              <a:spcBef>
                <a:spcPts val="0"/>
              </a:spcBef>
              <a:spcAft>
                <a:spcPts val="1800"/>
              </a:spcAft>
              <a:buClr>
                <a:schemeClr val="dk1"/>
              </a:buClr>
              <a:buSzPts val="2400"/>
              <a:buFont typeface="Arial"/>
              <a:buChar char="•"/>
            </a:pPr>
            <a:r>
              <a:rPr lang="en-CA" sz="2400" b="0" i="0" u="none" strike="noStrike" cap="none" dirty="0">
                <a:solidFill>
                  <a:schemeClr val="tx1"/>
                </a:solidFill>
                <a:latin typeface="Calibri"/>
                <a:ea typeface="Calibri"/>
                <a:cs typeface="Calibri"/>
                <a:sym typeface="Calibri"/>
              </a:rPr>
              <a:t>Will expan</a:t>
            </a:r>
            <a:r>
              <a:rPr lang="en-CA" sz="2400" dirty="0">
                <a:solidFill>
                  <a:schemeClr val="tx1"/>
                </a:solidFill>
                <a:latin typeface="Calibri"/>
                <a:ea typeface="Calibri"/>
                <a:cs typeface="Calibri"/>
                <a:sym typeface="Calibri"/>
              </a:rPr>
              <a:t>d on those tools to focus on m</a:t>
            </a:r>
            <a:r>
              <a:rPr lang="en-CA" sz="2400" b="0" i="0" u="none" strike="noStrike" cap="none" dirty="0">
                <a:solidFill>
                  <a:schemeClr val="tx1"/>
                </a:solidFill>
                <a:latin typeface="Calibri"/>
                <a:ea typeface="Calibri"/>
                <a:cs typeface="Calibri"/>
                <a:sym typeface="Calibri"/>
              </a:rPr>
              <a:t>odifying or developing new tools and processes to support learners durin</a:t>
            </a:r>
            <a:r>
              <a:rPr lang="en-CA" sz="2400" dirty="0">
                <a:solidFill>
                  <a:schemeClr val="tx1"/>
                </a:solidFill>
                <a:latin typeface="Calibri"/>
                <a:ea typeface="Calibri"/>
                <a:cs typeface="Calibri"/>
                <a:sym typeface="Calibri"/>
              </a:rPr>
              <a:t>g the assessment process</a:t>
            </a:r>
            <a:endParaRPr sz="2400" b="0"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298457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BB2092-5BB9-174A-0382-726D201B50D3}"/>
              </a:ext>
            </a:extLst>
          </p:cNvPr>
          <p:cNvGrpSpPr/>
          <p:nvPr/>
        </p:nvGrpSpPr>
        <p:grpSpPr>
          <a:xfrm>
            <a:off x="1432213" y="573840"/>
            <a:ext cx="9205917" cy="4978785"/>
            <a:chOff x="1432213" y="573840"/>
            <a:chExt cx="9205917" cy="4978785"/>
          </a:xfrm>
        </p:grpSpPr>
        <p:pic>
          <p:nvPicPr>
            <p:cNvPr id="7" name="Picture 6">
              <a:extLst>
                <a:ext uri="{FF2B5EF4-FFF2-40B4-BE49-F238E27FC236}">
                  <a16:creationId xmlns:a16="http://schemas.microsoft.com/office/drawing/2014/main" id="{C0A4DA55-63C1-1FAE-D171-ED69559EA6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58" t="1703" r="5109" b="3048"/>
            <a:stretch/>
          </p:blipFill>
          <p:spPr>
            <a:xfrm rot="20568640">
              <a:off x="1432213" y="956502"/>
              <a:ext cx="3487938" cy="4596123"/>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41C38496-6716-A39D-A79D-EEE85DAE2E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58" t="1703" r="5109" b="3048"/>
            <a:stretch/>
          </p:blipFill>
          <p:spPr>
            <a:xfrm rot="-60000">
              <a:off x="4258726" y="573840"/>
              <a:ext cx="3487938" cy="4596123"/>
            </a:xfrm>
            <a:prstGeom prst="rect">
              <a:avLst/>
            </a:prstGeom>
            <a:ln>
              <a:solidFill>
                <a:schemeClr val="tx1">
                  <a:lumMod val="50000"/>
                  <a:lumOff val="50000"/>
                </a:schemeClr>
              </a:solidFill>
            </a:ln>
          </p:spPr>
        </p:pic>
        <p:pic>
          <p:nvPicPr>
            <p:cNvPr id="8" name="Picture 7">
              <a:extLst>
                <a:ext uri="{FF2B5EF4-FFF2-40B4-BE49-F238E27FC236}">
                  <a16:creationId xmlns:a16="http://schemas.microsoft.com/office/drawing/2014/main" id="{9D3272A9-0C3A-4001-259C-456053924B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58" t="1703" r="3672" b="3048"/>
            <a:stretch/>
          </p:blipFill>
          <p:spPr>
            <a:xfrm rot="941222">
              <a:off x="7093427" y="882940"/>
              <a:ext cx="3544703" cy="4596123"/>
            </a:xfrm>
            <a:prstGeom prst="rect">
              <a:avLst/>
            </a:prstGeom>
            <a:ln>
              <a:solidFill>
                <a:schemeClr val="tx1">
                  <a:lumMod val="50000"/>
                  <a:lumOff val="50000"/>
                </a:schemeClr>
              </a:solidFill>
            </a:ln>
          </p:spPr>
        </p:pic>
      </p:grpSp>
    </p:spTree>
    <p:extLst>
      <p:ext uri="{BB962C8B-B14F-4D97-AF65-F5344CB8AC3E}">
        <p14:creationId xmlns:p14="http://schemas.microsoft.com/office/powerpoint/2010/main" val="609028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1FE3E-0425-4FA1-E9C1-39B7FC3097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7674" y="345988"/>
            <a:ext cx="4963475" cy="5770605"/>
          </a:xfrm>
          <a:prstGeom prst="rect">
            <a:avLst/>
          </a:prstGeom>
        </p:spPr>
      </p:pic>
      <p:pic>
        <p:nvPicPr>
          <p:cNvPr id="5" name="Picture 4">
            <a:extLst>
              <a:ext uri="{FF2B5EF4-FFF2-40B4-BE49-F238E27FC236}">
                <a16:creationId xmlns:a16="http://schemas.microsoft.com/office/drawing/2014/main" id="{ED544467-1351-5863-57CA-89CE660233A1}"/>
              </a:ext>
            </a:extLst>
          </p:cNvPr>
          <p:cNvPicPr>
            <a:picLocks noChangeAspect="1"/>
          </p:cNvPicPr>
          <p:nvPr/>
        </p:nvPicPr>
        <p:blipFill>
          <a:blip r:embed="rId3"/>
          <a:stretch>
            <a:fillRect/>
          </a:stretch>
        </p:blipFill>
        <p:spPr>
          <a:xfrm>
            <a:off x="5774989" y="345988"/>
            <a:ext cx="5560240" cy="5313407"/>
          </a:xfrm>
          <a:prstGeom prst="rect">
            <a:avLst/>
          </a:prstGeom>
        </p:spPr>
      </p:pic>
    </p:spTree>
    <p:extLst>
      <p:ext uri="{BB962C8B-B14F-4D97-AF65-F5344CB8AC3E}">
        <p14:creationId xmlns:p14="http://schemas.microsoft.com/office/powerpoint/2010/main" val="157366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11C9FB-E3D6-6A58-CDA1-71020BEAA40B}"/>
              </a:ext>
            </a:extLst>
          </p:cNvPr>
          <p:cNvPicPr>
            <a:picLocks noChangeAspect="1"/>
          </p:cNvPicPr>
          <p:nvPr/>
        </p:nvPicPr>
        <p:blipFill>
          <a:blip r:embed="rId2"/>
          <a:stretch>
            <a:fillRect/>
          </a:stretch>
        </p:blipFill>
        <p:spPr>
          <a:xfrm>
            <a:off x="518814" y="913514"/>
            <a:ext cx="6308019" cy="4530837"/>
          </a:xfrm>
          <a:prstGeom prst="rect">
            <a:avLst/>
          </a:prstGeom>
        </p:spPr>
      </p:pic>
      <p:pic>
        <p:nvPicPr>
          <p:cNvPr id="5" name="Picture 4">
            <a:extLst>
              <a:ext uri="{FF2B5EF4-FFF2-40B4-BE49-F238E27FC236}">
                <a16:creationId xmlns:a16="http://schemas.microsoft.com/office/drawing/2014/main" id="{0D191592-8127-EA55-8797-D7E890406773}"/>
              </a:ext>
            </a:extLst>
          </p:cNvPr>
          <p:cNvPicPr>
            <a:picLocks noChangeAspect="1"/>
          </p:cNvPicPr>
          <p:nvPr/>
        </p:nvPicPr>
        <p:blipFill rotWithShape="1">
          <a:blip r:embed="rId3"/>
          <a:srcRect r="28171"/>
          <a:stretch/>
        </p:blipFill>
        <p:spPr>
          <a:xfrm>
            <a:off x="6610865" y="1346886"/>
            <a:ext cx="5226908" cy="4097465"/>
          </a:xfrm>
          <a:prstGeom prst="rect">
            <a:avLst/>
          </a:prstGeom>
        </p:spPr>
      </p:pic>
    </p:spTree>
    <p:extLst>
      <p:ext uri="{BB962C8B-B14F-4D97-AF65-F5344CB8AC3E}">
        <p14:creationId xmlns:p14="http://schemas.microsoft.com/office/powerpoint/2010/main" val="1277383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014D3-6EB4-D19F-3563-6EE852BB45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3384" y="274227"/>
            <a:ext cx="4160022" cy="5743514"/>
          </a:xfrm>
          <a:prstGeom prst="rect">
            <a:avLst/>
          </a:prstGeom>
        </p:spPr>
      </p:pic>
      <p:pic>
        <p:nvPicPr>
          <p:cNvPr id="5" name="Picture 4">
            <a:extLst>
              <a:ext uri="{FF2B5EF4-FFF2-40B4-BE49-F238E27FC236}">
                <a16:creationId xmlns:a16="http://schemas.microsoft.com/office/drawing/2014/main" id="{7C58AB00-72D8-F078-B01D-E239AB831CB5}"/>
              </a:ext>
            </a:extLst>
          </p:cNvPr>
          <p:cNvPicPr>
            <a:picLocks noChangeAspect="1"/>
          </p:cNvPicPr>
          <p:nvPr/>
        </p:nvPicPr>
        <p:blipFill>
          <a:blip r:embed="rId3"/>
          <a:stretch>
            <a:fillRect/>
          </a:stretch>
        </p:blipFill>
        <p:spPr>
          <a:xfrm>
            <a:off x="5951046" y="630195"/>
            <a:ext cx="5336560" cy="5387546"/>
          </a:xfrm>
          <a:prstGeom prst="rect">
            <a:avLst/>
          </a:prstGeom>
        </p:spPr>
      </p:pic>
    </p:spTree>
    <p:extLst>
      <p:ext uri="{BB962C8B-B14F-4D97-AF65-F5344CB8AC3E}">
        <p14:creationId xmlns:p14="http://schemas.microsoft.com/office/powerpoint/2010/main" val="4290091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1AB0F3A-246C-E967-6535-23F4CC299D8A}"/>
              </a:ext>
            </a:extLst>
          </p:cNvPr>
          <p:cNvGrpSpPr/>
          <p:nvPr/>
        </p:nvGrpSpPr>
        <p:grpSpPr>
          <a:xfrm>
            <a:off x="6227207" y="457200"/>
            <a:ext cx="5231968" cy="5488102"/>
            <a:chOff x="5963255" y="457200"/>
            <a:chExt cx="5231968" cy="5488102"/>
          </a:xfrm>
        </p:grpSpPr>
        <p:grpSp>
          <p:nvGrpSpPr>
            <p:cNvPr id="11" name="Group 10">
              <a:extLst>
                <a:ext uri="{FF2B5EF4-FFF2-40B4-BE49-F238E27FC236}">
                  <a16:creationId xmlns:a16="http://schemas.microsoft.com/office/drawing/2014/main" id="{59D1B5FF-2B88-1B79-989B-73D20BD6C4E8}"/>
                </a:ext>
              </a:extLst>
            </p:cNvPr>
            <p:cNvGrpSpPr/>
            <p:nvPr/>
          </p:nvGrpSpPr>
          <p:grpSpPr>
            <a:xfrm>
              <a:off x="5963255" y="457200"/>
              <a:ext cx="4441134" cy="5356953"/>
              <a:chOff x="5963255" y="457200"/>
              <a:chExt cx="4441134" cy="5356953"/>
            </a:xfrm>
          </p:grpSpPr>
          <p:grpSp>
            <p:nvGrpSpPr>
              <p:cNvPr id="9" name="Group 8">
                <a:extLst>
                  <a:ext uri="{FF2B5EF4-FFF2-40B4-BE49-F238E27FC236}">
                    <a16:creationId xmlns:a16="http://schemas.microsoft.com/office/drawing/2014/main" id="{88D6E447-C74C-6E27-4A32-6CB7C57EC55D}"/>
                  </a:ext>
                </a:extLst>
              </p:cNvPr>
              <p:cNvGrpSpPr/>
              <p:nvPr/>
            </p:nvGrpSpPr>
            <p:grpSpPr>
              <a:xfrm>
                <a:off x="5975022" y="457200"/>
                <a:ext cx="4429367" cy="5356953"/>
                <a:chOff x="5975022" y="457200"/>
                <a:chExt cx="4429367" cy="5356953"/>
              </a:xfrm>
            </p:grpSpPr>
            <p:pic>
              <p:nvPicPr>
                <p:cNvPr id="5" name="Picture 4">
                  <a:extLst>
                    <a:ext uri="{FF2B5EF4-FFF2-40B4-BE49-F238E27FC236}">
                      <a16:creationId xmlns:a16="http://schemas.microsoft.com/office/drawing/2014/main" id="{A4CDC1B5-068A-1CBB-03BF-62D3BFF2CA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457200"/>
                  <a:ext cx="4308389" cy="5356953"/>
                </a:xfrm>
                <a:prstGeom prst="rect">
                  <a:avLst/>
                </a:prstGeom>
              </p:spPr>
            </p:pic>
            <p:pic>
              <p:nvPicPr>
                <p:cNvPr id="8" name="Picture 7">
                  <a:extLst>
                    <a:ext uri="{FF2B5EF4-FFF2-40B4-BE49-F238E27FC236}">
                      <a16:creationId xmlns:a16="http://schemas.microsoft.com/office/drawing/2014/main" id="{002AB0D7-C35C-0B85-4791-73AAB30135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9155" b="38879"/>
                <a:stretch/>
              </p:blipFill>
              <p:spPr>
                <a:xfrm>
                  <a:off x="5975022" y="3108489"/>
                  <a:ext cx="4308389" cy="641022"/>
                </a:xfrm>
                <a:prstGeom prst="rect">
                  <a:avLst/>
                </a:prstGeom>
              </p:spPr>
            </p:pic>
          </p:grpSp>
          <p:pic>
            <p:nvPicPr>
              <p:cNvPr id="10" name="Picture 9">
                <a:extLst>
                  <a:ext uri="{FF2B5EF4-FFF2-40B4-BE49-F238E27FC236}">
                    <a16:creationId xmlns:a16="http://schemas.microsoft.com/office/drawing/2014/main" id="{134DE5C7-1A8E-02AC-5402-CBC4A28AB6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9114" b="18732"/>
              <a:stretch/>
            </p:blipFill>
            <p:spPr>
              <a:xfrm>
                <a:off x="5963255" y="4154138"/>
                <a:ext cx="4241843" cy="641021"/>
              </a:xfrm>
              <a:prstGeom prst="rect">
                <a:avLst/>
              </a:prstGeom>
            </p:spPr>
          </p:pic>
        </p:grpSp>
        <p:pic>
          <p:nvPicPr>
            <p:cNvPr id="7" name="Picture 6">
              <a:extLst>
                <a:ext uri="{FF2B5EF4-FFF2-40B4-BE49-F238E27FC236}">
                  <a16:creationId xmlns:a16="http://schemas.microsoft.com/office/drawing/2014/main" id="{C5AFDA6D-0284-9CA5-B25D-13B9AC09C1CF}"/>
                </a:ext>
              </a:extLst>
            </p:cNvPr>
            <p:cNvPicPr>
              <a:picLocks noChangeAspect="1"/>
            </p:cNvPicPr>
            <p:nvPr/>
          </p:nvPicPr>
          <p:blipFill rotWithShape="1">
            <a:blip r:embed="rId4"/>
            <a:srcRect t="22082"/>
            <a:stretch/>
          </p:blipFill>
          <p:spPr>
            <a:xfrm>
              <a:off x="6203093" y="5740924"/>
              <a:ext cx="4992130" cy="204378"/>
            </a:xfrm>
            <a:prstGeom prst="rect">
              <a:avLst/>
            </a:prstGeom>
          </p:spPr>
        </p:pic>
      </p:grpSp>
      <p:grpSp>
        <p:nvGrpSpPr>
          <p:cNvPr id="14" name="Group 13">
            <a:extLst>
              <a:ext uri="{FF2B5EF4-FFF2-40B4-BE49-F238E27FC236}">
                <a16:creationId xmlns:a16="http://schemas.microsoft.com/office/drawing/2014/main" id="{80F745A2-7491-ACE7-375C-CF09B4779281}"/>
              </a:ext>
            </a:extLst>
          </p:cNvPr>
          <p:cNvGrpSpPr/>
          <p:nvPr/>
        </p:nvGrpSpPr>
        <p:grpSpPr>
          <a:xfrm>
            <a:off x="647216" y="458036"/>
            <a:ext cx="5459013" cy="5487266"/>
            <a:chOff x="655998" y="617837"/>
            <a:chExt cx="5459013" cy="5487266"/>
          </a:xfrm>
        </p:grpSpPr>
        <p:pic>
          <p:nvPicPr>
            <p:cNvPr id="3" name="Picture 2">
              <a:extLst>
                <a:ext uri="{FF2B5EF4-FFF2-40B4-BE49-F238E27FC236}">
                  <a16:creationId xmlns:a16="http://schemas.microsoft.com/office/drawing/2014/main" id="{71DE11B3-F313-8DF6-DCE8-7CA53A1F91D9}"/>
                </a:ext>
              </a:extLst>
            </p:cNvPr>
            <p:cNvPicPr>
              <a:picLocks noChangeAspect="1"/>
            </p:cNvPicPr>
            <p:nvPr/>
          </p:nvPicPr>
          <p:blipFill rotWithShape="1">
            <a:blip r:embed="rId5"/>
            <a:srcRect b="32063"/>
            <a:stretch/>
          </p:blipFill>
          <p:spPr>
            <a:xfrm>
              <a:off x="655998" y="617837"/>
              <a:ext cx="5459013" cy="4213655"/>
            </a:xfrm>
            <a:prstGeom prst="rect">
              <a:avLst/>
            </a:prstGeom>
          </p:spPr>
        </p:pic>
        <p:pic>
          <p:nvPicPr>
            <p:cNvPr id="13" name="Picture 12">
              <a:extLst>
                <a:ext uri="{FF2B5EF4-FFF2-40B4-BE49-F238E27FC236}">
                  <a16:creationId xmlns:a16="http://schemas.microsoft.com/office/drawing/2014/main" id="{788DEBBA-8FBE-AB0E-330A-A7DFC61C1F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1077" t="67831" r="27258" b="99"/>
            <a:stretch/>
          </p:blipFill>
          <p:spPr>
            <a:xfrm>
              <a:off x="2456790" y="4795159"/>
              <a:ext cx="1857427" cy="1309944"/>
            </a:xfrm>
            <a:prstGeom prst="rect">
              <a:avLst/>
            </a:prstGeom>
          </p:spPr>
        </p:pic>
      </p:grpSp>
    </p:spTree>
    <p:extLst>
      <p:ext uri="{BB962C8B-B14F-4D97-AF65-F5344CB8AC3E}">
        <p14:creationId xmlns:p14="http://schemas.microsoft.com/office/powerpoint/2010/main" val="2034745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16F0-46F9-4934-8242-4C8C638CA33E}"/>
              </a:ext>
            </a:extLst>
          </p:cNvPr>
          <p:cNvSpPr>
            <a:spLocks noGrp="1"/>
          </p:cNvSpPr>
          <p:nvPr>
            <p:ph type="title"/>
          </p:nvPr>
        </p:nvSpPr>
        <p:spPr/>
        <p:txBody>
          <a:bodyPr/>
          <a:lstStyle/>
          <a:p>
            <a:r>
              <a:rPr lang="en-US" dirty="0"/>
              <a:t>Welcome Sue Damon </a:t>
            </a:r>
            <a:endParaRPr lang="en-CA" dirty="0"/>
          </a:p>
        </p:txBody>
      </p:sp>
      <p:sp>
        <p:nvSpPr>
          <p:cNvPr id="7" name="Google Shape;54;p13">
            <a:extLst>
              <a:ext uri="{FF2B5EF4-FFF2-40B4-BE49-F238E27FC236}">
                <a16:creationId xmlns:a16="http://schemas.microsoft.com/office/drawing/2014/main" id="{34B3845E-6A9E-EBB9-450E-1663960ADB1C}"/>
              </a:ext>
            </a:extLst>
          </p:cNvPr>
          <p:cNvSpPr txBox="1">
            <a:spLocks/>
          </p:cNvSpPr>
          <p:nvPr/>
        </p:nvSpPr>
        <p:spPr>
          <a:xfrm>
            <a:off x="3744095" y="2548948"/>
            <a:ext cx="4288205" cy="930212"/>
          </a:xfrm>
          <a:prstGeom prst="rect">
            <a:avLst/>
          </a:prstGeom>
          <a:noFill/>
          <a:ln>
            <a:noFill/>
          </a:ln>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dirty="0"/>
              <a:t>CAMERA &amp; SARA</a:t>
            </a:r>
          </a:p>
        </p:txBody>
      </p:sp>
      <p:sp>
        <p:nvSpPr>
          <p:cNvPr id="8" name="Google Shape;55;p13">
            <a:extLst>
              <a:ext uri="{FF2B5EF4-FFF2-40B4-BE49-F238E27FC236}">
                <a16:creationId xmlns:a16="http://schemas.microsoft.com/office/drawing/2014/main" id="{A8FB4B44-F5D0-AD89-E364-F3E0CAF1C111}"/>
              </a:ext>
            </a:extLst>
          </p:cNvPr>
          <p:cNvSpPr txBox="1">
            <a:spLocks/>
          </p:cNvSpPr>
          <p:nvPr/>
        </p:nvSpPr>
        <p:spPr>
          <a:xfrm>
            <a:off x="3875148" y="3479160"/>
            <a:ext cx="4026097" cy="18468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Calibri" panose="020F0502020204030204" pitchFamily="34" charset="0"/>
                <a:cs typeface="Calibri" panose="020F0502020204030204" pitchFamily="34" charset="0"/>
              </a:rPr>
              <a:t>Two assessment tools we use at The Literacy Group of Waterloo Region</a:t>
            </a:r>
          </a:p>
        </p:txBody>
      </p:sp>
      <p:pic>
        <p:nvPicPr>
          <p:cNvPr id="7170" name="Picture 2" descr="The Literacy Group">
            <a:extLst>
              <a:ext uri="{FF2B5EF4-FFF2-40B4-BE49-F238E27FC236}">
                <a16:creationId xmlns:a16="http://schemas.microsoft.com/office/drawing/2014/main" id="{36659386-2843-C654-8D47-D797676362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67800" y="365125"/>
            <a:ext cx="2286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07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prstGeom prst="rect">
            <a:avLst/>
          </a:prstGeom>
          <a:noFill/>
        </p:spPr>
        <p:txBody>
          <a:bodyPr spcFirstLastPara="1" wrap="square" lIns="121900" tIns="121900" rIns="121900" bIns="121900" anchor="t" anchorCtr="0">
            <a:normAutofit/>
          </a:bodyPr>
          <a:lstStyle/>
          <a:p>
            <a:r>
              <a:rPr lang="en-GB" dirty="0"/>
              <a:t>CAMERA - </a:t>
            </a:r>
            <a:r>
              <a:rPr lang="en-GB" sz="2267" dirty="0"/>
              <a:t>Communications and Math Employment Readiness Assessment</a:t>
            </a:r>
            <a:endParaRPr sz="2267" dirty="0"/>
          </a:p>
        </p:txBody>
      </p:sp>
      <p:sp>
        <p:nvSpPr>
          <p:cNvPr id="61" name="Google Shape;61;p14"/>
          <p:cNvSpPr txBox="1">
            <a:spLocks noGrp="1"/>
          </p:cNvSpPr>
          <p:nvPr>
            <p:ph type="body" idx="4294967295"/>
          </p:nvPr>
        </p:nvSpPr>
        <p:spPr>
          <a:xfrm>
            <a:off x="838200" y="1461787"/>
            <a:ext cx="10733731" cy="4716463"/>
          </a:xfrm>
          <a:prstGeom prst="rect">
            <a:avLst/>
          </a:prstGeom>
        </p:spPr>
        <p:txBody>
          <a:bodyPr spcFirstLastPara="1" wrap="square" lIns="121900" tIns="121900" rIns="121900" bIns="121900" anchor="t" anchorCtr="0">
            <a:noAutofit/>
          </a:bodyPr>
          <a:lstStyle/>
          <a:p>
            <a:pPr marL="359844" indent="-342900">
              <a:lnSpc>
                <a:spcPct val="100000"/>
              </a:lnSpc>
              <a:spcBef>
                <a:spcPts val="0"/>
              </a:spcBef>
              <a:spcAft>
                <a:spcPts val="600"/>
              </a:spcAft>
              <a:buSzPct val="100000"/>
            </a:pPr>
            <a:r>
              <a:rPr lang="en-GB" sz="2200" dirty="0">
                <a:solidFill>
                  <a:schemeClr val="tx1"/>
                </a:solidFill>
              </a:rPr>
              <a:t>A standardized diagnostic tool created by Preparatory Training Programs of Toronto (PTP) </a:t>
            </a:r>
            <a:r>
              <a:rPr lang="en-GB" sz="2200" u="sng" dirty="0">
                <a:solidFill>
                  <a:schemeClr val="tx1"/>
                </a:solidFill>
                <a:hlinkClick r:id="rId3">
                  <a:extLst>
                    <a:ext uri="{A12FA001-AC4F-418D-AE19-62706E023703}">
                      <ahyp:hlinkClr xmlns:ahyp="http://schemas.microsoft.com/office/drawing/2018/hyperlinkcolor" val="tx"/>
                    </a:ext>
                  </a:extLst>
                </a:hlinkClick>
              </a:rPr>
              <a:t>https://ptp.ca</a:t>
            </a:r>
            <a:r>
              <a:rPr lang="en-GB" sz="2200" dirty="0">
                <a:solidFill>
                  <a:schemeClr val="tx1"/>
                </a:solidFill>
              </a:rPr>
              <a:t> - Canadian! </a:t>
            </a:r>
          </a:p>
          <a:p>
            <a:pPr marL="359844" indent="-342900">
              <a:lnSpc>
                <a:spcPct val="100000"/>
              </a:lnSpc>
              <a:spcBef>
                <a:spcPts val="0"/>
              </a:spcBef>
              <a:spcAft>
                <a:spcPts val="600"/>
              </a:spcAft>
              <a:buSzPct val="100000"/>
            </a:pPr>
            <a:r>
              <a:rPr lang="en-GB" sz="2200" dirty="0">
                <a:solidFill>
                  <a:schemeClr val="tx1"/>
                </a:solidFill>
              </a:rPr>
              <a:t>Designed for learners on the Employment goal path</a:t>
            </a:r>
            <a:endParaRPr sz="2200" dirty="0">
              <a:solidFill>
                <a:schemeClr val="tx1"/>
              </a:solidFill>
            </a:endParaRPr>
          </a:p>
          <a:p>
            <a:pPr marL="359844" indent="-342900">
              <a:lnSpc>
                <a:spcPct val="100000"/>
              </a:lnSpc>
              <a:spcBef>
                <a:spcPts val="0"/>
              </a:spcBef>
              <a:spcAft>
                <a:spcPts val="600"/>
              </a:spcAft>
              <a:buSzPct val="100000"/>
            </a:pPr>
            <a:r>
              <a:rPr lang="en-GB" sz="2200" dirty="0">
                <a:solidFill>
                  <a:schemeClr val="tx1"/>
                </a:solidFill>
              </a:rPr>
              <a:t>Draws on authentic workplace documents - task-based assessment</a:t>
            </a:r>
            <a:endParaRPr sz="2200" dirty="0">
              <a:solidFill>
                <a:schemeClr val="tx1"/>
              </a:solidFill>
            </a:endParaRPr>
          </a:p>
          <a:p>
            <a:pPr marL="359844" indent="-342900">
              <a:lnSpc>
                <a:spcPct val="100000"/>
              </a:lnSpc>
              <a:spcBef>
                <a:spcPts val="0"/>
              </a:spcBef>
              <a:spcAft>
                <a:spcPts val="600"/>
              </a:spcAft>
              <a:buSzPct val="100000"/>
            </a:pPr>
            <a:r>
              <a:rPr lang="en-GB" sz="2200" dirty="0">
                <a:solidFill>
                  <a:schemeClr val="tx1"/>
                </a:solidFill>
              </a:rPr>
              <a:t>Tests both occupationally specific skills and Essential Skills</a:t>
            </a:r>
            <a:endParaRPr sz="2200" dirty="0">
              <a:solidFill>
                <a:schemeClr val="tx1"/>
              </a:solidFill>
            </a:endParaRPr>
          </a:p>
          <a:p>
            <a:pPr marL="359844" indent="-342900">
              <a:lnSpc>
                <a:spcPct val="100000"/>
              </a:lnSpc>
              <a:spcBef>
                <a:spcPts val="0"/>
              </a:spcBef>
              <a:spcAft>
                <a:spcPts val="600"/>
              </a:spcAft>
              <a:buSzPct val="100000"/>
            </a:pPr>
            <a:r>
              <a:rPr lang="en-GB" sz="2200" dirty="0">
                <a:solidFill>
                  <a:schemeClr val="tx1"/>
                </a:solidFill>
              </a:rPr>
              <a:t>Assesses four competencies (Reading, Writing, Document Use, Numeracy)</a:t>
            </a:r>
            <a:endParaRPr sz="2200" dirty="0">
              <a:solidFill>
                <a:schemeClr val="tx1"/>
              </a:solidFill>
              <a:highlight>
                <a:srgbClr val="FFFFFF"/>
              </a:highlight>
            </a:endParaRPr>
          </a:p>
          <a:p>
            <a:pPr marL="359844" indent="-342900">
              <a:lnSpc>
                <a:spcPct val="100000"/>
              </a:lnSpc>
              <a:spcBef>
                <a:spcPts val="0"/>
              </a:spcBef>
              <a:spcAft>
                <a:spcPts val="600"/>
              </a:spcAft>
              <a:buSzPct val="100000"/>
            </a:pPr>
            <a:r>
              <a:rPr lang="en-GB" sz="2200" dirty="0">
                <a:solidFill>
                  <a:schemeClr val="tx1"/>
                </a:solidFill>
              </a:rPr>
              <a:t>Clear guidelines provided for administering and scoring the assessments</a:t>
            </a:r>
            <a:endParaRPr sz="2200" dirty="0">
              <a:solidFill>
                <a:schemeClr val="tx1"/>
              </a:solidFill>
            </a:endParaRPr>
          </a:p>
          <a:p>
            <a:pPr marL="359844" indent="-342900">
              <a:lnSpc>
                <a:spcPct val="100000"/>
              </a:lnSpc>
              <a:spcBef>
                <a:spcPts val="0"/>
              </a:spcBef>
              <a:spcAft>
                <a:spcPts val="600"/>
              </a:spcAft>
              <a:buSzPct val="100000"/>
            </a:pPr>
            <a:r>
              <a:rPr lang="en-GB" sz="2200" dirty="0">
                <a:solidFill>
                  <a:schemeClr val="tx1"/>
                </a:solidFill>
              </a:rPr>
              <a:t>Placement test: Locates client at one of three stages that correlate with ES/OALCF levels</a:t>
            </a:r>
            <a:endParaRPr sz="2200" dirty="0">
              <a:solidFill>
                <a:schemeClr val="tx1"/>
              </a:solidFill>
            </a:endParaRPr>
          </a:p>
          <a:p>
            <a:pPr marL="359844" indent="-342900">
              <a:lnSpc>
                <a:spcPct val="100000"/>
              </a:lnSpc>
              <a:spcBef>
                <a:spcPts val="0"/>
              </a:spcBef>
              <a:spcAft>
                <a:spcPts val="600"/>
              </a:spcAft>
              <a:buSzPct val="100000"/>
            </a:pPr>
            <a:r>
              <a:rPr lang="en-GB" sz="2200" dirty="0">
                <a:solidFill>
                  <a:schemeClr val="tx1"/>
                </a:solidFill>
              </a:rPr>
              <a:t>Stage tests: Two Forms (A &amp; B) at each Stage (1, 2 and 3) can be used to measure progress</a:t>
            </a:r>
            <a:endParaRPr sz="2200" dirty="0">
              <a:solidFill>
                <a:schemeClr val="tx1"/>
              </a:solidFill>
            </a:endParaRPr>
          </a:p>
          <a:p>
            <a:pPr marL="359844" indent="-342900">
              <a:lnSpc>
                <a:spcPct val="100000"/>
              </a:lnSpc>
              <a:spcBef>
                <a:spcPts val="0"/>
              </a:spcBef>
              <a:spcAft>
                <a:spcPts val="600"/>
              </a:spcAft>
              <a:buSzPct val="100000"/>
            </a:pPr>
            <a:r>
              <a:rPr lang="en-GB" sz="2200" dirty="0">
                <a:solidFill>
                  <a:schemeClr val="tx1"/>
                </a:solidFill>
              </a:rPr>
              <a:t>Testing option available for learners with lower literacy levels</a:t>
            </a:r>
            <a:endParaRPr sz="2200" dirty="0">
              <a:solidFill>
                <a:schemeClr val="tx1"/>
              </a:solidFill>
            </a:endParaRPr>
          </a:p>
          <a:p>
            <a:pPr indent="0">
              <a:spcBef>
                <a:spcPts val="1600"/>
              </a:spcBef>
              <a:spcAft>
                <a:spcPts val="1600"/>
              </a:spcAft>
              <a:buNone/>
            </a:pPr>
            <a:endParaRPr sz="2133"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GB" dirty="0"/>
              <a:t>How we have been using CAMERA	</a:t>
            </a:r>
            <a:endParaRPr dirty="0"/>
          </a:p>
        </p:txBody>
      </p:sp>
      <p:sp>
        <p:nvSpPr>
          <p:cNvPr id="67" name="Google Shape;67;p15"/>
          <p:cNvSpPr txBox="1">
            <a:spLocks noGrp="1"/>
          </p:cNvSpPr>
          <p:nvPr>
            <p:ph type="body" idx="4294967295"/>
          </p:nvPr>
        </p:nvSpPr>
        <p:spPr>
          <a:xfrm>
            <a:off x="838200" y="1536700"/>
            <a:ext cx="10521950" cy="4703462"/>
          </a:xfrm>
          <a:prstGeom prst="rect">
            <a:avLst/>
          </a:prstGeom>
        </p:spPr>
        <p:txBody>
          <a:bodyPr spcFirstLastPara="1" wrap="square" lIns="121900" tIns="121900" rIns="121900" bIns="121900" anchor="t" anchorCtr="0">
            <a:normAutofit fontScale="92500" lnSpcReduction="10000"/>
          </a:bodyPr>
          <a:lstStyle/>
          <a:p>
            <a:pPr>
              <a:lnSpc>
                <a:spcPct val="110000"/>
              </a:lnSpc>
              <a:spcBef>
                <a:spcPts val="0"/>
              </a:spcBef>
              <a:spcAft>
                <a:spcPts val="600"/>
              </a:spcAft>
              <a:buSzPct val="100000"/>
            </a:pPr>
            <a:r>
              <a:rPr lang="en-GB" sz="2400" b="1" dirty="0"/>
              <a:t>Referral tool</a:t>
            </a:r>
            <a:r>
              <a:rPr lang="en-GB" sz="2400" dirty="0"/>
              <a:t>: Our Network, Project Read, is funded by OW to provide literacy assessments for OW clients. They use CAMERA to make appropriate referrals to the various LBS/AU agencies in our region.</a:t>
            </a:r>
            <a:endParaRPr sz="2400" dirty="0"/>
          </a:p>
          <a:p>
            <a:pPr>
              <a:lnSpc>
                <a:spcPct val="110000"/>
              </a:lnSpc>
              <a:spcBef>
                <a:spcPts val="0"/>
              </a:spcBef>
              <a:spcAft>
                <a:spcPts val="600"/>
              </a:spcAft>
              <a:buSzPct val="100000"/>
            </a:pPr>
            <a:r>
              <a:rPr lang="en-GB" sz="2400" dirty="0"/>
              <a:t>The CAMERA assessments provided by Project Read give us a rough idea of skill levels, whether there might be learning disabilities or intellectual. disabilities, and a </a:t>
            </a:r>
            <a:r>
              <a:rPr lang="en-GB" sz="2400" b="1" dirty="0"/>
              <a:t>starting point for our own more in-depth assessments</a:t>
            </a:r>
            <a:r>
              <a:rPr lang="en-GB" sz="2400" dirty="0"/>
              <a:t>.</a:t>
            </a:r>
            <a:endParaRPr sz="2400" dirty="0"/>
          </a:p>
          <a:p>
            <a:pPr>
              <a:lnSpc>
                <a:spcPct val="110000"/>
              </a:lnSpc>
              <a:spcBef>
                <a:spcPts val="0"/>
              </a:spcBef>
              <a:spcAft>
                <a:spcPts val="600"/>
              </a:spcAft>
              <a:buSzPct val="100000"/>
            </a:pPr>
            <a:r>
              <a:rPr lang="en-GB" sz="2400" dirty="0"/>
              <a:t>We have used CAMERA for </a:t>
            </a:r>
            <a:r>
              <a:rPr lang="en-GB" sz="2400" b="1" dirty="0"/>
              <a:t>pre- and post-training assessments of clients in fee-for-service programs</a:t>
            </a:r>
            <a:r>
              <a:rPr lang="en-GB" sz="2400" dirty="0"/>
              <a:t> to provide evidence of training effectiveness.</a:t>
            </a:r>
            <a:endParaRPr sz="2400" dirty="0"/>
          </a:p>
          <a:p>
            <a:pPr>
              <a:lnSpc>
                <a:spcPct val="110000"/>
              </a:lnSpc>
              <a:spcBef>
                <a:spcPts val="0"/>
              </a:spcBef>
              <a:spcAft>
                <a:spcPts val="600"/>
              </a:spcAft>
              <a:buSzPct val="100000"/>
            </a:pPr>
            <a:r>
              <a:rPr lang="en-GB" sz="2400" dirty="0"/>
              <a:t>CAMERA can be used to measure learner progress, but we have not used it in that way, primarily because it is a paper-based assessment, and we switched to digital assessments when COVID arrived on the scene. (I finished my CAMERA training in March 2020.)</a:t>
            </a:r>
            <a:endParaRPr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p:nvPr/>
        </p:nvSpPr>
        <p:spPr>
          <a:xfrm>
            <a:off x="838200" y="2086104"/>
            <a:ext cx="10515600" cy="4128269"/>
          </a:xfrm>
          <a:prstGeom prst="rect">
            <a:avLst/>
          </a:prstGeom>
          <a:noFill/>
          <a:ln>
            <a:noFill/>
          </a:ln>
        </p:spPr>
        <p:txBody>
          <a:bodyPr spcFirstLastPara="1" wrap="square" lIns="121900" tIns="121900" rIns="121900" bIns="121900" anchor="t" anchorCtr="0">
            <a:spAutoFit/>
          </a:bodyPr>
          <a:lstStyle/>
          <a:p>
            <a:pPr>
              <a:spcAft>
                <a:spcPts val="600"/>
              </a:spcAft>
            </a:pPr>
            <a:r>
              <a:rPr lang="en-GB" sz="2400" b="1" dirty="0">
                <a:solidFill>
                  <a:schemeClr val="dk1"/>
                </a:solidFill>
                <a:latin typeface="Calibri" panose="020F0502020204030204" pitchFamily="34" charset="0"/>
                <a:ea typeface="Times New Roman"/>
                <a:cs typeface="Calibri" panose="020F0502020204030204" pitchFamily="34" charset="0"/>
                <a:sym typeface="Times New Roman"/>
              </a:rPr>
              <a:t>Find and Use Information Competency assessed at OALCF Level 1 in Reading and Level 3 in Document Use </a:t>
            </a:r>
          </a:p>
          <a:p>
            <a:pPr>
              <a:spcAft>
                <a:spcPts val="600"/>
              </a:spcAft>
            </a:pPr>
            <a:endParaRPr sz="2400" b="1"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Read short texts to locate a single piece of information (A1.1)</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Identified the main idea in brief texts (A1.1)</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Scanned to locate specific details (A2.1)</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57189">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Used layout to locate information in document (A2.3)</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a:lnSpc>
                <a:spcPct val="115000"/>
              </a:lnSpc>
              <a:spcBef>
                <a:spcPts val="1600"/>
              </a:spcBef>
              <a:spcAft>
                <a:spcPts val="1600"/>
              </a:spcAft>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 </a:t>
            </a:r>
            <a:r>
              <a:rPr lang="en-GB" sz="2400" dirty="0">
                <a:solidFill>
                  <a:schemeClr val="dk1"/>
                </a:solidFill>
                <a:latin typeface="Calibri" panose="020F0502020204030204" pitchFamily="34" charset="0"/>
                <a:cs typeface="Calibri" panose="020F0502020204030204" pitchFamily="34" charset="0"/>
              </a:rPr>
              <a:t> </a:t>
            </a:r>
            <a:endParaRPr sz="2400" dirty="0">
              <a:solidFill>
                <a:schemeClr val="dk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1994857-4CDF-7285-7692-B90F2694549B}"/>
              </a:ext>
            </a:extLst>
          </p:cNvPr>
          <p:cNvSpPr>
            <a:spLocks noGrp="1"/>
          </p:cNvSpPr>
          <p:nvPr>
            <p:ph type="title"/>
          </p:nvPr>
        </p:nvSpPr>
        <p:spPr/>
        <p:txBody>
          <a:bodyPr/>
          <a:lstStyle/>
          <a:p>
            <a:r>
              <a:rPr lang="en-US" dirty="0"/>
              <a:t>Sample Report from Project Read Based on CAMERA Assessment</a:t>
            </a:r>
            <a:endParaRPr lang="en-CA"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p:nvPr/>
        </p:nvSpPr>
        <p:spPr>
          <a:xfrm>
            <a:off x="904200" y="1999607"/>
            <a:ext cx="10383600" cy="4185721"/>
          </a:xfrm>
          <a:prstGeom prst="rect">
            <a:avLst/>
          </a:prstGeom>
          <a:noFill/>
          <a:ln>
            <a:noFill/>
          </a:ln>
        </p:spPr>
        <p:txBody>
          <a:bodyPr spcFirstLastPara="1" wrap="square" lIns="121900" tIns="121900" rIns="121900" bIns="121900" anchor="t" anchorCtr="0">
            <a:spAutoFit/>
          </a:bodyPr>
          <a:lstStyle/>
          <a:p>
            <a:pPr>
              <a:spcAft>
                <a:spcPts val="600"/>
              </a:spcAft>
            </a:pPr>
            <a:r>
              <a:rPr lang="en-GB" sz="2400" b="1" dirty="0">
                <a:solidFill>
                  <a:schemeClr val="dk1"/>
                </a:solidFill>
                <a:latin typeface="Calibri" panose="020F0502020204030204" pitchFamily="34" charset="0"/>
                <a:ea typeface="Times New Roman"/>
                <a:cs typeface="Calibri" panose="020F0502020204030204" pitchFamily="34" charset="0"/>
                <a:sym typeface="Times New Roman"/>
              </a:rPr>
              <a:t>Communicate Ideas and Information Competency assessed at OALCF Level 1</a:t>
            </a:r>
          </a:p>
          <a:p>
            <a:pPr>
              <a:spcAft>
                <a:spcPts val="600"/>
              </a:spcAft>
            </a:pPr>
            <a:endParaRPr sz="1600" b="1"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Spoke clearly in a focused or organized way (B1.1)</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Repeated or questioned to confirm understanding (B1.1)</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Wrote simple texts to request, remind or inform (B2.1)  Task 2: </a:t>
            </a:r>
            <a:r>
              <a:rPr lang="en-GB" sz="2400" i="1" dirty="0">
                <a:solidFill>
                  <a:schemeClr val="dk1"/>
                </a:solidFill>
                <a:latin typeface="Calibri" panose="020F0502020204030204" pitchFamily="34" charset="0"/>
                <a:ea typeface="Times New Roman"/>
                <a:cs typeface="Calibri" panose="020F0502020204030204" pitchFamily="34" charset="0"/>
                <a:sym typeface="Times New Roman"/>
              </a:rPr>
              <a:t>“I will be in a meeting 30 </a:t>
            </a:r>
            <a:r>
              <a:rPr lang="en-GB" sz="2400" i="1" dirty="0" err="1">
                <a:solidFill>
                  <a:schemeClr val="dk1"/>
                </a:solidFill>
                <a:latin typeface="Calibri" panose="020F0502020204030204" pitchFamily="34" charset="0"/>
                <a:ea typeface="Times New Roman"/>
                <a:cs typeface="Calibri" panose="020F0502020204030204" pitchFamily="34" charset="0"/>
                <a:sym typeface="Times New Roman"/>
              </a:rPr>
              <a:t>minits</a:t>
            </a:r>
            <a:r>
              <a:rPr lang="en-GB" sz="2400" i="1" dirty="0">
                <a:solidFill>
                  <a:schemeClr val="dk1"/>
                </a:solidFill>
                <a:latin typeface="Calibri" panose="020F0502020204030204" pitchFamily="34" charset="0"/>
                <a:ea typeface="Times New Roman"/>
                <a:cs typeface="Calibri" panose="020F0502020204030204" pitchFamily="34" charset="0"/>
                <a:sym typeface="Times New Roman"/>
              </a:rPr>
              <a:t> so will be back after!”</a:t>
            </a:r>
            <a:endParaRPr sz="2400" i="1"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Conveyed simple ideas and factual information (B2.1)</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Used highly familiar vocabulary (B2.1)</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Font typeface="Times New Roman"/>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Used layout to determine where to make entries in document (B3.3)</a:t>
            </a:r>
            <a:endParaRPr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9E60FA0C-ED40-D5BC-E34F-123D35C2FBB2}"/>
              </a:ext>
            </a:extLst>
          </p:cNvPr>
          <p:cNvSpPr txBox="1">
            <a:spLocks/>
          </p:cNvSpPr>
          <p:nvPr/>
        </p:nvSpPr>
        <p:spPr>
          <a:xfrm>
            <a:off x="838200" y="365125"/>
            <a:ext cx="105156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latin typeface="Calibri" panose="020F0502020204030204" pitchFamily="34" charset="0"/>
                <a:cs typeface="Calibri" panose="020F0502020204030204" pitchFamily="34" charset="0"/>
              </a:rPr>
              <a:t>Sample Report from Project Read Based on CAMERA Assessment</a:t>
            </a:r>
            <a:endParaRPr lang="en-CA" sz="4400" dirty="0">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1A78-D0E9-6595-6A65-8AC7B9DCBEA1}"/>
              </a:ext>
            </a:extLst>
          </p:cNvPr>
          <p:cNvSpPr>
            <a:spLocks noGrp="1"/>
          </p:cNvSpPr>
          <p:nvPr>
            <p:ph type="title"/>
          </p:nvPr>
        </p:nvSpPr>
        <p:spPr>
          <a:xfrm>
            <a:off x="831850" y="444465"/>
            <a:ext cx="10515600" cy="820809"/>
          </a:xfrm>
        </p:spPr>
        <p:txBody>
          <a:bodyPr>
            <a:normAutofit/>
          </a:bodyPr>
          <a:lstStyle/>
          <a:p>
            <a:r>
              <a:rPr lang="en-CA" sz="4400" dirty="0"/>
              <a:t>Our Panelists</a:t>
            </a:r>
          </a:p>
        </p:txBody>
      </p:sp>
      <p:sp>
        <p:nvSpPr>
          <p:cNvPr id="3" name="Text Placeholder 2">
            <a:extLst>
              <a:ext uri="{FF2B5EF4-FFF2-40B4-BE49-F238E27FC236}">
                <a16:creationId xmlns:a16="http://schemas.microsoft.com/office/drawing/2014/main" id="{7F6A37E9-1E3C-42EA-9049-3AB72F36FE2C}"/>
              </a:ext>
            </a:extLst>
          </p:cNvPr>
          <p:cNvSpPr>
            <a:spLocks noGrp="1"/>
          </p:cNvSpPr>
          <p:nvPr>
            <p:ph type="body" idx="1"/>
          </p:nvPr>
        </p:nvSpPr>
        <p:spPr>
          <a:xfrm>
            <a:off x="831850" y="1552354"/>
            <a:ext cx="10515600" cy="3912782"/>
          </a:xfrm>
        </p:spPr>
        <p:txBody>
          <a:bodyPr>
            <a:normAutofit lnSpcReduction="10000"/>
          </a:bodyPr>
          <a:lstStyle/>
          <a:p>
            <a:pPr marL="571500" indent="-342900">
              <a:buFont typeface="Arial" panose="020B0604020202020204" pitchFamily="34" charset="0"/>
              <a:buChar char="•"/>
            </a:pPr>
            <a:r>
              <a:rPr lang="en-US" dirty="0">
                <a:solidFill>
                  <a:schemeClr val="tx1"/>
                </a:solidFill>
              </a:rPr>
              <a:t>Heather Ferguson from Sioux College </a:t>
            </a:r>
          </a:p>
          <a:p>
            <a:pPr marL="571500" indent="-342900">
              <a:buFont typeface="Arial" panose="020B0604020202020204" pitchFamily="34" charset="0"/>
              <a:buChar char="•"/>
            </a:pPr>
            <a:r>
              <a:rPr lang="en-US" dirty="0">
                <a:solidFill>
                  <a:schemeClr val="tx1"/>
                </a:solidFill>
              </a:rPr>
              <a:t>Rick Townend from Fanshawe College </a:t>
            </a:r>
          </a:p>
          <a:p>
            <a:pPr marL="571500" indent="-342900">
              <a:buFont typeface="Arial" panose="020B0604020202020204" pitchFamily="34" charset="0"/>
              <a:buChar char="•"/>
            </a:pPr>
            <a:r>
              <a:rPr lang="en-US" dirty="0">
                <a:solidFill>
                  <a:schemeClr val="tx1"/>
                </a:solidFill>
              </a:rPr>
              <a:t>Melissa Friske from the Renfrew County District School Board  </a:t>
            </a:r>
          </a:p>
          <a:p>
            <a:pPr marL="571500" indent="-342900">
              <a:buFont typeface="Arial" panose="020B0604020202020204" pitchFamily="34" charset="0"/>
              <a:buChar char="•"/>
            </a:pPr>
            <a:r>
              <a:rPr lang="en-US" dirty="0">
                <a:solidFill>
                  <a:schemeClr val="tx1"/>
                </a:solidFill>
              </a:rPr>
              <a:t>Jill Slemon from the London District Catholic School Board</a:t>
            </a:r>
          </a:p>
          <a:p>
            <a:pPr marL="571500" indent="-342900">
              <a:buFont typeface="Arial" panose="020B0604020202020204" pitchFamily="34" charset="0"/>
              <a:buChar char="•"/>
            </a:pPr>
            <a:r>
              <a:rPr lang="en-US" dirty="0">
                <a:solidFill>
                  <a:schemeClr val="tx1"/>
                </a:solidFill>
              </a:rPr>
              <a:t>Jessica Moir from the Haldimand Norfolk Literacy Council </a:t>
            </a:r>
          </a:p>
          <a:p>
            <a:pPr marL="571500" indent="-342900">
              <a:buFont typeface="Arial" panose="020B0604020202020204" pitchFamily="34" charset="0"/>
              <a:buChar char="•"/>
            </a:pPr>
            <a:r>
              <a:rPr lang="en-US" dirty="0">
                <a:solidFill>
                  <a:schemeClr val="tx1"/>
                </a:solidFill>
              </a:rPr>
              <a:t>Sue Damon from The Literacy Group of Waterloo Region</a:t>
            </a:r>
          </a:p>
          <a:p>
            <a:pPr marL="571500" indent="-342900">
              <a:buFont typeface="Arial" panose="020B0604020202020204" pitchFamily="34" charset="0"/>
              <a:buChar char="•"/>
            </a:pPr>
            <a:r>
              <a:rPr lang="en-US" dirty="0">
                <a:solidFill>
                  <a:schemeClr val="tx1"/>
                </a:solidFill>
              </a:rPr>
              <a:t>Sara Gill and Jeimy Martinez Sorto from the Adult Basic Education Association (ABEA) </a:t>
            </a:r>
          </a:p>
          <a:p>
            <a:pPr marL="571500" indent="-342900">
              <a:buFont typeface="Arial" panose="020B0604020202020204" pitchFamily="34" charset="0"/>
              <a:buChar char="•"/>
            </a:pPr>
            <a:r>
              <a:rPr lang="en-US" dirty="0">
                <a:solidFill>
                  <a:schemeClr val="tx1"/>
                </a:solidFill>
              </a:rPr>
              <a:t>Monika Jankowska-Pacyna from AlphaPlus </a:t>
            </a:r>
            <a:endParaRPr lang="en-CA" dirty="0">
              <a:solidFill>
                <a:schemeClr val="tx1"/>
              </a:solidFill>
            </a:endParaRPr>
          </a:p>
        </p:txBody>
      </p:sp>
    </p:spTree>
    <p:extLst>
      <p:ext uri="{BB962C8B-B14F-4D97-AF65-F5344CB8AC3E}">
        <p14:creationId xmlns:p14="http://schemas.microsoft.com/office/powerpoint/2010/main" val="1977029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8"/>
          <p:cNvSpPr txBox="1"/>
          <p:nvPr/>
        </p:nvSpPr>
        <p:spPr>
          <a:xfrm>
            <a:off x="838199" y="2087786"/>
            <a:ext cx="10515599" cy="2400617"/>
          </a:xfrm>
          <a:prstGeom prst="rect">
            <a:avLst/>
          </a:prstGeom>
          <a:noFill/>
          <a:ln>
            <a:noFill/>
          </a:ln>
        </p:spPr>
        <p:txBody>
          <a:bodyPr spcFirstLastPara="1" wrap="square" lIns="121900" tIns="121900" rIns="121900" bIns="121900" anchor="t" anchorCtr="0">
            <a:spAutoFit/>
          </a:bodyPr>
          <a:lstStyle/>
          <a:p>
            <a:pPr>
              <a:spcAft>
                <a:spcPts val="600"/>
              </a:spcAft>
            </a:pPr>
            <a:r>
              <a:rPr lang="en-GB" sz="2400" b="1" dirty="0">
                <a:solidFill>
                  <a:schemeClr val="dk1"/>
                </a:solidFill>
                <a:latin typeface="Calibri" panose="020F0502020204030204" pitchFamily="34" charset="0"/>
                <a:ea typeface="Times New Roman"/>
                <a:cs typeface="Calibri" panose="020F0502020204030204" pitchFamily="34" charset="0"/>
                <a:sym typeface="Times New Roman"/>
              </a:rPr>
              <a:t>Understand and Use Numbers Competency assessed at an undetermined OALCF Level</a:t>
            </a:r>
          </a:p>
          <a:p>
            <a:pPr>
              <a:spcAft>
                <a:spcPts val="600"/>
              </a:spcAft>
            </a:pPr>
            <a:endParaRPr sz="2400" b="1" dirty="0">
              <a:solidFill>
                <a:schemeClr val="dk1"/>
              </a:solidFill>
              <a:latin typeface="Calibri" panose="020F0502020204030204" pitchFamily="34" charset="0"/>
              <a:ea typeface="Times New Roman"/>
              <a:cs typeface="Calibri" panose="020F0502020204030204" pitchFamily="34" charset="0"/>
              <a:sym typeface="Times New Roman"/>
            </a:endParaRPr>
          </a:p>
          <a:p>
            <a:pPr marL="599985" indent="-474121">
              <a:spcAft>
                <a:spcPts val="600"/>
              </a:spcAft>
              <a:buClr>
                <a:schemeClr val="dk1"/>
              </a:buClr>
              <a:buSzPct val="70000"/>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Did not complete numeracy task: purchase order</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a:p>
            <a:pPr marL="609585" indent="-474121">
              <a:spcAft>
                <a:spcPts val="600"/>
              </a:spcAft>
              <a:buClr>
                <a:schemeClr val="dk1"/>
              </a:buClr>
              <a:buSzPct val="70000"/>
              <a:buChar char="●"/>
            </a:pPr>
            <a:r>
              <a:rPr lang="en-GB" sz="2400" dirty="0">
                <a:solidFill>
                  <a:schemeClr val="dk1"/>
                </a:solidFill>
                <a:latin typeface="Calibri" panose="020F0502020204030204" pitchFamily="34" charset="0"/>
                <a:ea typeface="Times New Roman"/>
                <a:cs typeface="Calibri" panose="020F0502020204030204" pitchFamily="34" charset="0"/>
                <a:sym typeface="Times New Roman"/>
              </a:rPr>
              <a:t>Did not correctly answer embedded numeracy math tasks</a:t>
            </a:r>
            <a:endParaRPr sz="2400"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2" name="Title 1">
            <a:extLst>
              <a:ext uri="{FF2B5EF4-FFF2-40B4-BE49-F238E27FC236}">
                <a16:creationId xmlns:a16="http://schemas.microsoft.com/office/drawing/2014/main" id="{EE9A5496-D458-8347-0390-B06E45309400}"/>
              </a:ext>
            </a:extLst>
          </p:cNvPr>
          <p:cNvSpPr txBox="1">
            <a:spLocks/>
          </p:cNvSpPr>
          <p:nvPr/>
        </p:nvSpPr>
        <p:spPr>
          <a:xfrm>
            <a:off x="838200" y="365125"/>
            <a:ext cx="105156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latin typeface="Calibri" panose="020F0502020204030204" pitchFamily="34" charset="0"/>
                <a:cs typeface="Calibri" panose="020F0502020204030204" pitchFamily="34" charset="0"/>
              </a:rPr>
              <a:t>Sample Report from Project Read Based on CAMERA Assessment</a:t>
            </a:r>
            <a:endParaRPr lang="en-CA" sz="4400" dirty="0">
              <a:latin typeface="Calibri" panose="020F0502020204030204" pitchFamily="34" charset="0"/>
              <a:cs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GB" dirty="0"/>
              <a:t>Limitations</a:t>
            </a:r>
            <a:endParaRPr dirty="0"/>
          </a:p>
        </p:txBody>
      </p:sp>
      <p:sp>
        <p:nvSpPr>
          <p:cNvPr id="88" name="Google Shape;88;p19"/>
          <p:cNvSpPr txBox="1">
            <a:spLocks noGrp="1"/>
          </p:cNvSpPr>
          <p:nvPr>
            <p:ph type="body" idx="4294967295"/>
          </p:nvPr>
        </p:nvSpPr>
        <p:spPr>
          <a:xfrm>
            <a:off x="838200" y="1524343"/>
            <a:ext cx="10515600" cy="3319506"/>
          </a:xfrm>
          <a:prstGeom prst="rect">
            <a:avLst/>
          </a:prstGeom>
        </p:spPr>
        <p:txBody>
          <a:bodyPr spcFirstLastPara="1" wrap="square" lIns="121900" tIns="121900" rIns="121900" bIns="121900" anchor="t" anchorCtr="0">
            <a:normAutofit/>
          </a:bodyPr>
          <a:lstStyle/>
          <a:p>
            <a:pPr>
              <a:lnSpc>
                <a:spcPct val="100000"/>
              </a:lnSpc>
              <a:spcBef>
                <a:spcPts val="0"/>
              </a:spcBef>
              <a:spcAft>
                <a:spcPts val="600"/>
              </a:spcAft>
            </a:pPr>
            <a:r>
              <a:rPr lang="en-GB" sz="2400" dirty="0"/>
              <a:t>Does not provide robust assessment of skills. Furnishes a rough estimate of skill levels in the 4 competencies measured, but does not give sufficient information for learner plan development or selection of learning resources. Additional assessment is required for those purposes.</a:t>
            </a:r>
            <a:endParaRPr sz="2400" dirty="0"/>
          </a:p>
          <a:p>
            <a:pPr>
              <a:lnSpc>
                <a:spcPct val="100000"/>
              </a:lnSpc>
              <a:spcBef>
                <a:spcPts val="0"/>
              </a:spcBef>
              <a:spcAft>
                <a:spcPts val="600"/>
              </a:spcAft>
            </a:pPr>
            <a:r>
              <a:rPr lang="en-GB" sz="2400" dirty="0"/>
              <a:t>Geared to learners on Employment pathway</a:t>
            </a:r>
            <a:endParaRPr sz="2400" dirty="0"/>
          </a:p>
          <a:p>
            <a:pPr>
              <a:lnSpc>
                <a:spcPct val="100000"/>
              </a:lnSpc>
              <a:spcBef>
                <a:spcPts val="0"/>
              </a:spcBef>
              <a:spcAft>
                <a:spcPts val="600"/>
              </a:spcAft>
            </a:pPr>
            <a:r>
              <a:rPr lang="en-GB" sz="2400" dirty="0"/>
              <a:t>Paper-based, so it can’t be used for remote assessment</a:t>
            </a:r>
            <a:endParaRPr sz="2400" dirty="0"/>
          </a:p>
          <a:p>
            <a:pPr marL="0" indent="0">
              <a:spcBef>
                <a:spcPts val="1600"/>
              </a:spcBef>
              <a:spcAft>
                <a:spcPts val="1600"/>
              </a:spcAft>
              <a:buNone/>
            </a:pP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prstGeom prst="rect">
            <a:avLst/>
          </a:prstGeom>
          <a:noFill/>
        </p:spPr>
        <p:txBody>
          <a:bodyPr spcFirstLastPara="1" wrap="square" lIns="121900" tIns="121900" rIns="121900" bIns="121900" anchor="t" anchorCtr="0">
            <a:normAutofit/>
          </a:bodyPr>
          <a:lstStyle/>
          <a:p>
            <a:r>
              <a:rPr lang="en-GB" dirty="0"/>
              <a:t>SARA: Study Aid and Reading Assessment</a:t>
            </a:r>
            <a:endParaRPr dirty="0"/>
          </a:p>
        </p:txBody>
      </p:sp>
      <p:sp>
        <p:nvSpPr>
          <p:cNvPr id="94" name="Google Shape;94;p20"/>
          <p:cNvSpPr txBox="1">
            <a:spLocks noGrp="1"/>
          </p:cNvSpPr>
          <p:nvPr>
            <p:ph type="body" idx="4294967295"/>
          </p:nvPr>
        </p:nvSpPr>
        <p:spPr>
          <a:xfrm>
            <a:off x="838200" y="1536700"/>
            <a:ext cx="10521950" cy="4554538"/>
          </a:xfrm>
          <a:prstGeom prst="rect">
            <a:avLst/>
          </a:prstGeom>
        </p:spPr>
        <p:txBody>
          <a:bodyPr spcFirstLastPara="1" wrap="square" lIns="121900" tIns="121900" rIns="121900" bIns="121900" anchor="t" anchorCtr="0">
            <a:normAutofit/>
          </a:bodyPr>
          <a:lstStyle/>
          <a:p>
            <a:pPr>
              <a:lnSpc>
                <a:spcPct val="100000"/>
              </a:lnSpc>
              <a:spcBef>
                <a:spcPts val="0"/>
              </a:spcBef>
              <a:spcAft>
                <a:spcPts val="600"/>
              </a:spcAft>
            </a:pPr>
            <a:r>
              <a:rPr lang="en-GB" sz="2400" dirty="0">
                <a:solidFill>
                  <a:schemeClr val="tx1"/>
                </a:solidFill>
              </a:rPr>
              <a:t>Initially designed as a reading assessment for students in Grades 3-12 </a:t>
            </a:r>
            <a:endParaRPr sz="2400" dirty="0">
              <a:solidFill>
                <a:schemeClr val="tx1"/>
              </a:solidFill>
            </a:endParaRPr>
          </a:p>
          <a:p>
            <a:pPr>
              <a:lnSpc>
                <a:spcPct val="100000"/>
              </a:lnSpc>
              <a:spcBef>
                <a:spcPts val="0"/>
              </a:spcBef>
              <a:spcAft>
                <a:spcPts val="600"/>
              </a:spcAft>
            </a:pPr>
            <a:r>
              <a:rPr lang="en-GB" sz="2400" dirty="0">
                <a:solidFill>
                  <a:schemeClr val="tx1"/>
                </a:solidFill>
              </a:rPr>
              <a:t>Researchers at the University of Memphis (led by John Sabatini, Distinguished Research Professor, Institute for Intelligent Systems and Department of Psychology) are in the process recalibrating the SARA for use with adult literacy students</a:t>
            </a:r>
            <a:endParaRPr sz="2400" dirty="0">
              <a:solidFill>
                <a:schemeClr val="tx1"/>
              </a:solidFill>
            </a:endParaRPr>
          </a:p>
          <a:p>
            <a:pPr>
              <a:lnSpc>
                <a:spcPct val="100000"/>
              </a:lnSpc>
              <a:spcBef>
                <a:spcPts val="0"/>
              </a:spcBef>
              <a:spcAft>
                <a:spcPts val="600"/>
              </a:spcAft>
            </a:pPr>
            <a:r>
              <a:rPr lang="en-GB" sz="2400" dirty="0">
                <a:solidFill>
                  <a:schemeClr val="tx1"/>
                </a:solidFill>
              </a:rPr>
              <a:t>The Literacy Group is a pilot site for the SARA</a:t>
            </a:r>
            <a:endParaRPr sz="2400" dirty="0">
              <a:solidFill>
                <a:schemeClr val="tx1"/>
              </a:solidFill>
            </a:endParaRPr>
          </a:p>
          <a:p>
            <a:pPr>
              <a:lnSpc>
                <a:spcPct val="100000"/>
              </a:lnSpc>
              <a:spcBef>
                <a:spcPts val="0"/>
              </a:spcBef>
              <a:spcAft>
                <a:spcPts val="600"/>
              </a:spcAft>
            </a:pPr>
            <a:r>
              <a:rPr lang="en-GB" sz="2400" dirty="0">
                <a:solidFill>
                  <a:schemeClr val="tx1"/>
                </a:solidFill>
              </a:rPr>
              <a:t>More adult-learning pilot sites are currently being sought </a:t>
            </a:r>
            <a:endParaRPr sz="2400" dirty="0">
              <a:solidFill>
                <a:schemeClr val="tx1"/>
              </a:solidFill>
            </a:endParaRPr>
          </a:p>
          <a:p>
            <a:pPr>
              <a:lnSpc>
                <a:spcPct val="100000"/>
              </a:lnSpc>
              <a:spcBef>
                <a:spcPts val="0"/>
              </a:spcBef>
              <a:spcAft>
                <a:spcPts val="600"/>
              </a:spcAft>
            </a:pPr>
            <a:r>
              <a:rPr lang="en-GB" sz="2400" dirty="0">
                <a:solidFill>
                  <a:schemeClr val="tx1"/>
                </a:solidFill>
              </a:rPr>
              <a:t>The SARA is a Web-based assessment that is simple to administer (send the learner a link, a user name, and a password by email) and provides detailed information on a learner’s reading strengths and weaknesses</a:t>
            </a:r>
            <a:endParaRPr sz="2400" dirty="0">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1"/>
          <p:cNvPicPr preferRelativeResize="0"/>
          <p:nvPr/>
        </p:nvPicPr>
        <p:blipFill rotWithShape="1">
          <a:blip r:embed="rId3">
            <a:alphaModFix/>
          </a:blip>
          <a:srcRect l="14093" t="23203" r="16168" b="10224"/>
          <a:stretch/>
        </p:blipFill>
        <p:spPr>
          <a:xfrm>
            <a:off x="1438532" y="1952366"/>
            <a:ext cx="9314935" cy="3781169"/>
          </a:xfrm>
          <a:prstGeom prst="rect">
            <a:avLst/>
          </a:prstGeom>
          <a:noFill/>
          <a:ln>
            <a:noFill/>
          </a:ln>
        </p:spPr>
      </p:pic>
      <p:sp>
        <p:nvSpPr>
          <p:cNvPr id="2" name="Title 1">
            <a:extLst>
              <a:ext uri="{FF2B5EF4-FFF2-40B4-BE49-F238E27FC236}">
                <a16:creationId xmlns:a16="http://schemas.microsoft.com/office/drawing/2014/main" id="{C490EF8A-4D1C-BDDC-B2EF-293C5C5CF7C8}"/>
              </a:ext>
            </a:extLst>
          </p:cNvPr>
          <p:cNvSpPr>
            <a:spLocks noGrp="1"/>
          </p:cNvSpPr>
          <p:nvPr>
            <p:ph type="title"/>
          </p:nvPr>
        </p:nvSpPr>
        <p:spPr/>
        <p:txBody>
          <a:bodyPr>
            <a:normAutofit fontScale="90000"/>
          </a:bodyPr>
          <a:lstStyle/>
          <a:p>
            <a:r>
              <a:rPr lang="en-US" dirty="0"/>
              <a:t>This ETS-developed assessment is composed of six subtests evaluating six key reading skills</a:t>
            </a:r>
            <a:endParaRPr lang="en-CA"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719781" y="2961696"/>
            <a:ext cx="10752438" cy="934608"/>
          </a:xfrm>
          <a:prstGeom prst="rect">
            <a:avLst/>
          </a:prstGeom>
        </p:spPr>
        <p:txBody>
          <a:bodyPr spcFirstLastPara="1" wrap="square" lIns="121900" tIns="121900" rIns="121900" bIns="121900" anchor="t" anchorCtr="0">
            <a:noAutofit/>
          </a:bodyPr>
          <a:lstStyle/>
          <a:p>
            <a:pPr>
              <a:buSzPts val="990"/>
            </a:pPr>
            <a:r>
              <a:rPr lang="en-GB" sz="4400" dirty="0"/>
              <a:t>How we use the SARA at The Literacy Group…</a:t>
            </a:r>
            <a:r>
              <a:rPr lang="en-GB" sz="3493" dirty="0"/>
              <a:t>	</a:t>
            </a:r>
            <a:endParaRPr sz="3493"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738000" y="400542"/>
            <a:ext cx="11025632" cy="1325563"/>
          </a:xfrm>
          <a:prstGeom prst="rect">
            <a:avLst/>
          </a:prstGeom>
        </p:spPr>
        <p:txBody>
          <a:bodyPr spcFirstLastPara="1" wrap="square" lIns="121900" tIns="121900" rIns="121900" bIns="121900" anchor="t" anchorCtr="0">
            <a:noAutofit/>
          </a:bodyPr>
          <a:lstStyle/>
          <a:p>
            <a:pPr marL="91438">
              <a:buClr>
                <a:srgbClr val="C00000"/>
              </a:buClr>
              <a:buSzPct val="100000"/>
            </a:pPr>
            <a:r>
              <a:rPr lang="en-GB" dirty="0">
                <a:solidFill>
                  <a:srgbClr val="C00000"/>
                </a:solidFill>
              </a:rPr>
              <a:t>1. We use the SARA to determine whether our program is appropriate for a particular client</a:t>
            </a:r>
            <a:endParaRPr dirty="0">
              <a:solidFill>
                <a:srgbClr val="C00000"/>
              </a:solidFill>
            </a:endParaRPr>
          </a:p>
        </p:txBody>
      </p:sp>
      <p:sp>
        <p:nvSpPr>
          <p:cNvPr id="110" name="Google Shape;110;p23"/>
          <p:cNvSpPr txBox="1">
            <a:spLocks noGrp="1"/>
          </p:cNvSpPr>
          <p:nvPr>
            <p:ph type="body" idx="4294967295"/>
          </p:nvPr>
        </p:nvSpPr>
        <p:spPr>
          <a:xfrm>
            <a:off x="738000" y="2088507"/>
            <a:ext cx="10615800" cy="3854450"/>
          </a:xfrm>
          <a:prstGeom prst="rect">
            <a:avLst/>
          </a:prstGeom>
        </p:spPr>
        <p:txBody>
          <a:bodyPr spcFirstLastPara="1" wrap="square" lIns="121900" tIns="121900" rIns="121900" bIns="121900" anchor="t" anchorCtr="0">
            <a:normAutofit/>
          </a:bodyPr>
          <a:lstStyle/>
          <a:p>
            <a:pPr marL="0" indent="0">
              <a:buNone/>
            </a:pPr>
            <a:r>
              <a:rPr lang="en-GB" sz="2400" dirty="0">
                <a:solidFill>
                  <a:schemeClr val="tx1"/>
                </a:solidFill>
              </a:rPr>
              <a:t>This client scored high across the board on a Level 3 assessment, and since we work primarily with Level 1 learners, our program would not be appropriate for her.</a:t>
            </a:r>
            <a:endParaRPr sz="2400" dirty="0">
              <a:solidFill>
                <a:schemeClr val="tx1"/>
              </a:solidFill>
            </a:endParaRPr>
          </a:p>
          <a:p>
            <a:pPr marL="0" indent="0">
              <a:spcBef>
                <a:spcPts val="1600"/>
              </a:spcBef>
              <a:spcAft>
                <a:spcPts val="1600"/>
              </a:spcAft>
              <a:buNone/>
            </a:pPr>
            <a:endParaRPr dirty="0"/>
          </a:p>
        </p:txBody>
      </p:sp>
      <p:pic>
        <p:nvPicPr>
          <p:cNvPr id="111" name="Google Shape;111;p23"/>
          <p:cNvPicPr preferRelativeResize="0"/>
          <p:nvPr/>
        </p:nvPicPr>
        <p:blipFill>
          <a:blip r:embed="rId3">
            <a:alphaModFix/>
          </a:blip>
          <a:stretch>
            <a:fillRect/>
          </a:stretch>
        </p:blipFill>
        <p:spPr>
          <a:xfrm>
            <a:off x="738000" y="3626708"/>
            <a:ext cx="10615800" cy="154396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838200" y="365125"/>
            <a:ext cx="10915634" cy="1325563"/>
          </a:xfrm>
          <a:prstGeom prst="rect">
            <a:avLst/>
          </a:prstGeom>
        </p:spPr>
        <p:txBody>
          <a:bodyPr spcFirstLastPara="1" wrap="square" lIns="121900" tIns="121900" rIns="121900" bIns="121900" anchor="t" anchorCtr="0">
            <a:normAutofit/>
          </a:bodyPr>
          <a:lstStyle/>
          <a:p>
            <a:pPr>
              <a:lnSpc>
                <a:spcPct val="115000"/>
              </a:lnSpc>
              <a:buSzPct val="39285"/>
            </a:pPr>
            <a:r>
              <a:rPr lang="en-GB" dirty="0"/>
              <a:t>2. We use the SARA for program development</a:t>
            </a:r>
            <a:endParaRPr sz="5400" dirty="0"/>
          </a:p>
        </p:txBody>
      </p:sp>
      <p:pic>
        <p:nvPicPr>
          <p:cNvPr id="117" name="Google Shape;117;p24"/>
          <p:cNvPicPr preferRelativeResize="0"/>
          <p:nvPr/>
        </p:nvPicPr>
        <p:blipFill rotWithShape="1">
          <a:blip r:embed="rId3">
            <a:alphaModFix/>
          </a:blip>
          <a:srcRect b="2781"/>
          <a:stretch/>
        </p:blipFill>
        <p:spPr>
          <a:xfrm>
            <a:off x="509467" y="2458994"/>
            <a:ext cx="11173066" cy="3373395"/>
          </a:xfrm>
          <a:prstGeom prst="rect">
            <a:avLst/>
          </a:prstGeom>
          <a:noFill/>
          <a:ln>
            <a:noFill/>
          </a:ln>
        </p:spPr>
      </p:pic>
      <p:sp>
        <p:nvSpPr>
          <p:cNvPr id="2" name="TextBox 1">
            <a:extLst>
              <a:ext uri="{FF2B5EF4-FFF2-40B4-BE49-F238E27FC236}">
                <a16:creationId xmlns:a16="http://schemas.microsoft.com/office/drawing/2014/main" id="{56009D8E-29BB-DE6E-119E-04ED24A9185A}"/>
              </a:ext>
            </a:extLst>
          </p:cNvPr>
          <p:cNvSpPr txBox="1"/>
          <p:nvPr/>
        </p:nvSpPr>
        <p:spPr>
          <a:xfrm>
            <a:off x="838199" y="1594021"/>
            <a:ext cx="10678297" cy="830997"/>
          </a:xfrm>
          <a:prstGeom prst="rect">
            <a:avLst/>
          </a:prstGeom>
          <a:noFill/>
        </p:spPr>
        <p:txBody>
          <a:bodyPr wrap="square" rtlCol="0">
            <a:spAutoFit/>
          </a:bodyPr>
          <a:lstStyle/>
          <a:p>
            <a:r>
              <a:rPr lang="en-GB" sz="2400" dirty="0">
                <a:solidFill>
                  <a:schemeClr val="tx1"/>
                </a:solidFill>
                <a:latin typeface="Calibri" panose="020F0502020204030204" pitchFamily="34" charset="0"/>
                <a:cs typeface="Calibri" panose="020F0502020204030204" pitchFamily="34" charset="0"/>
              </a:rPr>
              <a:t>When we saw the data on our students’ overall performance, we recognized that we needed to strengthen our phonics instruction.</a:t>
            </a:r>
            <a:endParaRPr lang="en-CA"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2" name="Title 1">
            <a:extLst>
              <a:ext uri="{FF2B5EF4-FFF2-40B4-BE49-F238E27FC236}">
                <a16:creationId xmlns:a16="http://schemas.microsoft.com/office/drawing/2014/main" id="{562C73CF-D76F-E7C3-C907-57993A9A47D3}"/>
              </a:ext>
            </a:extLst>
          </p:cNvPr>
          <p:cNvSpPr>
            <a:spLocks noGrp="1"/>
          </p:cNvSpPr>
          <p:nvPr>
            <p:ph type="title"/>
          </p:nvPr>
        </p:nvSpPr>
        <p:spPr>
          <a:xfrm>
            <a:off x="838200" y="365125"/>
            <a:ext cx="10515600" cy="2563426"/>
          </a:xfrm>
        </p:spPr>
        <p:txBody>
          <a:bodyPr>
            <a:normAutofit/>
          </a:bodyPr>
          <a:lstStyle/>
          <a:p>
            <a:r>
              <a:rPr lang="en-US" dirty="0"/>
              <a:t>3. We use the SARA data to identify individual students’ reading strengths and weaknesses for learner plan development.</a:t>
            </a:r>
            <a:br>
              <a:rPr lang="en-US" dirty="0"/>
            </a:br>
            <a:endParaRPr lang="en-CA" dirty="0"/>
          </a:p>
        </p:txBody>
      </p:sp>
      <p:sp>
        <p:nvSpPr>
          <p:cNvPr id="122" name="Google Shape;122;p25"/>
          <p:cNvSpPr txBox="1">
            <a:spLocks noGrp="1"/>
          </p:cNvSpPr>
          <p:nvPr>
            <p:ph type="body" idx="4294967295"/>
          </p:nvPr>
        </p:nvSpPr>
        <p:spPr>
          <a:xfrm>
            <a:off x="831850" y="2514599"/>
            <a:ext cx="10521950" cy="1828802"/>
          </a:xfrm>
          <a:prstGeom prst="rect">
            <a:avLst/>
          </a:prstGeom>
        </p:spPr>
        <p:txBody>
          <a:bodyPr spcFirstLastPara="1" wrap="square" lIns="121900" tIns="121900" rIns="121900" bIns="121900" anchor="t" anchorCtr="0">
            <a:normAutofit/>
          </a:bodyPr>
          <a:lstStyle/>
          <a:p>
            <a:pPr marL="0" indent="0">
              <a:spcBef>
                <a:spcPts val="1600"/>
              </a:spcBef>
              <a:buNone/>
            </a:pPr>
            <a:endParaRPr dirty="0"/>
          </a:p>
          <a:p>
            <a:pPr marL="0" indent="0">
              <a:spcBef>
                <a:spcPts val="1600"/>
              </a:spcBef>
              <a:buNone/>
            </a:pPr>
            <a:r>
              <a:rPr lang="en-GB" sz="2400" dirty="0"/>
              <a:t>The following slides show what kinds of data the SARA provides.</a:t>
            </a:r>
            <a:endParaRPr sz="2400" dirty="0"/>
          </a:p>
          <a:p>
            <a:pPr marL="0" indent="0">
              <a:spcBef>
                <a:spcPts val="1600"/>
              </a:spcBef>
              <a:spcAft>
                <a:spcPts val="1600"/>
              </a:spcAft>
              <a:buNone/>
            </a:pP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6"/>
          <p:cNvPicPr preferRelativeResize="0"/>
          <p:nvPr/>
        </p:nvPicPr>
        <p:blipFill rotWithShape="1">
          <a:blip r:embed="rId3">
            <a:alphaModFix/>
          </a:blip>
          <a:srcRect l="567" t="1" b="-10521"/>
          <a:stretch/>
        </p:blipFill>
        <p:spPr>
          <a:xfrm>
            <a:off x="875270" y="1001533"/>
            <a:ext cx="10441459" cy="485493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7"/>
          <p:cNvPicPr preferRelativeResize="0"/>
          <p:nvPr/>
        </p:nvPicPr>
        <p:blipFill rotWithShape="1">
          <a:blip r:embed="rId3">
            <a:alphaModFix/>
          </a:blip>
          <a:srcRect t="555" b="4129"/>
          <a:stretch/>
        </p:blipFill>
        <p:spPr>
          <a:xfrm>
            <a:off x="1190708" y="617839"/>
            <a:ext cx="9114828" cy="53415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649A-9B79-4FAA-9B62-32C0C34F3722}"/>
              </a:ext>
            </a:extLst>
          </p:cNvPr>
          <p:cNvSpPr>
            <a:spLocks noGrp="1"/>
          </p:cNvSpPr>
          <p:nvPr>
            <p:ph type="title"/>
          </p:nvPr>
        </p:nvSpPr>
        <p:spPr/>
        <p:txBody>
          <a:bodyPr/>
          <a:lstStyle/>
          <a:p>
            <a:r>
              <a:rPr lang="en-US" dirty="0"/>
              <a:t>Welcome Heather Ferguson</a:t>
            </a:r>
            <a:endParaRPr lang="en-CA" dirty="0"/>
          </a:p>
        </p:txBody>
      </p:sp>
      <p:pic>
        <p:nvPicPr>
          <p:cNvPr id="3074" name="Picture 2" descr="Sault College | Career Abroad | Study in Canada">
            <a:extLst>
              <a:ext uri="{FF2B5EF4-FFF2-40B4-BE49-F238E27FC236}">
                <a16:creationId xmlns:a16="http://schemas.microsoft.com/office/drawing/2014/main" id="{72CEBA71-0E3A-F2EC-B3D0-F4E9812CEA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81421" y="365124"/>
            <a:ext cx="2651128" cy="1325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AA15030-DE27-178F-4ABB-ACC31D1E657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7719" b="31282"/>
          <a:stretch/>
        </p:blipFill>
        <p:spPr bwMode="auto">
          <a:xfrm>
            <a:off x="3957918" y="2903838"/>
            <a:ext cx="4276164"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75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8"/>
          <p:cNvPicPr preferRelativeResize="0"/>
          <p:nvPr/>
        </p:nvPicPr>
        <p:blipFill rotWithShape="1">
          <a:blip r:embed="rId3">
            <a:alphaModFix/>
          </a:blip>
          <a:srcRect t="2334" b="3745"/>
          <a:stretch/>
        </p:blipFill>
        <p:spPr>
          <a:xfrm>
            <a:off x="1416314" y="358346"/>
            <a:ext cx="8913935" cy="568410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9"/>
          <p:cNvPicPr preferRelativeResize="0"/>
          <p:nvPr/>
        </p:nvPicPr>
        <p:blipFill rotWithShape="1">
          <a:blip r:embed="rId3">
            <a:alphaModFix/>
          </a:blip>
          <a:srcRect t="2802" r="1797" b="6149"/>
          <a:stretch/>
        </p:blipFill>
        <p:spPr>
          <a:xfrm>
            <a:off x="781050" y="642550"/>
            <a:ext cx="10438885" cy="504155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0"/>
          <p:cNvPicPr preferRelativeResize="0"/>
          <p:nvPr/>
        </p:nvPicPr>
        <p:blipFill rotWithShape="1">
          <a:blip r:embed="rId3">
            <a:alphaModFix/>
          </a:blip>
          <a:srcRect b="6427"/>
          <a:stretch/>
        </p:blipFill>
        <p:spPr>
          <a:xfrm>
            <a:off x="1387606" y="0"/>
            <a:ext cx="9416787" cy="603696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31"/>
          <p:cNvPicPr preferRelativeResize="0"/>
          <p:nvPr/>
        </p:nvPicPr>
        <p:blipFill>
          <a:blip r:embed="rId3">
            <a:alphaModFix/>
          </a:blip>
          <a:stretch>
            <a:fillRect/>
          </a:stretch>
        </p:blipFill>
        <p:spPr>
          <a:xfrm>
            <a:off x="1791729" y="129059"/>
            <a:ext cx="8482011" cy="591339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838200" y="630195"/>
            <a:ext cx="10515600" cy="1060493"/>
          </a:xfrm>
          <a:prstGeom prst="rect">
            <a:avLst/>
          </a:prstGeom>
        </p:spPr>
        <p:txBody>
          <a:bodyPr spcFirstLastPara="1" wrap="square" lIns="121900" tIns="121900" rIns="121900" bIns="121900" anchor="t" anchorCtr="0">
            <a:normAutofit/>
          </a:bodyPr>
          <a:lstStyle/>
          <a:p>
            <a:r>
              <a:rPr lang="en-GB" dirty="0"/>
              <a:t>The information we get from SARA tells us…</a:t>
            </a:r>
            <a:endParaRPr dirty="0"/>
          </a:p>
        </p:txBody>
      </p:sp>
      <p:sp>
        <p:nvSpPr>
          <p:cNvPr id="158" name="Google Shape;158;p32"/>
          <p:cNvSpPr txBox="1">
            <a:spLocks noGrp="1"/>
          </p:cNvSpPr>
          <p:nvPr>
            <p:ph type="body" idx="4294967295"/>
          </p:nvPr>
        </p:nvSpPr>
        <p:spPr>
          <a:xfrm>
            <a:off x="951470" y="1777185"/>
            <a:ext cx="9620250" cy="2562225"/>
          </a:xfrm>
          <a:prstGeom prst="rect">
            <a:avLst/>
          </a:prstGeom>
        </p:spPr>
        <p:txBody>
          <a:bodyPr spcFirstLastPara="1" wrap="square" lIns="121900" tIns="121900" rIns="121900" bIns="121900" anchor="t" anchorCtr="0">
            <a:normAutofit/>
          </a:bodyPr>
          <a:lstStyle/>
          <a:p>
            <a:pPr>
              <a:lnSpc>
                <a:spcPct val="100000"/>
              </a:lnSpc>
              <a:spcBef>
                <a:spcPts val="0"/>
              </a:spcBef>
              <a:spcAft>
                <a:spcPts val="600"/>
              </a:spcAft>
            </a:pPr>
            <a:r>
              <a:rPr lang="en-GB" sz="2400" dirty="0"/>
              <a:t>What skills a learner needs to work on, and with what priority</a:t>
            </a:r>
            <a:endParaRPr sz="2400" dirty="0"/>
          </a:p>
          <a:p>
            <a:pPr>
              <a:lnSpc>
                <a:spcPct val="100000"/>
              </a:lnSpc>
              <a:spcBef>
                <a:spcPts val="0"/>
              </a:spcBef>
              <a:spcAft>
                <a:spcPts val="600"/>
              </a:spcAft>
            </a:pPr>
            <a:r>
              <a:rPr lang="en-GB" sz="2400" dirty="0"/>
              <a:t>What learning resources could be used with the learner</a:t>
            </a:r>
            <a:endParaRPr sz="2400" dirty="0"/>
          </a:p>
          <a:p>
            <a:pPr>
              <a:lnSpc>
                <a:spcPct val="100000"/>
              </a:lnSpc>
              <a:spcBef>
                <a:spcPts val="0"/>
              </a:spcBef>
              <a:spcAft>
                <a:spcPts val="600"/>
              </a:spcAft>
            </a:pPr>
            <a:r>
              <a:rPr lang="en-GB" sz="2400" dirty="0"/>
              <a:t>What learning format(s) might best suit the learner: 1-1 instruction, group instruction (which group?), independent online learning, hybrid learning…</a:t>
            </a:r>
            <a:endParaRPr sz="2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3"/>
          <p:cNvSpPr txBox="1">
            <a:spLocks noGrp="1"/>
          </p:cNvSpPr>
          <p:nvPr>
            <p:ph type="title"/>
          </p:nvPr>
        </p:nvSpPr>
        <p:spPr>
          <a:xfrm>
            <a:off x="838200" y="2569369"/>
            <a:ext cx="10515600" cy="1719262"/>
          </a:xfrm>
          <a:prstGeom prst="rect">
            <a:avLst/>
          </a:prstGeom>
        </p:spPr>
        <p:txBody>
          <a:bodyPr spcFirstLastPara="1" wrap="square" lIns="121900" tIns="121900" rIns="121900" bIns="121900" anchor="t" anchorCtr="0">
            <a:normAutofit/>
          </a:bodyPr>
          <a:lstStyle/>
          <a:p>
            <a:r>
              <a:rPr lang="en-GB" sz="4400" dirty="0"/>
              <a:t>Along with the SARA come helpful recommendations for building skills…</a:t>
            </a:r>
            <a:endParaRPr sz="44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34"/>
          <p:cNvPicPr preferRelativeResize="0"/>
          <p:nvPr/>
        </p:nvPicPr>
        <p:blipFill rotWithShape="1">
          <a:blip r:embed="rId3">
            <a:alphaModFix/>
          </a:blip>
          <a:srcRect t="17486" r="2698"/>
          <a:stretch/>
        </p:blipFill>
        <p:spPr>
          <a:xfrm>
            <a:off x="1164624" y="345989"/>
            <a:ext cx="9862752" cy="574589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5"/>
          <p:cNvPicPr preferRelativeResize="0"/>
          <p:nvPr/>
        </p:nvPicPr>
        <p:blipFill rotWithShape="1">
          <a:blip r:embed="rId3">
            <a:alphaModFix/>
          </a:blip>
          <a:srcRect r="3798"/>
          <a:stretch/>
        </p:blipFill>
        <p:spPr>
          <a:xfrm>
            <a:off x="1134761" y="395416"/>
            <a:ext cx="9452919" cy="560233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6"/>
          <p:cNvPicPr preferRelativeResize="0"/>
          <p:nvPr/>
        </p:nvPicPr>
        <p:blipFill>
          <a:blip r:embed="rId3">
            <a:alphaModFix/>
          </a:blip>
          <a:stretch>
            <a:fillRect/>
          </a:stretch>
        </p:blipFill>
        <p:spPr>
          <a:xfrm>
            <a:off x="1041400" y="927100"/>
            <a:ext cx="10109200" cy="2501900"/>
          </a:xfrm>
          <a:prstGeom prst="rect">
            <a:avLst/>
          </a:prstGeom>
          <a:noFill/>
          <a:ln>
            <a:noFill/>
          </a:ln>
        </p:spPr>
      </p:pic>
      <p:sp>
        <p:nvSpPr>
          <p:cNvPr id="179" name="Google Shape;179;p36"/>
          <p:cNvSpPr txBox="1"/>
          <p:nvPr/>
        </p:nvSpPr>
        <p:spPr>
          <a:xfrm>
            <a:off x="782967" y="4179783"/>
            <a:ext cx="10367633" cy="1354176"/>
          </a:xfrm>
          <a:prstGeom prst="rect">
            <a:avLst/>
          </a:prstGeom>
          <a:noFill/>
          <a:ln>
            <a:noFill/>
          </a:ln>
        </p:spPr>
        <p:txBody>
          <a:bodyPr spcFirstLastPara="1" wrap="square" lIns="121900" tIns="121900" rIns="121900" bIns="121900" anchor="t" anchorCtr="0">
            <a:spAutoFit/>
          </a:bodyPr>
          <a:lstStyle/>
          <a:p>
            <a:r>
              <a:rPr lang="en-GB" sz="2400" dirty="0">
                <a:solidFill>
                  <a:schemeClr val="tx1"/>
                </a:solidFill>
                <a:latin typeface="Calibri" panose="020F0502020204030204" pitchFamily="34" charset="0"/>
                <a:cs typeface="Calibri" panose="020F0502020204030204" pitchFamily="34" charset="0"/>
              </a:rPr>
              <a:t>Since some of the suggested resources are geared toward younger learners, TLG has compiled lists of adult-friendly online resources that address the 6 reading competencies.</a:t>
            </a:r>
            <a:endParaRPr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7"/>
          <p:cNvSpPr txBox="1">
            <a:spLocks noGrp="1"/>
          </p:cNvSpPr>
          <p:nvPr>
            <p:ph type="title"/>
          </p:nvPr>
        </p:nvSpPr>
        <p:spPr>
          <a:xfrm>
            <a:off x="838200" y="365125"/>
            <a:ext cx="10515600" cy="1604169"/>
          </a:xfrm>
          <a:prstGeom prst="rect">
            <a:avLst/>
          </a:prstGeom>
        </p:spPr>
        <p:txBody>
          <a:bodyPr spcFirstLastPara="1" wrap="square" lIns="121900" tIns="121900" rIns="121900" bIns="121900" anchor="t" anchorCtr="0">
            <a:normAutofit/>
          </a:bodyPr>
          <a:lstStyle/>
          <a:p>
            <a:r>
              <a:rPr lang="en-GB" dirty="0"/>
              <a:t>4. We use SARA to measure learner progress in reading	</a:t>
            </a:r>
            <a:endParaRPr dirty="0"/>
          </a:p>
        </p:txBody>
      </p:sp>
      <p:sp>
        <p:nvSpPr>
          <p:cNvPr id="185" name="Google Shape;185;p37"/>
          <p:cNvSpPr txBox="1">
            <a:spLocks noGrp="1"/>
          </p:cNvSpPr>
          <p:nvPr>
            <p:ph type="body" idx="4294967295"/>
          </p:nvPr>
        </p:nvSpPr>
        <p:spPr>
          <a:xfrm>
            <a:off x="838200" y="2241143"/>
            <a:ext cx="10406449" cy="2919412"/>
          </a:xfrm>
          <a:prstGeom prst="rect">
            <a:avLst/>
          </a:prstGeom>
        </p:spPr>
        <p:txBody>
          <a:bodyPr spcFirstLastPara="1" wrap="square" lIns="121900" tIns="121900" rIns="121900" bIns="121900" anchor="t" anchorCtr="0">
            <a:normAutofit fontScale="25000" lnSpcReduction="20000"/>
          </a:bodyPr>
          <a:lstStyle/>
          <a:p>
            <a:pPr indent="-446605">
              <a:lnSpc>
                <a:spcPct val="120000"/>
              </a:lnSpc>
              <a:spcBef>
                <a:spcPts val="0"/>
              </a:spcBef>
              <a:spcAft>
                <a:spcPts val="600"/>
              </a:spcAft>
              <a:buSzPct val="100000"/>
            </a:pPr>
            <a:r>
              <a:rPr lang="en-GB" sz="9600" dirty="0"/>
              <a:t>SARA has assessments at 3 levels (Low, Medium, High)</a:t>
            </a:r>
            <a:endParaRPr sz="9600" dirty="0"/>
          </a:p>
          <a:p>
            <a:pPr indent="-446605">
              <a:lnSpc>
                <a:spcPct val="120000"/>
              </a:lnSpc>
              <a:spcBef>
                <a:spcPts val="0"/>
              </a:spcBef>
              <a:spcAft>
                <a:spcPts val="600"/>
              </a:spcAft>
              <a:buSzPct val="100000"/>
            </a:pPr>
            <a:r>
              <a:rPr lang="en-GB" sz="9600" dirty="0"/>
              <a:t>These levels correspond roughly to ES/OALCF Levels 1, 2 and 3</a:t>
            </a:r>
            <a:endParaRPr sz="9600" dirty="0"/>
          </a:p>
          <a:p>
            <a:pPr indent="-446605">
              <a:lnSpc>
                <a:spcPct val="120000"/>
              </a:lnSpc>
              <a:spcBef>
                <a:spcPts val="0"/>
              </a:spcBef>
              <a:spcAft>
                <a:spcPts val="600"/>
              </a:spcAft>
              <a:buSzPct val="100000"/>
            </a:pPr>
            <a:r>
              <a:rPr lang="en-GB" sz="9600" dirty="0"/>
              <a:t>There are two tests at each level, so progress can be measured quantitatively</a:t>
            </a:r>
            <a:endParaRPr sz="9600" dirty="0"/>
          </a:p>
          <a:p>
            <a:pPr marL="0" indent="0">
              <a:lnSpc>
                <a:spcPct val="120000"/>
              </a:lnSpc>
              <a:spcBef>
                <a:spcPts val="0"/>
              </a:spcBef>
              <a:spcAft>
                <a:spcPts val="600"/>
              </a:spcAft>
              <a:buNone/>
            </a:pPr>
            <a:endParaRPr sz="9600" b="1" dirty="0"/>
          </a:p>
          <a:p>
            <a:pPr marL="0" indent="0">
              <a:lnSpc>
                <a:spcPct val="120000"/>
              </a:lnSpc>
              <a:spcBef>
                <a:spcPts val="0"/>
              </a:spcBef>
              <a:spcAft>
                <a:spcPts val="600"/>
              </a:spcAft>
              <a:buNone/>
            </a:pPr>
            <a:r>
              <a:rPr lang="en-GB" sz="9600" b="1" dirty="0">
                <a:solidFill>
                  <a:srgbClr val="C00000"/>
                </a:solidFill>
              </a:rPr>
              <a:t>Let’s look at Learner 2433’s progress:</a:t>
            </a:r>
            <a:endParaRPr sz="9600" b="1" dirty="0">
              <a:solidFill>
                <a:srgbClr val="C00000"/>
              </a:solidFill>
            </a:endParaRPr>
          </a:p>
          <a:p>
            <a:pPr marL="0" indent="0">
              <a:spcBef>
                <a:spcPts val="1600"/>
              </a:spcBef>
              <a:buNone/>
            </a:pPr>
            <a:endParaRPr dirty="0"/>
          </a:p>
          <a:p>
            <a:pPr marL="0" indent="0">
              <a:spcBef>
                <a:spcPts val="1600"/>
              </a:spcBef>
              <a:buNone/>
            </a:pPr>
            <a:endParaRPr dirty="0"/>
          </a:p>
          <a:p>
            <a:pPr marL="0" indent="0">
              <a:spcBef>
                <a:spcPts val="1600"/>
              </a:spcBef>
              <a:spcAft>
                <a:spcPts val="160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3C17FB-DAAB-8ACE-9C5A-321B09028D3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7241" y="452891"/>
            <a:ext cx="3299561" cy="32995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5E5617-38AD-C91F-720A-30C83BBB14C6}"/>
              </a:ext>
            </a:extLst>
          </p:cNvPr>
          <p:cNvSpPr txBox="1"/>
          <p:nvPr/>
        </p:nvSpPr>
        <p:spPr>
          <a:xfrm>
            <a:off x="1170888" y="2816308"/>
            <a:ext cx="3032266" cy="1600438"/>
          </a:xfrm>
          <a:prstGeom prst="rect">
            <a:avLst/>
          </a:prstGeom>
          <a:noFill/>
        </p:spPr>
        <p:txBody>
          <a:bodyPr wrap="square" rtlCol="0">
            <a:spAutoFit/>
          </a:bodyPr>
          <a:lstStyle/>
          <a:p>
            <a:pPr algn="r"/>
            <a:r>
              <a:rPr lang="en-CA" sz="1800" i="1" dirty="0">
                <a:solidFill>
                  <a:srgbClr val="3F3F3F"/>
                </a:solidFill>
                <a:latin typeface="Garamond" panose="02020404030301010803" pitchFamily="18" charset="0"/>
              </a:rPr>
              <a:t>used by </a:t>
            </a:r>
          </a:p>
          <a:p>
            <a:pPr algn="r"/>
            <a:r>
              <a:rPr lang="en-CA" sz="2000" dirty="0">
                <a:solidFill>
                  <a:srgbClr val="3F3F3F"/>
                </a:solidFill>
                <a:latin typeface="Century Gothic" panose="020B0502020202020204" pitchFamily="34" charset="0"/>
              </a:rPr>
              <a:t>COLLEGES</a:t>
            </a:r>
          </a:p>
          <a:p>
            <a:pPr algn="r"/>
            <a:r>
              <a:rPr lang="en-CA" sz="2000" dirty="0">
                <a:solidFill>
                  <a:srgbClr val="3F3F3F"/>
                </a:solidFill>
                <a:latin typeface="Century Gothic" panose="020B0502020202020204" pitchFamily="34" charset="0"/>
              </a:rPr>
              <a:t>SCHOOL BOARDS</a:t>
            </a:r>
          </a:p>
          <a:p>
            <a:pPr algn="r"/>
            <a:r>
              <a:rPr lang="en-CA" sz="2000" dirty="0">
                <a:solidFill>
                  <a:srgbClr val="3F3F3F"/>
                </a:solidFill>
                <a:latin typeface="Century Gothic" panose="020B0502020202020204" pitchFamily="34" charset="0"/>
              </a:rPr>
              <a:t> NGO’S </a:t>
            </a:r>
          </a:p>
          <a:p>
            <a:pPr algn="r"/>
            <a:r>
              <a:rPr lang="en-CA" sz="2000" dirty="0">
                <a:solidFill>
                  <a:srgbClr val="3F3F3F"/>
                </a:solidFill>
                <a:latin typeface="Century Gothic" panose="020B0502020202020204" pitchFamily="34" charset="0"/>
              </a:rPr>
              <a:t>&amp; EMPLOYERS </a:t>
            </a:r>
            <a:endParaRPr lang="en-CA" sz="2000" dirty="0">
              <a:solidFill>
                <a:srgbClr val="3F3F3F"/>
              </a:solidFill>
            </a:endParaRPr>
          </a:p>
        </p:txBody>
      </p:sp>
      <p:sp>
        <p:nvSpPr>
          <p:cNvPr id="7" name="TextBox 6">
            <a:extLst>
              <a:ext uri="{FF2B5EF4-FFF2-40B4-BE49-F238E27FC236}">
                <a16:creationId xmlns:a16="http://schemas.microsoft.com/office/drawing/2014/main" id="{3C592B5C-819A-42CF-7F1E-4C2A53A9639B}"/>
              </a:ext>
            </a:extLst>
          </p:cNvPr>
          <p:cNvSpPr txBox="1"/>
          <p:nvPr/>
        </p:nvSpPr>
        <p:spPr>
          <a:xfrm>
            <a:off x="4370376" y="1775917"/>
            <a:ext cx="7236941" cy="3447098"/>
          </a:xfrm>
          <a:prstGeom prst="rect">
            <a:avLst/>
          </a:prstGeom>
          <a:noFill/>
        </p:spPr>
        <p:txBody>
          <a:bodyPr wrap="square">
            <a:spAutoFit/>
          </a:bodyPr>
          <a:lstStyle/>
          <a:p>
            <a:pPr marL="790575" indent="-342900">
              <a:spcBef>
                <a:spcPts val="600"/>
              </a:spcBef>
              <a:spcAft>
                <a:spcPts val="600"/>
              </a:spcAft>
              <a:buClrTx/>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Identify &amp; address skill gaps</a:t>
            </a:r>
          </a:p>
          <a:p>
            <a:pPr marL="790575" indent="-342900">
              <a:spcBef>
                <a:spcPts val="600"/>
              </a:spcBef>
              <a:spcAft>
                <a:spcPts val="600"/>
              </a:spcAft>
              <a:buClrTx/>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Measure skill gains</a:t>
            </a:r>
          </a:p>
          <a:p>
            <a:pPr marL="790575" indent="-342900">
              <a:spcBef>
                <a:spcPts val="600"/>
              </a:spcBef>
              <a:spcAft>
                <a:spcPts val="600"/>
              </a:spcAft>
              <a:buClrTx/>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Compare </a:t>
            </a:r>
            <a:r>
              <a:rPr lang="en-US" sz="2400" kern="1200" dirty="0">
                <a:solidFill>
                  <a:schemeClr val="tx1"/>
                </a:solidFill>
                <a:latin typeface="Calibri" panose="020F0502020204030204" pitchFamily="34" charset="0"/>
                <a:ea typeface="+mn-ea"/>
                <a:cs typeface="Calibri" panose="020F0502020204030204" pitchFamily="34" charset="0"/>
              </a:rPr>
              <a:t>s</a:t>
            </a: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kill levels to occupational requirements</a:t>
            </a:r>
          </a:p>
          <a:p>
            <a:pPr marL="790575" indent="-342900">
              <a:spcBef>
                <a:spcPts val="600"/>
              </a:spcBef>
              <a:spcAft>
                <a:spcPts val="600"/>
              </a:spcAft>
              <a:buClrTx/>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Compare skill levels to educational requirements</a:t>
            </a:r>
          </a:p>
          <a:p>
            <a:pPr marL="790575" indent="-342900">
              <a:spcBef>
                <a:spcPts val="600"/>
              </a:spcBef>
              <a:spcAft>
                <a:spcPts val="600"/>
              </a:spcAft>
              <a:buClrTx/>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Supplement learning activities using the </a:t>
            </a:r>
            <a:r>
              <a:rPr lang="en-US" sz="2400" kern="1200" dirty="0">
                <a:solidFill>
                  <a:schemeClr val="tx1"/>
                </a:solidFill>
                <a:latin typeface="Calibri" panose="020F0502020204030204" pitchFamily="34" charset="0"/>
                <a:ea typeface="+mn-ea"/>
                <a:cs typeface="Calibri" panose="020F0502020204030204" pitchFamily="34" charset="0"/>
              </a:rPr>
              <a:t>learning plans</a:t>
            </a:r>
            <a:endPar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pPr marL="790575" indent="-342900">
              <a:spcBef>
                <a:spcPts val="600"/>
              </a:spcBef>
              <a:spcAft>
                <a:spcPts val="600"/>
              </a:spcAft>
              <a:buClrTx/>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Customize training materials</a:t>
            </a:r>
          </a:p>
        </p:txBody>
      </p:sp>
      <p:sp>
        <p:nvSpPr>
          <p:cNvPr id="2" name="Title 1">
            <a:extLst>
              <a:ext uri="{FF2B5EF4-FFF2-40B4-BE49-F238E27FC236}">
                <a16:creationId xmlns:a16="http://schemas.microsoft.com/office/drawing/2014/main" id="{6F5B64E4-0171-405F-AB04-531C900F2433}"/>
              </a:ext>
            </a:extLst>
          </p:cNvPr>
          <p:cNvSpPr>
            <a:spLocks noGrp="1"/>
          </p:cNvSpPr>
          <p:nvPr>
            <p:ph type="title"/>
          </p:nvPr>
        </p:nvSpPr>
        <p:spPr>
          <a:xfrm>
            <a:off x="838200" y="365125"/>
            <a:ext cx="10515600" cy="1325563"/>
          </a:xfrm>
        </p:spPr>
        <p:txBody>
          <a:bodyPr>
            <a:normAutofit/>
          </a:bodyPr>
          <a:lstStyle/>
          <a:p>
            <a:r>
              <a:rPr lang="en-CA" dirty="0" err="1">
                <a:latin typeface="Calibri" panose="020F0502020204030204" pitchFamily="34" charset="0"/>
                <a:cs typeface="Calibri" panose="020F0502020204030204" pitchFamily="34" charset="0"/>
              </a:rPr>
              <a:t>SkillsMarker</a:t>
            </a:r>
            <a:endParaRPr lang="en-CA"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95807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8"/>
          <p:cNvPicPr preferRelativeResize="0"/>
          <p:nvPr/>
        </p:nvPicPr>
        <p:blipFill>
          <a:blip r:embed="rId3">
            <a:alphaModFix/>
          </a:blip>
          <a:stretch>
            <a:fillRect/>
          </a:stretch>
        </p:blipFill>
        <p:spPr>
          <a:xfrm>
            <a:off x="203201" y="1601368"/>
            <a:ext cx="11785601" cy="316984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9"/>
          <p:cNvPicPr preferRelativeResize="0"/>
          <p:nvPr/>
        </p:nvPicPr>
        <p:blipFill rotWithShape="1">
          <a:blip r:embed="rId3">
            <a:alphaModFix/>
          </a:blip>
          <a:srcRect b="4320"/>
          <a:stretch/>
        </p:blipFill>
        <p:spPr>
          <a:xfrm>
            <a:off x="1673242" y="358346"/>
            <a:ext cx="8845515" cy="565939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40"/>
          <p:cNvPicPr preferRelativeResize="0"/>
          <p:nvPr/>
        </p:nvPicPr>
        <p:blipFill>
          <a:blip r:embed="rId3">
            <a:alphaModFix/>
          </a:blip>
          <a:stretch>
            <a:fillRect/>
          </a:stretch>
        </p:blipFill>
        <p:spPr>
          <a:xfrm>
            <a:off x="1727886" y="1087395"/>
            <a:ext cx="8736228" cy="446078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41"/>
          <p:cNvPicPr preferRelativeResize="0"/>
          <p:nvPr/>
        </p:nvPicPr>
        <p:blipFill>
          <a:blip r:embed="rId3">
            <a:alphaModFix/>
          </a:blip>
          <a:stretch>
            <a:fillRect/>
          </a:stretch>
        </p:blipFill>
        <p:spPr>
          <a:xfrm>
            <a:off x="850900" y="1620001"/>
            <a:ext cx="10490200" cy="33401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42"/>
          <p:cNvPicPr preferRelativeResize="0"/>
          <p:nvPr/>
        </p:nvPicPr>
        <p:blipFill rotWithShape="1">
          <a:blip r:embed="rId3">
            <a:alphaModFix/>
          </a:blip>
          <a:srcRect r="2140"/>
          <a:stretch/>
        </p:blipFill>
        <p:spPr>
          <a:xfrm>
            <a:off x="669234" y="1295400"/>
            <a:ext cx="10402420" cy="42672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3"/>
          <p:cNvSpPr txBox="1">
            <a:spLocks noGrp="1"/>
          </p:cNvSpPr>
          <p:nvPr>
            <p:ph type="title"/>
          </p:nvPr>
        </p:nvSpPr>
        <p:spPr>
          <a:xfrm>
            <a:off x="838200" y="365125"/>
            <a:ext cx="10515600" cy="1500745"/>
          </a:xfrm>
          <a:prstGeom prst="rect">
            <a:avLst/>
          </a:prstGeom>
        </p:spPr>
        <p:txBody>
          <a:bodyPr spcFirstLastPara="1" wrap="square" lIns="121900" tIns="121900" rIns="121900" bIns="121900" anchor="t" anchorCtr="0">
            <a:normAutofit/>
          </a:bodyPr>
          <a:lstStyle/>
          <a:p>
            <a:pPr>
              <a:buSzPts val="990"/>
            </a:pPr>
            <a:r>
              <a:rPr lang="en-GB" b="1" dirty="0"/>
              <a:t>5. We use the SARA to confirm that a learner is ready for next steps</a:t>
            </a:r>
            <a:endParaRPr dirty="0"/>
          </a:p>
          <a:p>
            <a:pPr>
              <a:buSzPts val="990"/>
            </a:pPr>
            <a:endParaRPr sz="2960" dirty="0"/>
          </a:p>
        </p:txBody>
      </p:sp>
      <p:sp>
        <p:nvSpPr>
          <p:cNvPr id="2" name="TextBox 1">
            <a:extLst>
              <a:ext uri="{FF2B5EF4-FFF2-40B4-BE49-F238E27FC236}">
                <a16:creationId xmlns:a16="http://schemas.microsoft.com/office/drawing/2014/main" id="{9E98AB11-2C71-DBA7-0995-75AFD726F004}"/>
              </a:ext>
            </a:extLst>
          </p:cNvPr>
          <p:cNvSpPr txBox="1"/>
          <p:nvPr/>
        </p:nvSpPr>
        <p:spPr>
          <a:xfrm>
            <a:off x="838200" y="3013501"/>
            <a:ext cx="9996617" cy="830997"/>
          </a:xfrm>
          <a:prstGeom prst="rect">
            <a:avLst/>
          </a:prstGeom>
          <a:noFill/>
        </p:spPr>
        <p:txBody>
          <a:bodyPr wrap="square" rtlCol="0">
            <a:spAutoFit/>
          </a:bodyPr>
          <a:lstStyle/>
          <a:p>
            <a:r>
              <a:rPr lang="en-GB" sz="2400" dirty="0">
                <a:solidFill>
                  <a:schemeClr val="tx1"/>
                </a:solidFill>
                <a:latin typeface="Calibri" panose="020F0502020204030204" pitchFamily="34" charset="0"/>
                <a:cs typeface="Calibri" panose="020F0502020204030204" pitchFamily="34" charset="0"/>
              </a:rPr>
              <a:t>Based on Learner 2433’s SARA performance, we feel that the learner is ready for a program in our region that offers next-level skills upgrading.</a:t>
            </a:r>
            <a:endParaRPr lang="en-CA" sz="24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4"/>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GB" b="1"/>
              <a:t>Benefits of the SARA to the learner…</a:t>
            </a:r>
            <a:endParaRPr b="1"/>
          </a:p>
        </p:txBody>
      </p:sp>
      <p:sp>
        <p:nvSpPr>
          <p:cNvPr id="221" name="Google Shape;221;p44"/>
          <p:cNvSpPr txBox="1">
            <a:spLocks noGrp="1"/>
          </p:cNvSpPr>
          <p:nvPr>
            <p:ph type="body" idx="4294967295"/>
          </p:nvPr>
        </p:nvSpPr>
        <p:spPr>
          <a:xfrm>
            <a:off x="838200" y="1690688"/>
            <a:ext cx="10418805" cy="3459163"/>
          </a:xfrm>
          <a:prstGeom prst="rect">
            <a:avLst/>
          </a:prstGeom>
        </p:spPr>
        <p:txBody>
          <a:bodyPr spcFirstLastPara="1" wrap="square" lIns="121900" tIns="121900" rIns="121900" bIns="121900" anchor="t" anchorCtr="0">
            <a:normAutofit/>
          </a:bodyPr>
          <a:lstStyle/>
          <a:p>
            <a:pPr indent="-478651">
              <a:lnSpc>
                <a:spcPct val="100000"/>
              </a:lnSpc>
              <a:spcBef>
                <a:spcPts val="0"/>
              </a:spcBef>
              <a:spcAft>
                <a:spcPts val="600"/>
              </a:spcAft>
              <a:buSzPct val="100000"/>
              <a:buAutoNum type="arabicPeriod"/>
            </a:pPr>
            <a:r>
              <a:rPr lang="en-GB" sz="2400" dirty="0">
                <a:solidFill>
                  <a:schemeClr val="tx1"/>
                </a:solidFill>
              </a:rPr>
              <a:t>Learners receive instruction appropriate to their needs, which increases the likelihood of success.</a:t>
            </a:r>
            <a:endParaRPr sz="2400" dirty="0">
              <a:solidFill>
                <a:schemeClr val="tx1"/>
              </a:solidFill>
            </a:endParaRPr>
          </a:p>
          <a:p>
            <a:pPr marL="914400" indent="-457200">
              <a:lnSpc>
                <a:spcPct val="100000"/>
              </a:lnSpc>
              <a:spcBef>
                <a:spcPts val="0"/>
              </a:spcBef>
              <a:spcAft>
                <a:spcPts val="600"/>
              </a:spcAft>
              <a:buFont typeface="+mj-lt"/>
              <a:buAutoNum type="arabicPeriod"/>
            </a:pPr>
            <a:endParaRPr sz="2400" dirty="0">
              <a:solidFill>
                <a:schemeClr val="tx1"/>
              </a:solidFill>
            </a:endParaRPr>
          </a:p>
          <a:p>
            <a:pPr indent="-478651">
              <a:lnSpc>
                <a:spcPct val="100000"/>
              </a:lnSpc>
              <a:spcBef>
                <a:spcPts val="0"/>
              </a:spcBef>
              <a:spcAft>
                <a:spcPts val="600"/>
              </a:spcAft>
              <a:buSzPct val="100000"/>
              <a:buAutoNum type="arabicPeriod"/>
            </a:pPr>
            <a:r>
              <a:rPr lang="en-GB" sz="2400" dirty="0">
                <a:solidFill>
                  <a:schemeClr val="tx1"/>
                </a:solidFill>
              </a:rPr>
              <a:t>Learners can see their progress in a data-based visual format, which boosts student confidence and motivation. Learners know which of their skills have improved, and which skills they could continue to work on. They can see that their hard work is paying off. </a:t>
            </a:r>
            <a:endParaRPr sz="2400" dirty="0">
              <a:solidFill>
                <a:schemeClr val="tx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5"/>
          <p:cNvSpPr txBox="1">
            <a:spLocks noGrp="1"/>
          </p:cNvSpPr>
          <p:nvPr>
            <p:ph type="title"/>
          </p:nvPr>
        </p:nvSpPr>
        <p:spPr>
          <a:prstGeom prst="rect">
            <a:avLst/>
          </a:prstGeom>
        </p:spPr>
        <p:txBody>
          <a:bodyPr spcFirstLastPara="1" wrap="square" lIns="121900" tIns="121900" rIns="121900" bIns="121900" anchor="t" anchorCtr="0">
            <a:noAutofit/>
          </a:bodyPr>
          <a:lstStyle/>
          <a:p>
            <a:pPr>
              <a:buSzPts val="990"/>
            </a:pPr>
            <a:r>
              <a:rPr lang="en-GB" dirty="0"/>
              <a:t>To participate in the SARA research project by becoming a pilot test site (and receive free access to this assessment tool)…</a:t>
            </a:r>
            <a:endParaRPr dirty="0"/>
          </a:p>
        </p:txBody>
      </p:sp>
      <p:sp>
        <p:nvSpPr>
          <p:cNvPr id="227" name="Google Shape;227;p45"/>
          <p:cNvSpPr txBox="1">
            <a:spLocks noGrp="1"/>
          </p:cNvSpPr>
          <p:nvPr>
            <p:ph type="body" idx="4294967295"/>
          </p:nvPr>
        </p:nvSpPr>
        <p:spPr>
          <a:xfrm>
            <a:off x="838200" y="2767913"/>
            <a:ext cx="10418805" cy="3311997"/>
          </a:xfrm>
          <a:prstGeom prst="rect">
            <a:avLst/>
          </a:prstGeom>
        </p:spPr>
        <p:txBody>
          <a:bodyPr spcFirstLastPara="1" wrap="square" lIns="121900" tIns="121900" rIns="121900" bIns="121900" anchor="t" anchorCtr="0">
            <a:noAutofit/>
          </a:bodyPr>
          <a:lstStyle/>
          <a:p>
            <a:pPr marL="0" indent="0">
              <a:buSzPct val="62857"/>
              <a:buNone/>
            </a:pPr>
            <a:r>
              <a:rPr lang="en-GB" sz="2400" dirty="0">
                <a:highlight>
                  <a:srgbClr val="FFFFFF"/>
                </a:highlight>
                <a:latin typeface="Calibri" panose="020F0502020204030204" pitchFamily="34" charset="0"/>
                <a:cs typeface="Calibri" panose="020F0502020204030204" pitchFamily="34" charset="0"/>
              </a:rPr>
              <a:t>Contact </a:t>
            </a:r>
            <a:r>
              <a:rPr lang="en-GB" sz="2400" b="1" dirty="0">
                <a:highlight>
                  <a:srgbClr val="FFFFFF"/>
                </a:highlight>
                <a:latin typeface="Calibri" panose="020F0502020204030204" pitchFamily="34" charset="0"/>
                <a:cs typeface="Calibri" panose="020F0502020204030204" pitchFamily="34" charset="0"/>
              </a:rPr>
              <a:t>Halle Smith, </a:t>
            </a:r>
            <a:r>
              <a:rPr lang="en-GB" sz="2400" dirty="0">
                <a:highlight>
                  <a:srgbClr val="FFFFFF"/>
                </a:highlight>
                <a:latin typeface="Calibri" panose="020F0502020204030204" pitchFamily="34" charset="0"/>
                <a:ea typeface="Times New Roman"/>
                <a:cs typeface="Calibri" panose="020F0502020204030204" pitchFamily="34" charset="0"/>
                <a:sym typeface="Times New Roman"/>
              </a:rPr>
              <a:t>Research Coordinator, Department of Psychology and Institute for Intelligent Systems, University of Memphis</a:t>
            </a:r>
          </a:p>
          <a:p>
            <a:pPr marL="0" indent="0">
              <a:buSzPct val="62857"/>
              <a:buNone/>
            </a:pPr>
            <a:r>
              <a:rPr lang="en-GB" sz="2400" dirty="0">
                <a:highlight>
                  <a:srgbClr val="FFFFFF"/>
                </a:highlight>
                <a:latin typeface="Calibri" panose="020F0502020204030204" pitchFamily="34" charset="0"/>
                <a:ea typeface="Times New Roman"/>
                <a:cs typeface="Calibri" panose="020F0502020204030204" pitchFamily="34" charset="0"/>
                <a:sym typeface="Times New Roman"/>
              </a:rPr>
              <a:t>Email: </a:t>
            </a:r>
            <a:r>
              <a:rPr lang="en-GB" sz="2400" u="sng" dirty="0">
                <a:solidFill>
                  <a:schemeClr val="hlink"/>
                </a:solidFill>
                <a:highlight>
                  <a:srgbClr val="FFFFFF"/>
                </a:highlight>
                <a:latin typeface="Calibri" panose="020F0502020204030204" pitchFamily="34" charset="0"/>
                <a:ea typeface="Roboto"/>
                <a:cs typeface="Calibri" panose="020F0502020204030204" pitchFamily="34" charset="0"/>
                <a:sym typeface="Roboto"/>
                <a:hlinkClick r:id="rId3"/>
              </a:rPr>
              <a:t>esmith42@memphis.edu</a:t>
            </a:r>
            <a:r>
              <a:rPr lang="en-GB" sz="2400" dirty="0">
                <a:solidFill>
                  <a:srgbClr val="0432FF"/>
                </a:solidFill>
                <a:highlight>
                  <a:srgbClr val="FFFFFF"/>
                </a:highlight>
                <a:latin typeface="Calibri" panose="020F0502020204030204" pitchFamily="34" charset="0"/>
                <a:ea typeface="Roboto"/>
                <a:cs typeface="Calibri" panose="020F0502020204030204" pitchFamily="34" charset="0"/>
                <a:sym typeface="Roboto"/>
              </a:rPr>
              <a:t> </a:t>
            </a:r>
            <a:endParaRPr sz="2400" dirty="0">
              <a:latin typeface="Calibri" panose="020F0502020204030204" pitchFamily="34" charset="0"/>
              <a:cs typeface="Calibri" panose="020F0502020204030204" pitchFamily="34" charset="0"/>
            </a:endParaRPr>
          </a:p>
          <a:p>
            <a:pPr marL="0" indent="0">
              <a:spcBef>
                <a:spcPts val="1600"/>
              </a:spcBef>
              <a:buNone/>
            </a:pPr>
            <a:endParaRPr sz="2400" dirty="0">
              <a:latin typeface="Calibri" panose="020F0502020204030204" pitchFamily="34" charset="0"/>
              <a:cs typeface="Calibri" panose="020F0502020204030204" pitchFamily="34" charset="0"/>
            </a:endParaRPr>
          </a:p>
          <a:p>
            <a:pPr marL="0" indent="0">
              <a:spcBef>
                <a:spcPts val="1600"/>
              </a:spcBef>
              <a:spcAft>
                <a:spcPts val="1600"/>
              </a:spcAft>
              <a:buNone/>
            </a:pPr>
            <a:r>
              <a:rPr lang="en-GB" sz="2400" b="1" dirty="0">
                <a:solidFill>
                  <a:srgbClr val="C00000"/>
                </a:solidFill>
                <a:latin typeface="Calibri" panose="020F0502020204030204" pitchFamily="34" charset="0"/>
                <a:cs typeface="Calibri" panose="020F0502020204030204" pitchFamily="34" charset="0"/>
              </a:rPr>
              <a:t>Tell Halle you heard about the SARA from The Literacy Group!</a:t>
            </a:r>
            <a:endParaRPr sz="2400" b="1" dirty="0">
              <a:solidFill>
                <a:srgbClr val="C00000"/>
              </a:solidFill>
              <a:latin typeface="Calibri" panose="020F0502020204030204" pitchFamily="34" charset="0"/>
              <a:cs typeface="Calibri" panose="020F050202020403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16F0-46F9-4934-8242-4C8C638CA33E}"/>
              </a:ext>
            </a:extLst>
          </p:cNvPr>
          <p:cNvSpPr>
            <a:spLocks noGrp="1"/>
          </p:cNvSpPr>
          <p:nvPr>
            <p:ph type="title"/>
          </p:nvPr>
        </p:nvSpPr>
        <p:spPr>
          <a:xfrm>
            <a:off x="838200" y="365125"/>
            <a:ext cx="5761892" cy="1838813"/>
          </a:xfrm>
        </p:spPr>
        <p:txBody>
          <a:bodyPr/>
          <a:lstStyle/>
          <a:p>
            <a:r>
              <a:rPr lang="en-US" dirty="0"/>
              <a:t>Welcome Sara Gill and Jeimy Martinez Sorto  </a:t>
            </a:r>
            <a:endParaRPr lang="en-CA" dirty="0"/>
          </a:p>
        </p:txBody>
      </p:sp>
      <p:sp>
        <p:nvSpPr>
          <p:cNvPr id="3" name="Rectangle 2">
            <a:extLst>
              <a:ext uri="{FF2B5EF4-FFF2-40B4-BE49-F238E27FC236}">
                <a16:creationId xmlns:a16="http://schemas.microsoft.com/office/drawing/2014/main" id="{EFD2CFC2-D83A-4CD4-824B-9F8F9DCFF8B4}"/>
              </a:ext>
            </a:extLst>
          </p:cNvPr>
          <p:cNvSpPr/>
          <p:nvPr/>
        </p:nvSpPr>
        <p:spPr>
          <a:xfrm>
            <a:off x="838200" y="3198167"/>
            <a:ext cx="6405921" cy="461665"/>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The Educational Planning Assessment Tool (EPAT) </a:t>
            </a:r>
            <a:endParaRPr lang="en-CA" sz="2400" dirty="0">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086A7AA5-4CAC-4739-68D7-965113ED928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719343" y="949569"/>
            <a:ext cx="4634457" cy="700962"/>
          </a:xfrm>
          <a:prstGeom prst="rect">
            <a:avLst/>
          </a:prstGeom>
        </p:spPr>
      </p:pic>
    </p:spTree>
    <p:extLst>
      <p:ext uri="{BB962C8B-B14F-4D97-AF65-F5344CB8AC3E}">
        <p14:creationId xmlns:p14="http://schemas.microsoft.com/office/powerpoint/2010/main" val="3132606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314092" y="754989"/>
            <a:ext cx="6930591" cy="4601260"/>
          </a:xfrm>
          <a:prstGeom prst="rect">
            <a:avLst/>
          </a:prstGeom>
        </p:spPr>
        <p:txBody>
          <a:bodyPr wrap="square" lIns="0" tIns="0" rIns="0" bIns="0" rtlCol="0" anchor="t">
            <a:spAutoFit/>
          </a:bodyPr>
          <a:lstStyle/>
          <a:p>
            <a:pPr>
              <a:spcAft>
                <a:spcPts val="600"/>
              </a:spcAft>
            </a:pPr>
            <a:r>
              <a:rPr lang="en-US" sz="2400" spc="21" dirty="0">
                <a:latin typeface="Calibri" panose="020F0502020204030204" pitchFamily="34" charset="0"/>
                <a:cs typeface="Calibri" panose="020F0502020204030204" pitchFamily="34" charset="0"/>
              </a:rPr>
              <a:t>The Adult Basic Education Association (ABEA) is the adult learning network in Hamilton.  We support people with their educational and employment goals. </a:t>
            </a:r>
          </a:p>
          <a:p>
            <a:pPr>
              <a:spcAft>
                <a:spcPts val="600"/>
              </a:spcAft>
            </a:pPr>
            <a:endParaRPr lang="en-US" sz="2400" spc="21" dirty="0">
              <a:latin typeface="Calibri" panose="020F0502020204030204" pitchFamily="34" charset="0"/>
              <a:cs typeface="Calibri" panose="020F0502020204030204" pitchFamily="34" charset="0"/>
            </a:endParaRPr>
          </a:p>
          <a:p>
            <a:pPr>
              <a:spcAft>
                <a:spcPts val="600"/>
              </a:spcAft>
            </a:pPr>
            <a:r>
              <a:rPr lang="en-US" sz="2400" spc="21" dirty="0">
                <a:latin typeface="Calibri" panose="020F0502020204030204" pitchFamily="34" charset="0"/>
                <a:cs typeface="Calibri" panose="020F0502020204030204" pitchFamily="34" charset="0"/>
              </a:rPr>
              <a:t>We offer  </a:t>
            </a:r>
          </a:p>
          <a:p>
            <a:pPr marL="473548" lvl="1" indent="-236774">
              <a:spcAft>
                <a:spcPts val="600"/>
              </a:spcAft>
              <a:buFont typeface="Arial"/>
              <a:buChar char="•"/>
            </a:pPr>
            <a:r>
              <a:rPr lang="en-US" sz="2400" spc="21" dirty="0">
                <a:latin typeface="Calibri" panose="020F0502020204030204" pitchFamily="34" charset="0"/>
                <a:cs typeface="Calibri" panose="020F0502020204030204" pitchFamily="34" charset="0"/>
              </a:rPr>
              <a:t>information and referrals  </a:t>
            </a:r>
          </a:p>
          <a:p>
            <a:pPr marL="473548" lvl="1" indent="-236774">
              <a:spcAft>
                <a:spcPts val="600"/>
              </a:spcAft>
              <a:buFont typeface="Arial"/>
              <a:buChar char="•"/>
            </a:pPr>
            <a:r>
              <a:rPr lang="en-US" sz="2400" spc="21" dirty="0">
                <a:latin typeface="Calibri" panose="020F0502020204030204" pitchFamily="34" charset="0"/>
                <a:cs typeface="Calibri" panose="020F0502020204030204" pitchFamily="34" charset="0"/>
              </a:rPr>
              <a:t>educational planning assessments</a:t>
            </a:r>
          </a:p>
          <a:p>
            <a:pPr marL="473548" lvl="1" indent="-236774">
              <a:spcAft>
                <a:spcPts val="600"/>
              </a:spcAft>
              <a:buFont typeface="Arial"/>
              <a:buChar char="•"/>
            </a:pPr>
            <a:r>
              <a:rPr lang="en-US" sz="2400" spc="21" dirty="0">
                <a:latin typeface="Calibri" panose="020F0502020204030204" pitchFamily="34" charset="0"/>
                <a:cs typeface="Calibri" panose="020F0502020204030204" pitchFamily="34" charset="0"/>
              </a:rPr>
              <a:t>outreach to clients or staff teams   </a:t>
            </a:r>
          </a:p>
          <a:p>
            <a:pPr>
              <a:spcAft>
                <a:spcPts val="600"/>
              </a:spcAft>
            </a:pPr>
            <a:endParaRPr lang="en-US" sz="2400" spc="21" dirty="0">
              <a:latin typeface="Calibri" panose="020F0502020204030204" pitchFamily="34" charset="0"/>
              <a:cs typeface="Calibri" panose="020F0502020204030204" pitchFamily="34" charset="0"/>
            </a:endParaRPr>
          </a:p>
          <a:p>
            <a:pPr>
              <a:spcAft>
                <a:spcPts val="600"/>
              </a:spcAft>
            </a:pPr>
            <a:r>
              <a:rPr lang="en-US" sz="2400" spc="21" dirty="0">
                <a:latin typeface="Calibri" panose="020F0502020204030204" pitchFamily="34" charset="0"/>
                <a:cs typeface="Calibri" panose="020F0502020204030204" pitchFamily="34" charset="0"/>
              </a:rPr>
              <a:t>We act as the central referring agency for adult education in our region.</a:t>
            </a:r>
          </a:p>
        </p:txBody>
      </p:sp>
      <p:sp>
        <p:nvSpPr>
          <p:cNvPr id="7" name="TextBox 7"/>
          <p:cNvSpPr txBox="1"/>
          <p:nvPr/>
        </p:nvSpPr>
        <p:spPr>
          <a:xfrm>
            <a:off x="947317" y="1232816"/>
            <a:ext cx="3662247" cy="3153236"/>
          </a:xfrm>
          <a:prstGeom prst="rect">
            <a:avLst/>
          </a:prstGeom>
        </p:spPr>
        <p:txBody>
          <a:bodyPr lIns="0" tIns="0" rIns="0" bIns="0" rtlCol="0" anchor="t">
            <a:spAutoFit/>
          </a:bodyPr>
          <a:lstStyle/>
          <a:p>
            <a:pPr>
              <a:lnSpc>
                <a:spcPts val="6308"/>
              </a:lnSpc>
            </a:pPr>
            <a:r>
              <a:rPr lang="en-US" sz="4400" spc="-42" dirty="0">
                <a:solidFill>
                  <a:srgbClr val="C00000"/>
                </a:solidFill>
                <a:latin typeface="Calibri" panose="020F0502020204030204" pitchFamily="34" charset="0"/>
                <a:cs typeface="Calibri" panose="020F0502020204030204" pitchFamily="34" charset="0"/>
              </a:rPr>
              <a:t>What is the Adult Basic Education Association?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154095-00FA-C8BF-932B-8AF1D2A4DFB4}"/>
              </a:ext>
            </a:extLst>
          </p:cNvPr>
          <p:cNvSpPr txBox="1"/>
          <p:nvPr/>
        </p:nvSpPr>
        <p:spPr>
          <a:xfrm>
            <a:off x="2161149" y="1727201"/>
            <a:ext cx="7518560" cy="400110"/>
          </a:xfrm>
          <a:prstGeom prst="rect">
            <a:avLst/>
          </a:prstGeom>
          <a:noFill/>
        </p:spPr>
        <p:txBody>
          <a:bodyPr wrap="square" rtlCol="0">
            <a:spAutoFit/>
          </a:bodyPr>
          <a:lstStyle/>
          <a:p>
            <a:r>
              <a:rPr lang="en-CA" sz="1800" dirty="0">
                <a:latin typeface="Century Gothic" panose="020B0502020202020204" pitchFamily="34" charset="0"/>
              </a:rPr>
              <a:t>English</a:t>
            </a:r>
            <a:r>
              <a:rPr lang="en-CA" dirty="0"/>
              <a:t>							</a:t>
            </a:r>
            <a:r>
              <a:rPr lang="en-CA" sz="2000" dirty="0">
                <a:latin typeface="Century Gothic" panose="020B0502020202020204" pitchFamily="34" charset="0"/>
              </a:rPr>
              <a:t>French</a:t>
            </a:r>
            <a:endParaRPr lang="en-CA" dirty="0">
              <a:latin typeface="Century Gothic" panose="020B0502020202020204" pitchFamily="34" charset="0"/>
            </a:endParaRPr>
          </a:p>
        </p:txBody>
      </p:sp>
      <p:pic>
        <p:nvPicPr>
          <p:cNvPr id="11" name="Picture 10">
            <a:extLst>
              <a:ext uri="{FF2B5EF4-FFF2-40B4-BE49-F238E27FC236}">
                <a16:creationId xmlns:a16="http://schemas.microsoft.com/office/drawing/2014/main" id="{6CBD8D70-74B3-C5E4-BA79-7FB96FBDF3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9273" y="2358775"/>
            <a:ext cx="5344873" cy="2801820"/>
          </a:xfrm>
          <a:prstGeom prst="rect">
            <a:avLst/>
          </a:prstGeom>
        </p:spPr>
      </p:pic>
      <p:pic>
        <p:nvPicPr>
          <p:cNvPr id="13" name="Picture 12">
            <a:extLst>
              <a:ext uri="{FF2B5EF4-FFF2-40B4-BE49-F238E27FC236}">
                <a16:creationId xmlns:a16="http://schemas.microsoft.com/office/drawing/2014/main" id="{6770B324-2F61-ED68-0D78-2E47CE2C88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892" y="2197364"/>
            <a:ext cx="5640439" cy="2975332"/>
          </a:xfrm>
          <a:prstGeom prst="rect">
            <a:avLst/>
          </a:prstGeom>
        </p:spPr>
      </p:pic>
      <p:sp>
        <p:nvSpPr>
          <p:cNvPr id="15" name="TextBox 14">
            <a:extLst>
              <a:ext uri="{FF2B5EF4-FFF2-40B4-BE49-F238E27FC236}">
                <a16:creationId xmlns:a16="http://schemas.microsoft.com/office/drawing/2014/main" id="{EBF63AF5-542B-1BA0-5DA6-E5B208541582}"/>
              </a:ext>
            </a:extLst>
          </p:cNvPr>
          <p:cNvSpPr txBox="1"/>
          <p:nvPr/>
        </p:nvSpPr>
        <p:spPr>
          <a:xfrm>
            <a:off x="1265382" y="5441624"/>
            <a:ext cx="10307782" cy="307777"/>
          </a:xfrm>
          <a:prstGeom prst="rect">
            <a:avLst/>
          </a:prstGeom>
          <a:noFill/>
        </p:spPr>
        <p:txBody>
          <a:bodyPr wrap="square">
            <a:spAutoFit/>
          </a:bodyPr>
          <a:lstStyle/>
          <a:p>
            <a:r>
              <a:rPr lang="en-CA" dirty="0">
                <a:hlinkClick r:id="rId4"/>
              </a:rPr>
              <a:t>https://en.esee.essentialskillsgroup.com/</a:t>
            </a:r>
            <a:r>
              <a:rPr lang="en-CA" dirty="0"/>
              <a:t>				</a:t>
            </a:r>
            <a:r>
              <a:rPr lang="en-CA" dirty="0">
                <a:hlinkClick r:id="rId5"/>
              </a:rPr>
              <a:t>https://fr.esee.essentialskillsgroup.com/</a:t>
            </a:r>
            <a:r>
              <a:rPr lang="en-CA" dirty="0"/>
              <a:t> </a:t>
            </a:r>
          </a:p>
        </p:txBody>
      </p:sp>
      <p:sp>
        <p:nvSpPr>
          <p:cNvPr id="2" name="Title 1">
            <a:extLst>
              <a:ext uri="{FF2B5EF4-FFF2-40B4-BE49-F238E27FC236}">
                <a16:creationId xmlns:a16="http://schemas.microsoft.com/office/drawing/2014/main" id="{FF7E2F9C-4EEF-AA4D-BCEA-F8D799F63CDB}"/>
              </a:ext>
            </a:extLst>
          </p:cNvPr>
          <p:cNvSpPr>
            <a:spLocks noGrp="1"/>
          </p:cNvSpPr>
          <p:nvPr>
            <p:ph type="title"/>
          </p:nvPr>
        </p:nvSpPr>
        <p:spPr>
          <a:xfrm>
            <a:off x="838200" y="365125"/>
            <a:ext cx="10515600" cy="1325563"/>
          </a:xfrm>
        </p:spPr>
        <p:txBody>
          <a:bodyPr>
            <a:normAutofit/>
          </a:bodyPr>
          <a:lstStyle/>
          <a:p>
            <a:r>
              <a:rPr lang="en-CA" dirty="0" err="1">
                <a:latin typeface="Calibri" panose="020F0502020204030204" pitchFamily="34" charset="0"/>
                <a:cs typeface="Calibri" panose="020F0502020204030204" pitchFamily="34" charset="0"/>
              </a:rPr>
              <a:t>SkillsMarker</a:t>
            </a:r>
            <a:endParaRPr lang="en-CA"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72689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8554" y="1806688"/>
            <a:ext cx="10347140" cy="3185013"/>
            <a:chOff x="1" y="-193126"/>
            <a:chExt cx="15906883" cy="6370026"/>
          </a:xfrm>
        </p:grpSpPr>
        <p:sp>
          <p:nvSpPr>
            <p:cNvPr id="10" name="TextBox 10"/>
            <p:cNvSpPr txBox="1"/>
            <p:nvPr/>
          </p:nvSpPr>
          <p:spPr>
            <a:xfrm>
              <a:off x="1" y="-193126"/>
              <a:ext cx="4120012" cy="4313140"/>
            </a:xfrm>
            <a:prstGeom prst="rect">
              <a:avLst/>
            </a:prstGeom>
          </p:spPr>
          <p:txBody>
            <a:bodyPr lIns="33867" tIns="33867" rIns="33867" bIns="33867" rtlCol="0" anchor="ctr"/>
            <a:lstStyle/>
            <a:p>
              <a:pPr algn="ctr">
                <a:lnSpc>
                  <a:spcPts val="2240"/>
                </a:lnSpc>
              </a:pPr>
              <a:endParaRPr sz="933"/>
            </a:p>
          </p:txBody>
        </p:sp>
        <p:sp>
          <p:nvSpPr>
            <p:cNvPr id="11" name="TextBox 11"/>
            <p:cNvSpPr txBox="1"/>
            <p:nvPr/>
          </p:nvSpPr>
          <p:spPr>
            <a:xfrm>
              <a:off x="1953800" y="614794"/>
              <a:ext cx="13953084" cy="5518946"/>
            </a:xfrm>
            <a:prstGeom prst="rect">
              <a:avLst/>
            </a:prstGeom>
          </p:spPr>
          <p:txBody>
            <a:bodyPr lIns="0" tIns="0" rIns="0" bIns="0" rtlCol="0" anchor="t">
              <a:spAutoFit/>
            </a:bodyPr>
            <a:lstStyle/>
            <a:p>
              <a:pPr>
                <a:lnSpc>
                  <a:spcPts val="3143"/>
                </a:lnSpc>
              </a:pPr>
              <a:r>
                <a:rPr lang="en-US" sz="2400" dirty="0">
                  <a:latin typeface="Calibri" panose="020F0502020204030204" pitchFamily="34" charset="0"/>
                  <a:cs typeface="Calibri" panose="020F0502020204030204" pitchFamily="34" charset="0"/>
                </a:rPr>
                <a:t>For people who are unsure of their skills and need to retrain, get pre-requisites or complete high school credits.</a:t>
              </a:r>
            </a:p>
            <a:p>
              <a:pPr>
                <a:lnSpc>
                  <a:spcPts val="3143"/>
                </a:lnSpc>
              </a:pPr>
              <a:endParaRPr lang="en-US" sz="2400" dirty="0">
                <a:latin typeface="Calibri" panose="020F0502020204030204" pitchFamily="34" charset="0"/>
                <a:cs typeface="Calibri" panose="020F0502020204030204" pitchFamily="34" charset="0"/>
              </a:endParaRPr>
            </a:p>
            <a:p>
              <a:pPr>
                <a:lnSpc>
                  <a:spcPts val="3143"/>
                </a:lnSpc>
              </a:pPr>
              <a:r>
                <a:rPr lang="en-US" sz="2400" dirty="0">
                  <a:latin typeface="Calibri" panose="020F0502020204030204" pitchFamily="34" charset="0"/>
                  <a:cs typeface="Calibri" panose="020F0502020204030204" pitchFamily="34" charset="0"/>
                </a:rPr>
                <a:t>Uses Skills for Success tasks and provides clients with a detailed educational action plan.</a:t>
              </a:r>
            </a:p>
            <a:p>
              <a:pPr>
                <a:lnSpc>
                  <a:spcPts val="3143"/>
                </a:lnSpc>
              </a:pPr>
              <a:endParaRPr lang="en-US" sz="2400" dirty="0">
                <a:latin typeface="Calibri" panose="020F0502020204030204" pitchFamily="34" charset="0"/>
                <a:cs typeface="Calibri" panose="020F0502020204030204" pitchFamily="34" charset="0"/>
              </a:endParaRPr>
            </a:p>
            <a:p>
              <a:pPr>
                <a:lnSpc>
                  <a:spcPts val="3143"/>
                </a:lnSpc>
              </a:pPr>
              <a:r>
                <a:rPr lang="en-US" sz="2400" dirty="0">
                  <a:latin typeface="Calibri" panose="020F0502020204030204" pitchFamily="34" charset="0"/>
                  <a:cs typeface="Calibri" panose="020F0502020204030204" pitchFamily="34" charset="0"/>
                </a:rPr>
                <a:t>Can be completed in-person or virtually, one-to-one or group settings. </a:t>
              </a:r>
            </a:p>
          </p:txBody>
        </p:sp>
        <p:pic>
          <p:nvPicPr>
            <p:cNvPr id="12" name="Picture 12"/>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83966" y="811644"/>
              <a:ext cx="981042" cy="932424"/>
            </a:xfrm>
            <a:prstGeom prst="rect">
              <a:avLst/>
            </a:prstGeom>
          </p:spPr>
        </p:pic>
        <p:sp>
          <p:nvSpPr>
            <p:cNvPr id="13" name="TextBox 13"/>
            <p:cNvSpPr txBox="1"/>
            <p:nvPr/>
          </p:nvSpPr>
          <p:spPr>
            <a:xfrm>
              <a:off x="487629" y="958800"/>
              <a:ext cx="1077380" cy="766750"/>
            </a:xfrm>
            <a:prstGeom prst="rect">
              <a:avLst/>
            </a:prstGeom>
          </p:spPr>
          <p:txBody>
            <a:bodyPr wrap="square" lIns="0" tIns="0" rIns="0" bIns="0" rtlCol="0" anchor="t">
              <a:spAutoFit/>
            </a:bodyPr>
            <a:lstStyle/>
            <a:p>
              <a:pPr algn="ctr">
                <a:lnSpc>
                  <a:spcPts val="3197"/>
                </a:lnSpc>
              </a:pPr>
              <a:r>
                <a:rPr lang="en-US" sz="2283" dirty="0">
                  <a:solidFill>
                    <a:srgbClr val="FFFFFF"/>
                  </a:solidFill>
                  <a:latin typeface="Open Sans Bold"/>
                </a:rPr>
                <a:t>1</a:t>
              </a:r>
            </a:p>
          </p:txBody>
        </p:sp>
        <p:pic>
          <p:nvPicPr>
            <p:cNvPr id="14" name="Picture 14"/>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83968" y="3187590"/>
              <a:ext cx="984758" cy="932424"/>
            </a:xfrm>
            <a:prstGeom prst="rect">
              <a:avLst/>
            </a:prstGeom>
          </p:spPr>
        </p:pic>
        <p:sp>
          <p:nvSpPr>
            <p:cNvPr id="15" name="TextBox 15"/>
            <p:cNvSpPr txBox="1"/>
            <p:nvPr/>
          </p:nvSpPr>
          <p:spPr>
            <a:xfrm>
              <a:off x="411540" y="3334744"/>
              <a:ext cx="1266346" cy="748922"/>
            </a:xfrm>
            <a:prstGeom prst="rect">
              <a:avLst/>
            </a:prstGeom>
          </p:spPr>
          <p:txBody>
            <a:bodyPr lIns="0" tIns="0" rIns="0" bIns="0" rtlCol="0" anchor="t">
              <a:spAutoFit/>
            </a:bodyPr>
            <a:lstStyle/>
            <a:p>
              <a:pPr algn="ctr">
                <a:lnSpc>
                  <a:spcPts val="3197"/>
                </a:lnSpc>
              </a:pPr>
              <a:r>
                <a:rPr lang="en-US" sz="2283" dirty="0">
                  <a:solidFill>
                    <a:srgbClr val="FFFFFF"/>
                  </a:solidFill>
                  <a:latin typeface="Open Sans Bold"/>
                </a:rPr>
                <a:t>2</a:t>
              </a:r>
            </a:p>
          </p:txBody>
        </p:sp>
        <p:pic>
          <p:nvPicPr>
            <p:cNvPr id="16" name="Picture 16"/>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83970" y="5244476"/>
              <a:ext cx="984756" cy="932424"/>
            </a:xfrm>
            <a:prstGeom prst="rect">
              <a:avLst/>
            </a:prstGeom>
          </p:spPr>
        </p:pic>
        <p:sp>
          <p:nvSpPr>
            <p:cNvPr id="17" name="TextBox 17"/>
            <p:cNvSpPr txBox="1"/>
            <p:nvPr/>
          </p:nvSpPr>
          <p:spPr>
            <a:xfrm>
              <a:off x="487627" y="5391630"/>
              <a:ext cx="1266346" cy="748922"/>
            </a:xfrm>
            <a:prstGeom prst="rect">
              <a:avLst/>
            </a:prstGeom>
          </p:spPr>
          <p:txBody>
            <a:bodyPr lIns="0" tIns="0" rIns="0" bIns="0" rtlCol="0" anchor="t">
              <a:spAutoFit/>
            </a:bodyPr>
            <a:lstStyle/>
            <a:p>
              <a:pPr algn="ctr">
                <a:lnSpc>
                  <a:spcPts val="3197"/>
                </a:lnSpc>
              </a:pPr>
              <a:r>
                <a:rPr lang="en-US" sz="2283" dirty="0">
                  <a:solidFill>
                    <a:srgbClr val="FFFFFF"/>
                  </a:solidFill>
                  <a:latin typeface="Open Sans Bold"/>
                </a:rPr>
                <a:t>3</a:t>
              </a:r>
            </a:p>
          </p:txBody>
        </p:sp>
      </p:grpSp>
      <p:sp>
        <p:nvSpPr>
          <p:cNvPr id="3" name="Title 2">
            <a:extLst>
              <a:ext uri="{FF2B5EF4-FFF2-40B4-BE49-F238E27FC236}">
                <a16:creationId xmlns:a16="http://schemas.microsoft.com/office/drawing/2014/main" id="{C60D7F91-5A09-9C7A-774F-5E94A6A0B4DC}"/>
              </a:ext>
            </a:extLst>
          </p:cNvPr>
          <p:cNvSpPr>
            <a:spLocks noGrp="1"/>
          </p:cNvSpPr>
          <p:nvPr>
            <p:ph type="title"/>
          </p:nvPr>
        </p:nvSpPr>
        <p:spPr/>
        <p:txBody>
          <a:bodyPr>
            <a:normAutofit/>
          </a:bodyPr>
          <a:lstStyle/>
          <a:p>
            <a:r>
              <a:rPr lang="en-US" dirty="0"/>
              <a:t>Educational Planning Assessment Tool (EPAT)</a:t>
            </a:r>
            <a:endParaRPr lang="en-CA"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0E18440-2BB2-785F-4E33-83AC6D796634}"/>
              </a:ext>
            </a:extLst>
          </p:cNvPr>
          <p:cNvGrpSpPr/>
          <p:nvPr/>
        </p:nvGrpSpPr>
        <p:grpSpPr>
          <a:xfrm>
            <a:off x="1045902" y="2096512"/>
            <a:ext cx="10307898" cy="2430959"/>
            <a:chOff x="1045902" y="2096512"/>
            <a:chExt cx="10307898" cy="2430959"/>
          </a:xfrm>
        </p:grpSpPr>
        <p:sp>
          <p:nvSpPr>
            <p:cNvPr id="11" name="TextBox 11"/>
            <p:cNvSpPr txBox="1"/>
            <p:nvPr/>
          </p:nvSpPr>
          <p:spPr>
            <a:xfrm>
              <a:off x="1827781" y="2124278"/>
              <a:ext cx="9526019" cy="2367123"/>
            </a:xfrm>
            <a:prstGeom prst="rect">
              <a:avLst/>
            </a:prstGeom>
          </p:spPr>
          <p:txBody>
            <a:bodyPr wrap="square" lIns="0" tIns="0" rIns="0" bIns="0" rtlCol="0" anchor="t">
              <a:spAutoFit/>
            </a:bodyPr>
            <a:lstStyle/>
            <a:p>
              <a:pPr>
                <a:lnSpc>
                  <a:spcPts val="3143"/>
                </a:lnSpc>
              </a:pPr>
              <a:r>
                <a:rPr lang="en-US" sz="2400" dirty="0">
                  <a:latin typeface="Calibri" panose="020F0502020204030204" pitchFamily="34" charset="0"/>
                  <a:cs typeface="Calibri" panose="020F0502020204030204" pitchFamily="34" charset="0"/>
                </a:rPr>
                <a:t>Comprehensive background interview over the phone and career quizzes.</a:t>
              </a:r>
            </a:p>
            <a:p>
              <a:pPr>
                <a:lnSpc>
                  <a:spcPts val="3143"/>
                </a:lnSpc>
              </a:pPr>
              <a:endParaRPr lang="en-US" sz="2400" dirty="0">
                <a:latin typeface="Calibri" panose="020F0502020204030204" pitchFamily="34" charset="0"/>
                <a:cs typeface="Calibri" panose="020F0502020204030204" pitchFamily="34" charset="0"/>
              </a:endParaRPr>
            </a:p>
            <a:p>
              <a:pPr>
                <a:lnSpc>
                  <a:spcPts val="3143"/>
                </a:lnSpc>
              </a:pPr>
              <a:r>
                <a:rPr lang="en-US" sz="2400" dirty="0">
                  <a:latin typeface="Calibri" panose="020F0502020204030204" pitchFamily="34" charset="0"/>
                  <a:cs typeface="Calibri" panose="020F0502020204030204" pitchFamily="34" charset="0"/>
                </a:rPr>
                <a:t>Activities – employment-related tasks – reading and math and a writing activity.</a:t>
              </a:r>
            </a:p>
            <a:p>
              <a:pPr>
                <a:lnSpc>
                  <a:spcPts val="3143"/>
                </a:lnSpc>
              </a:pPr>
              <a:endParaRPr lang="en-US" sz="2400" dirty="0">
                <a:latin typeface="Calibri" panose="020F0502020204030204" pitchFamily="34" charset="0"/>
                <a:cs typeface="Calibri" panose="020F0502020204030204" pitchFamily="34" charset="0"/>
              </a:endParaRPr>
            </a:p>
            <a:p>
              <a:pPr>
                <a:lnSpc>
                  <a:spcPts val="3143"/>
                </a:lnSpc>
              </a:pPr>
              <a:r>
                <a:rPr lang="en-US" sz="2400" dirty="0">
                  <a:latin typeface="Calibri" panose="020F0502020204030204" pitchFamily="34" charset="0"/>
                  <a:cs typeface="Calibri" panose="020F0502020204030204" pitchFamily="34" charset="0"/>
                </a:rPr>
                <a:t>Report review and follow-up.</a:t>
              </a:r>
            </a:p>
          </p:txBody>
        </p:sp>
        <p:grpSp>
          <p:nvGrpSpPr>
            <p:cNvPr id="18" name="Group 17">
              <a:extLst>
                <a:ext uri="{FF2B5EF4-FFF2-40B4-BE49-F238E27FC236}">
                  <a16:creationId xmlns:a16="http://schemas.microsoft.com/office/drawing/2014/main" id="{E25C01EC-412D-6EEC-4843-781FBEEB560E}"/>
                </a:ext>
              </a:extLst>
            </p:cNvPr>
            <p:cNvGrpSpPr/>
            <p:nvPr/>
          </p:nvGrpSpPr>
          <p:grpSpPr>
            <a:xfrm>
              <a:off x="1045902" y="2096512"/>
              <a:ext cx="633173" cy="466212"/>
              <a:chOff x="1637916" y="2096510"/>
              <a:chExt cx="633173" cy="466212"/>
            </a:xfrm>
          </p:grpSpPr>
          <p:pic>
            <p:nvPicPr>
              <p:cNvPr id="12" name="Picture 12"/>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86087" y="2096510"/>
                <a:ext cx="538690" cy="466212"/>
              </a:xfrm>
              <a:prstGeom prst="rect">
                <a:avLst/>
              </a:prstGeom>
            </p:spPr>
          </p:pic>
          <p:sp>
            <p:nvSpPr>
              <p:cNvPr id="13" name="TextBox 13"/>
              <p:cNvSpPr txBox="1"/>
              <p:nvPr/>
            </p:nvSpPr>
            <p:spPr>
              <a:xfrm>
                <a:off x="1637916" y="2170088"/>
                <a:ext cx="633173" cy="374461"/>
              </a:xfrm>
              <a:prstGeom prst="rect">
                <a:avLst/>
              </a:prstGeom>
            </p:spPr>
            <p:txBody>
              <a:bodyPr lIns="0" tIns="0" rIns="0" bIns="0" rtlCol="0" anchor="t">
                <a:spAutoFit/>
              </a:bodyPr>
              <a:lstStyle/>
              <a:p>
                <a:pPr algn="ctr">
                  <a:lnSpc>
                    <a:spcPts val="3197"/>
                  </a:lnSpc>
                </a:pPr>
                <a:r>
                  <a:rPr lang="en-US" sz="2283" dirty="0">
                    <a:solidFill>
                      <a:srgbClr val="FFFFFF"/>
                    </a:solidFill>
                    <a:latin typeface="Open Sans Bold"/>
                  </a:rPr>
                  <a:t>1</a:t>
                </a:r>
              </a:p>
            </p:txBody>
          </p:sp>
        </p:grpSp>
        <p:grpSp>
          <p:nvGrpSpPr>
            <p:cNvPr id="5" name="Group 4">
              <a:extLst>
                <a:ext uri="{FF2B5EF4-FFF2-40B4-BE49-F238E27FC236}">
                  <a16:creationId xmlns:a16="http://schemas.microsoft.com/office/drawing/2014/main" id="{FFC47532-0885-5B9F-A004-C249DF33C747}"/>
                </a:ext>
              </a:extLst>
            </p:cNvPr>
            <p:cNvGrpSpPr/>
            <p:nvPr/>
          </p:nvGrpSpPr>
          <p:grpSpPr>
            <a:xfrm>
              <a:off x="1045902" y="3130962"/>
              <a:ext cx="633173" cy="466212"/>
              <a:chOff x="1631807" y="3390554"/>
              <a:chExt cx="633173" cy="466212"/>
            </a:xfrm>
          </p:grpSpPr>
          <p:pic>
            <p:nvPicPr>
              <p:cNvPr id="14" name="Picture 14"/>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86088" y="3390554"/>
                <a:ext cx="538690" cy="466212"/>
              </a:xfrm>
              <a:prstGeom prst="rect">
                <a:avLst/>
              </a:prstGeom>
            </p:spPr>
          </p:pic>
          <p:sp>
            <p:nvSpPr>
              <p:cNvPr id="15" name="TextBox 15"/>
              <p:cNvSpPr txBox="1"/>
              <p:nvPr/>
            </p:nvSpPr>
            <p:spPr>
              <a:xfrm>
                <a:off x="1631807" y="3437926"/>
                <a:ext cx="633173" cy="374461"/>
              </a:xfrm>
              <a:prstGeom prst="rect">
                <a:avLst/>
              </a:prstGeom>
            </p:spPr>
            <p:txBody>
              <a:bodyPr lIns="0" tIns="0" rIns="0" bIns="0" rtlCol="0" anchor="t">
                <a:spAutoFit/>
              </a:bodyPr>
              <a:lstStyle/>
              <a:p>
                <a:pPr algn="ctr">
                  <a:lnSpc>
                    <a:spcPts val="3197"/>
                  </a:lnSpc>
                </a:pPr>
                <a:r>
                  <a:rPr lang="en-US" sz="2283" dirty="0">
                    <a:solidFill>
                      <a:srgbClr val="FFFFFF"/>
                    </a:solidFill>
                    <a:latin typeface="Open Sans Bold"/>
                  </a:rPr>
                  <a:t>2</a:t>
                </a:r>
              </a:p>
            </p:txBody>
          </p:sp>
        </p:grpSp>
        <p:grpSp>
          <p:nvGrpSpPr>
            <p:cNvPr id="6" name="Group 5">
              <a:extLst>
                <a:ext uri="{FF2B5EF4-FFF2-40B4-BE49-F238E27FC236}">
                  <a16:creationId xmlns:a16="http://schemas.microsoft.com/office/drawing/2014/main" id="{795DDEF3-90A1-9D17-DBD7-AA1A7A2439DB}"/>
                </a:ext>
              </a:extLst>
            </p:cNvPr>
            <p:cNvGrpSpPr/>
            <p:nvPr/>
          </p:nvGrpSpPr>
          <p:grpSpPr>
            <a:xfrm>
              <a:off x="1052941" y="4061259"/>
              <a:ext cx="633173" cy="466212"/>
              <a:chOff x="1591605" y="4401676"/>
              <a:chExt cx="633173" cy="466212"/>
            </a:xfrm>
          </p:grpSpPr>
          <p:pic>
            <p:nvPicPr>
              <p:cNvPr id="16" name="Picture 16"/>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45940" y="4401676"/>
                <a:ext cx="538690" cy="466212"/>
              </a:xfrm>
              <a:prstGeom prst="rect">
                <a:avLst/>
              </a:prstGeom>
            </p:spPr>
          </p:pic>
          <p:sp>
            <p:nvSpPr>
              <p:cNvPr id="17" name="TextBox 17"/>
              <p:cNvSpPr txBox="1"/>
              <p:nvPr/>
            </p:nvSpPr>
            <p:spPr>
              <a:xfrm>
                <a:off x="1591605" y="4465188"/>
                <a:ext cx="633173" cy="374461"/>
              </a:xfrm>
              <a:prstGeom prst="rect">
                <a:avLst/>
              </a:prstGeom>
            </p:spPr>
            <p:txBody>
              <a:bodyPr lIns="0" tIns="0" rIns="0" bIns="0" rtlCol="0" anchor="t">
                <a:spAutoFit/>
              </a:bodyPr>
              <a:lstStyle/>
              <a:p>
                <a:pPr algn="ctr">
                  <a:lnSpc>
                    <a:spcPts val="3197"/>
                  </a:lnSpc>
                </a:pPr>
                <a:r>
                  <a:rPr lang="en-US" sz="2283" dirty="0">
                    <a:solidFill>
                      <a:srgbClr val="FFFFFF"/>
                    </a:solidFill>
                    <a:latin typeface="Open Sans Bold"/>
                  </a:rPr>
                  <a:t>3</a:t>
                </a:r>
              </a:p>
            </p:txBody>
          </p:sp>
        </p:grpSp>
      </p:grpSp>
      <p:sp>
        <p:nvSpPr>
          <p:cNvPr id="4" name="Title 3">
            <a:extLst>
              <a:ext uri="{FF2B5EF4-FFF2-40B4-BE49-F238E27FC236}">
                <a16:creationId xmlns:a16="http://schemas.microsoft.com/office/drawing/2014/main" id="{FB2D9275-0D8D-DC57-34B4-B453C5F7AD32}"/>
              </a:ext>
            </a:extLst>
          </p:cNvPr>
          <p:cNvSpPr>
            <a:spLocks noGrp="1"/>
          </p:cNvSpPr>
          <p:nvPr>
            <p:ph type="title"/>
          </p:nvPr>
        </p:nvSpPr>
        <p:spPr/>
        <p:txBody>
          <a:bodyPr/>
          <a:lstStyle/>
          <a:p>
            <a:r>
              <a:rPr lang="en-US" dirty="0"/>
              <a:t>Process</a:t>
            </a:r>
            <a:endParaRPr lang="en-CA"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171162"/>
            <a:ext cx="2840182" cy="2371148"/>
          </a:xfrm>
          <a:prstGeom prst="rect">
            <a:avLst/>
          </a:prstGeom>
        </p:spPr>
        <p:txBody>
          <a:bodyPr vert="horz" lIns="60960" tIns="30480" rIns="60960" bIns="30480" rtlCol="0" anchor="ctr">
            <a:normAutofit/>
          </a:bodyPr>
          <a:lstStyle/>
          <a:p>
            <a:pPr>
              <a:lnSpc>
                <a:spcPct val="90000"/>
              </a:lnSpc>
              <a:spcBef>
                <a:spcPct val="0"/>
              </a:spcBef>
              <a:spcAft>
                <a:spcPts val="400"/>
              </a:spcAft>
            </a:pPr>
            <a:r>
              <a:rPr lang="en-US" sz="3200" kern="1200" spc="-39">
                <a:solidFill>
                  <a:srgbClr val="FFFFFF"/>
                </a:solidFill>
                <a:latin typeface="+mj-lt"/>
                <a:ea typeface="+mj-ea"/>
                <a:cs typeface="+mj-cs"/>
              </a:rPr>
              <a:t>(Sample EPAT)</a:t>
            </a:r>
          </a:p>
        </p:txBody>
      </p:sp>
      <p:pic>
        <p:nvPicPr>
          <p:cNvPr id="4" name="Picture 3" descr="Table&#10;&#10;Description automatically generated">
            <a:extLst>
              <a:ext uri="{FF2B5EF4-FFF2-40B4-BE49-F238E27FC236}">
                <a16:creationId xmlns:a16="http://schemas.microsoft.com/office/drawing/2014/main" id="{D46D7966-3B2B-D0D3-13DE-74BF7D37B8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894" t="2110" r="7452" b="18956"/>
          <a:stretch/>
        </p:blipFill>
        <p:spPr>
          <a:xfrm>
            <a:off x="3570140" y="171162"/>
            <a:ext cx="5051719" cy="5948829"/>
          </a:xfrm>
          <a:prstGeom prst="rect">
            <a:avLst/>
          </a:prstGeom>
        </p:spPr>
      </p:pic>
    </p:spTree>
    <p:extLst>
      <p:ext uri="{BB962C8B-B14F-4D97-AF65-F5344CB8AC3E}">
        <p14:creationId xmlns:p14="http://schemas.microsoft.com/office/powerpoint/2010/main" val="2155221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171162"/>
            <a:ext cx="2840182" cy="2371148"/>
          </a:xfrm>
          <a:prstGeom prst="rect">
            <a:avLst/>
          </a:prstGeom>
        </p:spPr>
        <p:txBody>
          <a:bodyPr vert="horz" lIns="60960" tIns="30480" rIns="60960" bIns="30480" rtlCol="0" anchor="ctr">
            <a:normAutofit/>
          </a:bodyPr>
          <a:lstStyle/>
          <a:p>
            <a:pPr>
              <a:lnSpc>
                <a:spcPct val="90000"/>
              </a:lnSpc>
              <a:spcBef>
                <a:spcPct val="0"/>
              </a:spcBef>
              <a:spcAft>
                <a:spcPts val="400"/>
              </a:spcAft>
            </a:pPr>
            <a:r>
              <a:rPr lang="en-US" sz="3200" kern="1200" spc="-39">
                <a:solidFill>
                  <a:srgbClr val="FFFFFF"/>
                </a:solidFill>
                <a:latin typeface="+mj-lt"/>
                <a:ea typeface="+mj-ea"/>
                <a:cs typeface="+mj-cs"/>
              </a:rPr>
              <a:t>(Sample EPAT)</a:t>
            </a:r>
          </a:p>
        </p:txBody>
      </p:sp>
      <p:pic>
        <p:nvPicPr>
          <p:cNvPr id="5" name="Picture 4" descr="Graphical user interface&#10;&#10;Description automatically generated with medium confidence">
            <a:extLst>
              <a:ext uri="{FF2B5EF4-FFF2-40B4-BE49-F238E27FC236}">
                <a16:creationId xmlns:a16="http://schemas.microsoft.com/office/drawing/2014/main" id="{1A2D02E9-6796-0C7E-7071-07BABB9128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293" t="8060" r="8862" b="9766"/>
          <a:stretch/>
        </p:blipFill>
        <p:spPr>
          <a:xfrm>
            <a:off x="3563815" y="171162"/>
            <a:ext cx="5064370" cy="5876349"/>
          </a:xfrm>
          <a:prstGeom prst="rect">
            <a:avLst/>
          </a:prstGeom>
        </p:spPr>
      </p:pic>
    </p:spTree>
    <p:extLst>
      <p:ext uri="{BB962C8B-B14F-4D97-AF65-F5344CB8AC3E}">
        <p14:creationId xmlns:p14="http://schemas.microsoft.com/office/powerpoint/2010/main" val="2978414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171162"/>
            <a:ext cx="2840182" cy="2371148"/>
          </a:xfrm>
          <a:prstGeom prst="rect">
            <a:avLst/>
          </a:prstGeom>
        </p:spPr>
        <p:txBody>
          <a:bodyPr vert="horz" lIns="60960" tIns="30480" rIns="60960" bIns="30480" rtlCol="0" anchor="ctr">
            <a:normAutofit/>
          </a:bodyPr>
          <a:lstStyle/>
          <a:p>
            <a:pPr>
              <a:lnSpc>
                <a:spcPct val="90000"/>
              </a:lnSpc>
              <a:spcBef>
                <a:spcPct val="0"/>
              </a:spcBef>
              <a:spcAft>
                <a:spcPts val="400"/>
              </a:spcAft>
            </a:pPr>
            <a:r>
              <a:rPr lang="en-US" sz="3200" kern="1200" spc="-39">
                <a:solidFill>
                  <a:srgbClr val="FFFFFF"/>
                </a:solidFill>
                <a:latin typeface="+mj-lt"/>
                <a:ea typeface="+mj-ea"/>
                <a:cs typeface="+mj-cs"/>
              </a:rPr>
              <a:t>(Sample EPAT)</a:t>
            </a:r>
          </a:p>
        </p:txBody>
      </p:sp>
      <p:pic>
        <p:nvPicPr>
          <p:cNvPr id="4" name="Picture 3" descr="Graphical user interface, application&#10;&#10;Description automatically generated with medium confidence">
            <a:extLst>
              <a:ext uri="{FF2B5EF4-FFF2-40B4-BE49-F238E27FC236}">
                <a16:creationId xmlns:a16="http://schemas.microsoft.com/office/drawing/2014/main" id="{66053833-BEC8-B145-4E0F-0B7DF36506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365" t="8286" r="7888" b="22803"/>
          <a:stretch/>
        </p:blipFill>
        <p:spPr>
          <a:xfrm>
            <a:off x="3471364" y="322628"/>
            <a:ext cx="5249272" cy="5726479"/>
          </a:xfrm>
          <a:prstGeom prst="rect">
            <a:avLst/>
          </a:prstGeom>
        </p:spPr>
      </p:pic>
    </p:spTree>
    <p:extLst>
      <p:ext uri="{BB962C8B-B14F-4D97-AF65-F5344CB8AC3E}">
        <p14:creationId xmlns:p14="http://schemas.microsoft.com/office/powerpoint/2010/main" val="31187509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632371" y="542508"/>
            <a:ext cx="4044461" cy="428903"/>
          </a:xfrm>
          <a:prstGeom prst="rect">
            <a:avLst/>
          </a:prstGeom>
        </p:spPr>
        <p:txBody>
          <a:bodyPr vert="horz" lIns="60960" tIns="30480" rIns="60960" bIns="30480" rtlCol="0" anchor="b">
            <a:noAutofit/>
          </a:bodyPr>
          <a:lstStyle/>
          <a:p>
            <a:pPr algn="ctr">
              <a:lnSpc>
                <a:spcPct val="90000"/>
              </a:lnSpc>
              <a:spcBef>
                <a:spcPct val="0"/>
              </a:spcBef>
              <a:spcAft>
                <a:spcPts val="400"/>
              </a:spcAft>
            </a:pPr>
            <a:r>
              <a:rPr lang="en-US" sz="2400" spc="-39" dirty="0">
                <a:solidFill>
                  <a:srgbClr val="C00000"/>
                </a:solidFill>
                <a:latin typeface="Calibri" panose="020F0502020204030204" pitchFamily="34" charset="0"/>
                <a:ea typeface="+mj-ea"/>
                <a:cs typeface="Calibri" panose="020F0502020204030204" pitchFamily="34" charset="0"/>
              </a:rPr>
              <a:t>Ontario </a:t>
            </a:r>
            <a:r>
              <a:rPr lang="en-US" sz="2400" spc="-39" dirty="0" err="1">
                <a:solidFill>
                  <a:srgbClr val="C00000"/>
                </a:solidFill>
                <a:latin typeface="Calibri" panose="020F0502020204030204" pitchFamily="34" charset="0"/>
                <a:ea typeface="+mj-ea"/>
                <a:cs typeface="Calibri" panose="020F0502020204030204" pitchFamily="34" charset="0"/>
              </a:rPr>
              <a:t>Labour</a:t>
            </a:r>
            <a:r>
              <a:rPr lang="en-US" sz="2400" spc="-39" dirty="0">
                <a:solidFill>
                  <a:srgbClr val="C00000"/>
                </a:solidFill>
                <a:latin typeface="Calibri" panose="020F0502020204030204" pitchFamily="34" charset="0"/>
                <a:ea typeface="+mj-ea"/>
                <a:cs typeface="Calibri" panose="020F0502020204030204" pitchFamily="34" charset="0"/>
              </a:rPr>
              <a:t> Market Quiz</a:t>
            </a:r>
          </a:p>
        </p:txBody>
      </p:sp>
      <p:pic>
        <p:nvPicPr>
          <p:cNvPr id="12" name="Picture 11" descr="Timeline&#10;&#10;Description automatically generated">
            <a:extLst>
              <a:ext uri="{FF2B5EF4-FFF2-40B4-BE49-F238E27FC236}">
                <a16:creationId xmlns:a16="http://schemas.microsoft.com/office/drawing/2014/main" id="{8FBF8928-04FA-8354-2714-DF2B105144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8781" y="1180709"/>
            <a:ext cx="4790869" cy="3596837"/>
          </a:xfrm>
          <a:prstGeom prst="rect">
            <a:avLst/>
          </a:prstGeom>
        </p:spPr>
      </p:pic>
      <p:sp>
        <p:nvSpPr>
          <p:cNvPr id="13" name="TextBox 2">
            <a:extLst>
              <a:ext uri="{FF2B5EF4-FFF2-40B4-BE49-F238E27FC236}">
                <a16:creationId xmlns:a16="http://schemas.microsoft.com/office/drawing/2014/main" id="{CEC4A5B8-C1B5-58C5-7738-90CD4A6F5854}"/>
              </a:ext>
            </a:extLst>
          </p:cNvPr>
          <p:cNvSpPr txBox="1"/>
          <p:nvPr/>
        </p:nvSpPr>
        <p:spPr>
          <a:xfrm>
            <a:off x="1002350" y="517980"/>
            <a:ext cx="3305908" cy="477960"/>
          </a:xfrm>
          <a:prstGeom prst="rect">
            <a:avLst/>
          </a:prstGeom>
        </p:spPr>
        <p:txBody>
          <a:bodyPr vert="horz" lIns="60960" tIns="30480" rIns="60960" bIns="30480" rtlCol="0" anchor="b">
            <a:normAutofit/>
          </a:bodyPr>
          <a:lstStyle/>
          <a:p>
            <a:pPr algn="ctr">
              <a:lnSpc>
                <a:spcPct val="90000"/>
              </a:lnSpc>
              <a:spcBef>
                <a:spcPct val="0"/>
              </a:spcBef>
              <a:spcAft>
                <a:spcPts val="400"/>
              </a:spcAft>
            </a:pPr>
            <a:r>
              <a:rPr lang="en-US" sz="2400" spc="-39" dirty="0">
                <a:solidFill>
                  <a:srgbClr val="C00000"/>
                </a:solidFill>
                <a:latin typeface="Calibri" panose="020F0502020204030204" pitchFamily="34" charset="0"/>
                <a:ea typeface="+mj-ea"/>
                <a:cs typeface="Calibri" panose="020F0502020204030204" pitchFamily="34" charset="0"/>
              </a:rPr>
              <a:t>Work Preference Quiz</a:t>
            </a:r>
            <a:endParaRPr lang="en-US" sz="2400" spc="-39" dirty="0">
              <a:solidFill>
                <a:srgbClr val="002060"/>
              </a:solidFill>
              <a:latin typeface="+mj-lt"/>
              <a:ea typeface="+mj-ea"/>
              <a:cs typeface="+mj-cs"/>
            </a:endParaRPr>
          </a:p>
        </p:txBody>
      </p:sp>
      <p:grpSp>
        <p:nvGrpSpPr>
          <p:cNvPr id="4" name="Group 3">
            <a:extLst>
              <a:ext uri="{FF2B5EF4-FFF2-40B4-BE49-F238E27FC236}">
                <a16:creationId xmlns:a16="http://schemas.microsoft.com/office/drawing/2014/main" id="{65B58C60-053C-4C20-4207-4479A5FFFEAD}"/>
              </a:ext>
            </a:extLst>
          </p:cNvPr>
          <p:cNvGrpSpPr/>
          <p:nvPr/>
        </p:nvGrpSpPr>
        <p:grpSpPr>
          <a:xfrm>
            <a:off x="1002350" y="1180709"/>
            <a:ext cx="3735425" cy="4840141"/>
            <a:chOff x="1273809" y="946884"/>
            <a:chExt cx="3161322" cy="4351307"/>
          </a:xfrm>
        </p:grpSpPr>
        <p:pic>
          <p:nvPicPr>
            <p:cNvPr id="10" name="Picture 9" descr="Table&#10;&#10;Description automatically generated">
              <a:extLst>
                <a:ext uri="{FF2B5EF4-FFF2-40B4-BE49-F238E27FC236}">
                  <a16:creationId xmlns:a16="http://schemas.microsoft.com/office/drawing/2014/main" id="{C0C113F5-ADC2-E133-AFDF-86257C479E8C}"/>
                </a:ext>
              </a:extLst>
            </p:cNvPr>
            <p:cNvPicPr>
              <a:picLocks noChangeAspect="1"/>
            </p:cNvPicPr>
            <p:nvPr/>
          </p:nvPicPr>
          <p:blipFill rotWithShape="1">
            <a:blip r:embed="rId4">
              <a:extLst>
                <a:ext uri="{28A0092B-C50C-407E-A947-70E740481C1C}">
                  <a14:useLocalDpi xmlns:a14="http://schemas.microsoft.com/office/drawing/2010/main"/>
                </a:ext>
              </a:extLst>
            </a:blip>
            <a:srcRect b="58472"/>
            <a:stretch/>
          </p:blipFill>
          <p:spPr>
            <a:xfrm>
              <a:off x="1273809" y="946884"/>
              <a:ext cx="3161322" cy="2123283"/>
            </a:xfrm>
            <a:prstGeom prst="rect">
              <a:avLst/>
            </a:prstGeom>
          </p:spPr>
        </p:pic>
        <p:pic>
          <p:nvPicPr>
            <p:cNvPr id="3" name="Picture 2" descr="Table&#10;&#10;Description automatically generated">
              <a:extLst>
                <a:ext uri="{FF2B5EF4-FFF2-40B4-BE49-F238E27FC236}">
                  <a16:creationId xmlns:a16="http://schemas.microsoft.com/office/drawing/2014/main" id="{0D2A0318-2140-6DA6-CA0C-F77F808C868A}"/>
                </a:ext>
              </a:extLst>
            </p:cNvPr>
            <p:cNvPicPr>
              <a:picLocks noChangeAspect="1"/>
            </p:cNvPicPr>
            <p:nvPr/>
          </p:nvPicPr>
          <p:blipFill rotWithShape="1">
            <a:blip r:embed="rId4">
              <a:extLst>
                <a:ext uri="{28A0092B-C50C-407E-A947-70E740481C1C}">
                  <a14:useLocalDpi xmlns:a14="http://schemas.microsoft.com/office/drawing/2010/main"/>
                </a:ext>
              </a:extLst>
            </a:blip>
            <a:srcRect t="56424"/>
            <a:stretch/>
          </p:blipFill>
          <p:spPr>
            <a:xfrm>
              <a:off x="1273809" y="3070167"/>
              <a:ext cx="3161322" cy="2228024"/>
            </a:xfrm>
            <a:prstGeom prst="rect">
              <a:avLst/>
            </a:prstGeom>
          </p:spPr>
        </p:pic>
      </p:grpSp>
    </p:spTree>
    <p:extLst>
      <p:ext uri="{BB962C8B-B14F-4D97-AF65-F5344CB8AC3E}">
        <p14:creationId xmlns:p14="http://schemas.microsoft.com/office/powerpoint/2010/main" val="14506554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171162"/>
            <a:ext cx="2840182" cy="2371148"/>
          </a:xfrm>
          <a:prstGeom prst="rect">
            <a:avLst/>
          </a:prstGeom>
        </p:spPr>
        <p:txBody>
          <a:bodyPr vert="horz" lIns="60960" tIns="30480" rIns="60960" bIns="30480" rtlCol="0" anchor="ctr">
            <a:normAutofit/>
          </a:bodyPr>
          <a:lstStyle/>
          <a:p>
            <a:pPr>
              <a:lnSpc>
                <a:spcPct val="90000"/>
              </a:lnSpc>
              <a:spcBef>
                <a:spcPct val="0"/>
              </a:spcBef>
              <a:spcAft>
                <a:spcPts val="400"/>
              </a:spcAft>
            </a:pPr>
            <a:r>
              <a:rPr lang="en-US" sz="3200" kern="1200" spc="-39">
                <a:solidFill>
                  <a:srgbClr val="FFFFFF"/>
                </a:solidFill>
                <a:latin typeface="+mj-lt"/>
                <a:ea typeface="+mj-ea"/>
                <a:cs typeface="+mj-cs"/>
              </a:rPr>
              <a:t>(Sample EPAT)</a:t>
            </a:r>
          </a:p>
        </p:txBody>
      </p:sp>
      <p:pic>
        <p:nvPicPr>
          <p:cNvPr id="7" name="Picture 6" descr="Table&#10;&#10;Description automatically generated">
            <a:extLst>
              <a:ext uri="{FF2B5EF4-FFF2-40B4-BE49-F238E27FC236}">
                <a16:creationId xmlns:a16="http://schemas.microsoft.com/office/drawing/2014/main" id="{2F040534-ACF5-9DAE-C390-6EF2EA9623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144" t="8240" r="8552" b="17434"/>
          <a:stretch/>
        </p:blipFill>
        <p:spPr>
          <a:xfrm>
            <a:off x="3601281" y="263132"/>
            <a:ext cx="4989438" cy="5902805"/>
          </a:xfrm>
          <a:prstGeom prst="rect">
            <a:avLst/>
          </a:prstGeom>
        </p:spPr>
      </p:pic>
    </p:spTree>
    <p:extLst>
      <p:ext uri="{BB962C8B-B14F-4D97-AF65-F5344CB8AC3E}">
        <p14:creationId xmlns:p14="http://schemas.microsoft.com/office/powerpoint/2010/main" val="4103420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3287" y="370121"/>
            <a:ext cx="5116013" cy="1903180"/>
          </a:xfrm>
          <a:prstGeom prst="rect">
            <a:avLst/>
          </a:prstGeom>
        </p:spPr>
        <p:txBody>
          <a:bodyPr vert="horz" lIns="60960" tIns="30480" rIns="60960" bIns="30480" rtlCol="0" anchor="ctr">
            <a:normAutofit/>
          </a:bodyPr>
          <a:lstStyle/>
          <a:p>
            <a:pPr>
              <a:lnSpc>
                <a:spcPct val="90000"/>
              </a:lnSpc>
              <a:spcBef>
                <a:spcPct val="0"/>
              </a:spcBef>
              <a:spcAft>
                <a:spcPts val="400"/>
              </a:spcAft>
            </a:pPr>
            <a:r>
              <a:rPr lang="en-US" sz="4400" spc="-39" dirty="0">
                <a:solidFill>
                  <a:srgbClr val="C00000"/>
                </a:solidFill>
                <a:latin typeface="Calibri" panose="020F0502020204030204" pitchFamily="34" charset="0"/>
                <a:ea typeface="+mj-ea"/>
                <a:cs typeface="Calibri" panose="020F0502020204030204" pitchFamily="34" charset="0"/>
              </a:rPr>
              <a:t>Skills tasks for Automotive Mechanic </a:t>
            </a:r>
            <a:endParaRPr lang="en-US" sz="4400" kern="1200" spc="-39" dirty="0">
              <a:solidFill>
                <a:srgbClr val="C00000"/>
              </a:solidFill>
              <a:latin typeface="Calibri" panose="020F0502020204030204" pitchFamily="34" charset="0"/>
              <a:ea typeface="+mj-ea"/>
              <a:cs typeface="Calibri" panose="020F0502020204030204" pitchFamily="34" charset="0"/>
            </a:endParaRPr>
          </a:p>
        </p:txBody>
      </p:sp>
      <p:grpSp>
        <p:nvGrpSpPr>
          <p:cNvPr id="13" name="Group 12">
            <a:extLst>
              <a:ext uri="{FF2B5EF4-FFF2-40B4-BE49-F238E27FC236}">
                <a16:creationId xmlns:a16="http://schemas.microsoft.com/office/drawing/2014/main" id="{1ED47B2D-E9D9-359B-D054-15AA228EC5C4}"/>
              </a:ext>
            </a:extLst>
          </p:cNvPr>
          <p:cNvGrpSpPr/>
          <p:nvPr/>
        </p:nvGrpSpPr>
        <p:grpSpPr>
          <a:xfrm>
            <a:off x="624387" y="2406106"/>
            <a:ext cx="3797536" cy="3191867"/>
            <a:chOff x="4300524" y="2810165"/>
            <a:chExt cx="3797536" cy="3191867"/>
          </a:xfrm>
        </p:grpSpPr>
        <p:pic>
          <p:nvPicPr>
            <p:cNvPr id="4" name="Picture 3" descr="Graphical user interface, text, application&#10;&#10;Description automatically generated">
              <a:extLst>
                <a:ext uri="{FF2B5EF4-FFF2-40B4-BE49-F238E27FC236}">
                  <a16:creationId xmlns:a16="http://schemas.microsoft.com/office/drawing/2014/main" id="{8486C072-DB7C-3714-28D3-024A0D5534C2}"/>
                </a:ext>
              </a:extLst>
            </p:cNvPr>
            <p:cNvPicPr>
              <a:picLocks noChangeAspect="1"/>
            </p:cNvPicPr>
            <p:nvPr/>
          </p:nvPicPr>
          <p:blipFill rotWithShape="1">
            <a:blip r:embed="rId3">
              <a:extLst>
                <a:ext uri="{28A0092B-C50C-407E-A947-70E740481C1C}">
                  <a14:useLocalDpi xmlns:a14="http://schemas.microsoft.com/office/drawing/2010/main"/>
                </a:ext>
              </a:extLst>
            </a:blip>
            <a:srcRect b="7828"/>
            <a:stretch/>
          </p:blipFill>
          <p:spPr>
            <a:xfrm>
              <a:off x="4300524" y="3271830"/>
              <a:ext cx="3797536" cy="2730202"/>
            </a:xfrm>
            <a:prstGeom prst="rect">
              <a:avLst/>
            </a:prstGeom>
          </p:spPr>
        </p:pic>
        <p:sp>
          <p:nvSpPr>
            <p:cNvPr id="11" name="TextBox 10">
              <a:extLst>
                <a:ext uri="{FF2B5EF4-FFF2-40B4-BE49-F238E27FC236}">
                  <a16:creationId xmlns:a16="http://schemas.microsoft.com/office/drawing/2014/main" id="{E2C296E0-942E-AD05-E71E-44D8C4B45C4E}"/>
                </a:ext>
              </a:extLst>
            </p:cNvPr>
            <p:cNvSpPr txBox="1"/>
            <p:nvPr/>
          </p:nvSpPr>
          <p:spPr>
            <a:xfrm>
              <a:off x="4300524" y="2810165"/>
              <a:ext cx="2286000" cy="461665"/>
            </a:xfrm>
            <a:prstGeom prst="rect">
              <a:avLst/>
            </a:prstGeom>
            <a:noFill/>
          </p:spPr>
          <p:txBody>
            <a:bodyPr wrap="square" rtlCol="0">
              <a:spAutoFit/>
            </a:bodyPr>
            <a:lstStyle/>
            <a:p>
              <a:r>
                <a:rPr lang="en-US" sz="2400" dirty="0">
                  <a:solidFill>
                    <a:schemeClr val="tx1"/>
                  </a:solidFill>
                  <a:latin typeface="Calibri" panose="020F0502020204030204" pitchFamily="34" charset="0"/>
                  <a:cs typeface="Calibri" panose="020F0502020204030204" pitchFamily="34" charset="0"/>
                </a:rPr>
                <a:t>Reading Tasks</a:t>
              </a:r>
            </a:p>
          </p:txBody>
        </p:sp>
      </p:grpSp>
      <p:grpSp>
        <p:nvGrpSpPr>
          <p:cNvPr id="3" name="Group 2">
            <a:extLst>
              <a:ext uri="{FF2B5EF4-FFF2-40B4-BE49-F238E27FC236}">
                <a16:creationId xmlns:a16="http://schemas.microsoft.com/office/drawing/2014/main" id="{266A3C6C-A894-807B-84C1-2A72F6862794}"/>
              </a:ext>
            </a:extLst>
          </p:cNvPr>
          <p:cNvGrpSpPr/>
          <p:nvPr/>
        </p:nvGrpSpPr>
        <p:grpSpPr>
          <a:xfrm>
            <a:off x="4403328" y="2406106"/>
            <a:ext cx="3797536" cy="1942962"/>
            <a:chOff x="8493297" y="1291054"/>
            <a:chExt cx="3797536" cy="1942962"/>
          </a:xfrm>
        </p:grpSpPr>
        <p:pic>
          <p:nvPicPr>
            <p:cNvPr id="6" name="Picture 5" descr="Graphical user interface, text, application&#10;&#10;Description automatically generated">
              <a:extLst>
                <a:ext uri="{FF2B5EF4-FFF2-40B4-BE49-F238E27FC236}">
                  <a16:creationId xmlns:a16="http://schemas.microsoft.com/office/drawing/2014/main" id="{85A70E33-0FF7-399E-8EA1-DEF5F3E86F1D}"/>
                </a:ext>
              </a:extLst>
            </p:cNvPr>
            <p:cNvPicPr>
              <a:picLocks noChangeAspect="1"/>
            </p:cNvPicPr>
            <p:nvPr/>
          </p:nvPicPr>
          <p:blipFill rotWithShape="1">
            <a:blip r:embed="rId4">
              <a:extLst>
                <a:ext uri="{28A0092B-C50C-407E-A947-70E740481C1C}">
                  <a14:useLocalDpi xmlns:a14="http://schemas.microsoft.com/office/drawing/2010/main"/>
                </a:ext>
              </a:extLst>
            </a:blip>
            <a:srcRect b="14559"/>
            <a:stretch/>
          </p:blipFill>
          <p:spPr>
            <a:xfrm>
              <a:off x="8493297" y="1879376"/>
              <a:ext cx="3797536" cy="1354640"/>
            </a:xfrm>
            <a:prstGeom prst="rect">
              <a:avLst/>
            </a:prstGeom>
          </p:spPr>
        </p:pic>
        <p:sp>
          <p:nvSpPr>
            <p:cNvPr id="12" name="TextBox 11">
              <a:extLst>
                <a:ext uri="{FF2B5EF4-FFF2-40B4-BE49-F238E27FC236}">
                  <a16:creationId xmlns:a16="http://schemas.microsoft.com/office/drawing/2014/main" id="{CE942FF1-AEA6-E121-3215-D9A598F31115}"/>
                </a:ext>
              </a:extLst>
            </p:cNvPr>
            <p:cNvSpPr txBox="1"/>
            <p:nvPr/>
          </p:nvSpPr>
          <p:spPr>
            <a:xfrm>
              <a:off x="8493297" y="1291054"/>
              <a:ext cx="2286000" cy="461665"/>
            </a:xfrm>
            <a:prstGeom prst="rect">
              <a:avLst/>
            </a:prstGeom>
            <a:noFill/>
          </p:spPr>
          <p:txBody>
            <a:bodyPr wrap="square" rtlCol="0">
              <a:spAutoFit/>
            </a:bodyPr>
            <a:lstStyle/>
            <a:p>
              <a:r>
                <a:rPr lang="en-US" sz="2400" dirty="0">
                  <a:solidFill>
                    <a:schemeClr val="tx1"/>
                  </a:solidFill>
                  <a:latin typeface="Calibri" panose="020F0502020204030204" pitchFamily="34" charset="0"/>
                  <a:cs typeface="Calibri" panose="020F0502020204030204" pitchFamily="34" charset="0"/>
                </a:rPr>
                <a:t>Writing Tasks</a:t>
              </a:r>
            </a:p>
          </p:txBody>
        </p:sp>
      </p:grpSp>
      <p:grpSp>
        <p:nvGrpSpPr>
          <p:cNvPr id="9" name="Group 8">
            <a:extLst>
              <a:ext uri="{FF2B5EF4-FFF2-40B4-BE49-F238E27FC236}">
                <a16:creationId xmlns:a16="http://schemas.microsoft.com/office/drawing/2014/main" id="{D981089A-491A-7E01-DC64-4C47FBB7ADF3}"/>
              </a:ext>
            </a:extLst>
          </p:cNvPr>
          <p:cNvGrpSpPr/>
          <p:nvPr/>
        </p:nvGrpSpPr>
        <p:grpSpPr>
          <a:xfrm>
            <a:off x="8129235" y="1203632"/>
            <a:ext cx="3797536" cy="4450736"/>
            <a:chOff x="713286" y="1357379"/>
            <a:chExt cx="3797536" cy="4450736"/>
          </a:xfrm>
        </p:grpSpPr>
        <p:sp>
          <p:nvSpPr>
            <p:cNvPr id="10" name="TextBox 9">
              <a:extLst>
                <a:ext uri="{FF2B5EF4-FFF2-40B4-BE49-F238E27FC236}">
                  <a16:creationId xmlns:a16="http://schemas.microsoft.com/office/drawing/2014/main" id="{FCE1A7FA-B623-536C-A864-A89353AA866C}"/>
                </a:ext>
              </a:extLst>
            </p:cNvPr>
            <p:cNvSpPr txBox="1"/>
            <p:nvPr/>
          </p:nvSpPr>
          <p:spPr>
            <a:xfrm>
              <a:off x="713287" y="1357379"/>
              <a:ext cx="2286000" cy="461665"/>
            </a:xfrm>
            <a:prstGeom prst="rect">
              <a:avLst/>
            </a:prstGeom>
            <a:noFill/>
          </p:spPr>
          <p:txBody>
            <a:bodyPr wrap="square" rtlCol="0">
              <a:spAutoFit/>
            </a:bodyPr>
            <a:lstStyle/>
            <a:p>
              <a:r>
                <a:rPr lang="en-US" sz="2400" dirty="0">
                  <a:solidFill>
                    <a:schemeClr val="tx1"/>
                  </a:solidFill>
                  <a:latin typeface="Calibri" panose="020F0502020204030204" pitchFamily="34" charset="0"/>
                  <a:cs typeface="Calibri" panose="020F0502020204030204" pitchFamily="34" charset="0"/>
                </a:rPr>
                <a:t>Numeracy Tasks</a:t>
              </a:r>
            </a:p>
          </p:txBody>
        </p:sp>
        <p:grpSp>
          <p:nvGrpSpPr>
            <p:cNvPr id="7" name="Group 6">
              <a:extLst>
                <a:ext uri="{FF2B5EF4-FFF2-40B4-BE49-F238E27FC236}">
                  <a16:creationId xmlns:a16="http://schemas.microsoft.com/office/drawing/2014/main" id="{3C19A809-A09E-3AFF-1AC2-D926472174D6}"/>
                </a:ext>
              </a:extLst>
            </p:cNvPr>
            <p:cNvGrpSpPr/>
            <p:nvPr/>
          </p:nvGrpSpPr>
          <p:grpSpPr>
            <a:xfrm>
              <a:off x="713286" y="1894901"/>
              <a:ext cx="3797536" cy="3913214"/>
              <a:chOff x="713287" y="1882457"/>
              <a:chExt cx="3480099" cy="3749404"/>
            </a:xfrm>
          </p:grpSpPr>
          <p:pic>
            <p:nvPicPr>
              <p:cNvPr id="8" name="Picture 7" descr="Text, letter&#10;&#10;Description automatically generated">
                <a:extLst>
                  <a:ext uri="{FF2B5EF4-FFF2-40B4-BE49-F238E27FC236}">
                    <a16:creationId xmlns:a16="http://schemas.microsoft.com/office/drawing/2014/main" id="{F337239C-0B06-BE49-75CB-79FF9B63F9E6}"/>
                  </a:ext>
                </a:extLst>
              </p:cNvPr>
              <p:cNvPicPr>
                <a:picLocks noChangeAspect="1"/>
              </p:cNvPicPr>
              <p:nvPr/>
            </p:nvPicPr>
            <p:blipFill rotWithShape="1">
              <a:blip r:embed="rId5">
                <a:extLst>
                  <a:ext uri="{28A0092B-C50C-407E-A947-70E740481C1C}">
                    <a14:useLocalDpi xmlns:a14="http://schemas.microsoft.com/office/drawing/2010/main"/>
                  </a:ext>
                </a:extLst>
              </a:blip>
              <a:srcRect b="70923"/>
              <a:stretch/>
            </p:blipFill>
            <p:spPr>
              <a:xfrm>
                <a:off x="713287" y="1882457"/>
                <a:ext cx="3480099" cy="1289050"/>
              </a:xfrm>
              <a:prstGeom prst="rect">
                <a:avLst/>
              </a:prstGeom>
            </p:spPr>
          </p:pic>
          <p:pic>
            <p:nvPicPr>
              <p:cNvPr id="5" name="Picture 4" descr="Text, letter&#10;&#10;Description automatically generated">
                <a:extLst>
                  <a:ext uri="{FF2B5EF4-FFF2-40B4-BE49-F238E27FC236}">
                    <a16:creationId xmlns:a16="http://schemas.microsoft.com/office/drawing/2014/main" id="{C9F1D988-0EE1-8140-831D-F91A238E7C74}"/>
                  </a:ext>
                </a:extLst>
              </p:cNvPr>
              <p:cNvPicPr>
                <a:picLocks noChangeAspect="1"/>
              </p:cNvPicPr>
              <p:nvPr/>
            </p:nvPicPr>
            <p:blipFill rotWithShape="1">
              <a:blip r:embed="rId5">
                <a:extLst>
                  <a:ext uri="{28A0092B-C50C-407E-A947-70E740481C1C}">
                    <a14:useLocalDpi xmlns:a14="http://schemas.microsoft.com/office/drawing/2010/main"/>
                  </a:ext>
                </a:extLst>
              </a:blip>
              <a:srcRect t="39554" b="3944"/>
              <a:stretch/>
            </p:blipFill>
            <p:spPr>
              <a:xfrm>
                <a:off x="713287" y="3126983"/>
                <a:ext cx="3480099" cy="2504878"/>
              </a:xfrm>
              <a:prstGeom prst="rect">
                <a:avLst/>
              </a:prstGeom>
            </p:spPr>
          </p:pic>
        </p:grpSp>
      </p:grpSp>
    </p:spTree>
    <p:extLst>
      <p:ext uri="{BB962C8B-B14F-4D97-AF65-F5344CB8AC3E}">
        <p14:creationId xmlns:p14="http://schemas.microsoft.com/office/powerpoint/2010/main" val="5124262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91219" y="384176"/>
            <a:ext cx="4038600" cy="1082675"/>
          </a:xfrm>
          <a:prstGeom prst="rect">
            <a:avLst/>
          </a:prstGeom>
        </p:spPr>
        <p:txBody>
          <a:bodyPr vert="horz" lIns="60960" tIns="30480" rIns="60960" bIns="30480" rtlCol="0" anchor="ctr">
            <a:normAutofit/>
          </a:bodyPr>
          <a:lstStyle/>
          <a:p>
            <a:pPr>
              <a:lnSpc>
                <a:spcPct val="90000"/>
              </a:lnSpc>
              <a:spcBef>
                <a:spcPct val="0"/>
              </a:spcBef>
              <a:spcAft>
                <a:spcPts val="400"/>
              </a:spcAft>
            </a:pPr>
            <a:r>
              <a:rPr lang="en-US" sz="4400" kern="1200" spc="-39" dirty="0">
                <a:solidFill>
                  <a:srgbClr val="C00000"/>
                </a:solidFill>
                <a:latin typeface="Calibri" panose="020F0502020204030204" pitchFamily="34" charset="0"/>
                <a:ea typeface="+mj-ea"/>
                <a:cs typeface="Calibri" panose="020F0502020204030204" pitchFamily="34" charset="0"/>
              </a:rPr>
              <a:t>Activities</a:t>
            </a:r>
          </a:p>
        </p:txBody>
      </p:sp>
      <p:pic>
        <p:nvPicPr>
          <p:cNvPr id="6" name="Picture 5" descr="Graphical user interface, text, application, email&#10;&#10;Description automatically generated">
            <a:extLst>
              <a:ext uri="{FF2B5EF4-FFF2-40B4-BE49-F238E27FC236}">
                <a16:creationId xmlns:a16="http://schemas.microsoft.com/office/drawing/2014/main" id="{39C03CDD-9490-E8C5-F04B-B74735FD90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5081" y="1463675"/>
            <a:ext cx="3598719" cy="4484316"/>
          </a:xfrm>
          <a:prstGeom prst="rect">
            <a:avLst/>
          </a:prstGeom>
        </p:spPr>
      </p:pic>
      <p:pic>
        <p:nvPicPr>
          <p:cNvPr id="4" name="Picture 3" descr="Graphical user interface, text, application, letter, email&#10;&#10;Description automatically generated">
            <a:extLst>
              <a:ext uri="{FF2B5EF4-FFF2-40B4-BE49-F238E27FC236}">
                <a16:creationId xmlns:a16="http://schemas.microsoft.com/office/drawing/2014/main" id="{D5BCD958-4215-5CAA-1392-24A2830308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2419" y="1466850"/>
            <a:ext cx="3979830" cy="4484316"/>
          </a:xfrm>
          <a:prstGeom prst="rect">
            <a:avLst/>
          </a:prstGeom>
        </p:spPr>
      </p:pic>
      <p:sp>
        <p:nvSpPr>
          <p:cNvPr id="8" name="TextBox 2">
            <a:extLst>
              <a:ext uri="{FF2B5EF4-FFF2-40B4-BE49-F238E27FC236}">
                <a16:creationId xmlns:a16="http://schemas.microsoft.com/office/drawing/2014/main" id="{89B2D0F4-693C-81D8-F8AE-F827BB098B8D}"/>
              </a:ext>
            </a:extLst>
          </p:cNvPr>
          <p:cNvSpPr txBox="1"/>
          <p:nvPr/>
        </p:nvSpPr>
        <p:spPr>
          <a:xfrm>
            <a:off x="6820981" y="381000"/>
            <a:ext cx="4038600" cy="1082675"/>
          </a:xfrm>
          <a:prstGeom prst="rect">
            <a:avLst/>
          </a:prstGeom>
        </p:spPr>
        <p:txBody>
          <a:bodyPr vert="horz" lIns="60960" tIns="30480" rIns="60960" bIns="30480" rtlCol="0" anchor="ctr">
            <a:normAutofit/>
          </a:bodyPr>
          <a:lstStyle/>
          <a:p>
            <a:pPr>
              <a:lnSpc>
                <a:spcPct val="90000"/>
              </a:lnSpc>
              <a:spcBef>
                <a:spcPct val="0"/>
              </a:spcBef>
              <a:spcAft>
                <a:spcPts val="400"/>
              </a:spcAft>
            </a:pPr>
            <a:r>
              <a:rPr lang="en-US" sz="4400" kern="1200" spc="-39" dirty="0">
                <a:solidFill>
                  <a:srgbClr val="C00000"/>
                </a:solidFill>
                <a:latin typeface="Calibri" panose="020F0502020204030204" pitchFamily="34" charset="0"/>
                <a:ea typeface="+mj-ea"/>
                <a:cs typeface="Calibri" panose="020F0502020204030204" pitchFamily="34" charset="0"/>
              </a:rPr>
              <a:t>Answer Sheet</a:t>
            </a:r>
          </a:p>
        </p:txBody>
      </p:sp>
    </p:spTree>
    <p:extLst>
      <p:ext uri="{BB962C8B-B14F-4D97-AF65-F5344CB8AC3E}">
        <p14:creationId xmlns:p14="http://schemas.microsoft.com/office/powerpoint/2010/main" val="3609835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98181" y="560881"/>
            <a:ext cx="9795638" cy="734519"/>
          </a:xfrm>
          <a:prstGeom prst="rect">
            <a:avLst/>
          </a:prstGeom>
        </p:spPr>
        <p:txBody>
          <a:bodyPr vert="horz" lIns="60960" tIns="30480" rIns="60960" bIns="30480" rtlCol="0" anchor="b">
            <a:normAutofit/>
          </a:bodyPr>
          <a:lstStyle/>
          <a:p>
            <a:pPr algn="ctr">
              <a:lnSpc>
                <a:spcPct val="90000"/>
              </a:lnSpc>
              <a:spcBef>
                <a:spcPct val="0"/>
              </a:spcBef>
              <a:spcAft>
                <a:spcPts val="400"/>
              </a:spcAft>
            </a:pPr>
            <a:r>
              <a:rPr lang="en-US" sz="4400" spc="-39" dirty="0">
                <a:solidFill>
                  <a:srgbClr val="C00000"/>
                </a:solidFill>
                <a:latin typeface="Calibri" panose="020F0502020204030204" pitchFamily="34" charset="0"/>
                <a:ea typeface="+mj-ea"/>
                <a:cs typeface="Calibri" panose="020F0502020204030204" pitchFamily="34" charset="0"/>
              </a:rPr>
              <a:t>EPAT Rubric</a:t>
            </a:r>
          </a:p>
        </p:txBody>
      </p:sp>
      <p:pic>
        <p:nvPicPr>
          <p:cNvPr id="4" name="Picture 3" descr="Table&#10;&#10;Description automatically generated">
            <a:extLst>
              <a:ext uri="{FF2B5EF4-FFF2-40B4-BE49-F238E27FC236}">
                <a16:creationId xmlns:a16="http://schemas.microsoft.com/office/drawing/2014/main" id="{A1429855-6363-CCFF-D5BF-6116404772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059" y="1676400"/>
            <a:ext cx="5399643" cy="4130727"/>
          </a:xfrm>
          <a:prstGeom prst="rect">
            <a:avLst/>
          </a:prstGeom>
        </p:spPr>
      </p:pic>
      <p:pic>
        <p:nvPicPr>
          <p:cNvPr id="6" name="Picture 5" descr="Text, letter&#10;&#10;Description automatically generated">
            <a:extLst>
              <a:ext uri="{FF2B5EF4-FFF2-40B4-BE49-F238E27FC236}">
                <a16:creationId xmlns:a16="http://schemas.microsoft.com/office/drawing/2014/main" id="{6D30E4C2-1F26-1B76-3A93-B3329C23BB2B}"/>
              </a:ext>
            </a:extLst>
          </p:cNvPr>
          <p:cNvPicPr>
            <a:picLocks noChangeAspect="1"/>
          </p:cNvPicPr>
          <p:nvPr/>
        </p:nvPicPr>
        <p:blipFill rotWithShape="1">
          <a:blip r:embed="rId4">
            <a:extLst>
              <a:ext uri="{28A0092B-C50C-407E-A947-70E740481C1C}">
                <a14:useLocalDpi xmlns:a14="http://schemas.microsoft.com/office/drawing/2010/main"/>
              </a:ext>
            </a:extLst>
          </a:blip>
          <a:srcRect b="9262"/>
          <a:stretch/>
        </p:blipFill>
        <p:spPr>
          <a:xfrm>
            <a:off x="6189300" y="2059014"/>
            <a:ext cx="5526056" cy="3748113"/>
          </a:xfrm>
          <a:prstGeom prst="rect">
            <a:avLst/>
          </a:prstGeom>
        </p:spPr>
      </p:pic>
    </p:spTree>
    <p:extLst>
      <p:ext uri="{BB962C8B-B14F-4D97-AF65-F5344CB8AC3E}">
        <p14:creationId xmlns:p14="http://schemas.microsoft.com/office/powerpoint/2010/main" val="375802007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BF5944345EA74F86C24BB1FD956C2A" ma:contentTypeVersion="16" ma:contentTypeDescription="Create a new document." ma:contentTypeScope="" ma:versionID="416a3812a73cbbc526a1762fc0d2c414">
  <xsd:schema xmlns:xsd="http://www.w3.org/2001/XMLSchema" xmlns:xs="http://www.w3.org/2001/XMLSchema" xmlns:p="http://schemas.microsoft.com/office/2006/metadata/properties" xmlns:ns2="39cc7287-a08a-4b02-af40-eef140c02b16" xmlns:ns3="f7dba7f9-cff2-44a7-9c1a-e975f5aa5a8c" targetNamespace="http://schemas.microsoft.com/office/2006/metadata/properties" ma:root="true" ma:fieldsID="351f68bd2d4b9e44deb5931f6fd5ba4d" ns2:_="" ns3:_="">
    <xsd:import namespace="39cc7287-a08a-4b02-af40-eef140c02b16"/>
    <xsd:import namespace="f7dba7f9-cff2-44a7-9c1a-e975f5aa5a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cc7287-a08a-4b02-af40-eef140c02b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523ec20-c236-44d0-81c4-5f47a013f2e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7dba7f9-cff2-44a7-9c1a-e975f5aa5a8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248094e-458e-4b03-bd82-a22164752a8d}" ma:internalName="TaxCatchAll" ma:showField="CatchAllData" ma:web="f7dba7f9-cff2-44a7-9c1a-e975f5aa5a8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cc7287-a08a-4b02-af40-eef140c02b16">
      <Terms xmlns="http://schemas.microsoft.com/office/infopath/2007/PartnerControls"/>
    </lcf76f155ced4ddcb4097134ff3c332f>
    <TaxCatchAll xmlns="f7dba7f9-cff2-44a7-9c1a-e975f5aa5a8c" xsi:nil="true"/>
  </documentManagement>
</p:properties>
</file>

<file path=customXml/itemProps1.xml><?xml version="1.0" encoding="utf-8"?>
<ds:datastoreItem xmlns:ds="http://schemas.openxmlformats.org/officeDocument/2006/customXml" ds:itemID="{AB43B40C-7521-4E52-B1C3-8B16D4E2F8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cc7287-a08a-4b02-af40-eef140c02b16"/>
    <ds:schemaRef ds:uri="f7dba7f9-cff2-44a7-9c1a-e975f5aa5a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6E3DE7-324A-4D02-BFD7-D9B43578C52C}">
  <ds:schemaRefs>
    <ds:schemaRef ds:uri="http://schemas.microsoft.com/sharepoint/v3/contenttype/forms"/>
  </ds:schemaRefs>
</ds:datastoreItem>
</file>

<file path=customXml/itemProps3.xml><?xml version="1.0" encoding="utf-8"?>
<ds:datastoreItem xmlns:ds="http://schemas.openxmlformats.org/officeDocument/2006/customXml" ds:itemID="{21122A6A-0758-4223-B770-BA775A263D21}">
  <ds:schemaRefs>
    <ds:schemaRef ds:uri="http://purl.org/dc/elements/1.1/"/>
    <ds:schemaRef ds:uri="http://purl.org/dc/terms/"/>
    <ds:schemaRef ds:uri="http://schemas.microsoft.com/office/2006/metadata/properties"/>
    <ds:schemaRef ds:uri="http://schemas.microsoft.com/office/infopath/2007/PartnerControls"/>
    <ds:schemaRef ds:uri="http://purl.org/dc/dcmitype/"/>
    <ds:schemaRef ds:uri="39cc7287-a08a-4b02-af40-eef140c02b16"/>
    <ds:schemaRef ds:uri="http://schemas.microsoft.com/office/2006/documentManagement/types"/>
    <ds:schemaRef ds:uri="http://schemas.openxmlformats.org/package/2006/metadata/core-properties"/>
    <ds:schemaRef ds:uri="f7dba7f9-cff2-44a7-9c1a-e975f5aa5a8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821</TotalTime>
  <Words>4148</Words>
  <Application>Microsoft Office PowerPoint</Application>
  <PresentationFormat>Widescreen</PresentationFormat>
  <Paragraphs>496</Paragraphs>
  <Slides>108</Slides>
  <Notes>69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108</vt:i4>
      </vt:variant>
    </vt:vector>
  </HeadingPairs>
  <TitlesOfParts>
    <vt:vector size="118" baseType="lpstr">
      <vt:lpstr>Century Gothic</vt:lpstr>
      <vt:lpstr>Calibri</vt:lpstr>
      <vt:lpstr>Courier New</vt:lpstr>
      <vt:lpstr>Source Sans Pro SemiBold</vt:lpstr>
      <vt:lpstr>Source Sans Pro</vt:lpstr>
      <vt:lpstr>Open Sans Bold</vt:lpstr>
      <vt:lpstr>Arial</vt:lpstr>
      <vt:lpstr>Times New Roman</vt:lpstr>
      <vt:lpstr>Garamond</vt:lpstr>
      <vt:lpstr>Office Theme</vt:lpstr>
      <vt:lpstr>PowerPoint Presentation</vt:lpstr>
      <vt:lpstr>Statement of Land Acknowledgement</vt:lpstr>
      <vt:lpstr>About Pop Up PD for Literacy Educators</vt:lpstr>
      <vt:lpstr>Supporting This Webinar</vt:lpstr>
      <vt:lpstr>About Today’s Presentation</vt:lpstr>
      <vt:lpstr>Our Panelists</vt:lpstr>
      <vt:lpstr>Welcome Heather Ferguson</vt:lpstr>
      <vt:lpstr>SkillsMarker</vt:lpstr>
      <vt:lpstr>SkillsMarker</vt:lpstr>
      <vt:lpstr>SkillsMarker Quick Facts</vt:lpstr>
      <vt:lpstr>SkillsMarker Quick Facts</vt:lpstr>
      <vt:lpstr>SkillsMarker Quick Facts</vt:lpstr>
      <vt:lpstr>SkillsMarker Quick Facts</vt:lpstr>
      <vt:lpstr>The “Locator” helps to prevent test-takers from proceeding if they do not have adequate reading skills to engage with the assessment.</vt:lpstr>
      <vt:lpstr>SkillsMarker Quick Facts</vt:lpstr>
      <vt:lpstr>PowerPoint Presentation</vt:lpstr>
      <vt:lpstr>PowerPoint Presentation</vt:lpstr>
      <vt:lpstr>PowerPoint Presentation</vt:lpstr>
      <vt:lpstr>PowerPoint Presentation</vt:lpstr>
      <vt:lpstr>PowerPoint Presentation</vt:lpstr>
      <vt:lpstr>PowerPoint Presentation</vt:lpstr>
      <vt:lpstr>SkillsMarker Quick Facts</vt:lpstr>
      <vt:lpstr>Welcome Rick Townend</vt:lpstr>
      <vt:lpstr>Objective to Diagnostic Testing</vt:lpstr>
      <vt:lpstr>Samples</vt:lpstr>
      <vt:lpstr>How Our LBS Program Works</vt:lpstr>
      <vt:lpstr>Test</vt:lpstr>
      <vt:lpstr>Good luck!</vt:lpstr>
      <vt:lpstr>Welcome Melissa Friske </vt:lpstr>
      <vt:lpstr> Learner Assessment</vt:lpstr>
      <vt:lpstr>OSIT</vt:lpstr>
      <vt:lpstr>OSIT</vt:lpstr>
      <vt:lpstr>ESKARGO </vt:lpstr>
      <vt:lpstr>ESKARGO</vt:lpstr>
      <vt:lpstr>PowerPoint Presentation</vt:lpstr>
      <vt:lpstr>Reverse Binder</vt:lpstr>
      <vt:lpstr>PowerPoint Presentation</vt:lpstr>
      <vt:lpstr>Welcome Dr. Jill Slemon</vt:lpstr>
      <vt:lpstr>Advantages of Diagnostic Tasks</vt:lpstr>
      <vt:lpstr>Learning Styles Task</vt:lpstr>
      <vt:lpstr>PowerPoint Presentation</vt:lpstr>
      <vt:lpstr>PowerPoint Presentation</vt:lpstr>
      <vt:lpstr>Reading and Writing Tasks - Pattern</vt:lpstr>
      <vt:lpstr>TED Talks Transcripts</vt:lpstr>
      <vt:lpstr>PowerPoint Presentation</vt:lpstr>
      <vt:lpstr>PowerPoint Presentation</vt:lpstr>
      <vt:lpstr>Arithmetic/Mathematics Task</vt:lpstr>
      <vt:lpstr>Welcome Jessica Moir  </vt:lpstr>
      <vt:lpstr>PowerPoint Presentation</vt:lpstr>
      <vt:lpstr>PowerPoint Presentation</vt:lpstr>
      <vt:lpstr>PowerPoint Presentation</vt:lpstr>
      <vt:lpstr>PowerPoint Presentation</vt:lpstr>
      <vt:lpstr>PowerPoint Presentation</vt:lpstr>
      <vt:lpstr>PowerPoint Presentation</vt:lpstr>
      <vt:lpstr>Welcome Sue Damon </vt:lpstr>
      <vt:lpstr>CAMERA - Communications and Math Employment Readiness Assessment</vt:lpstr>
      <vt:lpstr>How we have been using CAMERA </vt:lpstr>
      <vt:lpstr>Sample Report from Project Read Based on CAMERA Assessment</vt:lpstr>
      <vt:lpstr>PowerPoint Presentation</vt:lpstr>
      <vt:lpstr>PowerPoint Presentation</vt:lpstr>
      <vt:lpstr>Limitations</vt:lpstr>
      <vt:lpstr>SARA: Study Aid and Reading Assessment</vt:lpstr>
      <vt:lpstr>This ETS-developed assessment is composed of six subtests evaluating six key reading skills</vt:lpstr>
      <vt:lpstr>How we use the SARA at The Literacy Group… </vt:lpstr>
      <vt:lpstr>1. We use the SARA to determine whether our program is appropriate for a particular client</vt:lpstr>
      <vt:lpstr>2. We use the SARA for program development</vt:lpstr>
      <vt:lpstr>3. We use the SARA data to identify individual students’ reading strengths and weaknesses for learner plan development. </vt:lpstr>
      <vt:lpstr>PowerPoint Presentation</vt:lpstr>
      <vt:lpstr>PowerPoint Presentation</vt:lpstr>
      <vt:lpstr>PowerPoint Presentation</vt:lpstr>
      <vt:lpstr>PowerPoint Presentation</vt:lpstr>
      <vt:lpstr>PowerPoint Presentation</vt:lpstr>
      <vt:lpstr>PowerPoint Presentation</vt:lpstr>
      <vt:lpstr>The information we get from SARA tells us…</vt:lpstr>
      <vt:lpstr>Along with the SARA come helpful recommendations for building skills…</vt:lpstr>
      <vt:lpstr>PowerPoint Presentation</vt:lpstr>
      <vt:lpstr>PowerPoint Presentation</vt:lpstr>
      <vt:lpstr>PowerPoint Presentation</vt:lpstr>
      <vt:lpstr>4. We use SARA to measure learner progress in reading </vt:lpstr>
      <vt:lpstr>PowerPoint Presentation</vt:lpstr>
      <vt:lpstr>PowerPoint Presentation</vt:lpstr>
      <vt:lpstr>PowerPoint Presentation</vt:lpstr>
      <vt:lpstr>PowerPoint Presentation</vt:lpstr>
      <vt:lpstr>PowerPoint Presentation</vt:lpstr>
      <vt:lpstr>5. We use the SARA to confirm that a learner is ready for next steps </vt:lpstr>
      <vt:lpstr>Benefits of the SARA to the learner…</vt:lpstr>
      <vt:lpstr>To participate in the SARA research project by becoming a pilot test site (and receive free access to this assessment tool)…</vt:lpstr>
      <vt:lpstr>Welcome Sara Gill and Jeimy Martinez Sorto  </vt:lpstr>
      <vt:lpstr>PowerPoint Presentation</vt:lpstr>
      <vt:lpstr>Educational Planning Assessment Tool (EPAT)</vt:lpstr>
      <vt:lpstr>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Monika Jankowska-Pacyna  </vt:lpstr>
      <vt:lpstr>What we do</vt:lpstr>
      <vt:lpstr>Customized Assessments</vt:lpstr>
      <vt:lpstr>Customized Assessments</vt:lpstr>
      <vt:lpstr>Coming up at</vt:lpstr>
      <vt:lpstr>Links and Resources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Summer Burton</dc:creator>
  <cp:lastModifiedBy>Summer</cp:lastModifiedBy>
  <cp:revision>33</cp:revision>
  <dcterms:created xsi:type="dcterms:W3CDTF">2018-06-21T19:55:49Z</dcterms:created>
  <dcterms:modified xsi:type="dcterms:W3CDTF">2022-11-02T21:00:37Z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0x010100F8BF5944345EA74F86C24BB1FD956C2A</vt:lpwstr>
  </property>
  <property fmtid="{D5CDD505-2E9C-101B-9397-08002B2CF9AE}" pid="3" name="MediaServiceImageTags">
    <vt:lpwstr/>
  </property>
</Properties>
</file>