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6" r:id="rId1"/>
  </p:sldMasterIdLst>
  <p:notesMasterIdLst>
    <p:notesMasterId r:id="rId32"/>
  </p:notesMasterIdLst>
  <p:handoutMasterIdLst>
    <p:handoutMasterId r:id="rId33"/>
  </p:handoutMasterIdLst>
  <p:sldIdLst>
    <p:sldId id="256" r:id="rId2"/>
    <p:sldId id="257" r:id="rId3"/>
    <p:sldId id="589" r:id="rId4"/>
    <p:sldId id="556" r:id="rId5"/>
    <p:sldId id="631" r:id="rId6"/>
    <p:sldId id="626" r:id="rId7"/>
    <p:sldId id="430" r:id="rId8"/>
    <p:sldId id="590" r:id="rId9"/>
    <p:sldId id="591" r:id="rId10"/>
    <p:sldId id="584" r:id="rId11"/>
    <p:sldId id="602" r:id="rId12"/>
    <p:sldId id="623" r:id="rId13"/>
    <p:sldId id="624" r:id="rId14"/>
    <p:sldId id="625" r:id="rId15"/>
    <p:sldId id="617" r:id="rId16"/>
    <p:sldId id="627" r:id="rId17"/>
    <p:sldId id="628" r:id="rId18"/>
    <p:sldId id="610" r:id="rId19"/>
    <p:sldId id="611" r:id="rId20"/>
    <p:sldId id="636" r:id="rId21"/>
    <p:sldId id="605" r:id="rId22"/>
    <p:sldId id="639" r:id="rId23"/>
    <p:sldId id="638" r:id="rId24"/>
    <p:sldId id="633" r:id="rId25"/>
    <p:sldId id="634" r:id="rId26"/>
    <p:sldId id="635" r:id="rId27"/>
    <p:sldId id="629" r:id="rId28"/>
    <p:sldId id="609" r:id="rId29"/>
    <p:sldId id="637" r:id="rId30"/>
    <p:sldId id="305" r:id="rId31"/>
  </p:sldIdLst>
  <p:sldSz cx="12192000" cy="6858000"/>
  <p:notesSz cx="7010400" cy="9236075"/>
  <p:custDataLst>
    <p:tags r:id="rId3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Herzog" initials="MH" lastIdx="0" clrIdx="0">
    <p:extLst>
      <p:ext uri="{19B8F6BF-5375-455C-9EA6-DF929625EA0E}">
        <p15:presenceInfo xmlns:p15="http://schemas.microsoft.com/office/powerpoint/2012/main" userId="d7e20f2cb73069e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8249"/>
    <a:srgbClr val="0394ED"/>
    <a:srgbClr val="CC00CC"/>
    <a:srgbClr val="147AD0"/>
    <a:srgbClr val="8AB36A"/>
    <a:srgbClr val="70AD47"/>
    <a:srgbClr val="358BC0"/>
    <a:srgbClr val="0D5BAC"/>
    <a:srgbClr val="336699"/>
    <a:srgbClr val="C89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40" autoAdjust="0"/>
    <p:restoredTop sz="94137" autoAdjust="0"/>
  </p:normalViewPr>
  <p:slideViewPr>
    <p:cSldViewPr snapToGrid="0">
      <p:cViewPr varScale="1">
        <p:scale>
          <a:sx n="99" d="100"/>
          <a:sy n="99" d="100"/>
        </p:scale>
        <p:origin x="968" y="18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2365"/>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7E3412-7E18-4E4D-A42E-99E9BBC7AE9D}"/>
              </a:ext>
            </a:extLst>
          </p:cNvPr>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CA" dirty="0"/>
          </a:p>
        </p:txBody>
      </p:sp>
      <p:sp>
        <p:nvSpPr>
          <p:cNvPr id="3" name="Date Placeholder 2">
            <a:extLst>
              <a:ext uri="{FF2B5EF4-FFF2-40B4-BE49-F238E27FC236}">
                <a16:creationId xmlns:a16="http://schemas.microsoft.com/office/drawing/2014/main" id="{C6E9C25B-E179-4687-80CE-1A04341B5577}"/>
              </a:ext>
            </a:extLst>
          </p:cNvPr>
          <p:cNvSpPr>
            <a:spLocks noGrp="1"/>
          </p:cNvSpPr>
          <p:nvPr>
            <p:ph type="dt" sz="quarter" idx="1"/>
          </p:nvPr>
        </p:nvSpPr>
        <p:spPr>
          <a:xfrm>
            <a:off x="3970938" y="0"/>
            <a:ext cx="3037840" cy="463407"/>
          </a:xfrm>
          <a:prstGeom prst="rect">
            <a:avLst/>
          </a:prstGeom>
        </p:spPr>
        <p:txBody>
          <a:bodyPr vert="horz" lIns="91440" tIns="45720" rIns="91440" bIns="45720" rtlCol="0"/>
          <a:lstStyle>
            <a:lvl1pPr algn="r">
              <a:defRPr sz="1200"/>
            </a:lvl1pPr>
          </a:lstStyle>
          <a:p>
            <a:fld id="{0F6D6427-0726-49B7-80AA-F7ACB8148026}" type="datetimeFigureOut">
              <a:rPr lang="en-CA" smtClean="0"/>
              <a:t>2020-11-26</a:t>
            </a:fld>
            <a:endParaRPr lang="en-CA" dirty="0"/>
          </a:p>
        </p:txBody>
      </p:sp>
      <p:sp>
        <p:nvSpPr>
          <p:cNvPr id="4" name="Footer Placeholder 3">
            <a:extLst>
              <a:ext uri="{FF2B5EF4-FFF2-40B4-BE49-F238E27FC236}">
                <a16:creationId xmlns:a16="http://schemas.microsoft.com/office/drawing/2014/main" id="{FE3FB9D1-254E-40A1-A84F-54C7BC4FE745}"/>
              </a:ext>
            </a:extLst>
          </p:cNvPr>
          <p:cNvSpPr>
            <a:spLocks noGrp="1"/>
          </p:cNvSpPr>
          <p:nvPr>
            <p:ph type="ftr" sz="quarter" idx="2"/>
          </p:nvPr>
        </p:nvSpPr>
        <p:spPr>
          <a:xfrm>
            <a:off x="0" y="8772669"/>
            <a:ext cx="3037840" cy="463406"/>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a:extLst>
              <a:ext uri="{FF2B5EF4-FFF2-40B4-BE49-F238E27FC236}">
                <a16:creationId xmlns:a16="http://schemas.microsoft.com/office/drawing/2014/main" id="{ADB1B4CF-97C5-43CA-95C9-97A97A43B350}"/>
              </a:ext>
            </a:extLst>
          </p:cNvPr>
          <p:cNvSpPr>
            <a:spLocks noGrp="1"/>
          </p:cNvSpPr>
          <p:nvPr>
            <p:ph type="sldNum" sz="quarter" idx="3"/>
          </p:nvPr>
        </p:nvSpPr>
        <p:spPr>
          <a:xfrm>
            <a:off x="3970938" y="8772669"/>
            <a:ext cx="3037840" cy="463406"/>
          </a:xfrm>
          <a:prstGeom prst="rect">
            <a:avLst/>
          </a:prstGeom>
        </p:spPr>
        <p:txBody>
          <a:bodyPr vert="horz" lIns="91440" tIns="45720" rIns="91440" bIns="45720" rtlCol="0" anchor="b"/>
          <a:lstStyle>
            <a:lvl1pPr algn="r">
              <a:defRPr sz="1200"/>
            </a:lvl1pPr>
          </a:lstStyle>
          <a:p>
            <a:fld id="{D638DF0C-DED8-48D8-8FA3-1CA2A9CD570D}" type="slidenum">
              <a:rPr lang="en-CA" smtClean="0"/>
              <a:t>‹#›</a:t>
            </a:fld>
            <a:endParaRPr lang="en-CA" dirty="0"/>
          </a:p>
        </p:txBody>
      </p:sp>
    </p:spTree>
    <p:extLst>
      <p:ext uri="{BB962C8B-B14F-4D97-AF65-F5344CB8AC3E}">
        <p14:creationId xmlns:p14="http://schemas.microsoft.com/office/powerpoint/2010/main" val="3074753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970938" y="0"/>
            <a:ext cx="3037840" cy="463407"/>
          </a:xfrm>
          <a:prstGeom prst="rect">
            <a:avLst/>
          </a:prstGeom>
        </p:spPr>
        <p:txBody>
          <a:bodyPr vert="horz" lIns="91440" tIns="45720" rIns="91440" bIns="45720" rtlCol="0"/>
          <a:lstStyle>
            <a:lvl1pPr algn="r">
              <a:defRPr sz="1200"/>
            </a:lvl1pPr>
          </a:lstStyle>
          <a:p>
            <a:fld id="{0911F9ED-1616-4A6A-8DCF-3782EC30C273}" type="datetimeFigureOut">
              <a:rPr lang="en-CA" smtClean="0"/>
              <a:t>2020-11-26</a:t>
            </a:fld>
            <a:endParaRPr lang="en-CA" dirty="0"/>
          </a:p>
        </p:txBody>
      </p:sp>
      <p:sp>
        <p:nvSpPr>
          <p:cNvPr id="4" name="Slide Image Placeholder 3"/>
          <p:cNvSpPr>
            <a:spLocks noGrp="1" noRot="1" noChangeAspect="1"/>
          </p:cNvSpPr>
          <p:nvPr>
            <p:ph type="sldImg" idx="2"/>
          </p:nvPr>
        </p:nvSpPr>
        <p:spPr>
          <a:xfrm>
            <a:off x="735013" y="1154113"/>
            <a:ext cx="5540375" cy="3116262"/>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772669"/>
            <a:ext cx="3037840" cy="463406"/>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1440" tIns="45720" rIns="91440" bIns="45720" rtlCol="0" anchor="b"/>
          <a:lstStyle>
            <a:lvl1pPr algn="r">
              <a:defRPr sz="1200"/>
            </a:lvl1pPr>
          </a:lstStyle>
          <a:p>
            <a:fld id="{939E7A6F-E826-452B-8EB1-ADB62F56068C}" type="slidenum">
              <a:rPr lang="en-CA" smtClean="0"/>
              <a:t>‹#›</a:t>
            </a:fld>
            <a:endParaRPr lang="en-CA" dirty="0"/>
          </a:p>
        </p:txBody>
      </p:sp>
    </p:spTree>
    <p:extLst>
      <p:ext uri="{BB962C8B-B14F-4D97-AF65-F5344CB8AC3E}">
        <p14:creationId xmlns:p14="http://schemas.microsoft.com/office/powerpoint/2010/main" val="2966730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Moderator speaks to slides 1 and 2</a:t>
            </a:r>
          </a:p>
        </p:txBody>
      </p:sp>
      <p:sp>
        <p:nvSpPr>
          <p:cNvPr id="4" name="Slide Number Placeholder 3"/>
          <p:cNvSpPr>
            <a:spLocks noGrp="1"/>
          </p:cNvSpPr>
          <p:nvPr>
            <p:ph type="sldNum" sz="quarter" idx="5"/>
          </p:nvPr>
        </p:nvSpPr>
        <p:spPr/>
        <p:txBody>
          <a:bodyPr/>
          <a:lstStyle/>
          <a:p>
            <a:fld id="{3DF007FD-DEA3-4DEC-AE3F-A9C2F81EA646}" type="slidenum">
              <a:rPr lang="en-CA" smtClean="0"/>
              <a:t>1</a:t>
            </a:fld>
            <a:endParaRPr lang="en-CA" dirty="0"/>
          </a:p>
        </p:txBody>
      </p:sp>
    </p:spTree>
    <p:extLst>
      <p:ext uri="{BB962C8B-B14F-4D97-AF65-F5344CB8AC3E}">
        <p14:creationId xmlns:p14="http://schemas.microsoft.com/office/powerpoint/2010/main" val="2745640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76230" rtl="0">
              <a:lnSpc>
                <a:spcPct val="100000"/>
              </a:lnSpc>
              <a:spcBef>
                <a:spcPts val="0"/>
              </a:spcBef>
              <a:spcAft>
                <a:spcPts val="0"/>
              </a:spcAft>
              <a:buClr>
                <a:srgbClr val="000000"/>
              </a:buClr>
              <a:buSzPts val="1400"/>
              <a:buFont typeface="Arial" panose="020B0604020202020204" pitchFamily="34" charset="0"/>
              <a:buNone/>
              <a:defRPr/>
            </a:pPr>
            <a:r>
              <a:rPr lang="en-CA" sz="1200" b="0" i="0" u="none" strike="noStrike" cap="none" dirty="0">
                <a:solidFill>
                  <a:schemeClr val="dk1"/>
                </a:solidFill>
                <a:latin typeface="Arial" panose="020B0604020202020204" pitchFamily="34" charset="0"/>
                <a:ea typeface="Calibri"/>
                <a:cs typeface="Arial" panose="020B0604020202020204" pitchFamily="34" charset="0"/>
                <a:sym typeface="Calibri"/>
              </a:rPr>
              <a:t>In making our case that investment in skills training needs to increase, we know the promising returns</a:t>
            </a:r>
            <a:r>
              <a:rPr lang="en-CA" sz="1200" b="0" i="0" u="none" strike="noStrike" cap="none" baseline="0" dirty="0">
                <a:solidFill>
                  <a:schemeClr val="dk1"/>
                </a:solidFill>
                <a:latin typeface="Arial" panose="020B0604020202020204" pitchFamily="34" charset="0"/>
                <a:ea typeface="Calibri"/>
                <a:cs typeface="Arial" panose="020B0604020202020204" pitchFamily="34" charset="0"/>
                <a:sym typeface="Calibri"/>
              </a:rPr>
              <a:t> for companies and for the economy at large that can be realized when these investments are made.</a:t>
            </a:r>
          </a:p>
          <a:p>
            <a:pPr marL="0" marR="0" indent="0" algn="l" defTabSz="476230" rtl="0">
              <a:lnSpc>
                <a:spcPct val="100000"/>
              </a:lnSpc>
              <a:spcBef>
                <a:spcPts val="0"/>
              </a:spcBef>
              <a:spcAft>
                <a:spcPts val="0"/>
              </a:spcAft>
              <a:buClr>
                <a:srgbClr val="000000"/>
              </a:buClr>
              <a:buSzPts val="1400"/>
              <a:buFont typeface="Arial" panose="020B0604020202020204" pitchFamily="34" charset="0"/>
              <a:buNone/>
              <a:defRPr/>
            </a:pPr>
            <a:endParaRPr lang="en-CA" sz="1200" b="0" i="0" u="none" strike="noStrike" cap="none" baseline="0" dirty="0">
              <a:solidFill>
                <a:schemeClr val="dk1"/>
              </a:solidFill>
              <a:latin typeface="Arial" panose="020B0604020202020204" pitchFamily="34" charset="0"/>
              <a:ea typeface="Calibri"/>
              <a:cs typeface="Arial" panose="020B0604020202020204" pitchFamily="34" charset="0"/>
              <a:sym typeface="Calibri"/>
            </a:endParaRPr>
          </a:p>
          <a:p>
            <a:pPr marL="0" marR="0" indent="0" algn="l" defTabSz="476230" rtl="0">
              <a:lnSpc>
                <a:spcPct val="100000"/>
              </a:lnSpc>
              <a:spcBef>
                <a:spcPts val="0"/>
              </a:spcBef>
              <a:spcAft>
                <a:spcPts val="0"/>
              </a:spcAft>
              <a:buClr>
                <a:srgbClr val="000000"/>
              </a:buClr>
              <a:buSzPts val="1400"/>
              <a:buFont typeface="Arial" panose="020B0604020202020204" pitchFamily="34" charset="0"/>
              <a:buNone/>
              <a:defRPr/>
            </a:pPr>
            <a:r>
              <a:rPr lang="en-CA" sz="1200" b="0" i="0" u="none" strike="noStrike" cap="none" baseline="0" dirty="0">
                <a:solidFill>
                  <a:schemeClr val="dk1"/>
                </a:solidFill>
                <a:latin typeface="Arial" panose="020B0604020202020204" pitchFamily="34" charset="0"/>
                <a:ea typeface="Calibri"/>
                <a:cs typeface="Arial" panose="020B0604020202020204" pitchFamily="34" charset="0"/>
                <a:sym typeface="Calibri"/>
              </a:rPr>
              <a:t>Targeting these investments to the skills needed on the job is crucial – even in the context of a small allotment of 20 hours of training.</a:t>
            </a:r>
            <a:endParaRPr lang="en-CA" sz="12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0" marR="0" indent="0" algn="l" defTabSz="476230" rtl="0">
              <a:lnSpc>
                <a:spcPct val="100000"/>
              </a:lnSpc>
              <a:spcBef>
                <a:spcPts val="0"/>
              </a:spcBef>
              <a:spcAft>
                <a:spcPts val="0"/>
              </a:spcAft>
              <a:buClr>
                <a:srgbClr val="000000"/>
              </a:buClr>
              <a:buSzPts val="1400"/>
              <a:buFont typeface="Arial" panose="020B0604020202020204" pitchFamily="34" charset="0"/>
              <a:buNone/>
              <a:defRPr/>
            </a:pPr>
            <a:endParaRPr lang="en-CA" sz="12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0" marR="0" indent="0" algn="l" defTabSz="476230" rtl="0">
              <a:lnSpc>
                <a:spcPct val="100000"/>
              </a:lnSpc>
              <a:spcBef>
                <a:spcPts val="0"/>
              </a:spcBef>
              <a:spcAft>
                <a:spcPts val="0"/>
              </a:spcAft>
              <a:buClr>
                <a:srgbClr val="000000"/>
              </a:buClr>
              <a:buSzPts val="1400"/>
              <a:buFont typeface="Arial" panose="020B0604020202020204" pitchFamily="34" charset="0"/>
              <a:buNone/>
              <a:defRPr/>
            </a:pPr>
            <a:r>
              <a:rPr lang="en-CA" sz="1200" b="0" i="0" u="none" strike="noStrike" cap="none" dirty="0">
                <a:solidFill>
                  <a:schemeClr val="dk1"/>
                </a:solidFill>
                <a:latin typeface="Arial" panose="020B0604020202020204" pitchFamily="34" charset="0"/>
                <a:ea typeface="Calibri"/>
                <a:cs typeface="Arial" panose="020B0604020202020204" pitchFamily="34" charset="0"/>
                <a:sym typeface="Calibri"/>
              </a:rPr>
              <a:t>Sources for these findings: Research by Social Demonstration Research Corporation and DataAngel.</a:t>
            </a:r>
          </a:p>
        </p:txBody>
      </p:sp>
      <p:sp>
        <p:nvSpPr>
          <p:cNvPr id="4" name="Slide Number Placeholder 3"/>
          <p:cNvSpPr>
            <a:spLocks noGrp="1"/>
          </p:cNvSpPr>
          <p:nvPr>
            <p:ph type="sldNum" sz="quarter" idx="5"/>
          </p:nvPr>
        </p:nvSpPr>
        <p:spPr/>
        <p:txBody>
          <a:bodyPr/>
          <a:lstStyle/>
          <a:p>
            <a:fld id="{939E7A6F-E826-452B-8EB1-ADB62F56068C}" type="slidenum">
              <a:rPr lang="en-CA" smtClean="0"/>
              <a:t>14</a:t>
            </a:fld>
            <a:endParaRPr lang="en-CA" dirty="0"/>
          </a:p>
        </p:txBody>
      </p:sp>
    </p:spTree>
    <p:extLst>
      <p:ext uri="{BB962C8B-B14F-4D97-AF65-F5344CB8AC3E}">
        <p14:creationId xmlns:p14="http://schemas.microsoft.com/office/powerpoint/2010/main" val="1690338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cap="none" dirty="0">
                <a:solidFill>
                  <a:schemeClr val="dk1"/>
                </a:solidFill>
                <a:effectLst/>
                <a:latin typeface="+mn-lt"/>
                <a:ea typeface="Calibri"/>
                <a:cs typeface="Calibri"/>
                <a:sym typeface="Calibri"/>
              </a:rPr>
              <a:t>Our</a:t>
            </a:r>
            <a:r>
              <a:rPr lang="en-CA" sz="1200" b="0" i="0" u="none" strike="noStrike" cap="none" baseline="0" dirty="0">
                <a:solidFill>
                  <a:schemeClr val="dk1"/>
                </a:solidFill>
                <a:effectLst/>
                <a:latin typeface="+mn-lt"/>
                <a:ea typeface="Calibri"/>
                <a:cs typeface="Calibri"/>
                <a:sym typeface="Calibri"/>
              </a:rPr>
              <a:t> new model for </a:t>
            </a:r>
            <a:r>
              <a:rPr lang="en-CA" sz="1200" b="0" i="0" u="none" strike="noStrike" cap="none" dirty="0">
                <a:solidFill>
                  <a:schemeClr val="dk1"/>
                </a:solidFill>
                <a:effectLst/>
                <a:latin typeface="+mn-lt"/>
                <a:ea typeface="Calibri"/>
                <a:cs typeface="Calibri"/>
                <a:sym typeface="Calibri"/>
              </a:rPr>
              <a:t>Essential Skills will</a:t>
            </a:r>
            <a:r>
              <a:rPr lang="en-CA" sz="1200" b="0" i="0" u="none" strike="noStrike" cap="none" baseline="0" dirty="0">
                <a:solidFill>
                  <a:schemeClr val="dk1"/>
                </a:solidFill>
                <a:effectLst/>
                <a:latin typeface="+mn-lt"/>
                <a:ea typeface="Calibri"/>
                <a:cs typeface="Calibri"/>
                <a:sym typeface="Calibri"/>
              </a:rPr>
              <a:t> be adaptable, acknowledging that there is no single, rigorous consensus on the most important set of social-emotional skills.</a:t>
            </a:r>
            <a:endParaRPr lang="en-CA" sz="1200" b="0" i="0" u="none" strike="noStrike" cap="none" dirty="0">
              <a:solidFill>
                <a:schemeClr val="dk1"/>
              </a:solidFill>
              <a:effectLst/>
              <a:latin typeface="+mn-lt"/>
              <a:ea typeface="Calibri"/>
              <a:cs typeface="Calibri"/>
              <a:sym typeface="Calibri"/>
            </a:endParaRPr>
          </a:p>
          <a:p>
            <a:endParaRPr lang="en-CA" sz="1200" b="0" i="0" u="none" strike="noStrike" cap="none" dirty="0">
              <a:solidFill>
                <a:schemeClr val="dk1"/>
              </a:solidFill>
              <a:effectLst/>
              <a:latin typeface="+mn-lt"/>
              <a:ea typeface="Calibri"/>
              <a:cs typeface="Calibri"/>
              <a:sym typeface="Calibri"/>
            </a:endParaRPr>
          </a:p>
          <a:p>
            <a:r>
              <a:rPr lang="en-CA" sz="1200" b="0" i="0" u="none" strike="noStrike" cap="none" dirty="0">
                <a:solidFill>
                  <a:schemeClr val="dk1"/>
                </a:solidFill>
                <a:effectLst/>
                <a:latin typeface="+mn-lt"/>
                <a:ea typeface="Calibri"/>
                <a:cs typeface="Calibri"/>
                <a:sym typeface="Calibri"/>
              </a:rPr>
              <a:t>The renewed</a:t>
            </a:r>
            <a:r>
              <a:rPr lang="en-CA" sz="1200" b="0" i="0" u="none" strike="noStrike" cap="none" baseline="0" dirty="0">
                <a:solidFill>
                  <a:schemeClr val="dk1"/>
                </a:solidFill>
                <a:effectLst/>
                <a:latin typeface="+mn-lt"/>
                <a:ea typeface="Calibri"/>
                <a:cs typeface="Calibri"/>
                <a:sym typeface="Calibri"/>
              </a:rPr>
              <a:t> ES</a:t>
            </a:r>
            <a:r>
              <a:rPr lang="en-CA" sz="1200" b="0" i="0" u="none" strike="noStrike" cap="none" dirty="0">
                <a:solidFill>
                  <a:schemeClr val="dk1"/>
                </a:solidFill>
                <a:effectLst/>
                <a:latin typeface="+mn-lt"/>
                <a:ea typeface="Calibri"/>
                <a:cs typeface="Calibri"/>
                <a:sym typeface="Calibri"/>
              </a:rPr>
              <a:t> model will</a:t>
            </a:r>
            <a:r>
              <a:rPr lang="en-CA" sz="1200" b="0" i="0" u="none" strike="noStrike" cap="none" baseline="0" dirty="0">
                <a:solidFill>
                  <a:schemeClr val="dk1"/>
                </a:solidFill>
                <a:effectLst/>
                <a:latin typeface="+mn-lt"/>
                <a:ea typeface="Calibri"/>
                <a:cs typeface="Calibri"/>
                <a:sym typeface="Calibri"/>
              </a:rPr>
              <a:t> be flexible and</a:t>
            </a:r>
            <a:r>
              <a:rPr lang="en-CA" sz="1200" b="0" i="0" u="none" strike="noStrike" cap="none" dirty="0">
                <a:solidFill>
                  <a:schemeClr val="dk1"/>
                </a:solidFill>
                <a:effectLst/>
                <a:latin typeface="+mn-lt"/>
                <a:ea typeface="Calibri"/>
                <a:cs typeface="Calibri"/>
                <a:sym typeface="Calibri"/>
              </a:rPr>
              <a:t> holistic in order to:</a:t>
            </a:r>
          </a:p>
          <a:p>
            <a:endParaRPr lang="en-CA" sz="1200" b="0" i="0" u="none" strike="noStrike" cap="none" dirty="0">
              <a:solidFill>
                <a:schemeClr val="dk1"/>
              </a:solidFill>
              <a:effectLst/>
              <a:latin typeface="+mn-lt"/>
              <a:ea typeface="Calibri"/>
              <a:cs typeface="Calibri"/>
              <a:sym typeface="Calibri"/>
            </a:endParaRPr>
          </a:p>
          <a:p>
            <a:r>
              <a:rPr lang="en-CA" sz="1200" b="0" i="0" u="none" strike="noStrike" cap="none" dirty="0">
                <a:solidFill>
                  <a:schemeClr val="dk1"/>
                </a:solidFill>
                <a:effectLst/>
                <a:latin typeface="+mn-lt"/>
                <a:ea typeface="Calibri"/>
                <a:cs typeface="Calibri"/>
                <a:sym typeface="Calibri"/>
              </a:rPr>
              <a:t>-demonstrate individuals’ skills assets and areas for improvement</a:t>
            </a:r>
          </a:p>
          <a:p>
            <a:endParaRPr lang="en-CA" sz="1200" b="0" i="0" u="none" strike="noStrike" cap="none" dirty="0">
              <a:solidFill>
                <a:schemeClr val="dk1"/>
              </a:solidFill>
              <a:effectLst/>
              <a:latin typeface="+mn-lt"/>
              <a:ea typeface="Calibri"/>
              <a:cs typeface="Calibri"/>
              <a:sym typeface="Calibri"/>
            </a:endParaRPr>
          </a:p>
          <a:p>
            <a:r>
              <a:rPr lang="en-CA" sz="1200" b="0" i="0" u="none" strike="noStrike" cap="none" dirty="0">
                <a:solidFill>
                  <a:schemeClr val="dk1"/>
                </a:solidFill>
                <a:effectLst/>
                <a:latin typeface="+mn-lt"/>
                <a:ea typeface="Calibri"/>
                <a:cs typeface="Calibri"/>
                <a:sym typeface="Calibri"/>
              </a:rPr>
              <a:t>-be future-fit, help</a:t>
            </a:r>
            <a:r>
              <a:rPr lang="en-CA" sz="1200" b="0" i="0" u="none" strike="noStrike" cap="none" baseline="0" dirty="0">
                <a:solidFill>
                  <a:schemeClr val="dk1"/>
                </a:solidFill>
                <a:effectLst/>
                <a:latin typeface="+mn-lt"/>
                <a:ea typeface="Calibri"/>
                <a:cs typeface="Calibri"/>
                <a:sym typeface="Calibri"/>
              </a:rPr>
              <a:t> people to respond to disruption,</a:t>
            </a:r>
            <a:r>
              <a:rPr lang="en-CA" sz="1200" b="0" i="0" u="none" strike="noStrike" cap="none" dirty="0">
                <a:solidFill>
                  <a:schemeClr val="dk1"/>
                </a:solidFill>
                <a:effectLst/>
                <a:latin typeface="+mn-lt"/>
                <a:ea typeface="Calibri"/>
                <a:cs typeface="Calibri"/>
                <a:sym typeface="Calibri"/>
              </a:rPr>
              <a:t> and to foster inclusivity</a:t>
            </a: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smtClean="0">
                <a:solidFill>
                  <a:schemeClr val="dk1"/>
                </a:solidFill>
                <a:latin typeface="Calibri"/>
                <a:ea typeface="Calibri"/>
                <a:cs typeface="Calibri"/>
                <a:sym typeface="Calibri"/>
              </a:rPr>
              <a:t>15</a:t>
            </a:fld>
            <a:endParaRPr lang="en-CA"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23619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600"/>
              </a:spcAft>
              <a:buFont typeface="Arial" panose="020B0604020202020204" pitchFamily="34" charset="0"/>
              <a:buNone/>
            </a:pPr>
            <a:r>
              <a:rPr lang="en-CA" dirty="0"/>
              <a:t>Canadians need a combination of skills to adapt and succeed at work</a:t>
            </a:r>
            <a:r>
              <a:rPr lang="en-CA" baseline="0" dirty="0"/>
              <a:t> – the renewed approach will provide a broad direction</a:t>
            </a:r>
            <a:endParaRPr lang="en-CA"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smtClean="0">
                <a:solidFill>
                  <a:schemeClr val="dk1"/>
                </a:solidFill>
                <a:latin typeface="Calibri"/>
                <a:ea typeface="Calibri"/>
                <a:cs typeface="Calibri"/>
                <a:sym typeface="Calibri"/>
              </a:rPr>
              <a:t>16</a:t>
            </a:fld>
            <a:endParaRPr lang="en-CA"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73780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600"/>
              </a:spcAft>
              <a:buFont typeface="Arial" panose="020B0604020202020204" pitchFamily="34" charset="0"/>
              <a:buNone/>
            </a:pPr>
            <a:r>
              <a:rPr lang="en-CA" dirty="0"/>
              <a:t>Adaptability and inclusivity forms</a:t>
            </a:r>
            <a:r>
              <a:rPr lang="en-CA" baseline="0" dirty="0"/>
              <a:t> the core of the renewed approach – which can be adapted by stakeholders to make an “inclusion lens” real in their workplaces</a:t>
            </a:r>
            <a:endParaRPr lang="en-CA"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smtClean="0">
                <a:solidFill>
                  <a:schemeClr val="dk1"/>
                </a:solidFill>
                <a:latin typeface="Calibri"/>
                <a:ea typeface="Calibri"/>
                <a:cs typeface="Calibri"/>
                <a:sym typeface="Calibri"/>
              </a:rPr>
              <a:t>17</a:t>
            </a:fld>
            <a:endParaRPr lang="en-CA"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14874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5: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5: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dirty="0"/>
          </a:p>
        </p:txBody>
      </p:sp>
      <p:sp>
        <p:nvSpPr>
          <p:cNvPr id="158" name="Google Shape;158;p5: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CA" sz="1200" b="0" i="0" u="none" strike="noStrike" cap="none">
                <a:solidFill>
                  <a:srgbClr val="000000"/>
                </a:solidFill>
                <a:latin typeface="Calibri"/>
                <a:ea typeface="Calibri"/>
                <a:cs typeface="Calibri"/>
                <a:sym typeface="Calibri"/>
              </a:rPr>
              <a:t>18</a:t>
            </a:fld>
            <a:endParaRPr sz="12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504912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82bca7e14c_0_116: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g82bca7e14c_0_116: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r>
              <a:rPr lang="en-CA" baseline="0" dirty="0"/>
              <a:t>I will just repeat – Although some of you have seen elements of our renewed skills approach </a:t>
            </a:r>
            <a:r>
              <a:rPr lang="en-CA" u="sng" baseline="0" dirty="0"/>
              <a:t>in draft </a:t>
            </a:r>
            <a:r>
              <a:rPr lang="en-CA" u="none" baseline="0" dirty="0"/>
              <a:t>form , since it is not official yet, I cannot speak to the specifics today. Stay tuned for details about when it will be publicly launched.</a:t>
            </a:r>
            <a:endParaRPr lang="en-CA" baseline="0" dirty="0"/>
          </a:p>
          <a:p>
            <a:pPr marL="0" lvl="0" indent="0" algn="l" rtl="0">
              <a:lnSpc>
                <a:spcPct val="100000"/>
              </a:lnSpc>
              <a:spcBef>
                <a:spcPts val="0"/>
              </a:spcBef>
              <a:spcAft>
                <a:spcPts val="0"/>
              </a:spcAft>
              <a:buSzPts val="1400"/>
              <a:buNone/>
            </a:pPr>
            <a:endParaRPr dirty="0"/>
          </a:p>
        </p:txBody>
      </p:sp>
      <p:sp>
        <p:nvSpPr>
          <p:cNvPr id="245" name="Google Shape;245;g82bca7e14c_0_116:notes"/>
          <p:cNvSpPr txBox="1">
            <a:spLocks noGrp="1"/>
          </p:cNvSpPr>
          <p:nvPr>
            <p:ph type="sldNum" idx="12"/>
          </p:nvPr>
        </p:nvSpPr>
        <p:spPr>
          <a:xfrm>
            <a:off x="3978132" y="8842029"/>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CA"/>
              <a:t>19</a:t>
            </a:fld>
            <a:endParaRPr dirty="0"/>
          </a:p>
        </p:txBody>
      </p:sp>
    </p:spTree>
    <p:extLst>
      <p:ext uri="{BB962C8B-B14F-4D97-AF65-F5344CB8AC3E}">
        <p14:creationId xmlns:p14="http://schemas.microsoft.com/office/powerpoint/2010/main" val="299293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82bca7e14c_0_116: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g82bca7e14c_0_116: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lang="en-CA" dirty="0"/>
          </a:p>
        </p:txBody>
      </p:sp>
      <p:sp>
        <p:nvSpPr>
          <p:cNvPr id="245" name="Google Shape;245;g82bca7e14c_0_116:notes"/>
          <p:cNvSpPr txBox="1">
            <a:spLocks noGrp="1"/>
          </p:cNvSpPr>
          <p:nvPr>
            <p:ph type="sldNum" idx="12"/>
          </p:nvPr>
        </p:nvSpPr>
        <p:spPr>
          <a:xfrm>
            <a:off x="3978132" y="8842029"/>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CA"/>
              <a:t>20</a:t>
            </a:fld>
            <a:endParaRPr dirty="0"/>
          </a:p>
        </p:txBody>
      </p:sp>
    </p:spTree>
    <p:extLst>
      <p:ext uri="{BB962C8B-B14F-4D97-AF65-F5344CB8AC3E}">
        <p14:creationId xmlns:p14="http://schemas.microsoft.com/office/powerpoint/2010/main" val="367107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Barb speaks to this slide</a:t>
            </a:r>
          </a:p>
        </p:txBody>
      </p:sp>
      <p:sp>
        <p:nvSpPr>
          <p:cNvPr id="4" name="Slide Number Placeholder 3"/>
          <p:cNvSpPr>
            <a:spLocks noGrp="1"/>
          </p:cNvSpPr>
          <p:nvPr>
            <p:ph type="sldNum" sz="quarter" idx="5"/>
          </p:nvPr>
        </p:nvSpPr>
        <p:spPr/>
        <p:txBody>
          <a:bodyPr/>
          <a:lstStyle/>
          <a:p>
            <a:fld id="{939E7A6F-E826-452B-8EB1-ADB62F56068C}" type="slidenum">
              <a:rPr lang="en-CA" smtClean="0"/>
              <a:t>21</a:t>
            </a:fld>
            <a:endParaRPr lang="en-CA" dirty="0"/>
          </a:p>
        </p:txBody>
      </p:sp>
    </p:spTree>
    <p:extLst>
      <p:ext uri="{BB962C8B-B14F-4D97-AF65-F5344CB8AC3E}">
        <p14:creationId xmlns:p14="http://schemas.microsoft.com/office/powerpoint/2010/main" val="3007481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Barb introduces Michael; he speaks to slides 23 to 27</a:t>
            </a:r>
          </a:p>
        </p:txBody>
      </p:sp>
      <p:sp>
        <p:nvSpPr>
          <p:cNvPr id="4" name="Slide Number Placeholder 3"/>
          <p:cNvSpPr>
            <a:spLocks noGrp="1"/>
          </p:cNvSpPr>
          <p:nvPr>
            <p:ph type="sldNum" sz="quarter" idx="5"/>
          </p:nvPr>
        </p:nvSpPr>
        <p:spPr/>
        <p:txBody>
          <a:bodyPr/>
          <a:lstStyle/>
          <a:p>
            <a:fld id="{939E7A6F-E826-452B-8EB1-ADB62F56068C}" type="slidenum">
              <a:rPr lang="en-CA" smtClean="0"/>
              <a:t>22</a:t>
            </a:fld>
            <a:endParaRPr lang="en-CA" dirty="0"/>
          </a:p>
        </p:txBody>
      </p:sp>
    </p:spTree>
    <p:extLst>
      <p:ext uri="{BB962C8B-B14F-4D97-AF65-F5344CB8AC3E}">
        <p14:creationId xmlns:p14="http://schemas.microsoft.com/office/powerpoint/2010/main" val="2973339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39E7A6F-E826-452B-8EB1-ADB62F56068C}" type="slidenum">
              <a:rPr lang="en-CA" smtClean="0"/>
              <a:t>23</a:t>
            </a:fld>
            <a:endParaRPr lang="en-CA" dirty="0"/>
          </a:p>
        </p:txBody>
      </p:sp>
    </p:spTree>
    <p:extLst>
      <p:ext uri="{BB962C8B-B14F-4D97-AF65-F5344CB8AC3E}">
        <p14:creationId xmlns:p14="http://schemas.microsoft.com/office/powerpoint/2010/main" val="686590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DF007FD-DEA3-4DEC-AE3F-A9C2F81EA646}" type="slidenum">
              <a:rPr lang="en-CA" smtClean="0"/>
              <a:t>2</a:t>
            </a:fld>
            <a:endParaRPr lang="en-CA" dirty="0"/>
          </a:p>
        </p:txBody>
      </p:sp>
    </p:spTree>
    <p:extLst>
      <p:ext uri="{BB962C8B-B14F-4D97-AF65-F5344CB8AC3E}">
        <p14:creationId xmlns:p14="http://schemas.microsoft.com/office/powerpoint/2010/main" val="15006000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82bca7e14c_0_116: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g82bca7e14c_0_116: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lang="en-CA" dirty="0"/>
          </a:p>
        </p:txBody>
      </p:sp>
      <p:sp>
        <p:nvSpPr>
          <p:cNvPr id="245" name="Google Shape;245;g82bca7e14c_0_116:notes"/>
          <p:cNvSpPr txBox="1">
            <a:spLocks noGrp="1"/>
          </p:cNvSpPr>
          <p:nvPr>
            <p:ph type="sldNum" idx="12"/>
          </p:nvPr>
        </p:nvSpPr>
        <p:spPr>
          <a:xfrm>
            <a:off x="3978132" y="8842029"/>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CA"/>
              <a:t>27</a:t>
            </a:fld>
            <a:endParaRPr dirty="0"/>
          </a:p>
        </p:txBody>
      </p:sp>
    </p:spTree>
    <p:extLst>
      <p:ext uri="{BB962C8B-B14F-4D97-AF65-F5344CB8AC3E}">
        <p14:creationId xmlns:p14="http://schemas.microsoft.com/office/powerpoint/2010/main" val="18271353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Barb does the summary and wrap up</a:t>
            </a:r>
          </a:p>
        </p:txBody>
      </p:sp>
      <p:sp>
        <p:nvSpPr>
          <p:cNvPr id="4" name="Slide Number Placeholder 3"/>
          <p:cNvSpPr>
            <a:spLocks noGrp="1"/>
          </p:cNvSpPr>
          <p:nvPr>
            <p:ph type="sldNum" sz="quarter" idx="5"/>
          </p:nvPr>
        </p:nvSpPr>
        <p:spPr/>
        <p:txBody>
          <a:bodyPr/>
          <a:lstStyle/>
          <a:p>
            <a:fld id="{939E7A6F-E826-452B-8EB1-ADB62F56068C}" type="slidenum">
              <a:rPr lang="en-CA" smtClean="0"/>
              <a:t>28</a:t>
            </a:fld>
            <a:endParaRPr lang="en-CA" dirty="0"/>
          </a:p>
        </p:txBody>
      </p:sp>
    </p:spTree>
    <p:extLst>
      <p:ext uri="{BB962C8B-B14F-4D97-AF65-F5344CB8AC3E}">
        <p14:creationId xmlns:p14="http://schemas.microsoft.com/office/powerpoint/2010/main" val="26489491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I’m happy to be with you today, and talking about the evolution of our Essential Skills Framework</a:t>
            </a:r>
          </a:p>
          <a:p>
            <a:endParaRPr lang="en-CA" baseline="0" dirty="0"/>
          </a:p>
          <a:p>
            <a:r>
              <a:rPr lang="en-CA" baseline="0" dirty="0"/>
              <a:t>With evolving our framework, we want to help Canadians deal with disruptive change in our rapidly changing world.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a:t>Some of you have seen elements of our renewed skills approach </a:t>
            </a:r>
            <a:r>
              <a:rPr lang="en-CA" u="sng" baseline="0" dirty="0"/>
              <a:t>in draft </a:t>
            </a:r>
            <a:r>
              <a:rPr lang="en-CA" u="none" baseline="0" dirty="0"/>
              <a:t>form – and I will just remind everyone that since it is not official yet, I cannot speak to the specifics today. Rather, I will speak to broad overarching themes.</a:t>
            </a:r>
            <a:endParaRPr lang="en-CA" baseline="0" dirty="0"/>
          </a:p>
          <a:p>
            <a:endParaRPr lang="en-CA" dirty="0"/>
          </a:p>
        </p:txBody>
      </p:sp>
      <p:sp>
        <p:nvSpPr>
          <p:cNvPr id="4" name="Slide Number Placeholder 3"/>
          <p:cNvSpPr>
            <a:spLocks noGrp="1"/>
          </p:cNvSpPr>
          <p:nvPr>
            <p:ph type="sldNum" sz="quarter" idx="5"/>
          </p:nvPr>
        </p:nvSpPr>
        <p:spPr/>
        <p:txBody>
          <a:bodyPr/>
          <a:lstStyle/>
          <a:p>
            <a:fld id="{939E7A6F-E826-452B-8EB1-ADB62F56068C}" type="slidenum">
              <a:rPr lang="en-CA" smtClean="0"/>
              <a:t>29</a:t>
            </a:fld>
            <a:endParaRPr lang="en-CA" dirty="0"/>
          </a:p>
        </p:txBody>
      </p:sp>
    </p:spTree>
    <p:extLst>
      <p:ext uri="{BB962C8B-B14F-4D97-AF65-F5344CB8AC3E}">
        <p14:creationId xmlns:p14="http://schemas.microsoft.com/office/powerpoint/2010/main" val="24076588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DF007FD-DEA3-4DEC-AE3F-A9C2F81EA646}" type="slidenum">
              <a:rPr lang="en-CA" smtClean="0"/>
              <a:t>30</a:t>
            </a:fld>
            <a:endParaRPr lang="en-CA" dirty="0"/>
          </a:p>
        </p:txBody>
      </p:sp>
    </p:spTree>
    <p:extLst>
      <p:ext uri="{BB962C8B-B14F-4D97-AF65-F5344CB8AC3E}">
        <p14:creationId xmlns:p14="http://schemas.microsoft.com/office/powerpoint/2010/main" val="1313618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Barb speaks to slides 1 thru 11</a:t>
            </a:r>
          </a:p>
        </p:txBody>
      </p:sp>
      <p:sp>
        <p:nvSpPr>
          <p:cNvPr id="4" name="Slide Number Placeholder 3"/>
          <p:cNvSpPr>
            <a:spLocks noGrp="1"/>
          </p:cNvSpPr>
          <p:nvPr>
            <p:ph type="sldNum" sz="quarter" idx="5"/>
          </p:nvPr>
        </p:nvSpPr>
        <p:spPr/>
        <p:txBody>
          <a:bodyPr/>
          <a:lstStyle/>
          <a:p>
            <a:fld id="{939E7A6F-E826-452B-8EB1-ADB62F56068C}" type="slidenum">
              <a:rPr lang="en-CA" smtClean="0"/>
              <a:t>3</a:t>
            </a:fld>
            <a:endParaRPr lang="en-CA" dirty="0"/>
          </a:p>
        </p:txBody>
      </p:sp>
    </p:spTree>
    <p:extLst>
      <p:ext uri="{BB962C8B-B14F-4D97-AF65-F5344CB8AC3E}">
        <p14:creationId xmlns:p14="http://schemas.microsoft.com/office/powerpoint/2010/main" val="1845284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39E7A6F-E826-452B-8EB1-ADB62F56068C}" type="slidenum">
              <a:rPr lang="en-CA" smtClean="0"/>
              <a:t>6</a:t>
            </a:fld>
            <a:endParaRPr lang="en-CA" dirty="0"/>
          </a:p>
        </p:txBody>
      </p:sp>
    </p:spTree>
    <p:extLst>
      <p:ext uri="{BB962C8B-B14F-4D97-AF65-F5344CB8AC3E}">
        <p14:creationId xmlns:p14="http://schemas.microsoft.com/office/powerpoint/2010/main" val="2530117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39E7A6F-E826-452B-8EB1-ADB62F56068C}" type="slidenum">
              <a:rPr lang="en-CA" smtClean="0"/>
              <a:t>8</a:t>
            </a:fld>
            <a:endParaRPr lang="en-CA" dirty="0"/>
          </a:p>
        </p:txBody>
      </p:sp>
    </p:spTree>
    <p:extLst>
      <p:ext uri="{BB962C8B-B14F-4D97-AF65-F5344CB8AC3E}">
        <p14:creationId xmlns:p14="http://schemas.microsoft.com/office/powerpoint/2010/main" val="280749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39E7A6F-E826-452B-8EB1-ADB62F56068C}" type="slidenum">
              <a:rPr lang="en-CA" smtClean="0"/>
              <a:t>9</a:t>
            </a:fld>
            <a:endParaRPr lang="en-CA" dirty="0"/>
          </a:p>
        </p:txBody>
      </p:sp>
    </p:spTree>
    <p:extLst>
      <p:ext uri="{BB962C8B-B14F-4D97-AF65-F5344CB8AC3E}">
        <p14:creationId xmlns:p14="http://schemas.microsoft.com/office/powerpoint/2010/main" val="864847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Barb introduces Chris; he speaks to slides 12 to 20</a:t>
            </a:r>
          </a:p>
        </p:txBody>
      </p:sp>
      <p:sp>
        <p:nvSpPr>
          <p:cNvPr id="4" name="Slide Number Placeholder 3"/>
          <p:cNvSpPr>
            <a:spLocks noGrp="1"/>
          </p:cNvSpPr>
          <p:nvPr>
            <p:ph type="sldNum" sz="quarter" idx="5"/>
          </p:nvPr>
        </p:nvSpPr>
        <p:spPr/>
        <p:txBody>
          <a:bodyPr/>
          <a:lstStyle/>
          <a:p>
            <a:fld id="{939E7A6F-E826-452B-8EB1-ADB62F56068C}" type="slidenum">
              <a:rPr lang="en-CA" smtClean="0"/>
              <a:t>11</a:t>
            </a:fld>
            <a:endParaRPr lang="en-CA" dirty="0"/>
          </a:p>
        </p:txBody>
      </p:sp>
    </p:spTree>
    <p:extLst>
      <p:ext uri="{BB962C8B-B14F-4D97-AF65-F5344CB8AC3E}">
        <p14:creationId xmlns:p14="http://schemas.microsoft.com/office/powerpoint/2010/main" val="1481928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I’m happy to be with you today, and talking about the evolution of our Essential Skills Framework</a:t>
            </a:r>
          </a:p>
          <a:p>
            <a:endParaRPr lang="en-CA" baseline="0" dirty="0"/>
          </a:p>
          <a:p>
            <a:r>
              <a:rPr lang="en-CA" baseline="0" dirty="0"/>
              <a:t>With evolving our framework, we want to help Canadians deal with disruptive change in our rapidly changing world.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a:t>Some of you have seen elements of our renewed skills approach </a:t>
            </a:r>
            <a:r>
              <a:rPr lang="en-CA" u="sng" baseline="0" dirty="0"/>
              <a:t>in draft </a:t>
            </a:r>
            <a:r>
              <a:rPr lang="en-CA" u="none" baseline="0" dirty="0"/>
              <a:t>form – and I will just remind everyone that since it is not official yet, I cannot speak to the specifics today. Rather, I will speak to broad overarching themes.</a:t>
            </a:r>
            <a:endParaRPr lang="en-CA" baseline="0" dirty="0"/>
          </a:p>
          <a:p>
            <a:endParaRPr lang="en-CA" dirty="0"/>
          </a:p>
        </p:txBody>
      </p:sp>
      <p:sp>
        <p:nvSpPr>
          <p:cNvPr id="4" name="Slide Number Placeholder 3"/>
          <p:cNvSpPr>
            <a:spLocks noGrp="1"/>
          </p:cNvSpPr>
          <p:nvPr>
            <p:ph type="sldNum" sz="quarter" idx="5"/>
          </p:nvPr>
        </p:nvSpPr>
        <p:spPr/>
        <p:txBody>
          <a:bodyPr/>
          <a:lstStyle/>
          <a:p>
            <a:fld id="{939E7A6F-E826-452B-8EB1-ADB62F56068C}" type="slidenum">
              <a:rPr lang="en-CA" smtClean="0"/>
              <a:t>12</a:t>
            </a:fld>
            <a:endParaRPr lang="en-CA" dirty="0"/>
          </a:p>
        </p:txBody>
      </p:sp>
    </p:spTree>
    <p:extLst>
      <p:ext uri="{BB962C8B-B14F-4D97-AF65-F5344CB8AC3E}">
        <p14:creationId xmlns:p14="http://schemas.microsoft.com/office/powerpoint/2010/main" val="2198520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76230">
              <a:buFont typeface="Arial" panose="020B0604020202020204" pitchFamily="34" charset="0"/>
              <a:buNone/>
              <a:defRPr/>
            </a:pPr>
            <a:r>
              <a:rPr lang="en-CA" dirty="0">
                <a:latin typeface="Arial" panose="020B0604020202020204" pitchFamily="34" charset="0"/>
                <a:cs typeface="Arial" panose="020B0604020202020204" pitchFamily="34" charset="0"/>
              </a:rPr>
              <a:t>As these findings show, the labour market is evolving in a variety of ways.</a:t>
            </a:r>
          </a:p>
          <a:p>
            <a:pPr marL="0" indent="0" defTabSz="476230">
              <a:buFont typeface="Arial" panose="020B0604020202020204" pitchFamily="34" charset="0"/>
              <a:buNone/>
              <a:defRPr/>
            </a:pPr>
            <a:endParaRPr lang="en-CA" dirty="0">
              <a:latin typeface="Arial" panose="020B0604020202020204" pitchFamily="34" charset="0"/>
              <a:cs typeface="Arial" panose="020B0604020202020204" pitchFamily="34" charset="0"/>
            </a:endParaRPr>
          </a:p>
          <a:p>
            <a:pPr marL="0" indent="0" defTabSz="476230">
              <a:buFont typeface="Arial" panose="020B0604020202020204" pitchFamily="34" charset="0"/>
              <a:buNone/>
              <a:defRPr/>
            </a:pPr>
            <a:r>
              <a:rPr lang="en-CA" dirty="0">
                <a:latin typeface="Arial" panose="020B0604020202020204" pitchFamily="34" charset="0"/>
                <a:cs typeface="Arial" panose="020B0604020202020204" pitchFamily="34" charset="0"/>
              </a:rPr>
              <a:t>In the importance of</a:t>
            </a:r>
            <a:r>
              <a:rPr lang="en-CA" baseline="0" dirty="0">
                <a:latin typeface="Arial" panose="020B0604020202020204" pitchFamily="34" charset="0"/>
                <a:cs typeface="Arial" panose="020B0604020202020204" pitchFamily="34" charset="0"/>
              </a:rPr>
              <a:t> foundational skills that a wide proportion of Canadians continue to struggle with, and social-emotional or “soft” skills that employers require, and the relatively low level of investment in skills training by businesses – there are pressing challenges in the Canadian labour market, which has already been challenged by the pandemic.</a:t>
            </a:r>
            <a:r>
              <a:rPr lang="en-CA" dirty="0">
                <a:latin typeface="Arial" panose="020B0604020202020204" pitchFamily="34" charset="0"/>
                <a:cs typeface="Arial" panose="020B0604020202020204" pitchFamily="34" charset="0"/>
              </a:rPr>
              <a:t> </a:t>
            </a:r>
          </a:p>
          <a:p>
            <a:pPr marL="0" indent="0" defTabSz="476230">
              <a:buFont typeface="Arial" panose="020B0604020202020204" pitchFamily="34" charset="0"/>
              <a:buNone/>
              <a:defRPr/>
            </a:pPr>
            <a:endParaRPr lang="en-CA" dirty="0">
              <a:latin typeface="Arial" panose="020B0604020202020204" pitchFamily="34" charset="0"/>
              <a:cs typeface="Arial" panose="020B0604020202020204" pitchFamily="34" charset="0"/>
            </a:endParaRPr>
          </a:p>
          <a:p>
            <a:pPr marL="0" indent="0" defTabSz="476230">
              <a:buFont typeface="Arial" panose="020B0604020202020204" pitchFamily="34" charset="0"/>
              <a:buNone/>
              <a:defRPr/>
            </a:pPr>
            <a:r>
              <a:rPr lang="en-CA" dirty="0">
                <a:latin typeface="Arial" panose="020B0604020202020204" pitchFamily="34" charset="0"/>
                <a:cs typeface="Arial" panose="020B0604020202020204" pitchFamily="34" charset="0"/>
              </a:rPr>
              <a:t>Also,</a:t>
            </a:r>
            <a:r>
              <a:rPr lang="en-CA" baseline="0" dirty="0">
                <a:latin typeface="Arial" panose="020B0604020202020204" pitchFamily="34" charset="0"/>
                <a:cs typeface="Arial" panose="020B0604020202020204" pitchFamily="34" charset="0"/>
              </a:rPr>
              <a:t> just a note o</a:t>
            </a:r>
            <a:r>
              <a:rPr lang="en-CA" dirty="0">
                <a:latin typeface="Arial" panose="020B0604020202020204" pitchFamily="34" charset="0"/>
                <a:cs typeface="Arial" panose="020B0604020202020204" pitchFamily="34" charset="0"/>
              </a:rPr>
              <a:t>n the soft skills research (67% of employers…):</a:t>
            </a:r>
          </a:p>
          <a:p>
            <a:pPr marL="171450" indent="-171450" defTabSz="476230">
              <a:buFont typeface="Arial" panose="020B0604020202020204" pitchFamily="34" charset="0"/>
              <a:buChar char="•"/>
              <a:defRPr/>
            </a:pPr>
            <a:r>
              <a:rPr lang="en-CA" dirty="0">
                <a:latin typeface="Arial" panose="020B0604020202020204" pitchFamily="34" charset="0"/>
                <a:cs typeface="Arial" panose="020B0604020202020204" pitchFamily="34" charset="0"/>
              </a:rPr>
              <a:t>This comes from a Government of Canada Advisory Council on Economic Growth 2017 report https://www.budget.gc.ca/aceg-ccce/pdf/learning-nation-eng.pdf</a:t>
            </a:r>
          </a:p>
          <a:p>
            <a:pPr marL="171450" indent="-171450" defTabSz="476230">
              <a:buFont typeface="Arial" panose="020B0604020202020204" pitchFamily="34" charset="0"/>
              <a:buChar char="•"/>
              <a:defRPr/>
            </a:pPr>
            <a:r>
              <a:rPr lang="en-CA" dirty="0">
                <a:latin typeface="Arial" panose="020B0604020202020204" pitchFamily="34" charset="0"/>
                <a:cs typeface="Arial" panose="020B0604020202020204" pitchFamily="34" charset="0"/>
              </a:rPr>
              <a:t>The</a:t>
            </a:r>
            <a:r>
              <a:rPr lang="en-CA" baseline="0" dirty="0">
                <a:latin typeface="Arial" panose="020B0604020202020204" pitchFamily="34" charset="0"/>
                <a:cs typeface="Arial" panose="020B0604020202020204" pitchFamily="34" charset="0"/>
              </a:rPr>
              <a:t> research refers to employers across all major sectors</a:t>
            </a:r>
          </a:p>
          <a:p>
            <a:pPr marL="171450" marR="0" lvl="0" indent="-171450" algn="l" defTabSz="47623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dirty="0"/>
              <a:t>Multiple national</a:t>
            </a:r>
            <a:r>
              <a:rPr lang="en-CA" baseline="0" dirty="0"/>
              <a:t> and international research surveys, such as the </a:t>
            </a:r>
            <a:r>
              <a:rPr lang="en-CA" dirty="0"/>
              <a:t>World Economic Forum’s Future of Jobs report, found similar results in</a:t>
            </a:r>
            <a:r>
              <a:rPr lang="en-CA" baseline="0" dirty="0"/>
              <a:t> publications from recent years</a:t>
            </a:r>
            <a:endParaRPr lang="en-CA" dirty="0"/>
          </a:p>
          <a:p>
            <a:pPr marL="0" indent="0" defTabSz="476230">
              <a:buFont typeface="Arial" panose="020B0604020202020204" pitchFamily="34" charset="0"/>
              <a:buNone/>
              <a:defRPr/>
            </a:pPr>
            <a:endParaRPr lang="en-CA"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CA" dirty="0"/>
          </a:p>
        </p:txBody>
      </p:sp>
      <p:sp>
        <p:nvSpPr>
          <p:cNvPr id="4" name="Slide Number Placeholder 3"/>
          <p:cNvSpPr>
            <a:spLocks noGrp="1"/>
          </p:cNvSpPr>
          <p:nvPr>
            <p:ph type="sldNum" sz="quarter" idx="5"/>
          </p:nvPr>
        </p:nvSpPr>
        <p:spPr/>
        <p:txBody>
          <a:bodyPr/>
          <a:lstStyle/>
          <a:p>
            <a:fld id="{939E7A6F-E826-452B-8EB1-ADB62F56068C}" type="slidenum">
              <a:rPr lang="en-CA" smtClean="0"/>
              <a:t>13</a:t>
            </a:fld>
            <a:endParaRPr lang="en-CA" dirty="0"/>
          </a:p>
        </p:txBody>
      </p:sp>
    </p:spTree>
    <p:extLst>
      <p:ext uri="{BB962C8B-B14F-4D97-AF65-F5344CB8AC3E}">
        <p14:creationId xmlns:p14="http://schemas.microsoft.com/office/powerpoint/2010/main" val="4292635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7B078F-879F-4510-B31F-561A37EC2408}" type="datetimeFigureOut">
              <a:rPr lang="en-CA" smtClean="0"/>
              <a:t>2020-11-26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CA6350F-9B30-4C5F-BB8E-37DBB69472EF}" type="slidenum">
              <a:rPr lang="en-CA" smtClean="0"/>
              <a:t>‹#›</a:t>
            </a:fld>
            <a:endParaRPr lang="en-CA" dirty="0"/>
          </a:p>
        </p:txBody>
      </p:sp>
    </p:spTree>
    <p:extLst>
      <p:ext uri="{BB962C8B-B14F-4D97-AF65-F5344CB8AC3E}">
        <p14:creationId xmlns:p14="http://schemas.microsoft.com/office/powerpoint/2010/main" val="3313068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7B078F-879F-4510-B31F-561A37EC2408}" type="datetimeFigureOut">
              <a:rPr lang="en-CA" smtClean="0"/>
              <a:t>2020-11-26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CA6350F-9B30-4C5F-BB8E-37DBB69472EF}" type="slidenum">
              <a:rPr lang="en-CA" smtClean="0"/>
              <a:t>‹#›</a:t>
            </a:fld>
            <a:endParaRPr lang="en-CA" dirty="0"/>
          </a:p>
        </p:txBody>
      </p:sp>
    </p:spTree>
    <p:extLst>
      <p:ext uri="{BB962C8B-B14F-4D97-AF65-F5344CB8AC3E}">
        <p14:creationId xmlns:p14="http://schemas.microsoft.com/office/powerpoint/2010/main" val="1639016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7B078F-879F-4510-B31F-561A37EC2408}" type="datetimeFigureOut">
              <a:rPr lang="en-CA" smtClean="0"/>
              <a:t>2020-11-26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CA6350F-9B30-4C5F-BB8E-37DBB69472EF}" type="slidenum">
              <a:rPr lang="en-CA" smtClean="0"/>
              <a:t>‹#›</a:t>
            </a:fld>
            <a:endParaRPr lang="en-CA" dirty="0"/>
          </a:p>
        </p:txBody>
      </p:sp>
    </p:spTree>
    <p:extLst>
      <p:ext uri="{BB962C8B-B14F-4D97-AF65-F5344CB8AC3E}">
        <p14:creationId xmlns:p14="http://schemas.microsoft.com/office/powerpoint/2010/main" val="3952600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7B078F-879F-4510-B31F-561A37EC2408}" type="datetimeFigureOut">
              <a:rPr lang="en-CA" smtClean="0"/>
              <a:t>2020-11-26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CA6350F-9B30-4C5F-BB8E-37DBB69472EF}" type="slidenum">
              <a:rPr lang="en-CA" smtClean="0"/>
              <a:t>‹#›</a:t>
            </a:fld>
            <a:endParaRPr lang="en-CA" dirty="0"/>
          </a:p>
        </p:txBody>
      </p:sp>
    </p:spTree>
    <p:extLst>
      <p:ext uri="{BB962C8B-B14F-4D97-AF65-F5344CB8AC3E}">
        <p14:creationId xmlns:p14="http://schemas.microsoft.com/office/powerpoint/2010/main" val="57521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7B078F-879F-4510-B31F-561A37EC2408}" type="datetimeFigureOut">
              <a:rPr lang="en-CA" smtClean="0"/>
              <a:t>2020-11-26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CA6350F-9B30-4C5F-BB8E-37DBB69472EF}" type="slidenum">
              <a:rPr lang="en-CA" smtClean="0"/>
              <a:t>‹#›</a:t>
            </a:fld>
            <a:endParaRPr lang="en-CA" dirty="0"/>
          </a:p>
        </p:txBody>
      </p:sp>
    </p:spTree>
    <p:extLst>
      <p:ext uri="{BB962C8B-B14F-4D97-AF65-F5344CB8AC3E}">
        <p14:creationId xmlns:p14="http://schemas.microsoft.com/office/powerpoint/2010/main" val="1434453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7B078F-879F-4510-B31F-561A37EC2408}" type="datetimeFigureOut">
              <a:rPr lang="en-CA" smtClean="0"/>
              <a:t>2020-11-26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5CA6350F-9B30-4C5F-BB8E-37DBB69472EF}" type="slidenum">
              <a:rPr lang="en-CA" smtClean="0"/>
              <a:t>‹#›</a:t>
            </a:fld>
            <a:endParaRPr lang="en-CA" dirty="0"/>
          </a:p>
        </p:txBody>
      </p:sp>
    </p:spTree>
    <p:extLst>
      <p:ext uri="{BB962C8B-B14F-4D97-AF65-F5344CB8AC3E}">
        <p14:creationId xmlns:p14="http://schemas.microsoft.com/office/powerpoint/2010/main" val="3533281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7B078F-879F-4510-B31F-561A37EC2408}" type="datetimeFigureOut">
              <a:rPr lang="en-CA" smtClean="0"/>
              <a:t>2020-11-26</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5CA6350F-9B30-4C5F-BB8E-37DBB69472EF}" type="slidenum">
              <a:rPr lang="en-CA" smtClean="0"/>
              <a:t>‹#›</a:t>
            </a:fld>
            <a:endParaRPr lang="en-CA" dirty="0"/>
          </a:p>
        </p:txBody>
      </p:sp>
    </p:spTree>
    <p:extLst>
      <p:ext uri="{BB962C8B-B14F-4D97-AF65-F5344CB8AC3E}">
        <p14:creationId xmlns:p14="http://schemas.microsoft.com/office/powerpoint/2010/main" val="1178286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7B078F-879F-4510-B31F-561A37EC2408}" type="datetimeFigureOut">
              <a:rPr lang="en-CA" smtClean="0"/>
              <a:t>2020-11-26</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5CA6350F-9B30-4C5F-BB8E-37DBB69472EF}" type="slidenum">
              <a:rPr lang="en-CA" smtClean="0"/>
              <a:t>‹#›</a:t>
            </a:fld>
            <a:endParaRPr lang="en-CA" dirty="0"/>
          </a:p>
        </p:txBody>
      </p:sp>
    </p:spTree>
    <p:extLst>
      <p:ext uri="{BB962C8B-B14F-4D97-AF65-F5344CB8AC3E}">
        <p14:creationId xmlns:p14="http://schemas.microsoft.com/office/powerpoint/2010/main" val="526960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7B078F-879F-4510-B31F-561A37EC2408}" type="datetimeFigureOut">
              <a:rPr lang="en-CA" smtClean="0"/>
              <a:t>2020-11-26</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5CA6350F-9B30-4C5F-BB8E-37DBB69472EF}" type="slidenum">
              <a:rPr lang="en-CA" smtClean="0"/>
              <a:t>‹#›</a:t>
            </a:fld>
            <a:endParaRPr lang="en-CA" dirty="0"/>
          </a:p>
        </p:txBody>
      </p:sp>
    </p:spTree>
    <p:extLst>
      <p:ext uri="{BB962C8B-B14F-4D97-AF65-F5344CB8AC3E}">
        <p14:creationId xmlns:p14="http://schemas.microsoft.com/office/powerpoint/2010/main" val="1721064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7B078F-879F-4510-B31F-561A37EC2408}" type="datetimeFigureOut">
              <a:rPr lang="en-CA" smtClean="0"/>
              <a:t>2020-11-26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5CA6350F-9B30-4C5F-BB8E-37DBB69472EF}" type="slidenum">
              <a:rPr lang="en-CA" smtClean="0"/>
              <a:t>‹#›</a:t>
            </a:fld>
            <a:endParaRPr lang="en-CA" dirty="0"/>
          </a:p>
        </p:txBody>
      </p:sp>
    </p:spTree>
    <p:extLst>
      <p:ext uri="{BB962C8B-B14F-4D97-AF65-F5344CB8AC3E}">
        <p14:creationId xmlns:p14="http://schemas.microsoft.com/office/powerpoint/2010/main" val="3015180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7B078F-879F-4510-B31F-561A37EC2408}" type="datetimeFigureOut">
              <a:rPr lang="en-CA" smtClean="0"/>
              <a:t>2020-11-26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5CA6350F-9B30-4C5F-BB8E-37DBB69472EF}" type="slidenum">
              <a:rPr lang="en-CA" smtClean="0"/>
              <a:t>‹#›</a:t>
            </a:fld>
            <a:endParaRPr lang="en-CA" dirty="0"/>
          </a:p>
        </p:txBody>
      </p:sp>
    </p:spTree>
    <p:extLst>
      <p:ext uri="{BB962C8B-B14F-4D97-AF65-F5344CB8AC3E}">
        <p14:creationId xmlns:p14="http://schemas.microsoft.com/office/powerpoint/2010/main" val="3610540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7B078F-879F-4510-B31F-561A37EC2408}" type="datetimeFigureOut">
              <a:rPr lang="en-CA" smtClean="0"/>
              <a:t>2020-11-26</a:t>
            </a:fld>
            <a:endParaRPr lang="en-CA"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A6350F-9B30-4C5F-BB8E-37DBB69472EF}" type="slidenum">
              <a:rPr lang="en-CA" smtClean="0"/>
              <a:t>‹#›</a:t>
            </a:fld>
            <a:endParaRPr lang="en-CA" dirty="0"/>
          </a:p>
        </p:txBody>
      </p:sp>
    </p:spTree>
    <p:extLst>
      <p:ext uri="{BB962C8B-B14F-4D97-AF65-F5344CB8AC3E}">
        <p14:creationId xmlns:p14="http://schemas.microsoft.com/office/powerpoint/2010/main" val="3282537325"/>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canada.ca/en/employment-social-development/programs/essential-skills.html"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1.png"/><Relationship Id="rId4" Type="http://schemas.openxmlformats.org/officeDocument/2006/relationships/image" Target="../media/image18.sv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11.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hyperlink" Target="https://e-channel.ca/practitioners/pop-pd-resources"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hyperlink" Target="mailto:e-channel@contactnorth.ca"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4.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4.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hyperlink" Target="https://echannelcontactnorth.zoom.us/webinar/register/WN_LhBGLMweTeWcdEAoDdU9cg" TargetMode="External"/><Relationship Id="rId5" Type="http://schemas.openxmlformats.org/officeDocument/2006/relationships/hyperlink" Target="https://tinyurl.com/y6x9zupx" TargetMode="External"/><Relationship Id="rId4" Type="http://schemas.openxmlformats.org/officeDocument/2006/relationships/hyperlink" Target="https://e-channel.ca/practitioners/pop-pd-resource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www.canada.ca/en/employment-social-development/programs/literacy-essential-skill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9931" y="3179929"/>
            <a:ext cx="11812137" cy="1398895"/>
          </a:xfrm>
        </p:spPr>
        <p:txBody>
          <a:bodyPr>
            <a:normAutofit/>
          </a:bodyPr>
          <a:lstStyle/>
          <a:p>
            <a:r>
              <a:rPr lang="en-CA" sz="2800" b="1" dirty="0"/>
              <a:t>Canada’s Essential Skills Framework: Updates, Changes, and Implications</a:t>
            </a:r>
          </a:p>
          <a:p>
            <a:endParaRPr lang="en-CA" sz="1800" b="1" dirty="0"/>
          </a:p>
          <a:p>
            <a:r>
              <a:rPr lang="en-CA" sz="2800" b="1" dirty="0"/>
              <a:t>November 26, 2020</a:t>
            </a:r>
            <a:endParaRPr lang="en-US" sz="2800" b="1"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40632" y="5131588"/>
            <a:ext cx="6357143" cy="1542857"/>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44564" y="354393"/>
            <a:ext cx="5053211" cy="2774312"/>
          </a:xfrm>
          <a:prstGeom prst="rect">
            <a:avLst/>
          </a:prstGeom>
        </p:spPr>
      </p:pic>
    </p:spTree>
    <p:extLst>
      <p:ext uri="{BB962C8B-B14F-4D97-AF65-F5344CB8AC3E}">
        <p14:creationId xmlns:p14="http://schemas.microsoft.com/office/powerpoint/2010/main" val="1240409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6D390C3-E20C-4464-8A43-1957D16301CC}"/>
              </a:ext>
            </a:extLst>
          </p:cNvPr>
          <p:cNvSpPr/>
          <p:nvPr/>
        </p:nvSpPr>
        <p:spPr>
          <a:xfrm>
            <a:off x="247305" y="1706563"/>
            <a:ext cx="3197013" cy="274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algn="ctr" defTabSz="914400">
              <a:lnSpc>
                <a:spcPct val="90000"/>
              </a:lnSpc>
              <a:spcBef>
                <a:spcPct val="0"/>
              </a:spcBef>
              <a:spcAft>
                <a:spcPts val="600"/>
              </a:spcAft>
            </a:pPr>
            <a:r>
              <a:rPr lang="en-US" sz="4100" b="1" kern="1200" dirty="0">
                <a:solidFill>
                  <a:schemeClr val="bg1"/>
                </a:solidFill>
                <a:latin typeface="+mj-lt"/>
                <a:ea typeface="+mj-ea"/>
                <a:cs typeface="+mj-cs"/>
              </a:rPr>
              <a:t>  Canada’s Existing Essential Skills Framework</a:t>
            </a:r>
          </a:p>
        </p:txBody>
      </p:sp>
      <p:pic>
        <p:nvPicPr>
          <p:cNvPr id="9" name="Picture 7" descr="Government-of-Canada-Logo - PSG">
            <a:extLst>
              <a:ext uri="{FF2B5EF4-FFF2-40B4-BE49-F238E27FC236}">
                <a16:creationId xmlns:a16="http://schemas.microsoft.com/office/drawing/2014/main" id="{AC4BD112-0D09-4A1A-AEC9-7E6931622D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5729909" y="6013240"/>
            <a:ext cx="4230712" cy="393552"/>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D37EBD93-E69A-4020-8014-CF9DAC4B14F1}"/>
              </a:ext>
            </a:extLst>
          </p:cNvPr>
          <p:cNvSpPr txBox="1">
            <a:spLocks/>
          </p:cNvSpPr>
          <p:nvPr/>
        </p:nvSpPr>
        <p:spPr>
          <a:xfrm>
            <a:off x="4464424" y="228523"/>
            <a:ext cx="6761647" cy="998070"/>
          </a:xfrm>
          <a:prstGeom prst="rect">
            <a:avLst/>
          </a:prstGeom>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None/>
            </a:pPr>
            <a:r>
              <a:rPr lang="en-US" dirty="0"/>
              <a:t>The original ES framework (9 skills) was launched by the federal government in the early 1990’s</a:t>
            </a:r>
          </a:p>
        </p:txBody>
      </p:sp>
      <p:sp>
        <p:nvSpPr>
          <p:cNvPr id="4" name="Content Placeholder 2">
            <a:extLst>
              <a:ext uri="{FF2B5EF4-FFF2-40B4-BE49-F238E27FC236}">
                <a16:creationId xmlns:a16="http://schemas.microsoft.com/office/drawing/2014/main" id="{CD0EA3CB-51E4-4E66-B217-2556B8E372F4}"/>
              </a:ext>
            </a:extLst>
          </p:cNvPr>
          <p:cNvSpPr txBox="1">
            <a:spLocks/>
          </p:cNvSpPr>
          <p:nvPr/>
        </p:nvSpPr>
        <p:spPr>
          <a:xfrm>
            <a:off x="437068" y="1772125"/>
            <a:ext cx="11450131" cy="50858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400" dirty="0"/>
          </a:p>
          <a:p>
            <a:pPr marL="0" indent="0">
              <a:lnSpc>
                <a:spcPct val="120000"/>
              </a:lnSpc>
              <a:spcBef>
                <a:spcPts val="600"/>
              </a:spcBef>
              <a:spcAft>
                <a:spcPts val="600"/>
              </a:spcAft>
              <a:buNone/>
            </a:pPr>
            <a:br>
              <a:rPr lang="en-US" sz="7000" dirty="0"/>
            </a:br>
            <a:br>
              <a:rPr lang="en-US" dirty="0"/>
            </a:br>
            <a:endParaRPr lang="en-US" dirty="0"/>
          </a:p>
          <a:p>
            <a:pPr marL="0" indent="0">
              <a:buFont typeface="Arial" panose="020B0604020202020204" pitchFamily="34" charset="0"/>
              <a:buNone/>
            </a:pPr>
            <a:br>
              <a:rPr lang="en-CA" dirty="0"/>
            </a:br>
            <a:endParaRPr lang="en-US" dirty="0"/>
          </a:p>
          <a:p>
            <a:endParaRPr lang="en-CA" dirty="0"/>
          </a:p>
        </p:txBody>
      </p:sp>
      <p:sp>
        <p:nvSpPr>
          <p:cNvPr id="5" name="Content Placeholder 2">
            <a:extLst>
              <a:ext uri="{FF2B5EF4-FFF2-40B4-BE49-F238E27FC236}">
                <a16:creationId xmlns:a16="http://schemas.microsoft.com/office/drawing/2014/main" id="{30C781F4-0055-40B7-83FD-72E6C755515D}"/>
              </a:ext>
            </a:extLst>
          </p:cNvPr>
          <p:cNvSpPr txBox="1">
            <a:spLocks/>
          </p:cNvSpPr>
          <p:nvPr/>
        </p:nvSpPr>
        <p:spPr>
          <a:xfrm>
            <a:off x="4249270" y="518615"/>
            <a:ext cx="8300595" cy="42411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800"/>
              </a:spcAft>
              <a:buNone/>
            </a:pPr>
            <a:endParaRPr lang="en-US" sz="1700" dirty="0"/>
          </a:p>
          <a:p>
            <a:pPr marL="0" indent="0">
              <a:buFont typeface="Arial" panose="020B0604020202020204" pitchFamily="34" charset="0"/>
              <a:buNone/>
            </a:pPr>
            <a:r>
              <a:rPr lang="en-US" sz="1700" dirty="0"/>
              <a:t> </a:t>
            </a:r>
            <a:br>
              <a:rPr lang="en-US" sz="1700" dirty="0"/>
            </a:br>
            <a:br>
              <a:rPr lang="en-US" sz="1700" dirty="0"/>
            </a:br>
            <a:endParaRPr lang="en-US" sz="1700" dirty="0"/>
          </a:p>
          <a:p>
            <a:pPr marL="0" indent="0">
              <a:buFont typeface="Arial" panose="020B0604020202020204" pitchFamily="34" charset="0"/>
              <a:buNone/>
            </a:pPr>
            <a:br>
              <a:rPr lang="en-CA" sz="1700" dirty="0"/>
            </a:br>
            <a:endParaRPr lang="en-US" sz="1700" dirty="0"/>
          </a:p>
          <a:p>
            <a:endParaRPr lang="en-CA" sz="1700" dirty="0"/>
          </a:p>
        </p:txBody>
      </p:sp>
      <p:sp>
        <p:nvSpPr>
          <p:cNvPr id="3" name="TextBox 2">
            <a:extLst>
              <a:ext uri="{FF2B5EF4-FFF2-40B4-BE49-F238E27FC236}">
                <a16:creationId xmlns:a16="http://schemas.microsoft.com/office/drawing/2014/main" id="{A6F7531F-A822-49BD-ADAC-FCD852D28409}"/>
              </a:ext>
            </a:extLst>
          </p:cNvPr>
          <p:cNvSpPr txBox="1"/>
          <p:nvPr/>
        </p:nvSpPr>
        <p:spPr>
          <a:xfrm>
            <a:off x="4637817" y="1226593"/>
            <a:ext cx="7025323" cy="4508927"/>
          </a:xfrm>
          <a:prstGeom prst="rect">
            <a:avLst/>
          </a:prstGeom>
          <a:noFill/>
        </p:spPr>
        <p:txBody>
          <a:bodyPr wrap="square" rtlCol="0">
            <a:spAutoFit/>
          </a:bodyPr>
          <a:lstStyle/>
          <a:p>
            <a:pPr marL="0" indent="0" algn="l">
              <a:buNone/>
            </a:pPr>
            <a:r>
              <a:rPr lang="en-US" sz="2200" b="0" i="1" dirty="0">
                <a:solidFill>
                  <a:srgbClr val="333333"/>
                </a:solidFill>
                <a:effectLst/>
                <a:latin typeface="Noto Sans"/>
              </a:rPr>
              <a:t>“Literacy and essential skills:</a:t>
            </a:r>
          </a:p>
          <a:p>
            <a:pPr marL="893763" indent="-354013" algn="l">
              <a:buFont typeface="Arial" panose="020B0604020202020204" pitchFamily="34" charset="0"/>
              <a:buChar char="•"/>
            </a:pPr>
            <a:r>
              <a:rPr lang="en-US" sz="2200" b="0" i="1" dirty="0">
                <a:solidFill>
                  <a:srgbClr val="333333"/>
                </a:solidFill>
                <a:effectLst/>
                <a:latin typeface="Noto Sans"/>
              </a:rPr>
              <a:t>are needed for work, learning and life</a:t>
            </a:r>
          </a:p>
          <a:p>
            <a:pPr marL="893763" indent="-354013" algn="l">
              <a:buFont typeface="Arial" panose="020B0604020202020204" pitchFamily="34" charset="0"/>
              <a:buChar char="•"/>
            </a:pPr>
            <a:r>
              <a:rPr lang="en-US" sz="2200" b="0" i="1" dirty="0">
                <a:solidFill>
                  <a:srgbClr val="333333"/>
                </a:solidFill>
                <a:effectLst/>
                <a:latin typeface="Noto Sans"/>
              </a:rPr>
              <a:t>are the foundation for learning all other skills</a:t>
            </a:r>
          </a:p>
          <a:p>
            <a:pPr marL="893763" indent="-354013" algn="l">
              <a:spcAft>
                <a:spcPts val="600"/>
              </a:spcAft>
              <a:buFont typeface="Arial" panose="020B0604020202020204" pitchFamily="34" charset="0"/>
              <a:buChar char="•"/>
            </a:pPr>
            <a:r>
              <a:rPr lang="en-US" sz="2200" b="0" i="1" dirty="0">
                <a:solidFill>
                  <a:srgbClr val="333333"/>
                </a:solidFill>
                <a:effectLst/>
                <a:latin typeface="Noto Sans"/>
              </a:rPr>
              <a:t>help people evolve with their jobs and adapt to workplace change</a:t>
            </a:r>
          </a:p>
          <a:p>
            <a:pPr marL="0" indent="0" algn="l">
              <a:buNone/>
            </a:pPr>
            <a:r>
              <a:rPr lang="en-US" sz="2200" b="0" i="1" dirty="0">
                <a:solidFill>
                  <a:srgbClr val="333333"/>
                </a:solidFill>
                <a:effectLst/>
                <a:latin typeface="Noto Sans"/>
              </a:rPr>
              <a:t>Through extensive research, the Government of Canada, along with other national and international agencies, has identified and validated key literacy and essential skills. These skills are used in nearly every job and throughout daily life in different ways and at varying levels of complexity.”</a:t>
            </a:r>
          </a:p>
          <a:p>
            <a:pPr marL="0" indent="0" algn="l">
              <a:buNone/>
            </a:pPr>
            <a:endParaRPr lang="en-US" sz="1600" b="0" i="1" dirty="0">
              <a:solidFill>
                <a:srgbClr val="333333"/>
              </a:solidFill>
              <a:effectLst/>
              <a:latin typeface="Noto Sans"/>
            </a:endParaRPr>
          </a:p>
          <a:p>
            <a:pPr marL="0" indent="0" algn="l">
              <a:buNone/>
            </a:pPr>
            <a:endParaRPr lang="en-US" sz="2400" i="1" dirty="0"/>
          </a:p>
        </p:txBody>
      </p:sp>
      <p:sp>
        <p:nvSpPr>
          <p:cNvPr id="12" name="TextBox 11">
            <a:extLst>
              <a:ext uri="{FF2B5EF4-FFF2-40B4-BE49-F238E27FC236}">
                <a16:creationId xmlns:a16="http://schemas.microsoft.com/office/drawing/2014/main" id="{2FF2B3AA-3DFE-4755-A8DD-D34A09B86850}"/>
              </a:ext>
            </a:extLst>
          </p:cNvPr>
          <p:cNvSpPr txBox="1"/>
          <p:nvPr/>
        </p:nvSpPr>
        <p:spPr>
          <a:xfrm>
            <a:off x="275464" y="5128591"/>
            <a:ext cx="3238020" cy="738664"/>
          </a:xfrm>
          <a:prstGeom prst="rect">
            <a:avLst/>
          </a:prstGeom>
          <a:noFill/>
        </p:spPr>
        <p:txBody>
          <a:bodyPr wrap="square">
            <a:spAutoFit/>
          </a:bodyPr>
          <a:lstStyle/>
          <a:p>
            <a:r>
              <a:rPr lang="en-CA" sz="1400" dirty="0">
                <a:solidFill>
                  <a:schemeClr val="bg1"/>
                </a:solidFill>
                <a:hlinkClick r:id="rId3">
                  <a:extLst>
                    <a:ext uri="{A12FA001-AC4F-418D-AE19-62706E023703}">
                      <ahyp:hlinkClr xmlns:ahyp="http://schemas.microsoft.com/office/drawing/2018/hyperlinkcolor" val="tx"/>
                    </a:ext>
                  </a:extLst>
                </a:hlinkClick>
              </a:rPr>
              <a:t>https://www.canada.ca/en/employment-social-development/programs/essential-skills.html</a:t>
            </a:r>
            <a:r>
              <a:rPr lang="en-CA" sz="1400" dirty="0">
                <a:solidFill>
                  <a:schemeClr val="bg1"/>
                </a:solidFill>
              </a:rPr>
              <a:t> </a:t>
            </a:r>
            <a:endParaRPr lang="en-US" sz="1400" dirty="0">
              <a:solidFill>
                <a:schemeClr val="bg1"/>
              </a:solidFill>
            </a:endParaRPr>
          </a:p>
        </p:txBody>
      </p:sp>
    </p:spTree>
    <p:extLst>
      <p:ext uri="{BB962C8B-B14F-4D97-AF65-F5344CB8AC3E}">
        <p14:creationId xmlns:p14="http://schemas.microsoft.com/office/powerpoint/2010/main" val="311985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6D390C3-E20C-4464-8A43-1957D16301CC}"/>
              </a:ext>
            </a:extLst>
          </p:cNvPr>
          <p:cNvSpPr/>
          <p:nvPr/>
        </p:nvSpPr>
        <p:spPr>
          <a:xfrm>
            <a:off x="437068" y="2899077"/>
            <a:ext cx="3197013" cy="274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defTabSz="914400">
              <a:lnSpc>
                <a:spcPct val="90000"/>
              </a:lnSpc>
              <a:spcBef>
                <a:spcPct val="0"/>
              </a:spcBef>
              <a:spcAft>
                <a:spcPts val="600"/>
              </a:spcAft>
            </a:pPr>
            <a:r>
              <a:rPr lang="en-US" sz="4100" b="1" dirty="0">
                <a:solidFill>
                  <a:schemeClr val="bg1"/>
                </a:solidFill>
                <a:latin typeface="+mj-lt"/>
                <a:ea typeface="+mj-ea"/>
                <a:cs typeface="+mj-cs"/>
              </a:rPr>
              <a:t>3.  </a:t>
            </a:r>
            <a:r>
              <a:rPr lang="en-US" sz="4100" b="1" kern="1200" dirty="0">
                <a:solidFill>
                  <a:schemeClr val="bg1"/>
                </a:solidFill>
                <a:latin typeface="+mj-lt"/>
                <a:ea typeface="+mj-ea"/>
                <a:cs typeface="+mj-cs"/>
              </a:rPr>
              <a:t>Renewal of Canada’s Essential Skills Framework</a:t>
            </a:r>
            <a:endParaRPr lang="en-US" sz="4100" kern="1200" dirty="0">
              <a:solidFill>
                <a:schemeClr val="bg1"/>
              </a:solidFill>
              <a:latin typeface="+mj-lt"/>
              <a:ea typeface="+mj-ea"/>
              <a:cs typeface="+mj-cs"/>
            </a:endParaRPr>
          </a:p>
        </p:txBody>
      </p:sp>
      <p:pic>
        <p:nvPicPr>
          <p:cNvPr id="9" name="Picture 7" descr="Government-of-Canada-Logo - PSG">
            <a:extLst>
              <a:ext uri="{FF2B5EF4-FFF2-40B4-BE49-F238E27FC236}">
                <a16:creationId xmlns:a16="http://schemas.microsoft.com/office/drawing/2014/main" id="{AC4BD112-0D09-4A1A-AEC9-7E6931622DD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968706" y="6106559"/>
            <a:ext cx="3944487" cy="36692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6F7531F-A822-49BD-ADAC-FCD852D28409}"/>
              </a:ext>
            </a:extLst>
          </p:cNvPr>
          <p:cNvSpPr txBox="1"/>
          <p:nvPr/>
        </p:nvSpPr>
        <p:spPr>
          <a:xfrm>
            <a:off x="4330719" y="308113"/>
            <a:ext cx="7289799" cy="5004352"/>
          </a:xfrm>
          <a:prstGeom prst="rect">
            <a:avLst/>
          </a:prstGeom>
        </p:spPr>
        <p:txBody>
          <a:bodyPr vert="horz" lIns="91440" tIns="45720" rIns="91440" bIns="45720" rtlCol="0" anchor="ctr">
            <a:normAutofit/>
          </a:bodyPr>
          <a:lstStyle/>
          <a:p>
            <a:pPr algn="ctr" defTabSz="914400">
              <a:lnSpc>
                <a:spcPct val="90000"/>
              </a:lnSpc>
            </a:pPr>
            <a:endParaRPr lang="en-US" sz="3600" b="1" dirty="0"/>
          </a:p>
          <a:p>
            <a:pPr algn="ctr" defTabSz="914400">
              <a:lnSpc>
                <a:spcPct val="90000"/>
              </a:lnSpc>
            </a:pPr>
            <a:r>
              <a:rPr lang="en-US" sz="3600" b="1" dirty="0"/>
              <a:t>Welcome!</a:t>
            </a:r>
          </a:p>
          <a:p>
            <a:pPr algn="ctr" defTabSz="914400">
              <a:lnSpc>
                <a:spcPct val="90000"/>
              </a:lnSpc>
            </a:pPr>
            <a:endParaRPr lang="en-US" sz="3600" b="0" dirty="0">
              <a:effectLst/>
            </a:endParaRPr>
          </a:p>
          <a:p>
            <a:pPr algn="ctr" defTabSz="914400">
              <a:lnSpc>
                <a:spcPct val="90000"/>
              </a:lnSpc>
              <a:spcBef>
                <a:spcPts val="600"/>
              </a:spcBef>
              <a:spcAft>
                <a:spcPts val="600"/>
              </a:spcAft>
            </a:pPr>
            <a:r>
              <a:rPr lang="en-US" sz="4400" b="1"/>
              <a:t>Andrea Horton</a:t>
            </a:r>
            <a:endParaRPr lang="en-US" sz="4400" b="1" dirty="0"/>
          </a:p>
          <a:p>
            <a:pPr algn="ctr" defTabSz="914400">
              <a:lnSpc>
                <a:spcPct val="90000"/>
              </a:lnSpc>
              <a:spcBef>
                <a:spcPts val="600"/>
              </a:spcBef>
              <a:spcAft>
                <a:spcPts val="600"/>
              </a:spcAft>
            </a:pPr>
            <a:endParaRPr lang="en-US" sz="1600" dirty="0"/>
          </a:p>
          <a:p>
            <a:pPr algn="ctr" defTabSz="914400">
              <a:lnSpc>
                <a:spcPct val="90000"/>
              </a:lnSpc>
              <a:spcBef>
                <a:spcPts val="600"/>
              </a:spcBef>
              <a:spcAft>
                <a:spcPts val="600"/>
              </a:spcAft>
            </a:pPr>
            <a:r>
              <a:rPr lang="en-US" sz="3600" dirty="0"/>
              <a:t>Policy Analyst</a:t>
            </a:r>
          </a:p>
          <a:p>
            <a:pPr algn="ctr" defTabSz="914400">
              <a:lnSpc>
                <a:spcPct val="90000"/>
              </a:lnSpc>
              <a:spcBef>
                <a:spcPts val="600"/>
              </a:spcBef>
              <a:spcAft>
                <a:spcPts val="600"/>
              </a:spcAft>
            </a:pPr>
            <a:r>
              <a:rPr lang="en-US" sz="2800" dirty="0"/>
              <a:t>Office of Literacy and Essential Skills </a:t>
            </a:r>
          </a:p>
          <a:p>
            <a:pPr algn="ctr" defTabSz="914400">
              <a:lnSpc>
                <a:spcPct val="90000"/>
              </a:lnSpc>
              <a:spcBef>
                <a:spcPts val="600"/>
              </a:spcBef>
              <a:spcAft>
                <a:spcPts val="600"/>
              </a:spcAft>
            </a:pPr>
            <a:r>
              <a:rPr lang="en-US" sz="2800" dirty="0"/>
              <a:t>Skills and Employment Branch</a:t>
            </a:r>
          </a:p>
          <a:p>
            <a:pPr algn="ctr" defTabSz="914400">
              <a:lnSpc>
                <a:spcPct val="90000"/>
              </a:lnSpc>
              <a:spcBef>
                <a:spcPts val="600"/>
              </a:spcBef>
              <a:spcAft>
                <a:spcPts val="600"/>
              </a:spcAft>
            </a:pPr>
            <a:r>
              <a:rPr lang="en-US" sz="2800" dirty="0"/>
              <a:t>ESDC</a:t>
            </a:r>
            <a:endParaRPr lang="en-US" sz="3600" dirty="0"/>
          </a:p>
          <a:p>
            <a:pPr marL="0" indent="-228600" defTabSz="914400">
              <a:lnSpc>
                <a:spcPct val="90000"/>
              </a:lnSpc>
              <a:buFont typeface="Arial" panose="020B0604020202020204" pitchFamily="34" charset="0"/>
              <a:buChar char="•"/>
            </a:pPr>
            <a:endParaRPr lang="en-US" i="1" dirty="0"/>
          </a:p>
        </p:txBody>
      </p:sp>
      <p:sp>
        <p:nvSpPr>
          <p:cNvPr id="4" name="Content Placeholder 2">
            <a:extLst>
              <a:ext uri="{FF2B5EF4-FFF2-40B4-BE49-F238E27FC236}">
                <a16:creationId xmlns:a16="http://schemas.microsoft.com/office/drawing/2014/main" id="{CD0EA3CB-51E4-4E66-B217-2556B8E372F4}"/>
              </a:ext>
            </a:extLst>
          </p:cNvPr>
          <p:cNvSpPr txBox="1">
            <a:spLocks/>
          </p:cNvSpPr>
          <p:nvPr/>
        </p:nvSpPr>
        <p:spPr>
          <a:xfrm>
            <a:off x="437068" y="1772125"/>
            <a:ext cx="11450131" cy="50858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400" dirty="0"/>
          </a:p>
          <a:p>
            <a:pPr marL="0" indent="0">
              <a:lnSpc>
                <a:spcPct val="120000"/>
              </a:lnSpc>
              <a:spcBef>
                <a:spcPts val="600"/>
              </a:spcBef>
              <a:spcAft>
                <a:spcPts val="600"/>
              </a:spcAft>
              <a:buNone/>
            </a:pPr>
            <a:br>
              <a:rPr lang="en-US" sz="7000" dirty="0"/>
            </a:br>
            <a:br>
              <a:rPr lang="en-US" dirty="0"/>
            </a:br>
            <a:endParaRPr lang="en-US" dirty="0"/>
          </a:p>
          <a:p>
            <a:pPr marL="0" indent="0">
              <a:buFont typeface="Arial" panose="020B0604020202020204" pitchFamily="34" charset="0"/>
              <a:buNone/>
            </a:pPr>
            <a:br>
              <a:rPr lang="en-CA" dirty="0"/>
            </a:br>
            <a:endParaRPr lang="en-US" dirty="0"/>
          </a:p>
          <a:p>
            <a:endParaRPr lang="en-CA" dirty="0"/>
          </a:p>
        </p:txBody>
      </p:sp>
      <p:sp>
        <p:nvSpPr>
          <p:cNvPr id="5" name="Content Placeholder 2">
            <a:extLst>
              <a:ext uri="{FF2B5EF4-FFF2-40B4-BE49-F238E27FC236}">
                <a16:creationId xmlns:a16="http://schemas.microsoft.com/office/drawing/2014/main" id="{30C781F4-0055-40B7-83FD-72E6C755515D}"/>
              </a:ext>
            </a:extLst>
          </p:cNvPr>
          <p:cNvSpPr txBox="1">
            <a:spLocks/>
          </p:cNvSpPr>
          <p:nvPr/>
        </p:nvSpPr>
        <p:spPr>
          <a:xfrm>
            <a:off x="592648" y="1970103"/>
            <a:ext cx="10283806" cy="42411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800"/>
              </a:spcAft>
              <a:buNone/>
            </a:pPr>
            <a:endParaRPr lang="en-US" sz="1700" dirty="0"/>
          </a:p>
          <a:p>
            <a:pPr marL="0" indent="0">
              <a:buFont typeface="Arial" panose="020B0604020202020204" pitchFamily="34" charset="0"/>
              <a:buNone/>
            </a:pPr>
            <a:r>
              <a:rPr lang="en-US" sz="1700" dirty="0"/>
              <a:t> </a:t>
            </a:r>
            <a:br>
              <a:rPr lang="en-US" sz="1700" dirty="0"/>
            </a:br>
            <a:br>
              <a:rPr lang="en-US" sz="1700" dirty="0"/>
            </a:br>
            <a:endParaRPr lang="en-US" sz="1700" dirty="0"/>
          </a:p>
          <a:p>
            <a:pPr marL="0" indent="0">
              <a:buFont typeface="Arial" panose="020B0604020202020204" pitchFamily="34" charset="0"/>
              <a:buNone/>
            </a:pPr>
            <a:br>
              <a:rPr lang="en-CA" sz="1700" dirty="0"/>
            </a:br>
            <a:endParaRPr lang="en-US" sz="1700" dirty="0"/>
          </a:p>
          <a:p>
            <a:endParaRPr lang="en-CA" sz="1700" dirty="0"/>
          </a:p>
        </p:txBody>
      </p:sp>
      <p:sp>
        <p:nvSpPr>
          <p:cNvPr id="7" name="Content Placeholder 2">
            <a:extLst>
              <a:ext uri="{FF2B5EF4-FFF2-40B4-BE49-F238E27FC236}">
                <a16:creationId xmlns:a16="http://schemas.microsoft.com/office/drawing/2014/main" id="{D37EBD93-E69A-4020-8014-CF9DAC4B14F1}"/>
              </a:ext>
            </a:extLst>
          </p:cNvPr>
          <p:cNvSpPr txBox="1">
            <a:spLocks/>
          </p:cNvSpPr>
          <p:nvPr/>
        </p:nvSpPr>
        <p:spPr>
          <a:xfrm>
            <a:off x="748228" y="1429147"/>
            <a:ext cx="11006704" cy="19282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600"/>
              </a:spcBef>
              <a:spcAft>
                <a:spcPts val="600"/>
              </a:spcAft>
              <a:buNone/>
            </a:pPr>
            <a:endParaRPr lang="en-US" sz="700" dirty="0"/>
          </a:p>
          <a:p>
            <a:pPr marL="0" indent="0">
              <a:buFont typeface="Arial" panose="020B0604020202020204" pitchFamily="34" charset="0"/>
              <a:buNone/>
            </a:pPr>
            <a:r>
              <a:rPr lang="en-US" sz="700" dirty="0"/>
              <a:t> </a:t>
            </a:r>
            <a:br>
              <a:rPr lang="en-US" sz="700" dirty="0"/>
            </a:br>
            <a:endParaRPr lang="en-US" sz="700" dirty="0"/>
          </a:p>
          <a:p>
            <a:endParaRPr lang="en-CA" sz="700" dirty="0"/>
          </a:p>
        </p:txBody>
      </p:sp>
      <p:pic>
        <p:nvPicPr>
          <p:cNvPr id="11" name="Picture 10" descr="A picture containing drawing&#10;&#10;Description automatically generated">
            <a:extLst>
              <a:ext uri="{FF2B5EF4-FFF2-40B4-BE49-F238E27FC236}">
                <a16:creationId xmlns:a16="http://schemas.microsoft.com/office/drawing/2014/main" id="{167BCC5A-0147-4B8F-8963-2E9DF279F44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41358" y="6042336"/>
            <a:ext cx="1327877" cy="609674"/>
          </a:xfrm>
          <a:prstGeom prst="rect">
            <a:avLst/>
          </a:prstGeom>
        </p:spPr>
      </p:pic>
      <p:pic>
        <p:nvPicPr>
          <p:cNvPr id="5122" name="Picture 2" descr="Small geometric birch house framework, 3D architectural line drawing.  $35.00, via Etsy. | Tree house drawing, Birch frame, House drawing">
            <a:extLst>
              <a:ext uri="{FF2B5EF4-FFF2-40B4-BE49-F238E27FC236}">
                <a16:creationId xmlns:a16="http://schemas.microsoft.com/office/drawing/2014/main" id="{A9ED8769-1C6B-48A4-A3CD-095EC90A2E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459" y="816954"/>
            <a:ext cx="2368748" cy="1576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071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6D390C3-E20C-4464-8A43-1957D16301CC}"/>
              </a:ext>
            </a:extLst>
          </p:cNvPr>
          <p:cNvSpPr/>
          <p:nvPr/>
        </p:nvSpPr>
        <p:spPr>
          <a:xfrm>
            <a:off x="333809" y="2584644"/>
            <a:ext cx="3197013" cy="274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algn="ctr" defTabSz="914400">
              <a:lnSpc>
                <a:spcPct val="90000"/>
              </a:lnSpc>
              <a:spcBef>
                <a:spcPct val="0"/>
              </a:spcBef>
              <a:spcAft>
                <a:spcPts val="600"/>
              </a:spcAft>
            </a:pPr>
            <a:r>
              <a:rPr lang="en-US" sz="4100" b="1" kern="1200" dirty="0">
                <a:solidFill>
                  <a:schemeClr val="bg1"/>
                </a:solidFill>
                <a:latin typeface="+mj-lt"/>
                <a:ea typeface="+mj-ea"/>
                <a:cs typeface="+mj-cs"/>
              </a:rPr>
              <a:t>  Purpose of Renewing the Essential Skills Framework</a:t>
            </a:r>
            <a:endParaRPr lang="en-US" sz="4100" kern="1200" dirty="0">
              <a:solidFill>
                <a:schemeClr val="bg1"/>
              </a:solidFill>
              <a:latin typeface="+mj-lt"/>
              <a:ea typeface="+mj-ea"/>
              <a:cs typeface="+mj-cs"/>
            </a:endParaRPr>
          </a:p>
          <a:p>
            <a:pPr algn="ctr" defTabSz="914400">
              <a:lnSpc>
                <a:spcPct val="90000"/>
              </a:lnSpc>
              <a:spcBef>
                <a:spcPct val="0"/>
              </a:spcBef>
              <a:spcAft>
                <a:spcPts val="600"/>
              </a:spcAft>
            </a:pPr>
            <a:endParaRPr lang="en-US" sz="4100" kern="1200" dirty="0">
              <a:solidFill>
                <a:schemeClr val="bg1"/>
              </a:solidFill>
              <a:latin typeface="+mj-lt"/>
              <a:ea typeface="+mj-ea"/>
              <a:cs typeface="+mj-cs"/>
            </a:endParaRPr>
          </a:p>
        </p:txBody>
      </p:sp>
      <p:pic>
        <p:nvPicPr>
          <p:cNvPr id="1031" name="Picture 7" descr="Government-of-Canada-Logo - PSG">
            <a:extLst>
              <a:ext uri="{FF2B5EF4-FFF2-40B4-BE49-F238E27FC236}">
                <a16:creationId xmlns:a16="http://schemas.microsoft.com/office/drawing/2014/main" id="{79C31B39-AD98-44B9-AC4E-22A16A5DEC4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655634" y="6135586"/>
            <a:ext cx="3923323" cy="362903"/>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F4E515FC-1A7F-428D-A708-4AC5D4104107}"/>
              </a:ext>
            </a:extLst>
          </p:cNvPr>
          <p:cNvSpPr txBox="1">
            <a:spLocks/>
          </p:cNvSpPr>
          <p:nvPr/>
        </p:nvSpPr>
        <p:spPr>
          <a:xfrm>
            <a:off x="4299457" y="289923"/>
            <a:ext cx="7289799" cy="5533496"/>
          </a:xfrm>
          <a:prstGeom prst="rect">
            <a:avLst/>
          </a:prstGeom>
        </p:spPr>
        <p:txBody>
          <a:bodyPr vert="horz" lIns="91440" tIns="45720" rIns="91440" bIns="45720" rtlCol="0" anchor="ctr">
            <a:normAutofit/>
          </a:bodyPr>
          <a:lstStyle>
            <a:lvl1pPr marL="385802" indent="-385802" algn="l" defTabSz="514403" rtl="0" eaLnBrk="1" latinLnBrk="0" hangingPunct="1">
              <a:spcBef>
                <a:spcPct val="20000"/>
              </a:spcBef>
              <a:buFont typeface="Arial"/>
              <a:buChar char="•"/>
              <a:defRPr sz="3601" kern="1200">
                <a:solidFill>
                  <a:schemeClr val="tx1"/>
                </a:solidFill>
                <a:latin typeface="Arial"/>
                <a:ea typeface="+mn-ea"/>
                <a:cs typeface="Verdana"/>
              </a:defRPr>
            </a:lvl1pPr>
            <a:lvl2pPr marL="835905" indent="-321502" algn="l" defTabSz="514403" rtl="0" eaLnBrk="1" latinLnBrk="0" hangingPunct="1">
              <a:spcBef>
                <a:spcPct val="20000"/>
              </a:spcBef>
              <a:buFont typeface="Arial"/>
              <a:buChar char="–"/>
              <a:defRPr sz="3150" kern="1200">
                <a:solidFill>
                  <a:schemeClr val="tx1"/>
                </a:solidFill>
                <a:latin typeface="Arial"/>
                <a:ea typeface="+mn-ea"/>
                <a:cs typeface="Verdana"/>
              </a:defRPr>
            </a:lvl2pPr>
            <a:lvl3pPr marL="1286007" indent="-257201" algn="l" defTabSz="514403" rtl="0" eaLnBrk="1" latinLnBrk="0" hangingPunct="1">
              <a:spcBef>
                <a:spcPct val="20000"/>
              </a:spcBef>
              <a:buFont typeface="Arial"/>
              <a:buChar char="•"/>
              <a:defRPr sz="2701" kern="1200">
                <a:solidFill>
                  <a:schemeClr val="tx1"/>
                </a:solidFill>
                <a:latin typeface="Arial"/>
                <a:ea typeface="+mn-ea"/>
                <a:cs typeface="Verdana"/>
              </a:defRPr>
            </a:lvl3pPr>
            <a:lvl4pPr marL="1800410" indent="-257201" algn="l" defTabSz="514403" rtl="0" eaLnBrk="1" latinLnBrk="0" hangingPunct="1">
              <a:spcBef>
                <a:spcPct val="20000"/>
              </a:spcBef>
              <a:buFont typeface="Arial"/>
              <a:buChar char="–"/>
              <a:defRPr sz="2250" kern="1200">
                <a:solidFill>
                  <a:schemeClr val="tx1"/>
                </a:solidFill>
                <a:latin typeface="Arial"/>
                <a:ea typeface="+mn-ea"/>
                <a:cs typeface="Verdana"/>
              </a:defRPr>
            </a:lvl4pPr>
            <a:lvl5pPr marL="2314813" indent="-257201" algn="l" defTabSz="514403" rtl="0" eaLnBrk="1" latinLnBrk="0" hangingPunct="1">
              <a:spcBef>
                <a:spcPct val="20000"/>
              </a:spcBef>
              <a:buFont typeface="Arial"/>
              <a:buChar char="»"/>
              <a:defRPr sz="2250" kern="1200">
                <a:solidFill>
                  <a:schemeClr val="tx1"/>
                </a:solidFill>
                <a:latin typeface="Arial"/>
                <a:ea typeface="+mn-ea"/>
                <a:cs typeface="Verdana"/>
              </a:defRPr>
            </a:lvl5pPr>
            <a:lvl6pPr marL="2829216" indent="-257201" algn="l" defTabSz="514403" rtl="0" eaLnBrk="1" latinLnBrk="0" hangingPunct="1">
              <a:spcBef>
                <a:spcPct val="20000"/>
              </a:spcBef>
              <a:buFont typeface="Arial"/>
              <a:buChar char="•"/>
              <a:defRPr sz="2250" kern="1200">
                <a:solidFill>
                  <a:schemeClr val="tx1"/>
                </a:solidFill>
                <a:latin typeface="+mn-lt"/>
                <a:ea typeface="+mn-ea"/>
                <a:cs typeface="+mn-cs"/>
              </a:defRPr>
            </a:lvl6pPr>
            <a:lvl7pPr marL="3343619" indent="-257201" algn="l" defTabSz="514403" rtl="0" eaLnBrk="1" latinLnBrk="0" hangingPunct="1">
              <a:spcBef>
                <a:spcPct val="20000"/>
              </a:spcBef>
              <a:buFont typeface="Arial"/>
              <a:buChar char="•"/>
              <a:defRPr sz="2250" kern="1200">
                <a:solidFill>
                  <a:schemeClr val="tx1"/>
                </a:solidFill>
                <a:latin typeface="+mn-lt"/>
                <a:ea typeface="+mn-ea"/>
                <a:cs typeface="+mn-cs"/>
              </a:defRPr>
            </a:lvl7pPr>
            <a:lvl8pPr marL="3858022" indent="-257201" algn="l" defTabSz="514403" rtl="0" eaLnBrk="1" latinLnBrk="0" hangingPunct="1">
              <a:spcBef>
                <a:spcPct val="20000"/>
              </a:spcBef>
              <a:buFont typeface="Arial"/>
              <a:buChar char="•"/>
              <a:defRPr sz="2250" kern="1200">
                <a:solidFill>
                  <a:schemeClr val="tx1"/>
                </a:solidFill>
                <a:latin typeface="+mn-lt"/>
                <a:ea typeface="+mn-ea"/>
                <a:cs typeface="+mn-cs"/>
              </a:defRPr>
            </a:lvl8pPr>
            <a:lvl9pPr marL="4372425" indent="-257201" algn="l" defTabSz="514403" rtl="0" eaLnBrk="1" latinLnBrk="0" hangingPunct="1">
              <a:spcBef>
                <a:spcPct val="20000"/>
              </a:spcBef>
              <a:buFont typeface="Arial"/>
              <a:buChar char="•"/>
              <a:defRPr sz="2250" kern="1200">
                <a:solidFill>
                  <a:schemeClr val="tx1"/>
                </a:solidFill>
                <a:latin typeface="+mn-lt"/>
                <a:ea typeface="+mn-ea"/>
                <a:cs typeface="+mn-cs"/>
              </a:defRPr>
            </a:lvl9pPr>
          </a:lstStyle>
          <a:p>
            <a:pPr marL="351000" indent="-228600" defTabSz="914400">
              <a:lnSpc>
                <a:spcPct val="90000"/>
              </a:lnSpc>
              <a:spcBef>
                <a:spcPts val="900"/>
              </a:spcBef>
              <a:spcAft>
                <a:spcPts val="900"/>
              </a:spcAft>
              <a:buFont typeface="Arial" panose="020B0604020202020204" pitchFamily="34" charset="0"/>
              <a:buChar char="•"/>
            </a:pPr>
            <a:r>
              <a:rPr lang="en-US" sz="2500" dirty="0">
                <a:latin typeface="+mn-lt"/>
                <a:cs typeface="+mn-cs"/>
              </a:rPr>
              <a:t>Workers’ ability to adapt and thrive in a rapidly changing labour market requires strong foundational and social-emotional skills (also known as “soft skills”) - that are informed by strong competency frameworks like the Essential Skills framework.</a:t>
            </a:r>
          </a:p>
          <a:p>
            <a:pPr marL="351000" indent="-228600" defTabSz="914400">
              <a:lnSpc>
                <a:spcPct val="90000"/>
              </a:lnSpc>
              <a:spcBef>
                <a:spcPts val="900"/>
              </a:spcBef>
              <a:spcAft>
                <a:spcPts val="900"/>
              </a:spcAft>
              <a:buFont typeface="Arial" panose="020B0604020202020204" pitchFamily="34" charset="0"/>
              <a:buChar char="•"/>
            </a:pPr>
            <a:r>
              <a:rPr lang="en-US" sz="2500" dirty="0">
                <a:latin typeface="+mn-lt"/>
                <a:cs typeface="+mn-cs"/>
              </a:rPr>
              <a:t>The Government of Canada's Office of Literacy and Essential Skills (OLES) will soon launch a renewed skills approach which provides direction to Canadians for upskilling/reskilling.</a:t>
            </a:r>
          </a:p>
          <a:p>
            <a:pPr marL="351000" indent="-228600" defTabSz="914400">
              <a:lnSpc>
                <a:spcPct val="90000"/>
              </a:lnSpc>
              <a:spcBef>
                <a:spcPts val="900"/>
              </a:spcBef>
              <a:spcAft>
                <a:spcPts val="900"/>
              </a:spcAft>
              <a:buFont typeface="Arial" panose="020B0604020202020204" pitchFamily="34" charset="0"/>
              <a:buChar char="•"/>
            </a:pPr>
            <a:r>
              <a:rPr lang="en-US" sz="2500" dirty="0">
                <a:latin typeface="+mn-lt"/>
                <a:cs typeface="+mn-cs"/>
              </a:rPr>
              <a:t>This approach will identify the skills workers need to adapt to rapidly changing technology and get back to work in a post-pandemic world. </a:t>
            </a:r>
          </a:p>
        </p:txBody>
      </p:sp>
      <p:pic>
        <p:nvPicPr>
          <p:cNvPr id="3" name="Picture 2" descr="A picture containing drawing&#10;&#10;Description automatically generated">
            <a:extLst>
              <a:ext uri="{FF2B5EF4-FFF2-40B4-BE49-F238E27FC236}">
                <a16:creationId xmlns:a16="http://schemas.microsoft.com/office/drawing/2014/main" id="{A11EB4D0-2B78-4716-BF0F-2D2A3FF0D38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75815" y="6104070"/>
            <a:ext cx="1193420" cy="547940"/>
          </a:xfrm>
          <a:prstGeom prst="rect">
            <a:avLst/>
          </a:prstGeom>
        </p:spPr>
      </p:pic>
      <p:sp>
        <p:nvSpPr>
          <p:cNvPr id="2" name="Rectangle 1">
            <a:extLst>
              <a:ext uri="{FF2B5EF4-FFF2-40B4-BE49-F238E27FC236}">
                <a16:creationId xmlns:a16="http://schemas.microsoft.com/office/drawing/2014/main" id="{4BCB74EA-0B71-4579-8C87-3503E760902F}"/>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B2087C0F-A0C7-488F-8414-1E269CAA5ECE}"/>
              </a:ext>
            </a:extLst>
          </p:cNvPr>
          <p:cNvSpPr>
            <a:spLocks noChangeArrowheads="1"/>
          </p:cNvSpPr>
          <p:nvPr/>
        </p:nvSpPr>
        <p:spPr bwMode="auto">
          <a:xfrm>
            <a:off x="152400" y="196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1A9EC07B-82AD-44BC-B263-90CB6841A5AD}"/>
              </a:ext>
            </a:extLst>
          </p:cNvPr>
          <p:cNvSpPr>
            <a:spLocks noChangeArrowheads="1"/>
          </p:cNvSpPr>
          <p:nvPr/>
        </p:nvSpPr>
        <p:spPr bwMode="auto">
          <a:xfrm>
            <a:off x="304800" y="3487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800" b="0" i="0" u="none" strike="noStrike" cap="none" normalizeH="0" baseline="0" dirty="0">
              <a:ln>
                <a:noFill/>
              </a:ln>
              <a:solidFill>
                <a:schemeClr val="tx1"/>
              </a:solidFill>
              <a:effectLst/>
              <a:latin typeface="Arial" panose="020B0604020202020204" pitchFamily="34" charset="0"/>
            </a:endParaRPr>
          </a:p>
        </p:txBody>
      </p:sp>
      <p:pic>
        <p:nvPicPr>
          <p:cNvPr id="8194" name="Picture 2" descr="Downing | How to define your brand's purpose">
            <a:extLst>
              <a:ext uri="{FF2B5EF4-FFF2-40B4-BE49-F238E27FC236}">
                <a16:creationId xmlns:a16="http://schemas.microsoft.com/office/drawing/2014/main" id="{B9F25D0D-C6DF-4210-BC53-64303105E4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4332" y="695049"/>
            <a:ext cx="2181950" cy="1455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957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6D390C3-E20C-4464-8A43-1957D16301CC}"/>
              </a:ext>
            </a:extLst>
          </p:cNvPr>
          <p:cNvSpPr/>
          <p:nvPr/>
        </p:nvSpPr>
        <p:spPr>
          <a:xfrm>
            <a:off x="304800" y="2676246"/>
            <a:ext cx="3197013" cy="2385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algn="ctr" defTabSz="914400">
              <a:lnSpc>
                <a:spcPct val="90000"/>
              </a:lnSpc>
              <a:spcBef>
                <a:spcPct val="0"/>
              </a:spcBef>
              <a:spcAft>
                <a:spcPts val="600"/>
              </a:spcAft>
            </a:pPr>
            <a:r>
              <a:rPr lang="en-US" sz="4800" b="1" kern="1200" dirty="0">
                <a:solidFill>
                  <a:schemeClr val="bg1"/>
                </a:solidFill>
                <a:latin typeface="+mj-lt"/>
                <a:ea typeface="+mj-ea"/>
                <a:cs typeface="+mj-cs"/>
              </a:rPr>
              <a:t>  The Labour Market is Evolving</a:t>
            </a:r>
            <a:endParaRPr lang="en-US" sz="4800" kern="1200" dirty="0">
              <a:solidFill>
                <a:schemeClr val="bg1"/>
              </a:solidFill>
              <a:latin typeface="+mj-lt"/>
              <a:ea typeface="+mj-ea"/>
              <a:cs typeface="+mj-cs"/>
            </a:endParaRPr>
          </a:p>
        </p:txBody>
      </p:sp>
      <p:pic>
        <p:nvPicPr>
          <p:cNvPr id="1031" name="Picture 7" descr="Government-of-Canada-Logo - PSG">
            <a:extLst>
              <a:ext uri="{FF2B5EF4-FFF2-40B4-BE49-F238E27FC236}">
                <a16:creationId xmlns:a16="http://schemas.microsoft.com/office/drawing/2014/main" id="{79C31B39-AD98-44B9-AC4E-22A16A5DEC4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902981" y="6175111"/>
            <a:ext cx="3424387" cy="316752"/>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txBox="1">
            <a:spLocks/>
          </p:cNvSpPr>
          <p:nvPr/>
        </p:nvSpPr>
        <p:spPr>
          <a:xfrm>
            <a:off x="4318766" y="413266"/>
            <a:ext cx="7289799" cy="5294263"/>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5400">
              <a:spcBef>
                <a:spcPts val="450"/>
              </a:spcBef>
            </a:pPr>
            <a:r>
              <a:rPr lang="en-US" sz="2200" dirty="0"/>
              <a:t>Workers with low foundational skills are at risk of job loss and difficulty re-entering the labour market </a:t>
            </a:r>
          </a:p>
          <a:p>
            <a:pPr lvl="1">
              <a:spcBef>
                <a:spcPts val="450"/>
              </a:spcBef>
              <a:buFont typeface="Courier New" panose="02070309020205020404" pitchFamily="49" charset="0"/>
              <a:buChar char="o"/>
            </a:pPr>
            <a:r>
              <a:rPr lang="en-US" sz="2200" dirty="0"/>
              <a:t>More than 45% of workers have literacy and numeracy skills at Level 2 or below on a five-point scale (OECD PIAAC)</a:t>
            </a:r>
          </a:p>
          <a:p>
            <a:pPr marL="385802" lvl="1">
              <a:spcBef>
                <a:spcPts val="0"/>
              </a:spcBef>
            </a:pPr>
            <a:endParaRPr lang="en-US" sz="2200" dirty="0"/>
          </a:p>
          <a:p>
            <a:pPr marL="305400">
              <a:spcBef>
                <a:spcPts val="450"/>
              </a:spcBef>
            </a:pPr>
            <a:r>
              <a:rPr lang="en-US" sz="2200" dirty="0"/>
              <a:t>Technological advancements putting a premium on foundational and social-emotional skills to adapt and thrive</a:t>
            </a:r>
          </a:p>
          <a:p>
            <a:pPr lvl="1">
              <a:spcBef>
                <a:spcPts val="450"/>
              </a:spcBef>
              <a:buFont typeface="Courier New" panose="02070309020205020404" pitchFamily="49" charset="0"/>
              <a:buChar char="o"/>
            </a:pPr>
            <a:r>
              <a:rPr lang="en-US" sz="2200" dirty="0"/>
              <a:t>For new hires, 67% of employers want soft skills, while 52% want technical skills</a:t>
            </a:r>
          </a:p>
          <a:p>
            <a:pPr marL="385802" lvl="1">
              <a:spcBef>
                <a:spcPts val="0"/>
              </a:spcBef>
            </a:pPr>
            <a:endParaRPr lang="en-US" sz="2200" dirty="0"/>
          </a:p>
          <a:p>
            <a:pPr>
              <a:spcBef>
                <a:spcPts val="450"/>
              </a:spcBef>
            </a:pPr>
            <a:r>
              <a:rPr lang="en-US" sz="2200" dirty="0"/>
              <a:t>Employers decreased employee skills investments by 40% from 1990-2010</a:t>
            </a:r>
          </a:p>
          <a:p>
            <a:pPr lvl="1">
              <a:spcBef>
                <a:spcPts val="450"/>
              </a:spcBef>
              <a:buFont typeface="Courier New" panose="02070309020205020404" pitchFamily="49" charset="0"/>
              <a:buChar char="o"/>
            </a:pPr>
            <a:r>
              <a:rPr lang="en-US" sz="2200" dirty="0"/>
              <a:t>Training is most focused on higher skilled workers </a:t>
            </a:r>
          </a:p>
          <a:p>
            <a:pPr lvl="1">
              <a:spcBef>
                <a:spcPts val="450"/>
              </a:spcBef>
              <a:buFont typeface="Courier New" panose="02070309020205020404" pitchFamily="49" charset="0"/>
              <a:buChar char="o"/>
            </a:pPr>
            <a:r>
              <a:rPr lang="en-US" sz="2200" dirty="0"/>
              <a:t>Employed, low-skilled workers would benefit from upskilling/ reskilling</a:t>
            </a:r>
          </a:p>
          <a:p>
            <a:pPr marL="385802" lvl="1">
              <a:spcBef>
                <a:spcPts val="450"/>
              </a:spcBef>
            </a:pPr>
            <a:endParaRPr lang="en-US" sz="1500" dirty="0"/>
          </a:p>
        </p:txBody>
      </p:sp>
      <p:pic>
        <p:nvPicPr>
          <p:cNvPr id="3" name="Picture 2" descr="A picture containing drawing&#10;&#10;Description automatically generated">
            <a:extLst>
              <a:ext uri="{FF2B5EF4-FFF2-40B4-BE49-F238E27FC236}">
                <a16:creationId xmlns:a16="http://schemas.microsoft.com/office/drawing/2014/main" id="{A11EB4D0-2B78-4716-BF0F-2D2A3FF0D38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41358" y="6042336"/>
            <a:ext cx="1327877" cy="609674"/>
          </a:xfrm>
          <a:prstGeom prst="rect">
            <a:avLst/>
          </a:prstGeom>
        </p:spPr>
      </p:pic>
      <p:sp>
        <p:nvSpPr>
          <p:cNvPr id="2" name="Rectangle 1">
            <a:extLst>
              <a:ext uri="{FF2B5EF4-FFF2-40B4-BE49-F238E27FC236}">
                <a16:creationId xmlns:a16="http://schemas.microsoft.com/office/drawing/2014/main" id="{4BCB74EA-0B71-4579-8C87-3503E760902F}"/>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B2087C0F-A0C7-488F-8414-1E269CAA5ECE}"/>
              </a:ext>
            </a:extLst>
          </p:cNvPr>
          <p:cNvSpPr>
            <a:spLocks noChangeArrowheads="1"/>
          </p:cNvSpPr>
          <p:nvPr/>
        </p:nvSpPr>
        <p:spPr bwMode="auto">
          <a:xfrm>
            <a:off x="152400" y="196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1A9EC07B-82AD-44BC-B263-90CB6841A5AD}"/>
              </a:ext>
            </a:extLst>
          </p:cNvPr>
          <p:cNvSpPr>
            <a:spLocks noChangeArrowheads="1"/>
          </p:cNvSpPr>
          <p:nvPr/>
        </p:nvSpPr>
        <p:spPr bwMode="auto">
          <a:xfrm>
            <a:off x="304800" y="3487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800" b="0" i="0" u="none" strike="noStrike" cap="none" normalizeH="0" baseline="0" dirty="0">
              <a:ln>
                <a:noFill/>
              </a:ln>
              <a:solidFill>
                <a:schemeClr val="tx1"/>
              </a:solidFill>
              <a:effectLst/>
              <a:latin typeface="Arial" panose="020B0604020202020204" pitchFamily="34" charset="0"/>
            </a:endParaRPr>
          </a:p>
        </p:txBody>
      </p:sp>
      <p:pic>
        <p:nvPicPr>
          <p:cNvPr id="9218" name="Picture 2" descr="Accelerated Labour Market Opinion Program Announced Today | Canadavisa.com">
            <a:extLst>
              <a:ext uri="{FF2B5EF4-FFF2-40B4-BE49-F238E27FC236}">
                <a16:creationId xmlns:a16="http://schemas.microsoft.com/office/drawing/2014/main" id="{664F938B-BBE6-46AD-9621-1C31C66F88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1891" y="565666"/>
            <a:ext cx="2202080" cy="1570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281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6D390C3-E20C-4464-8A43-1957D16301CC}"/>
              </a:ext>
            </a:extLst>
          </p:cNvPr>
          <p:cNvSpPr/>
          <p:nvPr/>
        </p:nvSpPr>
        <p:spPr>
          <a:xfrm>
            <a:off x="2761" y="-19235"/>
            <a:ext cx="12192000" cy="102362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4800" b="1" dirty="0">
                <a:solidFill>
                  <a:schemeClr val="bg1"/>
                </a:solidFill>
              </a:rPr>
              <a:t>  </a:t>
            </a:r>
            <a:r>
              <a:rPr lang="en-US" sz="3600" b="1" dirty="0">
                <a:solidFill>
                  <a:schemeClr val="bg1"/>
                </a:solidFill>
              </a:rPr>
              <a:t>We know that…</a:t>
            </a:r>
            <a:endParaRPr lang="en-US" sz="3600" dirty="0"/>
          </a:p>
          <a:p>
            <a:endParaRPr lang="en-CA" sz="2400" dirty="0"/>
          </a:p>
        </p:txBody>
      </p:sp>
      <p:pic>
        <p:nvPicPr>
          <p:cNvPr id="3" name="Picture 2" descr="A picture containing drawing&#10;&#10;Description automatically generated">
            <a:extLst>
              <a:ext uri="{FF2B5EF4-FFF2-40B4-BE49-F238E27FC236}">
                <a16:creationId xmlns:a16="http://schemas.microsoft.com/office/drawing/2014/main" id="{A11EB4D0-2B78-4716-BF0F-2D2A3FF0D3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41358" y="6042336"/>
            <a:ext cx="1327877" cy="609674"/>
          </a:xfrm>
          <a:prstGeom prst="rect">
            <a:avLst/>
          </a:prstGeom>
        </p:spPr>
      </p:pic>
      <p:sp>
        <p:nvSpPr>
          <p:cNvPr id="2" name="Rectangle 1">
            <a:extLst>
              <a:ext uri="{FF2B5EF4-FFF2-40B4-BE49-F238E27FC236}">
                <a16:creationId xmlns:a16="http://schemas.microsoft.com/office/drawing/2014/main" id="{4BCB74EA-0B71-4579-8C87-3503E760902F}"/>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B2087C0F-A0C7-488F-8414-1E269CAA5ECE}"/>
              </a:ext>
            </a:extLst>
          </p:cNvPr>
          <p:cNvSpPr>
            <a:spLocks noChangeArrowheads="1"/>
          </p:cNvSpPr>
          <p:nvPr/>
        </p:nvSpPr>
        <p:spPr bwMode="auto">
          <a:xfrm>
            <a:off x="152400" y="196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1A9EC07B-82AD-44BC-B263-90CB6841A5AD}"/>
              </a:ext>
            </a:extLst>
          </p:cNvPr>
          <p:cNvSpPr>
            <a:spLocks noChangeArrowheads="1"/>
          </p:cNvSpPr>
          <p:nvPr/>
        </p:nvSpPr>
        <p:spPr bwMode="auto">
          <a:xfrm>
            <a:off x="304800" y="3487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800" b="0" i="0" u="none" strike="noStrike" cap="none" normalizeH="0" baseline="0" dirty="0">
              <a:ln>
                <a:noFill/>
              </a:ln>
              <a:solidFill>
                <a:schemeClr val="tx1"/>
              </a:solidFill>
              <a:effectLst/>
              <a:latin typeface="Arial" panose="020B0604020202020204" pitchFamily="34" charset="0"/>
            </a:endParaRPr>
          </a:p>
        </p:txBody>
      </p:sp>
      <p:pic>
        <p:nvPicPr>
          <p:cNvPr id="1031" name="Picture 7" descr="Government-of-Canada-Logo - PSG">
            <a:extLst>
              <a:ext uri="{FF2B5EF4-FFF2-40B4-BE49-F238E27FC236}">
                <a16:creationId xmlns:a16="http://schemas.microsoft.com/office/drawing/2014/main" id="{79C31B39-AD98-44B9-AC4E-22A16A5DEC4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9530" y="6012382"/>
            <a:ext cx="4324743" cy="40206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03384" y="1713145"/>
            <a:ext cx="4398525" cy="3431709"/>
          </a:xfrm>
          <a:prstGeom prst="rect">
            <a:avLst/>
          </a:prstGeom>
          <a:noFill/>
        </p:spPr>
        <p:txBody>
          <a:bodyPr wrap="square" rtlCol="0">
            <a:spAutoFit/>
          </a:bodyPr>
          <a:lstStyle/>
          <a:p>
            <a:pPr algn="ctr">
              <a:spcBef>
                <a:spcPts val="450"/>
              </a:spcBef>
              <a:spcAft>
                <a:spcPts val="450"/>
              </a:spcAft>
            </a:pPr>
            <a:r>
              <a:rPr lang="en-CA" sz="2200" b="1" dirty="0">
                <a:cs typeface="Arial" panose="020B0604020202020204" pitchFamily="34" charset="0"/>
              </a:rPr>
              <a:t>Skills training has positive impacts </a:t>
            </a:r>
            <a:endParaRPr lang="en-US" sz="2200" dirty="0"/>
          </a:p>
          <a:p>
            <a:pPr marL="257175" indent="-257175">
              <a:spcBef>
                <a:spcPts val="450"/>
              </a:spcBef>
              <a:spcAft>
                <a:spcPts val="450"/>
              </a:spcAft>
              <a:buFont typeface="Arial" panose="020B0604020202020204" pitchFamily="34" charset="0"/>
              <a:buChar char="•"/>
            </a:pPr>
            <a:r>
              <a:rPr lang="en-CA" sz="2200" dirty="0">
                <a:ea typeface="Lato Thin" panose="020F0502020204030203" pitchFamily="34" charset="0"/>
                <a:cs typeface="Arial" panose="020B0604020202020204" pitchFamily="34" charset="0"/>
              </a:rPr>
              <a:t>Up to 23% return on investment on skills training, and 8% increase in job retention</a:t>
            </a:r>
            <a:endParaRPr lang="en-US" sz="2200" dirty="0"/>
          </a:p>
          <a:p>
            <a:pPr marL="257175" indent="-257175">
              <a:spcBef>
                <a:spcPts val="450"/>
              </a:spcBef>
              <a:spcAft>
                <a:spcPts val="450"/>
              </a:spcAft>
              <a:buFont typeface="Arial" panose="020B0604020202020204" pitchFamily="34" charset="0"/>
              <a:buChar char="•"/>
            </a:pPr>
            <a:r>
              <a:rPr lang="en-CA" sz="2200" dirty="0">
                <a:ea typeface="Lato Thin" panose="020F0502020204030203" pitchFamily="34" charset="0"/>
                <a:cs typeface="Arial" panose="020B0604020202020204" pitchFamily="34" charset="0"/>
              </a:rPr>
              <a:t>1% increase in literacy level could be associated with a 5% rise in labour productivity and a 3% rise in the per capita GDP</a:t>
            </a:r>
            <a:endParaRPr lang="en-US" sz="2200" dirty="0"/>
          </a:p>
          <a:p>
            <a:pPr>
              <a:spcBef>
                <a:spcPts val="450"/>
              </a:spcBef>
              <a:spcAft>
                <a:spcPts val="450"/>
              </a:spcAft>
            </a:pPr>
            <a:endParaRPr lang="en-CA" sz="1600" dirty="0"/>
          </a:p>
        </p:txBody>
      </p:sp>
      <p:sp>
        <p:nvSpPr>
          <p:cNvPr id="11" name="TextBox 10"/>
          <p:cNvSpPr txBox="1"/>
          <p:nvPr/>
        </p:nvSpPr>
        <p:spPr>
          <a:xfrm>
            <a:off x="6193387" y="1452774"/>
            <a:ext cx="5526242" cy="4201150"/>
          </a:xfrm>
          <a:prstGeom prst="rect">
            <a:avLst/>
          </a:prstGeom>
          <a:noFill/>
        </p:spPr>
        <p:txBody>
          <a:bodyPr wrap="square" rtlCol="0">
            <a:spAutoFit/>
          </a:bodyPr>
          <a:lstStyle/>
          <a:p>
            <a:pPr algn="ctr">
              <a:spcBef>
                <a:spcPts val="450"/>
              </a:spcBef>
              <a:spcAft>
                <a:spcPts val="450"/>
              </a:spcAft>
            </a:pPr>
            <a:r>
              <a:rPr lang="en-CA" sz="2200" b="1" dirty="0">
                <a:cs typeface="Arial" panose="020B0604020202020204" pitchFamily="34" charset="0"/>
              </a:rPr>
              <a:t>On-the-job learning leads to skills improvement</a:t>
            </a:r>
          </a:p>
          <a:p>
            <a:pPr marL="257175" indent="-257175">
              <a:spcBef>
                <a:spcPts val="450"/>
              </a:spcBef>
              <a:spcAft>
                <a:spcPts val="450"/>
              </a:spcAft>
              <a:buFont typeface="Arial" panose="020B0604020202020204" pitchFamily="34" charset="0"/>
              <a:buChar char="•"/>
            </a:pPr>
            <a:r>
              <a:rPr lang="en-CA" sz="2200" dirty="0">
                <a:ea typeface="Lato Thin" panose="020F0502020204030203" pitchFamily="34" charset="0"/>
                <a:cs typeface="Arial" panose="020B0604020202020204" pitchFamily="34" charset="0"/>
              </a:rPr>
              <a:t>Targeted training of 20 hours or less improves skills levels of employees and job productivity</a:t>
            </a:r>
          </a:p>
          <a:p>
            <a:pPr marL="257175" indent="-257175">
              <a:spcBef>
                <a:spcPts val="450"/>
              </a:spcBef>
              <a:spcAft>
                <a:spcPts val="450"/>
              </a:spcAft>
              <a:buFont typeface="Arial" panose="020B0604020202020204" pitchFamily="34" charset="0"/>
              <a:buChar char="•"/>
            </a:pPr>
            <a:r>
              <a:rPr lang="en-CA" sz="2200" dirty="0">
                <a:ea typeface="Lato Thin" panose="020F0502020204030203" pitchFamily="34" charset="0"/>
                <a:cs typeface="Arial" panose="020B0604020202020204" pitchFamily="34" charset="0"/>
              </a:rPr>
              <a:t>Accelerates upskilling/reskilling of workers who have negative experience with formal education</a:t>
            </a:r>
          </a:p>
          <a:p>
            <a:pPr marL="257175" indent="-257175">
              <a:spcBef>
                <a:spcPts val="450"/>
              </a:spcBef>
              <a:spcAft>
                <a:spcPts val="450"/>
              </a:spcAft>
              <a:buFont typeface="Arial" panose="020B0604020202020204" pitchFamily="34" charset="0"/>
              <a:buChar char="•"/>
            </a:pPr>
            <a:r>
              <a:rPr lang="en-CA" sz="2200" dirty="0">
                <a:ea typeface="Lato Thin" panose="020F0502020204030203" pitchFamily="34" charset="0"/>
                <a:cs typeface="Arial" panose="020B0604020202020204" pitchFamily="34" charset="0"/>
              </a:rPr>
              <a:t>Formal education not necessarily providing the skills needed by employers – focus on "soft skills"</a:t>
            </a:r>
          </a:p>
        </p:txBody>
      </p:sp>
    </p:spTree>
    <p:extLst>
      <p:ext uri="{BB962C8B-B14F-4D97-AF65-F5344CB8AC3E}">
        <p14:creationId xmlns:p14="http://schemas.microsoft.com/office/powerpoint/2010/main" val="1079110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76D390C3-E20C-4464-8A43-1957D16301CC}"/>
              </a:ext>
            </a:extLst>
          </p:cNvPr>
          <p:cNvSpPr/>
          <p:nvPr/>
        </p:nvSpPr>
        <p:spPr>
          <a:xfrm>
            <a:off x="300772" y="2991503"/>
            <a:ext cx="3197013" cy="274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algn="ctr" defTabSz="914400">
              <a:lnSpc>
                <a:spcPct val="90000"/>
              </a:lnSpc>
              <a:spcBef>
                <a:spcPct val="0"/>
              </a:spcBef>
              <a:spcAft>
                <a:spcPts val="600"/>
              </a:spcAft>
            </a:pPr>
            <a:r>
              <a:rPr lang="en-US" sz="4400" b="1" kern="1200" dirty="0">
                <a:solidFill>
                  <a:schemeClr val="bg1"/>
                </a:solidFill>
                <a:latin typeface="+mj-lt"/>
                <a:ea typeface="+mj-ea"/>
                <a:cs typeface="+mj-cs"/>
              </a:rPr>
              <a:t>  Importance of Social-Emotional Skills</a:t>
            </a:r>
            <a:endParaRPr lang="en-US" sz="4400" kern="1200" dirty="0">
              <a:solidFill>
                <a:schemeClr val="bg1"/>
              </a:solidFill>
              <a:latin typeface="+mj-lt"/>
              <a:ea typeface="+mj-ea"/>
              <a:cs typeface="+mj-cs"/>
            </a:endParaRPr>
          </a:p>
          <a:p>
            <a:pPr algn="ctr" defTabSz="914400">
              <a:lnSpc>
                <a:spcPct val="90000"/>
              </a:lnSpc>
              <a:spcBef>
                <a:spcPct val="0"/>
              </a:spcBef>
              <a:spcAft>
                <a:spcPts val="600"/>
              </a:spcAft>
            </a:pPr>
            <a:endParaRPr lang="en-US" sz="4400" kern="1200" dirty="0">
              <a:solidFill>
                <a:schemeClr val="bg1"/>
              </a:solidFill>
              <a:latin typeface="+mj-lt"/>
              <a:ea typeface="+mj-ea"/>
              <a:cs typeface="+mj-cs"/>
            </a:endParaRPr>
          </a:p>
        </p:txBody>
      </p:sp>
      <p:pic>
        <p:nvPicPr>
          <p:cNvPr id="9" name="Graphic 8" descr="Social Network">
            <a:extLst>
              <a:ext uri="{FF2B5EF4-FFF2-40B4-BE49-F238E27FC236}">
                <a16:creationId xmlns:a16="http://schemas.microsoft.com/office/drawing/2014/main" id="{F61D572B-877A-4469-A452-379A5C868F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2463" y="542556"/>
            <a:ext cx="2159705" cy="2159705"/>
          </a:xfrm>
          <a:prstGeom prst="rect">
            <a:avLst/>
          </a:prstGeom>
        </p:spPr>
      </p:pic>
      <p:sp>
        <p:nvSpPr>
          <p:cNvPr id="4" name="Content Placeholder 2">
            <a:extLst>
              <a:ext uri="{FF2B5EF4-FFF2-40B4-BE49-F238E27FC236}">
                <a16:creationId xmlns:a16="http://schemas.microsoft.com/office/drawing/2014/main" id="{F4E515FC-1A7F-428D-A708-4AC5D4104107}"/>
              </a:ext>
            </a:extLst>
          </p:cNvPr>
          <p:cNvSpPr txBox="1">
            <a:spLocks/>
          </p:cNvSpPr>
          <p:nvPr/>
        </p:nvSpPr>
        <p:spPr>
          <a:xfrm>
            <a:off x="4476376" y="279758"/>
            <a:ext cx="7327153" cy="5140901"/>
          </a:xfrm>
          <a:prstGeom prst="rect">
            <a:avLst/>
          </a:prstGeom>
        </p:spPr>
        <p:txBody>
          <a:bodyPr vert="horz" lIns="91440" tIns="45720" rIns="91440" bIns="45720" rtlCol="0" anchor="ctr">
            <a:normAutofit/>
          </a:bodyPr>
          <a:lstStyle>
            <a:lvl1pPr marL="385802" indent="-385802" algn="l" defTabSz="514403" rtl="0" eaLnBrk="1" latinLnBrk="0" hangingPunct="1">
              <a:spcBef>
                <a:spcPct val="20000"/>
              </a:spcBef>
              <a:buFont typeface="Arial"/>
              <a:buChar char="•"/>
              <a:defRPr sz="3601" kern="1200">
                <a:solidFill>
                  <a:schemeClr val="tx1"/>
                </a:solidFill>
                <a:latin typeface="Arial"/>
                <a:ea typeface="+mn-ea"/>
                <a:cs typeface="Verdana"/>
              </a:defRPr>
            </a:lvl1pPr>
            <a:lvl2pPr marL="835905" indent="-321502" algn="l" defTabSz="514403" rtl="0" eaLnBrk="1" latinLnBrk="0" hangingPunct="1">
              <a:spcBef>
                <a:spcPct val="20000"/>
              </a:spcBef>
              <a:buFont typeface="Arial"/>
              <a:buChar char="–"/>
              <a:defRPr sz="3150" kern="1200">
                <a:solidFill>
                  <a:schemeClr val="tx1"/>
                </a:solidFill>
                <a:latin typeface="Arial"/>
                <a:ea typeface="+mn-ea"/>
                <a:cs typeface="Verdana"/>
              </a:defRPr>
            </a:lvl2pPr>
            <a:lvl3pPr marL="1286007" indent="-257201" algn="l" defTabSz="514403" rtl="0" eaLnBrk="1" latinLnBrk="0" hangingPunct="1">
              <a:spcBef>
                <a:spcPct val="20000"/>
              </a:spcBef>
              <a:buFont typeface="Arial"/>
              <a:buChar char="•"/>
              <a:defRPr sz="2701" kern="1200">
                <a:solidFill>
                  <a:schemeClr val="tx1"/>
                </a:solidFill>
                <a:latin typeface="Arial"/>
                <a:ea typeface="+mn-ea"/>
                <a:cs typeface="Verdana"/>
              </a:defRPr>
            </a:lvl3pPr>
            <a:lvl4pPr marL="1800410" indent="-257201" algn="l" defTabSz="514403" rtl="0" eaLnBrk="1" latinLnBrk="0" hangingPunct="1">
              <a:spcBef>
                <a:spcPct val="20000"/>
              </a:spcBef>
              <a:buFont typeface="Arial"/>
              <a:buChar char="–"/>
              <a:defRPr sz="2250" kern="1200">
                <a:solidFill>
                  <a:schemeClr val="tx1"/>
                </a:solidFill>
                <a:latin typeface="Arial"/>
                <a:ea typeface="+mn-ea"/>
                <a:cs typeface="Verdana"/>
              </a:defRPr>
            </a:lvl4pPr>
            <a:lvl5pPr marL="2314813" indent="-257201" algn="l" defTabSz="514403" rtl="0" eaLnBrk="1" latinLnBrk="0" hangingPunct="1">
              <a:spcBef>
                <a:spcPct val="20000"/>
              </a:spcBef>
              <a:buFont typeface="Arial"/>
              <a:buChar char="»"/>
              <a:defRPr sz="2250" kern="1200">
                <a:solidFill>
                  <a:schemeClr val="tx1"/>
                </a:solidFill>
                <a:latin typeface="Arial"/>
                <a:ea typeface="+mn-ea"/>
                <a:cs typeface="Verdana"/>
              </a:defRPr>
            </a:lvl5pPr>
            <a:lvl6pPr marL="2829216" indent="-257201" algn="l" defTabSz="514403" rtl="0" eaLnBrk="1" latinLnBrk="0" hangingPunct="1">
              <a:spcBef>
                <a:spcPct val="20000"/>
              </a:spcBef>
              <a:buFont typeface="Arial"/>
              <a:buChar char="•"/>
              <a:defRPr sz="2250" kern="1200">
                <a:solidFill>
                  <a:schemeClr val="tx1"/>
                </a:solidFill>
                <a:latin typeface="+mn-lt"/>
                <a:ea typeface="+mn-ea"/>
                <a:cs typeface="+mn-cs"/>
              </a:defRPr>
            </a:lvl6pPr>
            <a:lvl7pPr marL="3343619" indent="-257201" algn="l" defTabSz="514403" rtl="0" eaLnBrk="1" latinLnBrk="0" hangingPunct="1">
              <a:spcBef>
                <a:spcPct val="20000"/>
              </a:spcBef>
              <a:buFont typeface="Arial"/>
              <a:buChar char="•"/>
              <a:defRPr sz="2250" kern="1200">
                <a:solidFill>
                  <a:schemeClr val="tx1"/>
                </a:solidFill>
                <a:latin typeface="+mn-lt"/>
                <a:ea typeface="+mn-ea"/>
                <a:cs typeface="+mn-cs"/>
              </a:defRPr>
            </a:lvl7pPr>
            <a:lvl8pPr marL="3858022" indent="-257201" algn="l" defTabSz="514403" rtl="0" eaLnBrk="1" latinLnBrk="0" hangingPunct="1">
              <a:spcBef>
                <a:spcPct val="20000"/>
              </a:spcBef>
              <a:buFont typeface="Arial"/>
              <a:buChar char="•"/>
              <a:defRPr sz="2250" kern="1200">
                <a:solidFill>
                  <a:schemeClr val="tx1"/>
                </a:solidFill>
                <a:latin typeface="+mn-lt"/>
                <a:ea typeface="+mn-ea"/>
                <a:cs typeface="+mn-cs"/>
              </a:defRPr>
            </a:lvl8pPr>
            <a:lvl9pPr marL="4372425" indent="-257201" algn="l" defTabSz="514403" rtl="0" eaLnBrk="1" latinLnBrk="0" hangingPunct="1">
              <a:spcBef>
                <a:spcPct val="20000"/>
              </a:spcBef>
              <a:buFont typeface="Arial"/>
              <a:buChar char="•"/>
              <a:defRPr sz="2250" kern="1200">
                <a:solidFill>
                  <a:schemeClr val="tx1"/>
                </a:solidFill>
                <a:latin typeface="+mn-lt"/>
                <a:ea typeface="+mn-ea"/>
                <a:cs typeface="+mn-cs"/>
              </a:defRPr>
            </a:lvl9pPr>
          </a:lstStyle>
          <a:p>
            <a:pPr marL="351000" indent="-228600" defTabSz="914400">
              <a:lnSpc>
                <a:spcPct val="90000"/>
              </a:lnSpc>
              <a:spcBef>
                <a:spcPts val="900"/>
              </a:spcBef>
              <a:spcAft>
                <a:spcPts val="900"/>
              </a:spcAft>
              <a:buFont typeface="Arial" panose="020B0604020202020204" pitchFamily="34" charset="0"/>
              <a:buChar char="•"/>
            </a:pPr>
            <a:r>
              <a:rPr lang="en-US" sz="2400" dirty="0">
                <a:latin typeface="+mn-lt"/>
                <a:cs typeface="+mn-cs"/>
              </a:rPr>
              <a:t>Social-emotional skills, also known as soft skills, are those required for effective social interaction.</a:t>
            </a:r>
          </a:p>
          <a:p>
            <a:pPr marL="351000" indent="-228600" defTabSz="914400">
              <a:lnSpc>
                <a:spcPct val="90000"/>
              </a:lnSpc>
              <a:spcBef>
                <a:spcPts val="900"/>
              </a:spcBef>
              <a:spcAft>
                <a:spcPts val="900"/>
              </a:spcAft>
              <a:buFont typeface="Arial" panose="020B0604020202020204" pitchFamily="34" charset="0"/>
              <a:buChar char="•"/>
            </a:pPr>
            <a:r>
              <a:rPr lang="en-US" sz="2400" dirty="0">
                <a:latin typeface="+mn-lt"/>
                <a:cs typeface="+mn-cs"/>
              </a:rPr>
              <a:t>These skills interact with each other, are inclusive, can be adapted to different situations – </a:t>
            </a:r>
            <a:r>
              <a:rPr lang="en-US" sz="2400" i="1" dirty="0">
                <a:latin typeface="+mn-lt"/>
                <a:cs typeface="+mn-cs"/>
              </a:rPr>
              <a:t>and will be enhanced in the renewed ES approach.</a:t>
            </a:r>
          </a:p>
          <a:p>
            <a:pPr marL="351000" indent="-228600" defTabSz="914400">
              <a:lnSpc>
                <a:spcPct val="90000"/>
              </a:lnSpc>
              <a:spcBef>
                <a:spcPts val="900"/>
              </a:spcBef>
              <a:spcAft>
                <a:spcPts val="900"/>
              </a:spcAft>
              <a:buFont typeface="Arial" panose="020B0604020202020204" pitchFamily="34" charset="0"/>
              <a:buChar char="•"/>
            </a:pPr>
            <a:r>
              <a:rPr lang="en-US" sz="2400" dirty="0">
                <a:latin typeface="+mn-lt"/>
                <a:cs typeface="+mn-cs"/>
              </a:rPr>
              <a:t>There is no consensus on which social-emotional skills are </a:t>
            </a:r>
            <a:r>
              <a:rPr lang="en-US" sz="2400" u="sng" dirty="0">
                <a:latin typeface="+mn-lt"/>
                <a:cs typeface="+mn-cs"/>
              </a:rPr>
              <a:t>most</a:t>
            </a:r>
            <a:r>
              <a:rPr lang="en-US" sz="2400" dirty="0">
                <a:latin typeface="+mn-lt"/>
                <a:cs typeface="+mn-cs"/>
              </a:rPr>
              <a:t> important, and the renewed approach will be flexible with respect to different learning, work and life contexts.</a:t>
            </a:r>
          </a:p>
          <a:p>
            <a:pPr marL="915403" lvl="1" indent="-342900" defTabSz="914400">
              <a:lnSpc>
                <a:spcPct val="90000"/>
              </a:lnSpc>
              <a:spcBef>
                <a:spcPts val="900"/>
              </a:spcBef>
              <a:spcAft>
                <a:spcPts val="900"/>
              </a:spcAft>
              <a:buFont typeface="Courier New" panose="02070309020205020404" pitchFamily="49" charset="0"/>
              <a:buChar char="o"/>
            </a:pPr>
            <a:r>
              <a:rPr lang="en-US" sz="2400" dirty="0">
                <a:latin typeface="+mn-lt"/>
                <a:cs typeface="+mn-cs"/>
              </a:rPr>
              <a:t>Some renewed skills may be more relevant for different individuals/groups or occupations </a:t>
            </a:r>
          </a:p>
        </p:txBody>
      </p:sp>
      <p:sp>
        <p:nvSpPr>
          <p:cNvPr id="2" name="Slide Number Placeholder 1">
            <a:extLst>
              <a:ext uri="{FF2B5EF4-FFF2-40B4-BE49-F238E27FC236}">
                <a16:creationId xmlns:a16="http://schemas.microsoft.com/office/drawing/2014/main" id="{F2653906-1545-45AB-9EA5-93A9FEACD470}"/>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pPr>
            <a:fld id="{2E86C063-E22E-2E4C-A523-54089486E38F}" type="slidenum">
              <a:rPr lang="en-US" smtClean="0"/>
              <a:pPr defTabSz="914400">
                <a:spcAft>
                  <a:spcPts val="600"/>
                </a:spcAft>
              </a:pPr>
              <a:t>15</a:t>
            </a:fld>
            <a:endParaRPr lang="en-US" dirty="0"/>
          </a:p>
        </p:txBody>
      </p:sp>
      <p:pic>
        <p:nvPicPr>
          <p:cNvPr id="8" name="Picture 7" descr="Government-of-Canada-Logo - PSG">
            <a:extLst>
              <a:ext uri="{FF2B5EF4-FFF2-40B4-BE49-F238E27FC236}">
                <a16:creationId xmlns:a16="http://schemas.microsoft.com/office/drawing/2014/main" id="{B4DF4673-FCAD-492C-A60F-7586350A908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336695" y="6216157"/>
            <a:ext cx="4324743" cy="40206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icture containing drawing&#10;&#10;Description automatically generated">
            <a:extLst>
              <a:ext uri="{FF2B5EF4-FFF2-40B4-BE49-F238E27FC236}">
                <a16:creationId xmlns:a16="http://schemas.microsoft.com/office/drawing/2014/main" id="{59ED23A5-A65B-4D68-9F78-23878848359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721788" y="6125178"/>
            <a:ext cx="1147447" cy="526832"/>
          </a:xfrm>
          <a:prstGeom prst="rect">
            <a:avLst/>
          </a:prstGeom>
        </p:spPr>
      </p:pic>
    </p:spTree>
    <p:extLst>
      <p:ext uri="{BB962C8B-B14F-4D97-AF65-F5344CB8AC3E}">
        <p14:creationId xmlns:p14="http://schemas.microsoft.com/office/powerpoint/2010/main" val="3438755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76D390C3-E20C-4464-8A43-1957D16301CC}"/>
              </a:ext>
            </a:extLst>
          </p:cNvPr>
          <p:cNvSpPr/>
          <p:nvPr/>
        </p:nvSpPr>
        <p:spPr>
          <a:xfrm>
            <a:off x="388471" y="2363742"/>
            <a:ext cx="3197013" cy="349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lnSpcReduction="10000"/>
          </a:bodyPr>
          <a:lstStyle/>
          <a:p>
            <a:pPr>
              <a:spcBef>
                <a:spcPts val="1200"/>
              </a:spcBef>
            </a:pPr>
            <a:r>
              <a:rPr lang="en-CA" sz="3200" b="1" dirty="0">
                <a:solidFill>
                  <a:schemeClr val="bg1"/>
                </a:solidFill>
                <a:latin typeface="+mj-lt"/>
              </a:rPr>
              <a:t>Impact of Renewed Essential Skills </a:t>
            </a:r>
          </a:p>
          <a:p>
            <a:pPr>
              <a:spcBef>
                <a:spcPts val="1200"/>
              </a:spcBef>
            </a:pPr>
            <a:r>
              <a:rPr lang="en-CA" sz="3200" b="1" dirty="0">
                <a:solidFill>
                  <a:schemeClr val="bg1"/>
                </a:solidFill>
                <a:latin typeface="+mj-lt"/>
              </a:rPr>
              <a:t>on </a:t>
            </a:r>
          </a:p>
          <a:p>
            <a:pPr>
              <a:spcBef>
                <a:spcPts val="1200"/>
              </a:spcBef>
            </a:pPr>
            <a:r>
              <a:rPr lang="en-CA" sz="3200" b="1" dirty="0">
                <a:solidFill>
                  <a:schemeClr val="bg1"/>
                </a:solidFill>
                <a:latin typeface="+mj-lt"/>
              </a:rPr>
              <a:t>Workers and the Changing Labour Market</a:t>
            </a:r>
            <a:endParaRPr lang="en-US" sz="3200" dirty="0">
              <a:latin typeface="+mj-lt"/>
            </a:endParaRPr>
          </a:p>
          <a:p>
            <a:pPr algn="ctr" defTabSz="914400">
              <a:lnSpc>
                <a:spcPct val="90000"/>
              </a:lnSpc>
              <a:spcBef>
                <a:spcPct val="0"/>
              </a:spcBef>
              <a:spcAft>
                <a:spcPts val="600"/>
              </a:spcAft>
            </a:pPr>
            <a:endParaRPr lang="en-US" sz="4400" kern="1200" dirty="0">
              <a:solidFill>
                <a:schemeClr val="bg1"/>
              </a:solidFill>
              <a:latin typeface="+mj-lt"/>
              <a:ea typeface="+mj-ea"/>
              <a:cs typeface="+mj-cs"/>
            </a:endParaRPr>
          </a:p>
        </p:txBody>
      </p:sp>
      <p:sp>
        <p:nvSpPr>
          <p:cNvPr id="4" name="Content Placeholder 2">
            <a:extLst>
              <a:ext uri="{FF2B5EF4-FFF2-40B4-BE49-F238E27FC236}">
                <a16:creationId xmlns:a16="http://schemas.microsoft.com/office/drawing/2014/main" id="{F4E515FC-1A7F-428D-A708-4AC5D4104107}"/>
              </a:ext>
            </a:extLst>
          </p:cNvPr>
          <p:cNvSpPr txBox="1">
            <a:spLocks/>
          </p:cNvSpPr>
          <p:nvPr/>
        </p:nvSpPr>
        <p:spPr>
          <a:xfrm>
            <a:off x="4476376" y="279758"/>
            <a:ext cx="7327153" cy="5140901"/>
          </a:xfrm>
          <a:prstGeom prst="rect">
            <a:avLst/>
          </a:prstGeom>
        </p:spPr>
        <p:txBody>
          <a:bodyPr vert="horz" lIns="91440" tIns="45720" rIns="91440" bIns="45720" rtlCol="0" anchor="ctr">
            <a:normAutofit/>
          </a:bodyPr>
          <a:lstStyle>
            <a:lvl1pPr marL="385802" indent="-385802" algn="l" defTabSz="514403" rtl="0" eaLnBrk="1" latinLnBrk="0" hangingPunct="1">
              <a:spcBef>
                <a:spcPct val="20000"/>
              </a:spcBef>
              <a:buFont typeface="Arial"/>
              <a:buChar char="•"/>
              <a:defRPr sz="3601" kern="1200">
                <a:solidFill>
                  <a:schemeClr val="tx1"/>
                </a:solidFill>
                <a:latin typeface="Arial"/>
                <a:ea typeface="+mn-ea"/>
                <a:cs typeface="Verdana"/>
              </a:defRPr>
            </a:lvl1pPr>
            <a:lvl2pPr marL="835905" indent="-321502" algn="l" defTabSz="514403" rtl="0" eaLnBrk="1" latinLnBrk="0" hangingPunct="1">
              <a:spcBef>
                <a:spcPct val="20000"/>
              </a:spcBef>
              <a:buFont typeface="Arial"/>
              <a:buChar char="–"/>
              <a:defRPr sz="3150" kern="1200">
                <a:solidFill>
                  <a:schemeClr val="tx1"/>
                </a:solidFill>
                <a:latin typeface="Arial"/>
                <a:ea typeface="+mn-ea"/>
                <a:cs typeface="Verdana"/>
              </a:defRPr>
            </a:lvl2pPr>
            <a:lvl3pPr marL="1286007" indent="-257201" algn="l" defTabSz="514403" rtl="0" eaLnBrk="1" latinLnBrk="0" hangingPunct="1">
              <a:spcBef>
                <a:spcPct val="20000"/>
              </a:spcBef>
              <a:buFont typeface="Arial"/>
              <a:buChar char="•"/>
              <a:defRPr sz="2701" kern="1200">
                <a:solidFill>
                  <a:schemeClr val="tx1"/>
                </a:solidFill>
                <a:latin typeface="Arial"/>
                <a:ea typeface="+mn-ea"/>
                <a:cs typeface="Verdana"/>
              </a:defRPr>
            </a:lvl3pPr>
            <a:lvl4pPr marL="1800410" indent="-257201" algn="l" defTabSz="514403" rtl="0" eaLnBrk="1" latinLnBrk="0" hangingPunct="1">
              <a:spcBef>
                <a:spcPct val="20000"/>
              </a:spcBef>
              <a:buFont typeface="Arial"/>
              <a:buChar char="–"/>
              <a:defRPr sz="2250" kern="1200">
                <a:solidFill>
                  <a:schemeClr val="tx1"/>
                </a:solidFill>
                <a:latin typeface="Arial"/>
                <a:ea typeface="+mn-ea"/>
                <a:cs typeface="Verdana"/>
              </a:defRPr>
            </a:lvl4pPr>
            <a:lvl5pPr marL="2314813" indent="-257201" algn="l" defTabSz="514403" rtl="0" eaLnBrk="1" latinLnBrk="0" hangingPunct="1">
              <a:spcBef>
                <a:spcPct val="20000"/>
              </a:spcBef>
              <a:buFont typeface="Arial"/>
              <a:buChar char="»"/>
              <a:defRPr sz="2250" kern="1200">
                <a:solidFill>
                  <a:schemeClr val="tx1"/>
                </a:solidFill>
                <a:latin typeface="Arial"/>
                <a:ea typeface="+mn-ea"/>
                <a:cs typeface="Verdana"/>
              </a:defRPr>
            </a:lvl5pPr>
            <a:lvl6pPr marL="2829216" indent="-257201" algn="l" defTabSz="514403" rtl="0" eaLnBrk="1" latinLnBrk="0" hangingPunct="1">
              <a:spcBef>
                <a:spcPct val="20000"/>
              </a:spcBef>
              <a:buFont typeface="Arial"/>
              <a:buChar char="•"/>
              <a:defRPr sz="2250" kern="1200">
                <a:solidFill>
                  <a:schemeClr val="tx1"/>
                </a:solidFill>
                <a:latin typeface="+mn-lt"/>
                <a:ea typeface="+mn-ea"/>
                <a:cs typeface="+mn-cs"/>
              </a:defRPr>
            </a:lvl6pPr>
            <a:lvl7pPr marL="3343619" indent="-257201" algn="l" defTabSz="514403" rtl="0" eaLnBrk="1" latinLnBrk="0" hangingPunct="1">
              <a:spcBef>
                <a:spcPct val="20000"/>
              </a:spcBef>
              <a:buFont typeface="Arial"/>
              <a:buChar char="•"/>
              <a:defRPr sz="2250" kern="1200">
                <a:solidFill>
                  <a:schemeClr val="tx1"/>
                </a:solidFill>
                <a:latin typeface="+mn-lt"/>
                <a:ea typeface="+mn-ea"/>
                <a:cs typeface="+mn-cs"/>
              </a:defRPr>
            </a:lvl7pPr>
            <a:lvl8pPr marL="3858022" indent="-257201" algn="l" defTabSz="514403" rtl="0" eaLnBrk="1" latinLnBrk="0" hangingPunct="1">
              <a:spcBef>
                <a:spcPct val="20000"/>
              </a:spcBef>
              <a:buFont typeface="Arial"/>
              <a:buChar char="•"/>
              <a:defRPr sz="2250" kern="1200">
                <a:solidFill>
                  <a:schemeClr val="tx1"/>
                </a:solidFill>
                <a:latin typeface="+mn-lt"/>
                <a:ea typeface="+mn-ea"/>
                <a:cs typeface="+mn-cs"/>
              </a:defRPr>
            </a:lvl8pPr>
            <a:lvl9pPr marL="4372425" indent="-257201" algn="l" defTabSz="514403" rtl="0" eaLnBrk="1" latinLnBrk="0" hangingPunct="1">
              <a:spcBef>
                <a:spcPct val="20000"/>
              </a:spcBef>
              <a:buFont typeface="Arial"/>
              <a:buChar char="•"/>
              <a:defRPr sz="2250" kern="1200">
                <a:solidFill>
                  <a:schemeClr val="tx1"/>
                </a:solidFill>
                <a:latin typeface="+mn-lt"/>
                <a:ea typeface="+mn-ea"/>
                <a:cs typeface="+mn-cs"/>
              </a:defRPr>
            </a:lvl9pPr>
          </a:lstStyle>
          <a:p>
            <a:pPr marL="214313" indent="-214313">
              <a:spcBef>
                <a:spcPts val="1200"/>
              </a:spcBef>
              <a:buFont typeface="Arial" panose="020B0604020202020204" pitchFamily="34" charset="0"/>
              <a:buChar char="•"/>
            </a:pPr>
            <a:r>
              <a:rPr lang="en-CA" sz="2400" dirty="0">
                <a:latin typeface="+mn-lt"/>
              </a:rPr>
              <a:t>Help workers target the right skills to take advantage of new and emerging opportunities as part of upskilling/reskilling strategies</a:t>
            </a:r>
          </a:p>
          <a:p>
            <a:pPr marL="214313" indent="-214313">
              <a:spcBef>
                <a:spcPts val="1200"/>
              </a:spcBef>
              <a:buFont typeface="Arial" panose="020B0604020202020204" pitchFamily="34" charset="0"/>
              <a:buChar char="•"/>
            </a:pPr>
            <a:r>
              <a:rPr lang="en-CA" sz="2400" dirty="0">
                <a:latin typeface="+mn-lt"/>
              </a:rPr>
              <a:t>Support the inclusion of vulnerable groups to get the skills needed to adapt to labour market changes</a:t>
            </a:r>
          </a:p>
          <a:p>
            <a:pPr marL="214313" indent="-214313">
              <a:spcBef>
                <a:spcPts val="1200"/>
              </a:spcBef>
              <a:buFont typeface="Arial" panose="020B0604020202020204" pitchFamily="34" charset="0"/>
              <a:buChar char="•"/>
            </a:pPr>
            <a:r>
              <a:rPr lang="en-CA" sz="2400" dirty="0">
                <a:latin typeface="+mn-lt"/>
              </a:rPr>
              <a:t>Facilitate entry of individuals facing skills barriers into skilled trade occupations</a:t>
            </a:r>
          </a:p>
          <a:p>
            <a:pPr marL="214313" indent="-214313">
              <a:spcBef>
                <a:spcPts val="1200"/>
              </a:spcBef>
              <a:buFont typeface="Arial" panose="020B0604020202020204" pitchFamily="34" charset="0"/>
              <a:buChar char="•"/>
            </a:pPr>
            <a:r>
              <a:rPr lang="en-CA" sz="2400" dirty="0">
                <a:latin typeface="+mn-lt"/>
              </a:rPr>
              <a:t>Meet anticipated increased demand for digital skills with enhanced guidance for that skill-set</a:t>
            </a:r>
          </a:p>
          <a:p>
            <a:pPr marL="214313" indent="-214313">
              <a:spcBef>
                <a:spcPts val="1200"/>
              </a:spcBef>
              <a:buFont typeface="Arial" panose="020B0604020202020204" pitchFamily="34" charset="0"/>
              <a:buChar char="•"/>
            </a:pPr>
            <a:r>
              <a:rPr lang="en-CA" sz="2400" dirty="0">
                <a:latin typeface="+mn-lt"/>
              </a:rPr>
              <a:t>Address enduring gaps in foundational skills and respond to demands for new tools and supports to build </a:t>
            </a:r>
            <a:r>
              <a:rPr lang="en-CA" sz="2400">
                <a:latin typeface="+mn-lt"/>
              </a:rPr>
              <a:t>social-emotional skills</a:t>
            </a:r>
            <a:endParaRPr lang="en-CA" sz="2400" dirty="0">
              <a:latin typeface="+mn-lt"/>
            </a:endParaRPr>
          </a:p>
        </p:txBody>
      </p:sp>
      <p:sp>
        <p:nvSpPr>
          <p:cNvPr id="2" name="Slide Number Placeholder 1">
            <a:extLst>
              <a:ext uri="{FF2B5EF4-FFF2-40B4-BE49-F238E27FC236}">
                <a16:creationId xmlns:a16="http://schemas.microsoft.com/office/drawing/2014/main" id="{F2653906-1545-45AB-9EA5-93A9FEACD470}"/>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pPr>
            <a:fld id="{2E86C063-E22E-2E4C-A523-54089486E38F}" type="slidenum">
              <a:rPr lang="en-US" smtClean="0"/>
              <a:pPr defTabSz="914400">
                <a:spcAft>
                  <a:spcPts val="600"/>
                </a:spcAft>
              </a:pPr>
              <a:t>16</a:t>
            </a:fld>
            <a:endParaRPr lang="en-US" dirty="0"/>
          </a:p>
        </p:txBody>
      </p:sp>
      <p:pic>
        <p:nvPicPr>
          <p:cNvPr id="8" name="Picture 7" descr="Government-of-Canada-Logo - PSG">
            <a:extLst>
              <a:ext uri="{FF2B5EF4-FFF2-40B4-BE49-F238E27FC236}">
                <a16:creationId xmlns:a16="http://schemas.microsoft.com/office/drawing/2014/main" id="{B4DF4673-FCAD-492C-A60F-7586350A908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34044" y="6253097"/>
            <a:ext cx="3927394" cy="3651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icture containing drawing&#10;&#10;Description automatically generated">
            <a:extLst>
              <a:ext uri="{FF2B5EF4-FFF2-40B4-BE49-F238E27FC236}">
                <a16:creationId xmlns:a16="http://schemas.microsoft.com/office/drawing/2014/main" id="{59ED23A5-A65B-4D68-9F78-23878848359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21788" y="6125178"/>
            <a:ext cx="1147447" cy="526832"/>
          </a:xfrm>
          <a:prstGeom prst="rect">
            <a:avLst/>
          </a:prstGeom>
        </p:spPr>
      </p:pic>
      <p:pic>
        <p:nvPicPr>
          <p:cNvPr id="10242" name="Picture 2" descr="Job Posting – Labour Market Resource Project – West Prince Chamber of  Commerce">
            <a:extLst>
              <a:ext uri="{FF2B5EF4-FFF2-40B4-BE49-F238E27FC236}">
                <a16:creationId xmlns:a16="http://schemas.microsoft.com/office/drawing/2014/main" id="{F8FB2918-1999-429D-A4CB-C04D512843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8442" y="436283"/>
            <a:ext cx="2169675" cy="1395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642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76D390C3-E20C-4464-8A43-1957D16301CC}"/>
              </a:ext>
            </a:extLst>
          </p:cNvPr>
          <p:cNvSpPr/>
          <p:nvPr/>
        </p:nvSpPr>
        <p:spPr>
          <a:xfrm>
            <a:off x="388471" y="3179937"/>
            <a:ext cx="3197013" cy="24967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lnSpcReduction="10000"/>
          </a:bodyPr>
          <a:lstStyle/>
          <a:p>
            <a:pPr>
              <a:spcBef>
                <a:spcPts val="1200"/>
              </a:spcBef>
            </a:pPr>
            <a:r>
              <a:rPr lang="en-CA" sz="3500" b="1" dirty="0">
                <a:solidFill>
                  <a:schemeClr val="bg1"/>
                </a:solidFill>
                <a:latin typeface="+mj-lt"/>
              </a:rPr>
              <a:t>Inclusivity </a:t>
            </a:r>
          </a:p>
          <a:p>
            <a:pPr>
              <a:spcBef>
                <a:spcPts val="1200"/>
              </a:spcBef>
            </a:pPr>
            <a:r>
              <a:rPr lang="en-CA" sz="3500" b="1" dirty="0">
                <a:solidFill>
                  <a:schemeClr val="bg1"/>
                </a:solidFill>
                <a:latin typeface="+mj-lt"/>
              </a:rPr>
              <a:t>and the </a:t>
            </a:r>
          </a:p>
          <a:p>
            <a:pPr>
              <a:spcBef>
                <a:spcPts val="1200"/>
              </a:spcBef>
            </a:pPr>
            <a:r>
              <a:rPr lang="en-CA" sz="3500" b="1" dirty="0">
                <a:solidFill>
                  <a:schemeClr val="bg1"/>
                </a:solidFill>
                <a:latin typeface="+mj-lt"/>
              </a:rPr>
              <a:t>Renewed Essential Skills</a:t>
            </a:r>
          </a:p>
          <a:p>
            <a:pPr algn="ctr" defTabSz="914400">
              <a:lnSpc>
                <a:spcPct val="90000"/>
              </a:lnSpc>
              <a:spcBef>
                <a:spcPct val="0"/>
              </a:spcBef>
              <a:spcAft>
                <a:spcPts val="600"/>
              </a:spcAft>
            </a:pPr>
            <a:endParaRPr lang="en-US" sz="4400" kern="1200" dirty="0">
              <a:solidFill>
                <a:schemeClr val="bg1"/>
              </a:solidFill>
              <a:latin typeface="+mj-lt"/>
              <a:ea typeface="+mj-ea"/>
              <a:cs typeface="+mj-cs"/>
            </a:endParaRPr>
          </a:p>
        </p:txBody>
      </p:sp>
      <p:sp>
        <p:nvSpPr>
          <p:cNvPr id="4" name="Content Placeholder 2">
            <a:extLst>
              <a:ext uri="{FF2B5EF4-FFF2-40B4-BE49-F238E27FC236}">
                <a16:creationId xmlns:a16="http://schemas.microsoft.com/office/drawing/2014/main" id="{F4E515FC-1A7F-428D-A708-4AC5D4104107}"/>
              </a:ext>
            </a:extLst>
          </p:cNvPr>
          <p:cNvSpPr txBox="1">
            <a:spLocks/>
          </p:cNvSpPr>
          <p:nvPr/>
        </p:nvSpPr>
        <p:spPr>
          <a:xfrm>
            <a:off x="4347268" y="313082"/>
            <a:ext cx="7456261" cy="4919870"/>
          </a:xfrm>
          <a:prstGeom prst="rect">
            <a:avLst/>
          </a:prstGeom>
        </p:spPr>
        <p:txBody>
          <a:bodyPr vert="horz" lIns="91440" tIns="45720" rIns="91440" bIns="45720" rtlCol="0" anchor="ctr">
            <a:normAutofit/>
          </a:bodyPr>
          <a:lstStyle>
            <a:lvl1pPr marL="385802" indent="-385802" algn="l" defTabSz="514403" rtl="0" eaLnBrk="1" latinLnBrk="0" hangingPunct="1">
              <a:spcBef>
                <a:spcPct val="20000"/>
              </a:spcBef>
              <a:buFont typeface="Arial"/>
              <a:buChar char="•"/>
              <a:defRPr sz="3601" kern="1200">
                <a:solidFill>
                  <a:schemeClr val="tx1"/>
                </a:solidFill>
                <a:latin typeface="Arial"/>
                <a:ea typeface="+mn-ea"/>
                <a:cs typeface="Verdana"/>
              </a:defRPr>
            </a:lvl1pPr>
            <a:lvl2pPr marL="835905" indent="-321502" algn="l" defTabSz="514403" rtl="0" eaLnBrk="1" latinLnBrk="0" hangingPunct="1">
              <a:spcBef>
                <a:spcPct val="20000"/>
              </a:spcBef>
              <a:buFont typeface="Arial"/>
              <a:buChar char="–"/>
              <a:defRPr sz="3150" kern="1200">
                <a:solidFill>
                  <a:schemeClr val="tx1"/>
                </a:solidFill>
                <a:latin typeface="Arial"/>
                <a:ea typeface="+mn-ea"/>
                <a:cs typeface="Verdana"/>
              </a:defRPr>
            </a:lvl2pPr>
            <a:lvl3pPr marL="1286007" indent="-257201" algn="l" defTabSz="514403" rtl="0" eaLnBrk="1" latinLnBrk="0" hangingPunct="1">
              <a:spcBef>
                <a:spcPct val="20000"/>
              </a:spcBef>
              <a:buFont typeface="Arial"/>
              <a:buChar char="•"/>
              <a:defRPr sz="2701" kern="1200">
                <a:solidFill>
                  <a:schemeClr val="tx1"/>
                </a:solidFill>
                <a:latin typeface="Arial"/>
                <a:ea typeface="+mn-ea"/>
                <a:cs typeface="Verdana"/>
              </a:defRPr>
            </a:lvl3pPr>
            <a:lvl4pPr marL="1800410" indent="-257201" algn="l" defTabSz="514403" rtl="0" eaLnBrk="1" latinLnBrk="0" hangingPunct="1">
              <a:spcBef>
                <a:spcPct val="20000"/>
              </a:spcBef>
              <a:buFont typeface="Arial"/>
              <a:buChar char="–"/>
              <a:defRPr sz="2250" kern="1200">
                <a:solidFill>
                  <a:schemeClr val="tx1"/>
                </a:solidFill>
                <a:latin typeface="Arial"/>
                <a:ea typeface="+mn-ea"/>
                <a:cs typeface="Verdana"/>
              </a:defRPr>
            </a:lvl4pPr>
            <a:lvl5pPr marL="2314813" indent="-257201" algn="l" defTabSz="514403" rtl="0" eaLnBrk="1" latinLnBrk="0" hangingPunct="1">
              <a:spcBef>
                <a:spcPct val="20000"/>
              </a:spcBef>
              <a:buFont typeface="Arial"/>
              <a:buChar char="»"/>
              <a:defRPr sz="2250" kern="1200">
                <a:solidFill>
                  <a:schemeClr val="tx1"/>
                </a:solidFill>
                <a:latin typeface="Arial"/>
                <a:ea typeface="+mn-ea"/>
                <a:cs typeface="Verdana"/>
              </a:defRPr>
            </a:lvl5pPr>
            <a:lvl6pPr marL="2829216" indent="-257201" algn="l" defTabSz="514403" rtl="0" eaLnBrk="1" latinLnBrk="0" hangingPunct="1">
              <a:spcBef>
                <a:spcPct val="20000"/>
              </a:spcBef>
              <a:buFont typeface="Arial"/>
              <a:buChar char="•"/>
              <a:defRPr sz="2250" kern="1200">
                <a:solidFill>
                  <a:schemeClr val="tx1"/>
                </a:solidFill>
                <a:latin typeface="+mn-lt"/>
                <a:ea typeface="+mn-ea"/>
                <a:cs typeface="+mn-cs"/>
              </a:defRPr>
            </a:lvl6pPr>
            <a:lvl7pPr marL="3343619" indent="-257201" algn="l" defTabSz="514403" rtl="0" eaLnBrk="1" latinLnBrk="0" hangingPunct="1">
              <a:spcBef>
                <a:spcPct val="20000"/>
              </a:spcBef>
              <a:buFont typeface="Arial"/>
              <a:buChar char="•"/>
              <a:defRPr sz="2250" kern="1200">
                <a:solidFill>
                  <a:schemeClr val="tx1"/>
                </a:solidFill>
                <a:latin typeface="+mn-lt"/>
                <a:ea typeface="+mn-ea"/>
                <a:cs typeface="+mn-cs"/>
              </a:defRPr>
            </a:lvl7pPr>
            <a:lvl8pPr marL="3858022" indent="-257201" algn="l" defTabSz="514403" rtl="0" eaLnBrk="1" latinLnBrk="0" hangingPunct="1">
              <a:spcBef>
                <a:spcPct val="20000"/>
              </a:spcBef>
              <a:buFont typeface="Arial"/>
              <a:buChar char="•"/>
              <a:defRPr sz="2250" kern="1200">
                <a:solidFill>
                  <a:schemeClr val="tx1"/>
                </a:solidFill>
                <a:latin typeface="+mn-lt"/>
                <a:ea typeface="+mn-ea"/>
                <a:cs typeface="+mn-cs"/>
              </a:defRPr>
            </a:lvl8pPr>
            <a:lvl9pPr marL="4372425" indent="-257201" algn="l" defTabSz="514403" rtl="0" eaLnBrk="1" latinLnBrk="0" hangingPunct="1">
              <a:spcBef>
                <a:spcPct val="20000"/>
              </a:spcBef>
              <a:buFont typeface="Arial"/>
              <a:buChar char="•"/>
              <a:defRPr sz="2250" kern="1200">
                <a:solidFill>
                  <a:schemeClr val="tx1"/>
                </a:solidFill>
                <a:latin typeface="+mn-lt"/>
                <a:ea typeface="+mn-ea"/>
                <a:cs typeface="+mn-cs"/>
              </a:defRPr>
            </a:lvl9pPr>
          </a:lstStyle>
          <a:p>
            <a:pPr marL="214313" lvl="1" indent="-214313">
              <a:spcBef>
                <a:spcPts val="1200"/>
              </a:spcBef>
              <a:buSzPts val="1800"/>
              <a:buFont typeface="Arial" panose="020B0604020202020204" pitchFamily="34" charset="0"/>
              <a:buChar char="•"/>
            </a:pPr>
            <a:r>
              <a:rPr lang="en-US" sz="2200" dirty="0">
                <a:latin typeface="+mn-lt"/>
              </a:rPr>
              <a:t>Renewed approach will be an adaptable and flexible model that appreciates the diversity of people through an inclusion lens</a:t>
            </a:r>
          </a:p>
          <a:p>
            <a:pPr marL="214313" lvl="1" indent="-214313">
              <a:spcBef>
                <a:spcPts val="1200"/>
              </a:spcBef>
              <a:buSzPts val="1800"/>
              <a:buFont typeface="Arial" panose="020B0604020202020204" pitchFamily="34" charset="0"/>
              <a:buChar char="•"/>
            </a:pPr>
            <a:r>
              <a:rPr lang="en-US" sz="2200" dirty="0">
                <a:latin typeface="+mn-lt"/>
              </a:rPr>
              <a:t>Recognizes interplay of access to opportunities and identity factors (e.g. gender, (dis)ability, age, race, culture, class, sexual orientation)</a:t>
            </a:r>
          </a:p>
          <a:p>
            <a:pPr marL="214313" lvl="1" indent="-214313">
              <a:spcBef>
                <a:spcPts val="1200"/>
              </a:spcBef>
              <a:buSzPts val="1800"/>
              <a:buFont typeface="Arial" panose="020B0604020202020204" pitchFamily="34" charset="0"/>
              <a:buChar char="•"/>
            </a:pPr>
            <a:r>
              <a:rPr lang="en-US" sz="2200" dirty="0">
                <a:latin typeface="+mn-lt"/>
              </a:rPr>
              <a:t>Empowers individuals and employers by providing direction to and for workers who are more frequently left behind (e.g. Indigenous people, persons with disabilities, and newcomers): </a:t>
            </a:r>
          </a:p>
          <a:p>
            <a:pPr marL="450102" lvl="2" indent="0">
              <a:spcBef>
                <a:spcPts val="1200"/>
              </a:spcBef>
              <a:buSzPts val="1800"/>
              <a:buNone/>
            </a:pPr>
            <a:r>
              <a:rPr lang="en-US" sz="2000" dirty="0">
                <a:latin typeface="+mn-lt"/>
              </a:rPr>
              <a:t> - Social-emotional skills pave the way for greater inclusion in access to skills training, the hiring process, and in the workplace</a:t>
            </a:r>
          </a:p>
        </p:txBody>
      </p:sp>
      <p:sp>
        <p:nvSpPr>
          <p:cNvPr id="2" name="Slide Number Placeholder 1">
            <a:extLst>
              <a:ext uri="{FF2B5EF4-FFF2-40B4-BE49-F238E27FC236}">
                <a16:creationId xmlns:a16="http://schemas.microsoft.com/office/drawing/2014/main" id="{F2653906-1545-45AB-9EA5-93A9FEACD470}"/>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pPr>
            <a:fld id="{2E86C063-E22E-2E4C-A523-54089486E38F}" type="slidenum">
              <a:rPr lang="en-US" smtClean="0"/>
              <a:pPr defTabSz="914400">
                <a:spcAft>
                  <a:spcPts val="600"/>
                </a:spcAft>
              </a:pPr>
              <a:t>17</a:t>
            </a:fld>
            <a:endParaRPr lang="en-US" dirty="0"/>
          </a:p>
        </p:txBody>
      </p:sp>
      <p:pic>
        <p:nvPicPr>
          <p:cNvPr id="8" name="Picture 7" descr="Government-of-Canada-Logo - PSG">
            <a:extLst>
              <a:ext uri="{FF2B5EF4-FFF2-40B4-BE49-F238E27FC236}">
                <a16:creationId xmlns:a16="http://schemas.microsoft.com/office/drawing/2014/main" id="{B4DF4673-FCAD-492C-A60F-7586350A908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34044" y="6253097"/>
            <a:ext cx="3927394" cy="3651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icture containing drawing&#10;&#10;Description automatically generated">
            <a:extLst>
              <a:ext uri="{FF2B5EF4-FFF2-40B4-BE49-F238E27FC236}">
                <a16:creationId xmlns:a16="http://schemas.microsoft.com/office/drawing/2014/main" id="{59ED23A5-A65B-4D68-9F78-23878848359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21788" y="6125178"/>
            <a:ext cx="1147447" cy="526832"/>
          </a:xfrm>
          <a:prstGeom prst="rect">
            <a:avLst/>
          </a:prstGeom>
        </p:spPr>
      </p:pic>
      <p:pic>
        <p:nvPicPr>
          <p:cNvPr id="11266" name="Picture 2" descr="Exploring student views on inclusivity on campuses (opinion)">
            <a:extLst>
              <a:ext uri="{FF2B5EF4-FFF2-40B4-BE49-F238E27FC236}">
                <a16:creationId xmlns:a16="http://schemas.microsoft.com/office/drawing/2014/main" id="{D2606B29-6A3D-47AF-884F-BB3B206C7C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8075" y="576048"/>
            <a:ext cx="1574031" cy="2101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278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9"/>
        <p:cNvGrpSpPr/>
        <p:nvPr/>
      </p:nvGrpSpPr>
      <p:grpSpPr>
        <a:xfrm>
          <a:off x="0" y="0"/>
          <a:ext cx="0" cy="0"/>
          <a:chOff x="0" y="0"/>
          <a:chExt cx="0" cy="0"/>
        </a:xfrm>
      </p:grpSpPr>
      <p:sp>
        <p:nvSpPr>
          <p:cNvPr id="103" name="Rectangle 102">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5" name="Picture 104">
            <a:extLst>
              <a:ext uri="{FF2B5EF4-FFF2-40B4-BE49-F238E27FC236}">
                <a16:creationId xmlns:a16="http://schemas.microsoft.com/office/drawing/2014/main" id="{1EBADBCA-DA20-4279-93C6-011DEF18AA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l="42953" t="3964" b="3964"/>
          <a:stretch>
            <a:fillRect/>
          </a:stretch>
        </p:blipFill>
        <p:spPr>
          <a:xfrm>
            <a:off x="0" y="1"/>
            <a:ext cx="7554138"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6" name="Title 5">
            <a:extLst>
              <a:ext uri="{FF2B5EF4-FFF2-40B4-BE49-F238E27FC236}">
                <a16:creationId xmlns:a16="http://schemas.microsoft.com/office/drawing/2014/main" id="{76D390C3-E20C-4464-8A43-1957D16301CC}"/>
              </a:ext>
            </a:extLst>
          </p:cNvPr>
          <p:cNvSpPr>
            <a:spLocks noGrp="1"/>
          </p:cNvSpPr>
          <p:nvPr>
            <p:ph type="title"/>
          </p:nvPr>
        </p:nvSpPr>
        <p:spPr>
          <a:xfrm>
            <a:off x="460188" y="987817"/>
            <a:ext cx="3932518" cy="4096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ormAutofit/>
          </a:bodyPr>
          <a:lstStyle/>
          <a:p>
            <a:pPr>
              <a:spcBef>
                <a:spcPts val="600"/>
              </a:spcBef>
            </a:pPr>
            <a:r>
              <a:rPr lang="en-CA" sz="3600" dirty="0">
                <a:solidFill>
                  <a:srgbClr val="FFFFFF"/>
                </a:solidFill>
              </a:rPr>
              <a:t>Renewal of Essential Skills Framework is based on the following criteria…</a:t>
            </a:r>
          </a:p>
        </p:txBody>
      </p:sp>
      <p:sp>
        <p:nvSpPr>
          <p:cNvPr id="107" name="Rectangle 106">
            <a:extLst>
              <a:ext uri="{FF2B5EF4-FFF2-40B4-BE49-F238E27FC236}">
                <a16:creationId xmlns:a16="http://schemas.microsoft.com/office/drawing/2014/main" id="{4735DC46-5663-471D-AADB-81E00E65B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850" y="0"/>
            <a:ext cx="53911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Google Shape;162;p5"/>
          <p:cNvSpPr txBox="1">
            <a:spLocks noGrp="1"/>
          </p:cNvSpPr>
          <p:nvPr>
            <p:ph type="body" idx="1"/>
          </p:nvPr>
        </p:nvSpPr>
        <p:spPr>
          <a:xfrm>
            <a:off x="5870520" y="708669"/>
            <a:ext cx="5753444" cy="4648499"/>
          </a:xfrm>
          <a:prstGeom prst="rect">
            <a:avLst/>
          </a:prstGeom>
        </p:spPr>
        <p:txBody>
          <a:bodyPr spcFirstLastPara="1" vert="horz" lIns="91425" tIns="45700" rIns="91425" bIns="45700" rtlCol="0" anchor="ctr" anchorCtr="0">
            <a:normAutofit fontScale="92500" lnSpcReduction="10000"/>
          </a:bodyPr>
          <a:lstStyle/>
          <a:p>
            <a:pPr lvl="1">
              <a:spcBef>
                <a:spcPts val="0"/>
              </a:spcBef>
              <a:spcAft>
                <a:spcPts val="600"/>
              </a:spcAft>
              <a:buClr>
                <a:srgbClr val="01A4B5"/>
              </a:buClr>
              <a:buSzPts val="1600"/>
              <a:buFont typeface="Noto Sans Symbols"/>
              <a:buChar char="✔"/>
            </a:pPr>
            <a:r>
              <a:rPr lang="en-US" b="1" dirty="0">
                <a:solidFill>
                  <a:srgbClr val="000000"/>
                </a:solidFill>
              </a:rPr>
              <a:t>Transferable: </a:t>
            </a:r>
            <a:r>
              <a:rPr lang="en-US" dirty="0">
                <a:solidFill>
                  <a:srgbClr val="000000"/>
                </a:solidFill>
              </a:rPr>
              <a:t>applicable across all jobs and within a variety of contexts </a:t>
            </a:r>
          </a:p>
          <a:p>
            <a:pPr marL="457200" lvl="1" indent="0">
              <a:spcBef>
                <a:spcPts val="0"/>
              </a:spcBef>
              <a:spcAft>
                <a:spcPts val="600"/>
              </a:spcAft>
              <a:buClr>
                <a:srgbClr val="01A4B5"/>
              </a:buClr>
              <a:buSzPts val="1600"/>
              <a:buNone/>
            </a:pPr>
            <a:endParaRPr lang="en-US" dirty="0">
              <a:solidFill>
                <a:srgbClr val="000000"/>
              </a:solidFill>
            </a:endParaRPr>
          </a:p>
          <a:p>
            <a:pPr lvl="1">
              <a:spcBef>
                <a:spcPts val="0"/>
              </a:spcBef>
              <a:spcAft>
                <a:spcPts val="600"/>
              </a:spcAft>
              <a:buClr>
                <a:srgbClr val="01A4B5"/>
              </a:buClr>
              <a:buSzPts val="1600"/>
              <a:buFont typeface="Noto Sans Symbols"/>
              <a:buChar char="✔"/>
            </a:pPr>
            <a:r>
              <a:rPr lang="en-US" b="1" dirty="0">
                <a:solidFill>
                  <a:srgbClr val="000000"/>
                </a:solidFill>
              </a:rPr>
              <a:t>Teachable</a:t>
            </a:r>
            <a:r>
              <a:rPr lang="en-US" dirty="0">
                <a:solidFill>
                  <a:srgbClr val="000000"/>
                </a:solidFill>
              </a:rPr>
              <a:t>: applied to learning or training context and linked to labour market outcomes</a:t>
            </a:r>
          </a:p>
          <a:p>
            <a:pPr marL="457200" lvl="1" indent="0">
              <a:spcBef>
                <a:spcPts val="0"/>
              </a:spcBef>
              <a:spcAft>
                <a:spcPts val="600"/>
              </a:spcAft>
              <a:buClr>
                <a:srgbClr val="01A4B5"/>
              </a:buClr>
              <a:buSzPts val="1600"/>
              <a:buNone/>
            </a:pPr>
            <a:endParaRPr lang="en-US" dirty="0">
              <a:solidFill>
                <a:srgbClr val="000000"/>
              </a:solidFill>
            </a:endParaRPr>
          </a:p>
          <a:p>
            <a:pPr lvl="1">
              <a:spcBef>
                <a:spcPts val="0"/>
              </a:spcBef>
              <a:spcAft>
                <a:spcPts val="600"/>
              </a:spcAft>
              <a:buClr>
                <a:srgbClr val="01A4B5"/>
              </a:buClr>
              <a:buSzPts val="1600"/>
              <a:buFont typeface="Noto Sans Symbols"/>
              <a:buChar char="✔"/>
            </a:pPr>
            <a:r>
              <a:rPr lang="en-US" b="1" dirty="0">
                <a:solidFill>
                  <a:srgbClr val="000000"/>
                </a:solidFill>
              </a:rPr>
              <a:t>Assessable</a:t>
            </a:r>
            <a:r>
              <a:rPr lang="en-US" dirty="0">
                <a:solidFill>
                  <a:srgbClr val="000000"/>
                </a:solidFill>
              </a:rPr>
              <a:t>: quantitative/qualitative, demonstrable, measurable, comparable, consistent </a:t>
            </a:r>
          </a:p>
          <a:p>
            <a:pPr marL="457200" lvl="1" indent="0">
              <a:spcBef>
                <a:spcPts val="0"/>
              </a:spcBef>
              <a:spcAft>
                <a:spcPts val="600"/>
              </a:spcAft>
              <a:buClr>
                <a:srgbClr val="01A4B5"/>
              </a:buClr>
              <a:buSzPts val="1600"/>
              <a:buNone/>
            </a:pPr>
            <a:endParaRPr lang="en-US" dirty="0">
              <a:solidFill>
                <a:srgbClr val="000000"/>
              </a:solidFill>
            </a:endParaRPr>
          </a:p>
          <a:p>
            <a:pPr lvl="1">
              <a:spcBef>
                <a:spcPts val="0"/>
              </a:spcBef>
              <a:spcAft>
                <a:spcPts val="600"/>
              </a:spcAft>
              <a:buClr>
                <a:srgbClr val="01A4B5"/>
              </a:buClr>
              <a:buSzPts val="1600"/>
              <a:buFont typeface="Noto Sans Symbols"/>
              <a:buChar char="✔"/>
            </a:pPr>
            <a:r>
              <a:rPr lang="en-US" b="1" dirty="0">
                <a:solidFill>
                  <a:srgbClr val="000000"/>
                </a:solidFill>
              </a:rPr>
              <a:t>Recognized</a:t>
            </a:r>
            <a:r>
              <a:rPr lang="en-US" dirty="0">
                <a:solidFill>
                  <a:srgbClr val="000000"/>
                </a:solidFill>
              </a:rPr>
              <a:t>: by Canadian and International research for influencing outcomes </a:t>
            </a:r>
          </a:p>
        </p:txBody>
      </p:sp>
      <p:sp>
        <p:nvSpPr>
          <p:cNvPr id="161" name="Google Shape;161;p5"/>
          <p:cNvSpPr txBox="1">
            <a:spLocks noGrp="1"/>
          </p:cNvSpPr>
          <p:nvPr>
            <p:ph type="sldNum" idx="12"/>
          </p:nvPr>
        </p:nvSpPr>
        <p:spPr>
          <a:xfrm>
            <a:off x="10825930" y="6223702"/>
            <a:ext cx="570728" cy="314067"/>
          </a:xfrm>
          <a:prstGeom prst="rect">
            <a:avLst/>
          </a:prstGeom>
        </p:spPr>
        <p:txBody>
          <a:bodyPr spcFirstLastPara="1" vert="horz" lIns="91425" tIns="45700" rIns="91425" bIns="45700" rtlCol="0" anchorCtr="0">
            <a:normAutofit/>
          </a:bodyPr>
          <a:lstStyle/>
          <a:p>
            <a:pPr>
              <a:lnSpc>
                <a:spcPct val="90000"/>
              </a:lnSpc>
              <a:spcAft>
                <a:spcPts val="600"/>
              </a:spcAft>
              <a:buClr>
                <a:srgbClr val="888888"/>
              </a:buClr>
              <a:buSzPts val="1200"/>
            </a:pPr>
            <a:fld id="{00000000-1234-1234-1234-123412341234}" type="slidenum">
              <a:rPr lang="en-CA" sz="1000">
                <a:solidFill>
                  <a:srgbClr val="898989"/>
                </a:solidFill>
                <a:latin typeface="Arial"/>
                <a:ea typeface="Arial"/>
                <a:cs typeface="Arial"/>
                <a:sym typeface="Arial"/>
              </a:rPr>
              <a:pPr>
                <a:lnSpc>
                  <a:spcPct val="90000"/>
                </a:lnSpc>
                <a:spcAft>
                  <a:spcPts val="600"/>
                </a:spcAft>
                <a:buClr>
                  <a:srgbClr val="888888"/>
                </a:buClr>
                <a:buSzPts val="1200"/>
              </a:pPr>
              <a:t>18</a:t>
            </a:fld>
            <a:endParaRPr lang="en-CA" sz="1000" dirty="0">
              <a:solidFill>
                <a:srgbClr val="898989"/>
              </a:solidFill>
              <a:latin typeface="Arial"/>
              <a:ea typeface="Arial"/>
              <a:cs typeface="Arial"/>
              <a:sym typeface="Arial"/>
            </a:endParaRPr>
          </a:p>
        </p:txBody>
      </p:sp>
      <p:pic>
        <p:nvPicPr>
          <p:cNvPr id="8" name="Picture 7" descr="Government-of-Canada-Logo - PSG">
            <a:extLst>
              <a:ext uri="{FF2B5EF4-FFF2-40B4-BE49-F238E27FC236}">
                <a16:creationId xmlns:a16="http://schemas.microsoft.com/office/drawing/2014/main" id="{F945705F-CEC1-4892-8860-4786DDB5881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79812" y="6225365"/>
            <a:ext cx="3360309" cy="3124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icture containing drawing&#10;&#10;Description automatically generated">
            <a:extLst>
              <a:ext uri="{FF2B5EF4-FFF2-40B4-BE49-F238E27FC236}">
                <a16:creationId xmlns:a16="http://schemas.microsoft.com/office/drawing/2014/main" id="{8CBAB6FC-99A7-4A22-92D0-2F191342BAE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37570" y="6183104"/>
            <a:ext cx="1147447" cy="526832"/>
          </a:xfrm>
          <a:prstGeom prst="rect">
            <a:avLst/>
          </a:prstGeom>
        </p:spPr>
      </p:pic>
    </p:spTree>
    <p:extLst>
      <p:ext uri="{BB962C8B-B14F-4D97-AF65-F5344CB8AC3E}">
        <p14:creationId xmlns:p14="http://schemas.microsoft.com/office/powerpoint/2010/main" val="609125619"/>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p:cNvGrpSpPr/>
        <p:nvPr/>
      </p:nvGrpSpPr>
      <p:grpSpPr>
        <a:xfrm>
          <a:off x="0" y="0"/>
          <a:ext cx="0" cy="0"/>
          <a:chOff x="0" y="0"/>
          <a:chExt cx="0" cy="0"/>
        </a:xfrm>
      </p:grpSpPr>
      <p:sp>
        <p:nvSpPr>
          <p:cNvPr id="128" name="Rectangle 127">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1" name="Google Shape;251;g82bca7e14c_0_116"/>
          <p:cNvPicPr preferRelativeResize="0"/>
          <p:nvPr/>
        </p:nvPicPr>
        <p:blipFill rotWithShape="1">
          <a:blip r:embed="rId3" cstate="email">
            <a:alphaModFix/>
            <a:extLst>
              <a:ext uri="{28A0092B-C50C-407E-A947-70E740481C1C}">
                <a14:useLocalDpi xmlns:a14="http://schemas.microsoft.com/office/drawing/2010/main"/>
              </a:ext>
            </a:extLst>
          </a:blip>
          <a:srcRect r="16280"/>
          <a:stretch/>
        </p:blipFill>
        <p:spPr>
          <a:xfrm>
            <a:off x="722849" y="534299"/>
            <a:ext cx="4918940" cy="5348942"/>
          </a:xfrm>
          <a:prstGeom prst="rect">
            <a:avLst/>
          </a:prstGeom>
          <a:noFill/>
        </p:spPr>
      </p:pic>
      <p:pic>
        <p:nvPicPr>
          <p:cNvPr id="257" name="Picture 256">
            <a:extLst>
              <a:ext uri="{FF2B5EF4-FFF2-40B4-BE49-F238E27FC236}">
                <a16:creationId xmlns:a16="http://schemas.microsoft.com/office/drawing/2014/main" id="{24F266AD-725B-4A9D-B448-4C000F95CB4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47" name="Google Shape;247;g82bca7e14c_0_116"/>
          <p:cNvSpPr txBox="1">
            <a:spLocks noGrp="1"/>
          </p:cNvSpPr>
          <p:nvPr>
            <p:ph type="title"/>
          </p:nvPr>
        </p:nvSpPr>
        <p:spPr>
          <a:xfrm>
            <a:off x="6096001" y="2538813"/>
            <a:ext cx="5526024" cy="1339915"/>
          </a:xfrm>
          <a:prstGeom prst="rect">
            <a:avLst/>
          </a:prstGeom>
        </p:spPr>
        <p:txBody>
          <a:bodyPr spcFirstLastPara="1" vert="horz" lIns="91440" tIns="45720" rIns="91440" bIns="45720" rtlCol="0" anchor="t" anchorCtr="0">
            <a:normAutofit/>
          </a:bodyPr>
          <a:lstStyle/>
          <a:p>
            <a:pPr>
              <a:buClr>
                <a:schemeClr val="dk1"/>
              </a:buClr>
              <a:buSzPts val="3200"/>
            </a:pPr>
            <a:r>
              <a:rPr lang="en-US" sz="4800" b="1" dirty="0">
                <a:solidFill>
                  <a:srgbClr val="000000"/>
                </a:solidFill>
              </a:rPr>
              <a:t>The Path Forward…</a:t>
            </a:r>
          </a:p>
        </p:txBody>
      </p:sp>
      <p:sp>
        <p:nvSpPr>
          <p:cNvPr id="250" name="Google Shape;250;g82bca7e14c_0_116" descr="Image result for path forward"/>
          <p:cNvSpPr/>
          <p:nvPr/>
        </p:nvSpPr>
        <p:spPr>
          <a:xfrm>
            <a:off x="1587500" y="-136525"/>
            <a:ext cx="304800" cy="304800"/>
          </a:xfrm>
          <a:prstGeom prst="rect">
            <a:avLst/>
          </a:prstGeom>
          <a:noFill/>
          <a:ln>
            <a:noFill/>
          </a:ln>
        </p:spPr>
        <p:txBody>
          <a:bodyPr spcFirstLastPara="1" wrap="square" lIns="91425" tIns="45700" rIns="91425" bIns="45700" anchor="t" anchorCtr="0">
            <a:noAutofit/>
          </a:bodyPr>
          <a:lstStyle/>
          <a:p>
            <a:pPr>
              <a:buClr>
                <a:srgbClr val="000000"/>
              </a:buClr>
              <a:buSzPts val="1800"/>
            </a:pPr>
            <a:endParaRPr dirty="0">
              <a:solidFill>
                <a:schemeClr val="dk1"/>
              </a:solidFill>
              <a:latin typeface="Arial"/>
              <a:ea typeface="Arial"/>
              <a:cs typeface="Arial"/>
              <a:sym typeface="Arial"/>
            </a:endParaRPr>
          </a:p>
        </p:txBody>
      </p:sp>
      <p:pic>
        <p:nvPicPr>
          <p:cNvPr id="28" name="Picture 27" descr="Government-of-Canada-Logo - PSG">
            <a:extLst>
              <a:ext uri="{FF2B5EF4-FFF2-40B4-BE49-F238E27FC236}">
                <a16:creationId xmlns:a16="http://schemas.microsoft.com/office/drawing/2014/main" id="{BF196F07-8C11-475A-BECF-680E3B663C6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739900" y="6168331"/>
            <a:ext cx="3360309" cy="31240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A picture containing drawing&#10;&#10;Description automatically generated">
            <a:extLst>
              <a:ext uri="{FF2B5EF4-FFF2-40B4-BE49-F238E27FC236}">
                <a16:creationId xmlns:a16="http://schemas.microsoft.com/office/drawing/2014/main" id="{AEF4F9D5-A59A-47E2-ABBD-87E41F84641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537570" y="6183104"/>
            <a:ext cx="1147447" cy="526832"/>
          </a:xfrm>
          <a:prstGeom prst="rect">
            <a:avLst/>
          </a:prstGeom>
        </p:spPr>
      </p:pic>
    </p:spTree>
    <p:extLst>
      <p:ext uri="{BB962C8B-B14F-4D97-AF65-F5344CB8AC3E}">
        <p14:creationId xmlns:p14="http://schemas.microsoft.com/office/powerpoint/2010/main" val="2359209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012" y="52225"/>
            <a:ext cx="10515600" cy="1325563"/>
          </a:xfrm>
        </p:spPr>
        <p:txBody>
          <a:bodyPr>
            <a:normAutofit/>
          </a:bodyPr>
          <a:lstStyle/>
          <a:p>
            <a:pPr algn="ctr"/>
            <a:r>
              <a:rPr lang="en-CA" sz="4000" b="1" dirty="0"/>
              <a:t>About Pop Up PD for Literacy Educators</a:t>
            </a:r>
            <a:endParaRPr lang="en-US" sz="4000" b="1" dirty="0"/>
          </a:p>
        </p:txBody>
      </p:sp>
      <p:sp>
        <p:nvSpPr>
          <p:cNvPr id="3" name="TextBox 2"/>
          <p:cNvSpPr txBox="1"/>
          <p:nvPr/>
        </p:nvSpPr>
        <p:spPr>
          <a:xfrm>
            <a:off x="628106" y="1377788"/>
            <a:ext cx="11353799" cy="4524315"/>
          </a:xfrm>
          <a:prstGeom prst="rect">
            <a:avLst/>
          </a:prstGeom>
          <a:noFill/>
        </p:spPr>
        <p:txBody>
          <a:bodyPr wrap="square" rtlCol="0">
            <a:spAutoFit/>
          </a:bodyPr>
          <a:lstStyle/>
          <a:p>
            <a:pPr marL="285750" indent="-285750">
              <a:buFont typeface="Arial" panose="020B0604020202020204" pitchFamily="34" charset="0"/>
              <a:buChar char="•"/>
            </a:pPr>
            <a:r>
              <a:rPr lang="en-CA" sz="2400" dirty="0"/>
              <a:t>free webinar series developed by Ontario’s LBS Regional Networks, Sectors, &amp; the Provincial Support Organizations for Literacy</a:t>
            </a:r>
          </a:p>
          <a:p>
            <a:pPr marL="285750" indent="-285750">
              <a:buFont typeface="Arial" panose="020B0604020202020204" pitchFamily="34" charset="0"/>
              <a:buChar char="•"/>
            </a:pPr>
            <a:endParaRPr lang="en-CA" sz="2400" dirty="0"/>
          </a:p>
          <a:p>
            <a:pPr marL="285750" indent="-285750">
              <a:buFont typeface="Arial" panose="020B0604020202020204" pitchFamily="34" charset="0"/>
              <a:buChar char="•"/>
            </a:pPr>
            <a:r>
              <a:rPr lang="en-CA" sz="2400" dirty="0"/>
              <a:t>supports LBS practitioners with presentations on topics important to them</a:t>
            </a:r>
          </a:p>
          <a:p>
            <a:pPr marL="285750" indent="-285750">
              <a:buFont typeface="Arial" panose="020B0604020202020204" pitchFamily="34" charset="0"/>
              <a:buChar char="•"/>
            </a:pPr>
            <a:endParaRPr lang="en-CA" sz="2400" dirty="0"/>
          </a:p>
          <a:p>
            <a:pPr marL="285750" indent="-285750">
              <a:buFont typeface="Arial" panose="020B0604020202020204" pitchFamily="34" charset="0"/>
              <a:buChar char="•"/>
            </a:pPr>
            <a:r>
              <a:rPr lang="en-CA" sz="2400" dirty="0"/>
              <a:t>webinars presented for LBS practitioners annually since 2015-2016; French language transcriptions coming soon! </a:t>
            </a:r>
          </a:p>
          <a:p>
            <a:pPr marL="285750" indent="-285750">
              <a:buFont typeface="Arial" panose="020B0604020202020204" pitchFamily="34" charset="0"/>
              <a:buChar char="•"/>
            </a:pPr>
            <a:endParaRPr lang="en-CA" sz="2400" dirty="0"/>
          </a:p>
          <a:p>
            <a:pPr marL="285750" indent="-285750">
              <a:buFont typeface="Arial" panose="020B0604020202020204" pitchFamily="34" charset="0"/>
              <a:buChar char="•"/>
            </a:pPr>
            <a:r>
              <a:rPr lang="en-CA" sz="2400" b="1" dirty="0"/>
              <a:t>all</a:t>
            </a:r>
            <a:r>
              <a:rPr lang="en-CA" sz="2400" dirty="0"/>
              <a:t> webinar presentations, recording links &amp; transcripts here:  </a:t>
            </a:r>
          </a:p>
          <a:p>
            <a:pPr lvl="1"/>
            <a:r>
              <a:rPr lang="en-US" sz="2400" dirty="0">
                <a:hlinkClick r:id="rId3"/>
              </a:rPr>
              <a:t>https://e-channel.ca/practitioners/pop-pd-resources</a:t>
            </a:r>
            <a:endParaRPr lang="en-CA" sz="2400" dirty="0"/>
          </a:p>
          <a:p>
            <a:r>
              <a:rPr lang="en-CA" sz="2400" dirty="0"/>
              <a:t>	</a:t>
            </a:r>
          </a:p>
          <a:p>
            <a:pPr marL="285750" indent="-285750">
              <a:buFont typeface="Arial" panose="020B0604020202020204" pitchFamily="34" charset="0"/>
              <a:buChar char="•"/>
            </a:pPr>
            <a:r>
              <a:rPr lang="en-CA" sz="2400" dirty="0"/>
              <a:t>webinar topic ideas welcome at:  </a:t>
            </a:r>
            <a:r>
              <a:rPr lang="en-CA" sz="2400" dirty="0">
                <a:hlinkClick r:id="rId4"/>
              </a:rPr>
              <a:t>e-channel@contactnorth.ca</a:t>
            </a:r>
            <a:endParaRPr lang="en-US" sz="2400" dirty="0"/>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68852" y="6158572"/>
            <a:ext cx="2881905" cy="699428"/>
          </a:xfrm>
          <a:prstGeom prst="rect">
            <a:avLst/>
          </a:prstGeom>
        </p:spPr>
      </p:pic>
    </p:spTree>
    <p:extLst>
      <p:ext uri="{BB962C8B-B14F-4D97-AF65-F5344CB8AC3E}">
        <p14:creationId xmlns:p14="http://schemas.microsoft.com/office/powerpoint/2010/main" val="2700904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p:cNvGrpSpPr/>
        <p:nvPr/>
      </p:nvGrpSpPr>
      <p:grpSpPr>
        <a:xfrm>
          <a:off x="0" y="0"/>
          <a:ext cx="0" cy="0"/>
          <a:chOff x="0" y="0"/>
          <a:chExt cx="0" cy="0"/>
        </a:xfrm>
      </p:grpSpPr>
      <p:sp>
        <p:nvSpPr>
          <p:cNvPr id="128" name="Rectangle 127">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7" name="Picture 256">
            <a:extLst>
              <a:ext uri="{FF2B5EF4-FFF2-40B4-BE49-F238E27FC236}">
                <a16:creationId xmlns:a16="http://schemas.microsoft.com/office/drawing/2014/main" id="{24F266AD-725B-4A9D-B448-4C000F95CB4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50" name="Google Shape;250;g82bca7e14c_0_116" descr="Image result for path forward"/>
          <p:cNvSpPr/>
          <p:nvPr/>
        </p:nvSpPr>
        <p:spPr>
          <a:xfrm>
            <a:off x="1587500" y="-136525"/>
            <a:ext cx="304800" cy="304800"/>
          </a:xfrm>
          <a:prstGeom prst="rect">
            <a:avLst/>
          </a:prstGeom>
          <a:noFill/>
          <a:ln>
            <a:noFill/>
          </a:ln>
        </p:spPr>
        <p:txBody>
          <a:bodyPr spcFirstLastPara="1" wrap="square" lIns="91425" tIns="45700" rIns="91425" bIns="45700" anchor="t" anchorCtr="0">
            <a:noAutofit/>
          </a:bodyPr>
          <a:lstStyle/>
          <a:p>
            <a:pPr>
              <a:buClr>
                <a:srgbClr val="000000"/>
              </a:buClr>
              <a:buSzPts val="1800"/>
            </a:pPr>
            <a:endParaRPr dirty="0">
              <a:solidFill>
                <a:schemeClr val="dk1"/>
              </a:solidFill>
              <a:latin typeface="Arial"/>
              <a:ea typeface="Arial"/>
              <a:cs typeface="Arial"/>
              <a:sym typeface="Arial"/>
            </a:endParaRPr>
          </a:p>
        </p:txBody>
      </p:sp>
      <p:pic>
        <p:nvPicPr>
          <p:cNvPr id="28" name="Picture 27" descr="Government-of-Canada-Logo - PSG">
            <a:extLst>
              <a:ext uri="{FF2B5EF4-FFF2-40B4-BE49-F238E27FC236}">
                <a16:creationId xmlns:a16="http://schemas.microsoft.com/office/drawing/2014/main" id="{BF196F07-8C11-475A-BECF-680E3B663C6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39900" y="6168331"/>
            <a:ext cx="3360309" cy="31240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A picture containing drawing&#10;&#10;Description automatically generated">
            <a:extLst>
              <a:ext uri="{FF2B5EF4-FFF2-40B4-BE49-F238E27FC236}">
                <a16:creationId xmlns:a16="http://schemas.microsoft.com/office/drawing/2014/main" id="{AEF4F9D5-A59A-47E2-ABBD-87E41F84641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37570" y="6183104"/>
            <a:ext cx="1147447" cy="526832"/>
          </a:xfrm>
          <a:prstGeom prst="rect">
            <a:avLst/>
          </a:prstGeom>
        </p:spPr>
      </p:pic>
      <p:pic>
        <p:nvPicPr>
          <p:cNvPr id="4100" name="Picture 4" descr="ᐈ Question mark green stock icon, Royalty Free green question mark pictures  | download on Depositphotos®">
            <a:extLst>
              <a:ext uri="{FF2B5EF4-FFF2-40B4-BE49-F238E27FC236}">
                <a16:creationId xmlns:a16="http://schemas.microsoft.com/office/drawing/2014/main" id="{AF0286FD-24BA-4ED2-B1B4-ECB8A99811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5005" y="15875"/>
            <a:ext cx="4972424" cy="497242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2CBDDB19-AB33-4623-9DC3-76C05F3C06BA}"/>
              </a:ext>
            </a:extLst>
          </p:cNvPr>
          <p:cNvSpPr>
            <a:spLocks noGrp="1"/>
          </p:cNvSpPr>
          <p:nvPr>
            <p:ph type="title"/>
          </p:nvPr>
        </p:nvSpPr>
        <p:spPr>
          <a:xfrm>
            <a:off x="3422123" y="4325517"/>
            <a:ext cx="5347448" cy="1325563"/>
          </a:xfrm>
        </p:spPr>
        <p:txBody>
          <a:bodyPr>
            <a:normAutofit fontScale="90000"/>
          </a:bodyPr>
          <a:lstStyle/>
          <a:p>
            <a:pPr algn="ctr"/>
            <a:r>
              <a:rPr lang="en-CA" sz="4800" b="1" dirty="0"/>
              <a:t>Questions or comments to this point?</a:t>
            </a:r>
          </a:p>
        </p:txBody>
      </p:sp>
    </p:spTree>
    <p:extLst>
      <p:ext uri="{BB962C8B-B14F-4D97-AF65-F5344CB8AC3E}">
        <p14:creationId xmlns:p14="http://schemas.microsoft.com/office/powerpoint/2010/main" val="1087056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ight Triangle 28">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6D390C3-E20C-4464-8A43-1957D16301CC}"/>
              </a:ext>
            </a:extLst>
          </p:cNvPr>
          <p:cNvSpPr/>
          <p:nvPr/>
        </p:nvSpPr>
        <p:spPr>
          <a:xfrm>
            <a:off x="1075767" y="1188637"/>
            <a:ext cx="2988234" cy="44807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r" defTabSz="914400">
              <a:lnSpc>
                <a:spcPct val="90000"/>
              </a:lnSpc>
              <a:spcBef>
                <a:spcPct val="0"/>
              </a:spcBef>
              <a:spcAft>
                <a:spcPts val="600"/>
              </a:spcAft>
            </a:pPr>
            <a:r>
              <a:rPr lang="en-CA" sz="3200" b="1" dirty="0">
                <a:solidFill>
                  <a:schemeClr val="bg1"/>
                </a:solidFill>
                <a:latin typeface="+mj-lt"/>
              </a:rPr>
              <a:t>4.   Implications for Essential Skills Assessment Tools</a:t>
            </a:r>
            <a:endParaRPr lang="en-US" sz="3200" b="1" kern="1200" dirty="0">
              <a:solidFill>
                <a:schemeClr val="bg1"/>
              </a:solidFill>
              <a:latin typeface="+mj-lt"/>
              <a:ea typeface="+mj-ea"/>
              <a:cs typeface="+mj-cs"/>
            </a:endParaRPr>
          </a:p>
        </p:txBody>
      </p:sp>
      <p:cxnSp>
        <p:nvCxnSpPr>
          <p:cNvPr id="33" name="Straight Connector 32">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D37EBD93-E69A-4020-8014-CF9DAC4B14F1}"/>
              </a:ext>
            </a:extLst>
          </p:cNvPr>
          <p:cNvSpPr txBox="1">
            <a:spLocks/>
          </p:cNvSpPr>
          <p:nvPr/>
        </p:nvSpPr>
        <p:spPr>
          <a:xfrm>
            <a:off x="4894077" y="979895"/>
            <a:ext cx="6031504" cy="414151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200" dirty="0"/>
              <a:t>Several ES assessment tools are in use across Canada</a:t>
            </a:r>
          </a:p>
          <a:p>
            <a:pPr marL="0" indent="0">
              <a:spcBef>
                <a:spcPts val="0"/>
              </a:spcBef>
              <a:buNone/>
            </a:pPr>
            <a:endParaRPr lang="en-US" sz="2200" dirty="0"/>
          </a:p>
          <a:p>
            <a:pPr>
              <a:spcBef>
                <a:spcPts val="0"/>
              </a:spcBef>
            </a:pPr>
            <a:r>
              <a:rPr lang="en-US" sz="2200" dirty="0"/>
              <a:t>All will likely need to undertake some updates to align with the renewed ES framework</a:t>
            </a:r>
          </a:p>
          <a:p>
            <a:pPr marL="0" indent="0">
              <a:spcBef>
                <a:spcPts val="0"/>
              </a:spcBef>
              <a:buNone/>
            </a:pPr>
            <a:endParaRPr lang="en-US" sz="2200" dirty="0"/>
          </a:p>
          <a:p>
            <a:pPr>
              <a:spcBef>
                <a:spcPts val="0"/>
              </a:spcBef>
            </a:pPr>
            <a:r>
              <a:rPr lang="en-US" sz="2200" dirty="0"/>
              <a:t>CSC’s “SkillsMarker” assessment tools include </a:t>
            </a:r>
          </a:p>
          <a:p>
            <a:pPr lvl="1">
              <a:spcBef>
                <a:spcPts val="0"/>
              </a:spcBef>
            </a:pPr>
            <a:r>
              <a:rPr lang="en-US" sz="2200" i="1" dirty="0"/>
              <a:t>Essential Skills for Employment and Education (ESEE) </a:t>
            </a:r>
          </a:p>
          <a:p>
            <a:pPr lvl="1">
              <a:spcBef>
                <a:spcPts val="0"/>
              </a:spcBef>
            </a:pPr>
            <a:r>
              <a:rPr lang="en-US" sz="2200" i="1" dirty="0"/>
              <a:t>Essential Skills for Ontario Tradespeople (ESOT)</a:t>
            </a:r>
            <a:endParaRPr lang="en-US" sz="2200" dirty="0"/>
          </a:p>
        </p:txBody>
      </p:sp>
      <p:sp>
        <p:nvSpPr>
          <p:cNvPr id="4" name="Content Placeholder 2">
            <a:extLst>
              <a:ext uri="{FF2B5EF4-FFF2-40B4-BE49-F238E27FC236}">
                <a16:creationId xmlns:a16="http://schemas.microsoft.com/office/drawing/2014/main" id="{CD0EA3CB-51E4-4E66-B217-2556B8E372F4}"/>
              </a:ext>
            </a:extLst>
          </p:cNvPr>
          <p:cNvSpPr txBox="1">
            <a:spLocks/>
          </p:cNvSpPr>
          <p:nvPr/>
        </p:nvSpPr>
        <p:spPr>
          <a:xfrm>
            <a:off x="437068" y="1772125"/>
            <a:ext cx="11450131" cy="50858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400" dirty="0"/>
          </a:p>
          <a:p>
            <a:pPr marL="0" indent="0">
              <a:lnSpc>
                <a:spcPct val="120000"/>
              </a:lnSpc>
              <a:spcBef>
                <a:spcPts val="600"/>
              </a:spcBef>
              <a:spcAft>
                <a:spcPts val="600"/>
              </a:spcAft>
              <a:buNone/>
            </a:pPr>
            <a:br>
              <a:rPr lang="en-US" sz="7000" dirty="0"/>
            </a:br>
            <a:br>
              <a:rPr lang="en-US" dirty="0"/>
            </a:br>
            <a:endParaRPr lang="en-US" dirty="0"/>
          </a:p>
          <a:p>
            <a:pPr marL="0" indent="0">
              <a:buFont typeface="Arial" panose="020B0604020202020204" pitchFamily="34" charset="0"/>
              <a:buNone/>
            </a:pPr>
            <a:br>
              <a:rPr lang="en-CA" dirty="0"/>
            </a:br>
            <a:endParaRPr lang="en-US" dirty="0"/>
          </a:p>
          <a:p>
            <a:endParaRPr lang="en-CA" dirty="0"/>
          </a:p>
        </p:txBody>
      </p:sp>
      <p:sp>
        <p:nvSpPr>
          <p:cNvPr id="5" name="Content Placeholder 2">
            <a:extLst>
              <a:ext uri="{FF2B5EF4-FFF2-40B4-BE49-F238E27FC236}">
                <a16:creationId xmlns:a16="http://schemas.microsoft.com/office/drawing/2014/main" id="{30C781F4-0055-40B7-83FD-72E6C755515D}"/>
              </a:ext>
            </a:extLst>
          </p:cNvPr>
          <p:cNvSpPr txBox="1">
            <a:spLocks/>
          </p:cNvSpPr>
          <p:nvPr/>
        </p:nvSpPr>
        <p:spPr>
          <a:xfrm>
            <a:off x="592648" y="1970103"/>
            <a:ext cx="10283806" cy="42411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800"/>
              </a:spcAft>
              <a:buNone/>
            </a:pPr>
            <a:endParaRPr lang="en-US" sz="1700" dirty="0"/>
          </a:p>
          <a:p>
            <a:pPr marL="0" indent="0">
              <a:buFont typeface="Arial" panose="020B0604020202020204" pitchFamily="34" charset="0"/>
              <a:buNone/>
            </a:pPr>
            <a:r>
              <a:rPr lang="en-US" sz="1700" dirty="0"/>
              <a:t> </a:t>
            </a:r>
            <a:br>
              <a:rPr lang="en-US" sz="1700" dirty="0"/>
            </a:br>
            <a:br>
              <a:rPr lang="en-US" sz="1700" dirty="0"/>
            </a:br>
            <a:endParaRPr lang="en-US" sz="1700" dirty="0"/>
          </a:p>
          <a:p>
            <a:pPr marL="0" indent="0">
              <a:buFont typeface="Arial" panose="020B0604020202020204" pitchFamily="34" charset="0"/>
              <a:buNone/>
            </a:pPr>
            <a:br>
              <a:rPr lang="en-CA" sz="1700" dirty="0"/>
            </a:br>
            <a:endParaRPr lang="en-US" sz="1700" dirty="0"/>
          </a:p>
          <a:p>
            <a:endParaRPr lang="en-CA" sz="1700" dirty="0"/>
          </a:p>
        </p:txBody>
      </p:sp>
      <p:pic>
        <p:nvPicPr>
          <p:cNvPr id="2" name="Picture 1" descr="A picture containing drawing&#10;&#10;Description automatically generated">
            <a:extLst>
              <a:ext uri="{FF2B5EF4-FFF2-40B4-BE49-F238E27FC236}">
                <a16:creationId xmlns:a16="http://schemas.microsoft.com/office/drawing/2014/main" id="{E80A1D79-4987-47B4-9AA2-04A8DD913C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27341" y="5466505"/>
            <a:ext cx="1017858" cy="467334"/>
          </a:xfrm>
          <a:prstGeom prst="rect">
            <a:avLst/>
          </a:prstGeom>
        </p:spPr>
      </p:pic>
      <p:pic>
        <p:nvPicPr>
          <p:cNvPr id="23" name="Content Placeholder 5" descr="A picture containing tableware&#10;&#10;Description generated with high confidence">
            <a:extLst>
              <a:ext uri="{FF2B5EF4-FFF2-40B4-BE49-F238E27FC236}">
                <a16:creationId xmlns:a16="http://schemas.microsoft.com/office/drawing/2014/main" id="{5D0BF600-54BB-4E0B-AFF9-AC1A170BF68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175624" y="5383287"/>
            <a:ext cx="2247152" cy="550552"/>
          </a:xfrm>
          <a:prstGeom prst="rect">
            <a:avLst/>
          </a:prstGeom>
        </p:spPr>
      </p:pic>
    </p:spTree>
    <p:extLst>
      <p:ext uri="{BB962C8B-B14F-4D97-AF65-F5344CB8AC3E}">
        <p14:creationId xmlns:p14="http://schemas.microsoft.com/office/powerpoint/2010/main" val="293788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ight Triangle 28">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6D390C3-E20C-4464-8A43-1957D16301CC}"/>
              </a:ext>
            </a:extLst>
          </p:cNvPr>
          <p:cNvSpPr/>
          <p:nvPr/>
        </p:nvSpPr>
        <p:spPr>
          <a:xfrm>
            <a:off x="1075767" y="1188637"/>
            <a:ext cx="2988234" cy="44807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defTabSz="914400">
              <a:lnSpc>
                <a:spcPct val="90000"/>
              </a:lnSpc>
              <a:spcBef>
                <a:spcPct val="0"/>
              </a:spcBef>
              <a:spcAft>
                <a:spcPts val="600"/>
              </a:spcAft>
            </a:pPr>
            <a:r>
              <a:rPr lang="en-US" sz="3600" b="1" kern="1200" dirty="0">
                <a:solidFill>
                  <a:schemeClr val="bg1"/>
                </a:solidFill>
                <a:latin typeface="+mj-lt"/>
                <a:ea typeface="+mj-ea"/>
                <a:cs typeface="+mj-cs"/>
              </a:rPr>
              <a:t>Implications for ES Assessment Tools </a:t>
            </a:r>
            <a:endParaRPr lang="en-US" sz="3600" kern="1200" dirty="0">
              <a:solidFill>
                <a:schemeClr val="bg1"/>
              </a:solidFill>
              <a:latin typeface="+mj-lt"/>
              <a:ea typeface="+mj-ea"/>
              <a:cs typeface="+mj-cs"/>
            </a:endParaRPr>
          </a:p>
        </p:txBody>
      </p:sp>
      <p:cxnSp>
        <p:nvCxnSpPr>
          <p:cNvPr id="33" name="Straight Connector 32">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D37EBD93-E69A-4020-8014-CF9DAC4B14F1}"/>
              </a:ext>
            </a:extLst>
          </p:cNvPr>
          <p:cNvSpPr txBox="1">
            <a:spLocks/>
          </p:cNvSpPr>
          <p:nvPr/>
        </p:nvSpPr>
        <p:spPr>
          <a:xfrm>
            <a:off x="4894077" y="979895"/>
            <a:ext cx="6031504" cy="414151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00">
              <a:lnSpc>
                <a:spcPct val="90000"/>
              </a:lnSpc>
              <a:buNone/>
            </a:pPr>
            <a:r>
              <a:rPr lang="en-US" sz="3200" b="1" dirty="0"/>
              <a:t>Welcome!</a:t>
            </a:r>
          </a:p>
          <a:p>
            <a:pPr marL="0" indent="0" algn="ctr" defTabSz="914400">
              <a:lnSpc>
                <a:spcPct val="90000"/>
              </a:lnSpc>
              <a:buNone/>
            </a:pPr>
            <a:endParaRPr lang="en-US" sz="2800" b="0" dirty="0">
              <a:effectLst/>
            </a:endParaRPr>
          </a:p>
          <a:p>
            <a:pPr marL="0" indent="0" algn="ctr" defTabSz="914400">
              <a:lnSpc>
                <a:spcPct val="90000"/>
              </a:lnSpc>
              <a:spcBef>
                <a:spcPts val="600"/>
              </a:spcBef>
              <a:spcAft>
                <a:spcPts val="600"/>
              </a:spcAft>
              <a:buNone/>
            </a:pPr>
            <a:r>
              <a:rPr lang="en-US" sz="3600" b="1" dirty="0"/>
              <a:t>Michael Herzog</a:t>
            </a:r>
          </a:p>
          <a:p>
            <a:pPr marL="0" indent="0" algn="ctr" defTabSz="914400">
              <a:lnSpc>
                <a:spcPct val="90000"/>
              </a:lnSpc>
              <a:spcBef>
                <a:spcPts val="600"/>
              </a:spcBef>
              <a:spcAft>
                <a:spcPts val="600"/>
              </a:spcAft>
              <a:buNone/>
            </a:pPr>
            <a:endParaRPr lang="en-US" sz="1200" dirty="0"/>
          </a:p>
          <a:p>
            <a:pPr marL="0" indent="0" algn="ctr" defTabSz="914400">
              <a:lnSpc>
                <a:spcPct val="90000"/>
              </a:lnSpc>
              <a:spcBef>
                <a:spcPts val="600"/>
              </a:spcBef>
              <a:spcAft>
                <a:spcPts val="600"/>
              </a:spcAft>
              <a:buNone/>
            </a:pPr>
            <a:r>
              <a:rPr lang="en-US" sz="2800" dirty="0"/>
              <a:t>Partner</a:t>
            </a:r>
          </a:p>
          <a:p>
            <a:pPr marL="0" indent="0" algn="ctr" defTabSz="914400">
              <a:lnSpc>
                <a:spcPct val="90000"/>
              </a:lnSpc>
              <a:spcBef>
                <a:spcPts val="600"/>
              </a:spcBef>
              <a:spcAft>
                <a:spcPts val="600"/>
              </a:spcAft>
              <a:buNone/>
            </a:pPr>
            <a:r>
              <a:rPr lang="en-US" sz="2800" dirty="0"/>
              <a:t>Essential Skills Group</a:t>
            </a:r>
          </a:p>
        </p:txBody>
      </p:sp>
      <p:sp>
        <p:nvSpPr>
          <p:cNvPr id="4" name="Content Placeholder 2">
            <a:extLst>
              <a:ext uri="{FF2B5EF4-FFF2-40B4-BE49-F238E27FC236}">
                <a16:creationId xmlns:a16="http://schemas.microsoft.com/office/drawing/2014/main" id="{CD0EA3CB-51E4-4E66-B217-2556B8E372F4}"/>
              </a:ext>
            </a:extLst>
          </p:cNvPr>
          <p:cNvSpPr txBox="1">
            <a:spLocks/>
          </p:cNvSpPr>
          <p:nvPr/>
        </p:nvSpPr>
        <p:spPr>
          <a:xfrm>
            <a:off x="437068" y="1772125"/>
            <a:ext cx="11450131" cy="50858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400" dirty="0"/>
          </a:p>
          <a:p>
            <a:pPr marL="0" indent="0">
              <a:lnSpc>
                <a:spcPct val="120000"/>
              </a:lnSpc>
              <a:spcBef>
                <a:spcPts val="600"/>
              </a:spcBef>
              <a:spcAft>
                <a:spcPts val="600"/>
              </a:spcAft>
              <a:buNone/>
            </a:pPr>
            <a:br>
              <a:rPr lang="en-US" sz="7000" dirty="0"/>
            </a:br>
            <a:br>
              <a:rPr lang="en-US" dirty="0"/>
            </a:br>
            <a:endParaRPr lang="en-US" dirty="0"/>
          </a:p>
          <a:p>
            <a:pPr marL="0" indent="0">
              <a:buFont typeface="Arial" panose="020B0604020202020204" pitchFamily="34" charset="0"/>
              <a:buNone/>
            </a:pPr>
            <a:br>
              <a:rPr lang="en-CA" dirty="0"/>
            </a:br>
            <a:endParaRPr lang="en-US" dirty="0"/>
          </a:p>
          <a:p>
            <a:endParaRPr lang="en-CA" dirty="0"/>
          </a:p>
        </p:txBody>
      </p:sp>
      <p:sp>
        <p:nvSpPr>
          <p:cNvPr id="5" name="Content Placeholder 2">
            <a:extLst>
              <a:ext uri="{FF2B5EF4-FFF2-40B4-BE49-F238E27FC236}">
                <a16:creationId xmlns:a16="http://schemas.microsoft.com/office/drawing/2014/main" id="{30C781F4-0055-40B7-83FD-72E6C755515D}"/>
              </a:ext>
            </a:extLst>
          </p:cNvPr>
          <p:cNvSpPr txBox="1">
            <a:spLocks/>
          </p:cNvSpPr>
          <p:nvPr/>
        </p:nvSpPr>
        <p:spPr>
          <a:xfrm>
            <a:off x="592648" y="1970103"/>
            <a:ext cx="10283806" cy="42411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800"/>
              </a:spcAft>
              <a:buNone/>
            </a:pPr>
            <a:endParaRPr lang="en-US" sz="1700" dirty="0"/>
          </a:p>
          <a:p>
            <a:pPr marL="0" indent="0">
              <a:buFont typeface="Arial" panose="020B0604020202020204" pitchFamily="34" charset="0"/>
              <a:buNone/>
            </a:pPr>
            <a:r>
              <a:rPr lang="en-US" sz="1700" dirty="0"/>
              <a:t> </a:t>
            </a:r>
            <a:br>
              <a:rPr lang="en-US" sz="1700" dirty="0"/>
            </a:br>
            <a:br>
              <a:rPr lang="en-US" sz="1700" dirty="0"/>
            </a:br>
            <a:endParaRPr lang="en-US" sz="1700" dirty="0"/>
          </a:p>
          <a:p>
            <a:pPr marL="0" indent="0">
              <a:buFont typeface="Arial" panose="020B0604020202020204" pitchFamily="34" charset="0"/>
              <a:buNone/>
            </a:pPr>
            <a:br>
              <a:rPr lang="en-CA" sz="1700" dirty="0"/>
            </a:br>
            <a:endParaRPr lang="en-US" sz="1700" dirty="0"/>
          </a:p>
          <a:p>
            <a:endParaRPr lang="en-CA" sz="1700" dirty="0"/>
          </a:p>
        </p:txBody>
      </p:sp>
      <p:pic>
        <p:nvPicPr>
          <p:cNvPr id="2" name="Picture 1" descr="A picture containing drawing&#10;&#10;Description automatically generated">
            <a:extLst>
              <a:ext uri="{FF2B5EF4-FFF2-40B4-BE49-F238E27FC236}">
                <a16:creationId xmlns:a16="http://schemas.microsoft.com/office/drawing/2014/main" id="{E80A1D79-4987-47B4-9AA2-04A8DD913C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27341" y="5466505"/>
            <a:ext cx="1017858" cy="467334"/>
          </a:xfrm>
          <a:prstGeom prst="rect">
            <a:avLst/>
          </a:prstGeom>
        </p:spPr>
      </p:pic>
      <p:pic>
        <p:nvPicPr>
          <p:cNvPr id="23" name="Content Placeholder 5" descr="A picture containing tableware&#10;&#10;Description generated with high confidence">
            <a:extLst>
              <a:ext uri="{FF2B5EF4-FFF2-40B4-BE49-F238E27FC236}">
                <a16:creationId xmlns:a16="http://schemas.microsoft.com/office/drawing/2014/main" id="{5D0BF600-54BB-4E0B-AFF9-AC1A170BF68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175624" y="5383287"/>
            <a:ext cx="2247152" cy="550552"/>
          </a:xfrm>
          <a:prstGeom prst="rect">
            <a:avLst/>
          </a:prstGeom>
        </p:spPr>
      </p:pic>
    </p:spTree>
    <p:extLst>
      <p:ext uri="{BB962C8B-B14F-4D97-AF65-F5344CB8AC3E}">
        <p14:creationId xmlns:p14="http://schemas.microsoft.com/office/powerpoint/2010/main" val="4184520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ight Triangle 28">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6D390C3-E20C-4464-8A43-1957D16301CC}"/>
              </a:ext>
            </a:extLst>
          </p:cNvPr>
          <p:cNvSpPr/>
          <p:nvPr/>
        </p:nvSpPr>
        <p:spPr>
          <a:xfrm>
            <a:off x="1075767" y="1188637"/>
            <a:ext cx="2988234" cy="44807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r" defTabSz="914400">
              <a:lnSpc>
                <a:spcPct val="90000"/>
              </a:lnSpc>
              <a:spcBef>
                <a:spcPct val="0"/>
              </a:spcBef>
              <a:spcAft>
                <a:spcPts val="600"/>
              </a:spcAft>
            </a:pPr>
            <a:r>
              <a:rPr lang="en-US" sz="3600" b="1" kern="1200" dirty="0">
                <a:solidFill>
                  <a:schemeClr val="bg1"/>
                </a:solidFill>
                <a:latin typeface="+mj-lt"/>
                <a:ea typeface="+mj-ea"/>
                <a:cs typeface="+mj-cs"/>
              </a:rPr>
              <a:t>Overview of Original </a:t>
            </a:r>
          </a:p>
          <a:p>
            <a:pPr algn="r" defTabSz="914400">
              <a:lnSpc>
                <a:spcPct val="90000"/>
              </a:lnSpc>
              <a:spcBef>
                <a:spcPct val="0"/>
              </a:spcBef>
              <a:spcAft>
                <a:spcPts val="600"/>
              </a:spcAft>
            </a:pPr>
            <a:r>
              <a:rPr lang="en-US" sz="3600" b="1" kern="1200" dirty="0">
                <a:solidFill>
                  <a:schemeClr val="bg1"/>
                </a:solidFill>
                <a:latin typeface="+mj-lt"/>
                <a:ea typeface="+mj-ea"/>
                <a:cs typeface="+mj-cs"/>
              </a:rPr>
              <a:t>ESEE and ESOT Tools</a:t>
            </a:r>
          </a:p>
        </p:txBody>
      </p:sp>
      <p:cxnSp>
        <p:nvCxnSpPr>
          <p:cNvPr id="33" name="Straight Connector 32">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D37EBD93-E69A-4020-8014-CF9DAC4B14F1}"/>
              </a:ext>
            </a:extLst>
          </p:cNvPr>
          <p:cNvSpPr txBox="1">
            <a:spLocks/>
          </p:cNvSpPr>
          <p:nvPr/>
        </p:nvSpPr>
        <p:spPr>
          <a:xfrm>
            <a:off x="5296071" y="973364"/>
            <a:ext cx="5288219" cy="414151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800"/>
              </a:spcAft>
            </a:pPr>
            <a:r>
              <a:rPr lang="en-US" sz="2400" dirty="0"/>
              <a:t>Released in 2010-11; several enhancements over the years</a:t>
            </a:r>
          </a:p>
          <a:p>
            <a:pPr>
              <a:spcBef>
                <a:spcPts val="0"/>
              </a:spcBef>
              <a:spcAft>
                <a:spcPts val="1800"/>
              </a:spcAft>
            </a:pPr>
            <a:r>
              <a:rPr lang="en-US" sz="2400" dirty="0"/>
              <a:t>Powered by ESG</a:t>
            </a:r>
          </a:p>
          <a:p>
            <a:pPr>
              <a:spcBef>
                <a:spcPts val="0"/>
              </a:spcBef>
              <a:spcAft>
                <a:spcPts val="1800"/>
              </a:spcAft>
            </a:pPr>
            <a:r>
              <a:rPr lang="en-US" sz="2400" dirty="0"/>
              <a:t>English and French versions</a:t>
            </a:r>
          </a:p>
          <a:p>
            <a:pPr>
              <a:spcBef>
                <a:spcPts val="0"/>
              </a:spcBef>
              <a:spcAft>
                <a:spcPts val="1800"/>
              </a:spcAft>
            </a:pPr>
            <a:r>
              <a:rPr lang="en-US" sz="2400" dirty="0"/>
              <a:t>Assessed 3 skills: Reading, Document Use, and Numeracy</a:t>
            </a:r>
          </a:p>
          <a:p>
            <a:pPr>
              <a:spcBef>
                <a:spcPts val="0"/>
              </a:spcBef>
              <a:spcAft>
                <a:spcPts val="1800"/>
              </a:spcAft>
            </a:pPr>
            <a:r>
              <a:rPr lang="en-US" sz="2400" dirty="0"/>
              <a:t>306,000 assessments completed to date by 70,000+ test takers </a:t>
            </a:r>
          </a:p>
        </p:txBody>
      </p:sp>
      <p:sp>
        <p:nvSpPr>
          <p:cNvPr id="4" name="Content Placeholder 2">
            <a:extLst>
              <a:ext uri="{FF2B5EF4-FFF2-40B4-BE49-F238E27FC236}">
                <a16:creationId xmlns:a16="http://schemas.microsoft.com/office/drawing/2014/main" id="{CD0EA3CB-51E4-4E66-B217-2556B8E372F4}"/>
              </a:ext>
            </a:extLst>
          </p:cNvPr>
          <p:cNvSpPr txBox="1">
            <a:spLocks/>
          </p:cNvSpPr>
          <p:nvPr/>
        </p:nvSpPr>
        <p:spPr>
          <a:xfrm>
            <a:off x="437068" y="1772125"/>
            <a:ext cx="11450131" cy="50858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400" dirty="0"/>
          </a:p>
          <a:p>
            <a:pPr marL="0" indent="0">
              <a:lnSpc>
                <a:spcPct val="120000"/>
              </a:lnSpc>
              <a:spcBef>
                <a:spcPts val="600"/>
              </a:spcBef>
              <a:spcAft>
                <a:spcPts val="600"/>
              </a:spcAft>
              <a:buNone/>
            </a:pPr>
            <a:br>
              <a:rPr lang="en-US" sz="7000" dirty="0"/>
            </a:br>
            <a:br>
              <a:rPr lang="en-US" dirty="0"/>
            </a:br>
            <a:endParaRPr lang="en-US" dirty="0"/>
          </a:p>
          <a:p>
            <a:pPr marL="0" indent="0">
              <a:buFont typeface="Arial" panose="020B0604020202020204" pitchFamily="34" charset="0"/>
              <a:buNone/>
            </a:pPr>
            <a:br>
              <a:rPr lang="en-CA" dirty="0"/>
            </a:br>
            <a:endParaRPr lang="en-US" dirty="0"/>
          </a:p>
          <a:p>
            <a:endParaRPr lang="en-CA" dirty="0"/>
          </a:p>
        </p:txBody>
      </p:sp>
      <p:sp>
        <p:nvSpPr>
          <p:cNvPr id="5" name="Content Placeholder 2">
            <a:extLst>
              <a:ext uri="{FF2B5EF4-FFF2-40B4-BE49-F238E27FC236}">
                <a16:creationId xmlns:a16="http://schemas.microsoft.com/office/drawing/2014/main" id="{30C781F4-0055-40B7-83FD-72E6C755515D}"/>
              </a:ext>
            </a:extLst>
          </p:cNvPr>
          <p:cNvSpPr txBox="1">
            <a:spLocks/>
          </p:cNvSpPr>
          <p:nvPr/>
        </p:nvSpPr>
        <p:spPr>
          <a:xfrm>
            <a:off x="592648" y="1970103"/>
            <a:ext cx="10283806" cy="42411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800"/>
              </a:spcAft>
              <a:buNone/>
            </a:pPr>
            <a:endParaRPr lang="en-US" sz="1700" dirty="0"/>
          </a:p>
          <a:p>
            <a:pPr marL="0" indent="0">
              <a:buFont typeface="Arial" panose="020B0604020202020204" pitchFamily="34" charset="0"/>
              <a:buNone/>
            </a:pPr>
            <a:r>
              <a:rPr lang="en-US" sz="1700" dirty="0"/>
              <a:t> </a:t>
            </a:r>
            <a:br>
              <a:rPr lang="en-US" sz="1700" dirty="0"/>
            </a:br>
            <a:br>
              <a:rPr lang="en-US" sz="1700" dirty="0"/>
            </a:br>
            <a:endParaRPr lang="en-US" sz="1700" dirty="0"/>
          </a:p>
          <a:p>
            <a:pPr marL="0" indent="0">
              <a:buFont typeface="Arial" panose="020B0604020202020204" pitchFamily="34" charset="0"/>
              <a:buNone/>
            </a:pPr>
            <a:br>
              <a:rPr lang="en-CA" sz="1700" dirty="0"/>
            </a:br>
            <a:endParaRPr lang="en-US" sz="1700" dirty="0"/>
          </a:p>
          <a:p>
            <a:endParaRPr lang="en-CA" sz="1700" dirty="0"/>
          </a:p>
        </p:txBody>
      </p:sp>
      <p:pic>
        <p:nvPicPr>
          <p:cNvPr id="2" name="Picture 1" descr="A picture containing drawing&#10;&#10;Description automatically generated">
            <a:extLst>
              <a:ext uri="{FF2B5EF4-FFF2-40B4-BE49-F238E27FC236}">
                <a16:creationId xmlns:a16="http://schemas.microsoft.com/office/drawing/2014/main" id="{E80A1D79-4987-47B4-9AA2-04A8DD913C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79863" y="5398793"/>
            <a:ext cx="1165336" cy="535046"/>
          </a:xfrm>
          <a:prstGeom prst="rect">
            <a:avLst/>
          </a:prstGeom>
        </p:spPr>
      </p:pic>
      <p:pic>
        <p:nvPicPr>
          <p:cNvPr id="23" name="Content Placeholder 5" descr="A picture containing tableware&#10;&#10;Description generated with high confidence">
            <a:extLst>
              <a:ext uri="{FF2B5EF4-FFF2-40B4-BE49-F238E27FC236}">
                <a16:creationId xmlns:a16="http://schemas.microsoft.com/office/drawing/2014/main" id="{5D0BF600-54BB-4E0B-AFF9-AC1A170BF68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888187" y="5312865"/>
            <a:ext cx="2534589" cy="620974"/>
          </a:xfrm>
          <a:prstGeom prst="rect">
            <a:avLst/>
          </a:prstGeom>
        </p:spPr>
      </p:pic>
    </p:spTree>
    <p:extLst>
      <p:ext uri="{BB962C8B-B14F-4D97-AF65-F5344CB8AC3E}">
        <p14:creationId xmlns:p14="http://schemas.microsoft.com/office/powerpoint/2010/main" val="874221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ight Triangle 28">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6D390C3-E20C-4464-8A43-1957D16301CC}"/>
              </a:ext>
            </a:extLst>
          </p:cNvPr>
          <p:cNvSpPr/>
          <p:nvPr/>
        </p:nvSpPr>
        <p:spPr>
          <a:xfrm>
            <a:off x="1075767" y="1188637"/>
            <a:ext cx="2988234" cy="44807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r" defTabSz="914400">
              <a:lnSpc>
                <a:spcPct val="90000"/>
              </a:lnSpc>
              <a:spcBef>
                <a:spcPct val="0"/>
              </a:spcBef>
              <a:spcAft>
                <a:spcPts val="600"/>
              </a:spcAft>
            </a:pPr>
            <a:r>
              <a:rPr lang="en-US" sz="4000" b="1" dirty="0">
                <a:solidFill>
                  <a:schemeClr val="bg1"/>
                </a:solidFill>
                <a:latin typeface="+mj-lt"/>
                <a:ea typeface="+mj-ea"/>
                <a:cs typeface="+mj-cs"/>
              </a:rPr>
              <a:t>Recent ESEE Updates</a:t>
            </a:r>
            <a:endParaRPr lang="en-US" sz="4000" b="1" kern="1200" dirty="0">
              <a:solidFill>
                <a:schemeClr val="bg1"/>
              </a:solidFill>
              <a:latin typeface="+mj-lt"/>
              <a:ea typeface="+mj-ea"/>
              <a:cs typeface="+mj-cs"/>
            </a:endParaRPr>
          </a:p>
        </p:txBody>
      </p:sp>
      <p:cxnSp>
        <p:nvCxnSpPr>
          <p:cNvPr id="33" name="Straight Connector 32">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D37EBD93-E69A-4020-8014-CF9DAC4B14F1}"/>
              </a:ext>
            </a:extLst>
          </p:cNvPr>
          <p:cNvSpPr txBox="1">
            <a:spLocks/>
          </p:cNvSpPr>
          <p:nvPr/>
        </p:nvSpPr>
        <p:spPr>
          <a:xfrm>
            <a:off x="5072727" y="973364"/>
            <a:ext cx="5511564" cy="414151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8163" indent="-538163">
              <a:lnSpc>
                <a:spcPct val="100000"/>
              </a:lnSpc>
              <a:spcBef>
                <a:spcPts val="1200"/>
              </a:spcBef>
              <a:buFont typeface="+mj-lt"/>
              <a:buAutoNum type="arabicPeriod"/>
            </a:pPr>
            <a:r>
              <a:rPr lang="en-US" sz="2400" dirty="0"/>
              <a:t>Reassigned Document Use questions to Reading and Numeracy.</a:t>
            </a:r>
          </a:p>
          <a:p>
            <a:pPr marL="538163" indent="-538163">
              <a:lnSpc>
                <a:spcPct val="100000"/>
              </a:lnSpc>
              <a:spcBef>
                <a:spcPts val="1200"/>
              </a:spcBef>
              <a:buFont typeface="+mj-lt"/>
              <a:buAutoNum type="arabicPeriod"/>
            </a:pPr>
            <a:r>
              <a:rPr lang="en-US" sz="2400" dirty="0"/>
              <a:t>Added new assessments:  </a:t>
            </a:r>
          </a:p>
          <a:p>
            <a:pPr lvl="2">
              <a:lnSpc>
                <a:spcPct val="100000"/>
              </a:lnSpc>
              <a:spcBef>
                <a:spcPts val="1200"/>
              </a:spcBef>
            </a:pPr>
            <a:r>
              <a:rPr lang="en-US" sz="2400" dirty="0"/>
              <a:t> Writing</a:t>
            </a:r>
          </a:p>
          <a:p>
            <a:pPr lvl="2">
              <a:lnSpc>
                <a:spcPct val="100000"/>
              </a:lnSpc>
              <a:spcBef>
                <a:spcPts val="1200"/>
              </a:spcBef>
            </a:pPr>
            <a:r>
              <a:rPr lang="en-US" sz="2400" dirty="0"/>
              <a:t> Digital Skills </a:t>
            </a:r>
          </a:p>
          <a:p>
            <a:pPr lvl="2">
              <a:lnSpc>
                <a:spcPct val="100000"/>
              </a:lnSpc>
              <a:spcBef>
                <a:spcPts val="1200"/>
              </a:spcBef>
            </a:pPr>
            <a:r>
              <a:rPr lang="en-US" sz="2400" dirty="0"/>
              <a:t> Listening skills</a:t>
            </a:r>
          </a:p>
          <a:p>
            <a:pPr lvl="2">
              <a:lnSpc>
                <a:spcPct val="100000"/>
              </a:lnSpc>
              <a:spcBef>
                <a:spcPts val="1200"/>
              </a:spcBef>
            </a:pPr>
            <a:r>
              <a:rPr lang="en-US" sz="2400" dirty="0"/>
              <a:t> Problem Solving</a:t>
            </a:r>
          </a:p>
        </p:txBody>
      </p:sp>
      <p:sp>
        <p:nvSpPr>
          <p:cNvPr id="4" name="Content Placeholder 2">
            <a:extLst>
              <a:ext uri="{FF2B5EF4-FFF2-40B4-BE49-F238E27FC236}">
                <a16:creationId xmlns:a16="http://schemas.microsoft.com/office/drawing/2014/main" id="{CD0EA3CB-51E4-4E66-B217-2556B8E372F4}"/>
              </a:ext>
            </a:extLst>
          </p:cNvPr>
          <p:cNvSpPr txBox="1">
            <a:spLocks/>
          </p:cNvSpPr>
          <p:nvPr/>
        </p:nvSpPr>
        <p:spPr>
          <a:xfrm>
            <a:off x="418429" y="1772125"/>
            <a:ext cx="11450131" cy="50858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400" dirty="0"/>
          </a:p>
          <a:p>
            <a:pPr marL="0" indent="0">
              <a:lnSpc>
                <a:spcPct val="120000"/>
              </a:lnSpc>
              <a:spcBef>
                <a:spcPts val="600"/>
              </a:spcBef>
              <a:spcAft>
                <a:spcPts val="600"/>
              </a:spcAft>
              <a:buNone/>
            </a:pPr>
            <a:br>
              <a:rPr lang="en-US" sz="7000" dirty="0"/>
            </a:br>
            <a:br>
              <a:rPr lang="en-US" dirty="0"/>
            </a:br>
            <a:endParaRPr lang="en-US" dirty="0"/>
          </a:p>
          <a:p>
            <a:pPr marL="0" indent="0">
              <a:buFont typeface="Arial" panose="020B0604020202020204" pitchFamily="34" charset="0"/>
              <a:buNone/>
            </a:pPr>
            <a:br>
              <a:rPr lang="en-CA" dirty="0"/>
            </a:br>
            <a:endParaRPr lang="en-US" dirty="0"/>
          </a:p>
          <a:p>
            <a:endParaRPr lang="en-CA" dirty="0"/>
          </a:p>
        </p:txBody>
      </p:sp>
      <p:sp>
        <p:nvSpPr>
          <p:cNvPr id="5" name="Content Placeholder 2">
            <a:extLst>
              <a:ext uri="{FF2B5EF4-FFF2-40B4-BE49-F238E27FC236}">
                <a16:creationId xmlns:a16="http://schemas.microsoft.com/office/drawing/2014/main" id="{30C781F4-0055-40B7-83FD-72E6C755515D}"/>
              </a:ext>
            </a:extLst>
          </p:cNvPr>
          <p:cNvSpPr txBox="1">
            <a:spLocks/>
          </p:cNvSpPr>
          <p:nvPr/>
        </p:nvSpPr>
        <p:spPr>
          <a:xfrm>
            <a:off x="592648" y="1970103"/>
            <a:ext cx="10283806" cy="42411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800"/>
              </a:spcAft>
              <a:buNone/>
            </a:pPr>
            <a:endParaRPr lang="en-US" sz="1700" dirty="0"/>
          </a:p>
          <a:p>
            <a:pPr marL="0" indent="0">
              <a:buFont typeface="Arial" panose="020B0604020202020204" pitchFamily="34" charset="0"/>
              <a:buNone/>
            </a:pPr>
            <a:r>
              <a:rPr lang="en-US" sz="1700" dirty="0"/>
              <a:t> </a:t>
            </a:r>
            <a:br>
              <a:rPr lang="en-US" sz="1700" dirty="0"/>
            </a:br>
            <a:br>
              <a:rPr lang="en-US" sz="1700" dirty="0"/>
            </a:br>
            <a:endParaRPr lang="en-US" sz="1700" dirty="0"/>
          </a:p>
          <a:p>
            <a:pPr marL="0" indent="0">
              <a:buFont typeface="Arial" panose="020B0604020202020204" pitchFamily="34" charset="0"/>
              <a:buNone/>
            </a:pPr>
            <a:br>
              <a:rPr lang="en-CA" sz="1700" dirty="0"/>
            </a:br>
            <a:endParaRPr lang="en-US" sz="1700" dirty="0"/>
          </a:p>
          <a:p>
            <a:endParaRPr lang="en-CA" sz="1700" dirty="0"/>
          </a:p>
        </p:txBody>
      </p:sp>
      <p:pic>
        <p:nvPicPr>
          <p:cNvPr id="2" name="Picture 1" descr="A picture containing drawing&#10;&#10;Description automatically generated">
            <a:extLst>
              <a:ext uri="{FF2B5EF4-FFF2-40B4-BE49-F238E27FC236}">
                <a16:creationId xmlns:a16="http://schemas.microsoft.com/office/drawing/2014/main" id="{E80A1D79-4987-47B4-9AA2-04A8DD913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79863" y="5398793"/>
            <a:ext cx="1165336" cy="535046"/>
          </a:xfrm>
          <a:prstGeom prst="rect">
            <a:avLst/>
          </a:prstGeom>
        </p:spPr>
      </p:pic>
      <p:pic>
        <p:nvPicPr>
          <p:cNvPr id="23" name="Content Placeholder 5" descr="A picture containing tableware&#10;&#10;Description generated with high confidence">
            <a:extLst>
              <a:ext uri="{FF2B5EF4-FFF2-40B4-BE49-F238E27FC236}">
                <a16:creationId xmlns:a16="http://schemas.microsoft.com/office/drawing/2014/main" id="{5D0BF600-54BB-4E0B-AFF9-AC1A170BF689}"/>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888187" y="5312865"/>
            <a:ext cx="2534589" cy="620974"/>
          </a:xfrm>
          <a:prstGeom prst="rect">
            <a:avLst/>
          </a:prstGeom>
        </p:spPr>
      </p:pic>
    </p:spTree>
    <p:extLst>
      <p:ext uri="{BB962C8B-B14F-4D97-AF65-F5344CB8AC3E}">
        <p14:creationId xmlns:p14="http://schemas.microsoft.com/office/powerpoint/2010/main" val="17493517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ight Triangle 28">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6D390C3-E20C-4464-8A43-1957D16301CC}"/>
              </a:ext>
            </a:extLst>
          </p:cNvPr>
          <p:cNvSpPr/>
          <p:nvPr/>
        </p:nvSpPr>
        <p:spPr>
          <a:xfrm>
            <a:off x="1075767" y="1188637"/>
            <a:ext cx="2988234" cy="44807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r" defTabSz="914400">
              <a:lnSpc>
                <a:spcPct val="90000"/>
              </a:lnSpc>
              <a:spcBef>
                <a:spcPct val="0"/>
              </a:spcBef>
              <a:spcAft>
                <a:spcPts val="600"/>
              </a:spcAft>
            </a:pPr>
            <a:r>
              <a:rPr lang="en-US" sz="4000" b="1" dirty="0">
                <a:solidFill>
                  <a:schemeClr val="bg1"/>
                </a:solidFill>
                <a:latin typeface="+mj-lt"/>
                <a:ea typeface="+mj-ea"/>
                <a:cs typeface="+mj-cs"/>
              </a:rPr>
              <a:t>Recent ESEE Updates</a:t>
            </a:r>
            <a:endParaRPr lang="en-US" sz="4000" b="1" kern="1200" dirty="0">
              <a:solidFill>
                <a:schemeClr val="bg1"/>
              </a:solidFill>
              <a:latin typeface="+mj-lt"/>
              <a:ea typeface="+mj-ea"/>
              <a:cs typeface="+mj-cs"/>
            </a:endParaRPr>
          </a:p>
        </p:txBody>
      </p:sp>
      <p:cxnSp>
        <p:nvCxnSpPr>
          <p:cNvPr id="33" name="Straight Connector 32">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D37EBD93-E69A-4020-8014-CF9DAC4B14F1}"/>
              </a:ext>
            </a:extLst>
          </p:cNvPr>
          <p:cNvSpPr txBox="1">
            <a:spLocks/>
          </p:cNvSpPr>
          <p:nvPr/>
        </p:nvSpPr>
        <p:spPr>
          <a:xfrm>
            <a:off x="5108588" y="1441355"/>
            <a:ext cx="3802325" cy="287370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buNone/>
            </a:pPr>
            <a:r>
              <a:rPr lang="en-US" dirty="0"/>
              <a:t>3.  Provided smartphone access to web application and assessments</a:t>
            </a:r>
          </a:p>
        </p:txBody>
      </p:sp>
      <p:sp>
        <p:nvSpPr>
          <p:cNvPr id="4" name="Content Placeholder 2">
            <a:extLst>
              <a:ext uri="{FF2B5EF4-FFF2-40B4-BE49-F238E27FC236}">
                <a16:creationId xmlns:a16="http://schemas.microsoft.com/office/drawing/2014/main" id="{CD0EA3CB-51E4-4E66-B217-2556B8E372F4}"/>
              </a:ext>
            </a:extLst>
          </p:cNvPr>
          <p:cNvSpPr txBox="1">
            <a:spLocks/>
          </p:cNvSpPr>
          <p:nvPr/>
        </p:nvSpPr>
        <p:spPr>
          <a:xfrm>
            <a:off x="418429" y="1772125"/>
            <a:ext cx="11450131" cy="50858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400" dirty="0"/>
          </a:p>
          <a:p>
            <a:pPr marL="0" indent="0">
              <a:lnSpc>
                <a:spcPct val="120000"/>
              </a:lnSpc>
              <a:spcBef>
                <a:spcPts val="600"/>
              </a:spcBef>
              <a:spcAft>
                <a:spcPts val="600"/>
              </a:spcAft>
              <a:buNone/>
            </a:pPr>
            <a:br>
              <a:rPr lang="en-US" sz="7000" dirty="0"/>
            </a:br>
            <a:br>
              <a:rPr lang="en-US" dirty="0"/>
            </a:br>
            <a:endParaRPr lang="en-US" dirty="0"/>
          </a:p>
          <a:p>
            <a:pPr marL="0" indent="0">
              <a:buFont typeface="Arial" panose="020B0604020202020204" pitchFamily="34" charset="0"/>
              <a:buNone/>
            </a:pPr>
            <a:br>
              <a:rPr lang="en-CA" dirty="0"/>
            </a:br>
            <a:endParaRPr lang="en-US" dirty="0"/>
          </a:p>
          <a:p>
            <a:endParaRPr lang="en-CA" dirty="0"/>
          </a:p>
        </p:txBody>
      </p:sp>
      <p:sp>
        <p:nvSpPr>
          <p:cNvPr id="5" name="Content Placeholder 2">
            <a:extLst>
              <a:ext uri="{FF2B5EF4-FFF2-40B4-BE49-F238E27FC236}">
                <a16:creationId xmlns:a16="http://schemas.microsoft.com/office/drawing/2014/main" id="{30C781F4-0055-40B7-83FD-72E6C755515D}"/>
              </a:ext>
            </a:extLst>
          </p:cNvPr>
          <p:cNvSpPr txBox="1">
            <a:spLocks/>
          </p:cNvSpPr>
          <p:nvPr/>
        </p:nvSpPr>
        <p:spPr>
          <a:xfrm>
            <a:off x="592648" y="1970103"/>
            <a:ext cx="10283806" cy="42411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800"/>
              </a:spcAft>
              <a:buNone/>
            </a:pPr>
            <a:endParaRPr lang="en-US" sz="1700" dirty="0"/>
          </a:p>
          <a:p>
            <a:pPr marL="0" indent="0">
              <a:buFont typeface="Arial" panose="020B0604020202020204" pitchFamily="34" charset="0"/>
              <a:buNone/>
            </a:pPr>
            <a:r>
              <a:rPr lang="en-US" sz="1700" dirty="0"/>
              <a:t> </a:t>
            </a:r>
            <a:br>
              <a:rPr lang="en-US" sz="1700" dirty="0"/>
            </a:br>
            <a:br>
              <a:rPr lang="en-US" sz="1700" dirty="0"/>
            </a:br>
            <a:endParaRPr lang="en-US" sz="1700" dirty="0"/>
          </a:p>
          <a:p>
            <a:pPr marL="0" indent="0">
              <a:buFont typeface="Arial" panose="020B0604020202020204" pitchFamily="34" charset="0"/>
              <a:buNone/>
            </a:pPr>
            <a:br>
              <a:rPr lang="en-CA" sz="1700" dirty="0"/>
            </a:br>
            <a:endParaRPr lang="en-US" sz="1700" dirty="0"/>
          </a:p>
          <a:p>
            <a:endParaRPr lang="en-CA" sz="1700" dirty="0"/>
          </a:p>
        </p:txBody>
      </p:sp>
      <p:pic>
        <p:nvPicPr>
          <p:cNvPr id="2" name="Picture 1" descr="A picture containing drawing&#10;&#10;Description automatically generated">
            <a:extLst>
              <a:ext uri="{FF2B5EF4-FFF2-40B4-BE49-F238E27FC236}">
                <a16:creationId xmlns:a16="http://schemas.microsoft.com/office/drawing/2014/main" id="{E80A1D79-4987-47B4-9AA2-04A8DD913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79863" y="5398793"/>
            <a:ext cx="1165336" cy="535046"/>
          </a:xfrm>
          <a:prstGeom prst="rect">
            <a:avLst/>
          </a:prstGeom>
        </p:spPr>
      </p:pic>
      <p:pic>
        <p:nvPicPr>
          <p:cNvPr id="23" name="Content Placeholder 5" descr="A picture containing tableware&#10;&#10;Description generated with high confidence">
            <a:extLst>
              <a:ext uri="{FF2B5EF4-FFF2-40B4-BE49-F238E27FC236}">
                <a16:creationId xmlns:a16="http://schemas.microsoft.com/office/drawing/2014/main" id="{5D0BF600-54BB-4E0B-AFF9-AC1A170BF689}"/>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888187" y="5312865"/>
            <a:ext cx="2534589" cy="620974"/>
          </a:xfrm>
          <a:prstGeom prst="rect">
            <a:avLst/>
          </a:prstGeom>
        </p:spPr>
      </p:pic>
      <p:pic>
        <p:nvPicPr>
          <p:cNvPr id="12" name="Picture 2" descr="Mobile, mobile shopping, tablet icon">
            <a:extLst>
              <a:ext uri="{FF2B5EF4-FFF2-40B4-BE49-F238E27FC236}">
                <a16:creationId xmlns:a16="http://schemas.microsoft.com/office/drawing/2014/main" id="{0C6533C3-EB8F-4F86-8DEA-351EC3573D9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228249" y="2020046"/>
            <a:ext cx="1705859" cy="1705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195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ight Triangle 28">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6D390C3-E20C-4464-8A43-1957D16301CC}"/>
              </a:ext>
            </a:extLst>
          </p:cNvPr>
          <p:cNvSpPr/>
          <p:nvPr/>
        </p:nvSpPr>
        <p:spPr>
          <a:xfrm>
            <a:off x="1075767" y="1188637"/>
            <a:ext cx="2988234" cy="44807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r" defTabSz="914400">
              <a:lnSpc>
                <a:spcPct val="90000"/>
              </a:lnSpc>
              <a:spcBef>
                <a:spcPct val="0"/>
              </a:spcBef>
              <a:spcAft>
                <a:spcPts val="600"/>
              </a:spcAft>
            </a:pPr>
            <a:r>
              <a:rPr lang="en-US" sz="4000" b="1" dirty="0">
                <a:solidFill>
                  <a:schemeClr val="bg1"/>
                </a:solidFill>
                <a:latin typeface="+mj-lt"/>
                <a:ea typeface="+mj-ea"/>
                <a:cs typeface="+mj-cs"/>
              </a:rPr>
              <a:t>ESEE Updates – Future Steps</a:t>
            </a:r>
            <a:endParaRPr lang="en-US" sz="4000" b="1" kern="1200" dirty="0">
              <a:solidFill>
                <a:schemeClr val="bg1"/>
              </a:solidFill>
              <a:latin typeface="+mj-lt"/>
              <a:ea typeface="+mj-ea"/>
              <a:cs typeface="+mj-cs"/>
            </a:endParaRPr>
          </a:p>
        </p:txBody>
      </p:sp>
      <p:cxnSp>
        <p:nvCxnSpPr>
          <p:cNvPr id="33" name="Straight Connector 32">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D37EBD93-E69A-4020-8014-CF9DAC4B14F1}"/>
              </a:ext>
            </a:extLst>
          </p:cNvPr>
          <p:cNvSpPr txBox="1">
            <a:spLocks/>
          </p:cNvSpPr>
          <p:nvPr/>
        </p:nvSpPr>
        <p:spPr>
          <a:xfrm>
            <a:off x="5072727" y="973364"/>
            <a:ext cx="5511564" cy="414151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Research, beta test and add soft skill assessments when appropriate</a:t>
            </a:r>
          </a:p>
          <a:p>
            <a:endParaRPr lang="en-US" dirty="0"/>
          </a:p>
          <a:p>
            <a:r>
              <a:rPr lang="en-US" dirty="0"/>
              <a:t>Ongoing psychometric evaluation of questions in the existing test bank</a:t>
            </a:r>
          </a:p>
        </p:txBody>
      </p:sp>
      <p:sp>
        <p:nvSpPr>
          <p:cNvPr id="4" name="Content Placeholder 2">
            <a:extLst>
              <a:ext uri="{FF2B5EF4-FFF2-40B4-BE49-F238E27FC236}">
                <a16:creationId xmlns:a16="http://schemas.microsoft.com/office/drawing/2014/main" id="{CD0EA3CB-51E4-4E66-B217-2556B8E372F4}"/>
              </a:ext>
            </a:extLst>
          </p:cNvPr>
          <p:cNvSpPr txBox="1">
            <a:spLocks/>
          </p:cNvSpPr>
          <p:nvPr/>
        </p:nvSpPr>
        <p:spPr>
          <a:xfrm>
            <a:off x="418429" y="1772125"/>
            <a:ext cx="11450131" cy="50858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400" dirty="0"/>
          </a:p>
          <a:p>
            <a:pPr marL="0" indent="0">
              <a:lnSpc>
                <a:spcPct val="120000"/>
              </a:lnSpc>
              <a:spcBef>
                <a:spcPts val="600"/>
              </a:spcBef>
              <a:spcAft>
                <a:spcPts val="600"/>
              </a:spcAft>
              <a:buNone/>
            </a:pPr>
            <a:br>
              <a:rPr lang="en-US" sz="7000" dirty="0"/>
            </a:br>
            <a:br>
              <a:rPr lang="en-US" dirty="0"/>
            </a:br>
            <a:endParaRPr lang="en-US" dirty="0"/>
          </a:p>
          <a:p>
            <a:pPr marL="0" indent="0">
              <a:buFont typeface="Arial" panose="020B0604020202020204" pitchFamily="34" charset="0"/>
              <a:buNone/>
            </a:pPr>
            <a:br>
              <a:rPr lang="en-CA" dirty="0"/>
            </a:br>
            <a:endParaRPr lang="en-US" dirty="0"/>
          </a:p>
          <a:p>
            <a:endParaRPr lang="en-CA" dirty="0"/>
          </a:p>
        </p:txBody>
      </p:sp>
      <p:sp>
        <p:nvSpPr>
          <p:cNvPr id="5" name="Content Placeholder 2">
            <a:extLst>
              <a:ext uri="{FF2B5EF4-FFF2-40B4-BE49-F238E27FC236}">
                <a16:creationId xmlns:a16="http://schemas.microsoft.com/office/drawing/2014/main" id="{30C781F4-0055-40B7-83FD-72E6C755515D}"/>
              </a:ext>
            </a:extLst>
          </p:cNvPr>
          <p:cNvSpPr txBox="1">
            <a:spLocks/>
          </p:cNvSpPr>
          <p:nvPr/>
        </p:nvSpPr>
        <p:spPr>
          <a:xfrm>
            <a:off x="592648" y="1970103"/>
            <a:ext cx="10283806" cy="42411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800"/>
              </a:spcAft>
              <a:buNone/>
            </a:pPr>
            <a:endParaRPr lang="en-US" sz="1700" dirty="0"/>
          </a:p>
          <a:p>
            <a:pPr marL="0" indent="0">
              <a:buFont typeface="Arial" panose="020B0604020202020204" pitchFamily="34" charset="0"/>
              <a:buNone/>
            </a:pPr>
            <a:r>
              <a:rPr lang="en-US" sz="1700" dirty="0"/>
              <a:t> </a:t>
            </a:r>
            <a:br>
              <a:rPr lang="en-US" sz="1700" dirty="0"/>
            </a:br>
            <a:br>
              <a:rPr lang="en-US" sz="1700" dirty="0"/>
            </a:br>
            <a:endParaRPr lang="en-US" sz="1700" dirty="0"/>
          </a:p>
          <a:p>
            <a:pPr marL="0" indent="0">
              <a:buFont typeface="Arial" panose="020B0604020202020204" pitchFamily="34" charset="0"/>
              <a:buNone/>
            </a:pPr>
            <a:br>
              <a:rPr lang="en-CA" sz="1700" dirty="0"/>
            </a:br>
            <a:endParaRPr lang="en-US" sz="1700" dirty="0"/>
          </a:p>
          <a:p>
            <a:endParaRPr lang="en-CA" sz="1700" dirty="0"/>
          </a:p>
        </p:txBody>
      </p:sp>
      <p:pic>
        <p:nvPicPr>
          <p:cNvPr id="2" name="Picture 1" descr="A picture containing drawing&#10;&#10;Description automatically generated">
            <a:extLst>
              <a:ext uri="{FF2B5EF4-FFF2-40B4-BE49-F238E27FC236}">
                <a16:creationId xmlns:a16="http://schemas.microsoft.com/office/drawing/2014/main" id="{E80A1D79-4987-47B4-9AA2-04A8DD913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79863" y="5398793"/>
            <a:ext cx="1165336" cy="535046"/>
          </a:xfrm>
          <a:prstGeom prst="rect">
            <a:avLst/>
          </a:prstGeom>
        </p:spPr>
      </p:pic>
      <p:pic>
        <p:nvPicPr>
          <p:cNvPr id="23" name="Content Placeholder 5" descr="A picture containing tableware&#10;&#10;Description generated with high confidence">
            <a:extLst>
              <a:ext uri="{FF2B5EF4-FFF2-40B4-BE49-F238E27FC236}">
                <a16:creationId xmlns:a16="http://schemas.microsoft.com/office/drawing/2014/main" id="{5D0BF600-54BB-4E0B-AFF9-AC1A170BF689}"/>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888187" y="5312865"/>
            <a:ext cx="2534589" cy="620974"/>
          </a:xfrm>
          <a:prstGeom prst="rect">
            <a:avLst/>
          </a:prstGeom>
        </p:spPr>
      </p:pic>
    </p:spTree>
    <p:extLst>
      <p:ext uri="{BB962C8B-B14F-4D97-AF65-F5344CB8AC3E}">
        <p14:creationId xmlns:p14="http://schemas.microsoft.com/office/powerpoint/2010/main" val="662509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p:cNvGrpSpPr/>
        <p:nvPr/>
      </p:nvGrpSpPr>
      <p:grpSpPr>
        <a:xfrm>
          <a:off x="0" y="0"/>
          <a:ext cx="0" cy="0"/>
          <a:chOff x="0" y="0"/>
          <a:chExt cx="0" cy="0"/>
        </a:xfrm>
      </p:grpSpPr>
      <p:sp>
        <p:nvSpPr>
          <p:cNvPr id="128" name="Rectangle 127">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7" name="Picture 256">
            <a:extLst>
              <a:ext uri="{FF2B5EF4-FFF2-40B4-BE49-F238E27FC236}">
                <a16:creationId xmlns:a16="http://schemas.microsoft.com/office/drawing/2014/main" id="{24F266AD-725B-4A9D-B448-4C000F95CB4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50" name="Google Shape;250;g82bca7e14c_0_116" descr="Image result for path forward"/>
          <p:cNvSpPr/>
          <p:nvPr/>
        </p:nvSpPr>
        <p:spPr>
          <a:xfrm>
            <a:off x="1587500" y="-136525"/>
            <a:ext cx="304800" cy="304800"/>
          </a:xfrm>
          <a:prstGeom prst="rect">
            <a:avLst/>
          </a:prstGeom>
          <a:noFill/>
          <a:ln>
            <a:noFill/>
          </a:ln>
        </p:spPr>
        <p:txBody>
          <a:bodyPr spcFirstLastPara="1" wrap="square" lIns="91425" tIns="45700" rIns="91425" bIns="45700" anchor="t" anchorCtr="0">
            <a:noAutofit/>
          </a:bodyPr>
          <a:lstStyle/>
          <a:p>
            <a:pPr>
              <a:buClr>
                <a:srgbClr val="000000"/>
              </a:buClr>
              <a:buSzPts val="1800"/>
            </a:pPr>
            <a:endParaRPr dirty="0">
              <a:solidFill>
                <a:schemeClr val="dk1"/>
              </a:solidFill>
              <a:latin typeface="Arial"/>
              <a:ea typeface="Arial"/>
              <a:cs typeface="Arial"/>
              <a:sym typeface="Arial"/>
            </a:endParaRPr>
          </a:p>
        </p:txBody>
      </p:sp>
      <p:pic>
        <p:nvPicPr>
          <p:cNvPr id="28" name="Picture 27" descr="Government-of-Canada-Logo - PSG">
            <a:extLst>
              <a:ext uri="{FF2B5EF4-FFF2-40B4-BE49-F238E27FC236}">
                <a16:creationId xmlns:a16="http://schemas.microsoft.com/office/drawing/2014/main" id="{BF196F07-8C11-475A-BECF-680E3B663C6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2283" y="5992903"/>
            <a:ext cx="4091715" cy="38040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A picture containing drawing&#10;&#10;Description automatically generated">
            <a:extLst>
              <a:ext uri="{FF2B5EF4-FFF2-40B4-BE49-F238E27FC236}">
                <a16:creationId xmlns:a16="http://schemas.microsoft.com/office/drawing/2014/main" id="{AEF4F9D5-A59A-47E2-ABBD-87E41F84641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37570" y="6183104"/>
            <a:ext cx="1147447" cy="526832"/>
          </a:xfrm>
          <a:prstGeom prst="rect">
            <a:avLst/>
          </a:prstGeom>
        </p:spPr>
      </p:pic>
      <p:pic>
        <p:nvPicPr>
          <p:cNvPr id="4100" name="Picture 4" descr="ᐈ Question mark green stock icon, Royalty Free green question mark pictures  | download on Depositphotos®">
            <a:extLst>
              <a:ext uri="{FF2B5EF4-FFF2-40B4-BE49-F238E27FC236}">
                <a16:creationId xmlns:a16="http://schemas.microsoft.com/office/drawing/2014/main" id="{AF0286FD-24BA-4ED2-B1B4-ECB8A99811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4322" y="942788"/>
            <a:ext cx="4972424" cy="497242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2CBDDB19-AB33-4623-9DC3-76C05F3C06BA}"/>
              </a:ext>
            </a:extLst>
          </p:cNvPr>
          <p:cNvSpPr>
            <a:spLocks noGrp="1"/>
          </p:cNvSpPr>
          <p:nvPr>
            <p:ph type="title"/>
          </p:nvPr>
        </p:nvSpPr>
        <p:spPr>
          <a:xfrm>
            <a:off x="7507031" y="2473815"/>
            <a:ext cx="3723792" cy="1910369"/>
          </a:xfrm>
        </p:spPr>
        <p:txBody>
          <a:bodyPr>
            <a:normAutofit/>
          </a:bodyPr>
          <a:lstStyle/>
          <a:p>
            <a:pPr algn="ctr"/>
            <a:r>
              <a:rPr lang="en-CA" b="1" dirty="0"/>
              <a:t>Questions </a:t>
            </a:r>
            <a:br>
              <a:rPr lang="en-CA" b="1" dirty="0"/>
            </a:br>
            <a:r>
              <a:rPr lang="en-CA" b="1" dirty="0"/>
              <a:t>or </a:t>
            </a:r>
            <a:br>
              <a:rPr lang="en-CA" b="1" dirty="0"/>
            </a:br>
            <a:r>
              <a:rPr lang="en-CA" b="1" dirty="0"/>
              <a:t>comments?</a:t>
            </a:r>
          </a:p>
        </p:txBody>
      </p:sp>
      <p:pic>
        <p:nvPicPr>
          <p:cNvPr id="13" name="Content Placeholder 5" descr="A picture containing tableware&#10;&#10;Description generated with high confidence">
            <a:extLst>
              <a:ext uri="{FF2B5EF4-FFF2-40B4-BE49-F238E27FC236}">
                <a16:creationId xmlns:a16="http://schemas.microsoft.com/office/drawing/2014/main" id="{BE29EF18-297A-4F0C-864E-CC8A0544C095}"/>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041646" y="5713506"/>
            <a:ext cx="3475598" cy="851521"/>
          </a:xfrm>
          <a:prstGeom prst="rect">
            <a:avLst/>
          </a:prstGeom>
        </p:spPr>
      </p:pic>
    </p:spTree>
    <p:extLst>
      <p:ext uri="{BB962C8B-B14F-4D97-AF65-F5344CB8AC3E}">
        <p14:creationId xmlns:p14="http://schemas.microsoft.com/office/powerpoint/2010/main" val="23405089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8" name="Rectangle 87">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Technology taking over the human workforce | Big Translation">
            <a:extLst>
              <a:ext uri="{FF2B5EF4-FFF2-40B4-BE49-F238E27FC236}">
                <a16:creationId xmlns:a16="http://schemas.microsoft.com/office/drawing/2014/main" id="{F274C03B-7A94-40F3-8B70-A33E2C8F73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82"/>
          <a:stretch/>
        </p:blipFill>
        <p:spPr bwMode="auto">
          <a:xfrm>
            <a:off x="256989" y="247549"/>
            <a:ext cx="5503040" cy="5983608"/>
          </a:xfrm>
          <a:prstGeom prst="rect">
            <a:avLst/>
          </a:prstGeom>
          <a:noFill/>
          <a:extLst>
            <a:ext uri="{909E8E84-426E-40DD-AFC4-6F175D3DCCD1}">
              <a14:hiddenFill xmlns:a14="http://schemas.microsoft.com/office/drawing/2010/main">
                <a:solidFill>
                  <a:srgbClr val="FFFFFF"/>
                </a:solidFill>
              </a14:hiddenFill>
            </a:ext>
          </a:extLst>
        </p:spPr>
      </p:pic>
      <p:sp>
        <p:nvSpPr>
          <p:cNvPr id="90" name="Right Triangle 89">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a:extLst>
              <a:ext uri="{FF2B5EF4-FFF2-40B4-BE49-F238E27FC236}">
                <a16:creationId xmlns:a16="http://schemas.microsoft.com/office/drawing/2014/main" id="{086A5A31-B10A-4793-84D4-D785959AE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201" y="623275"/>
            <a:ext cx="5141626"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itle 5">
            <a:extLst>
              <a:ext uri="{FF2B5EF4-FFF2-40B4-BE49-F238E27FC236}">
                <a16:creationId xmlns:a16="http://schemas.microsoft.com/office/drawing/2014/main" id="{A098F6B8-FB62-4CC8-B266-5E1EEEC67406}"/>
              </a:ext>
            </a:extLst>
          </p:cNvPr>
          <p:cNvSpPr txBox="1">
            <a:spLocks/>
          </p:cNvSpPr>
          <p:nvPr/>
        </p:nvSpPr>
        <p:spPr>
          <a:xfrm>
            <a:off x="6405201" y="277500"/>
            <a:ext cx="5141626" cy="6915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spcAft>
                <a:spcPts val="600"/>
              </a:spcAft>
            </a:pPr>
            <a:r>
              <a:rPr lang="en-US" sz="3200" b="1" dirty="0">
                <a:solidFill>
                  <a:schemeClr val="tx1"/>
                </a:solidFill>
                <a:latin typeface="+mj-lt"/>
                <a:ea typeface="+mj-ea"/>
                <a:cs typeface="+mj-cs"/>
              </a:rPr>
              <a:t>To Summarize…</a:t>
            </a:r>
          </a:p>
        </p:txBody>
      </p:sp>
      <p:sp>
        <p:nvSpPr>
          <p:cNvPr id="6" name="Content Placeholder 2">
            <a:extLst>
              <a:ext uri="{FF2B5EF4-FFF2-40B4-BE49-F238E27FC236}">
                <a16:creationId xmlns:a16="http://schemas.microsoft.com/office/drawing/2014/main" id="{D4E432AC-67F9-4804-A369-816E929052EC}"/>
              </a:ext>
            </a:extLst>
          </p:cNvPr>
          <p:cNvSpPr txBox="1">
            <a:spLocks/>
          </p:cNvSpPr>
          <p:nvPr/>
        </p:nvSpPr>
        <p:spPr>
          <a:xfrm>
            <a:off x="6405201" y="1314824"/>
            <a:ext cx="5087552" cy="450201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OLES is working toward launching an updated Essential Skills framework</a:t>
            </a:r>
          </a:p>
          <a:p>
            <a:pPr marL="0" indent="0">
              <a:buNone/>
            </a:pPr>
            <a:endParaRPr lang="en-US" sz="1100" dirty="0"/>
          </a:p>
          <a:p>
            <a:r>
              <a:rPr lang="en-US" sz="2200" i="1" dirty="0"/>
              <a:t>“Technological advancements [are] putting a premium on foundational and social-emotional skills to adapt and thrive…”</a:t>
            </a:r>
          </a:p>
          <a:p>
            <a:pPr marL="0" indent="0">
              <a:buNone/>
            </a:pPr>
            <a:endParaRPr lang="en-US" sz="1100" dirty="0"/>
          </a:p>
          <a:p>
            <a:r>
              <a:rPr lang="en-US" sz="2200" dirty="0"/>
              <a:t>ES assessment tools will need to evolve</a:t>
            </a:r>
          </a:p>
          <a:p>
            <a:pPr marL="0" indent="0">
              <a:buNone/>
            </a:pPr>
            <a:endParaRPr lang="en-US" sz="1100" dirty="0"/>
          </a:p>
          <a:p>
            <a:r>
              <a:rPr lang="en-US" sz="2200" dirty="0"/>
              <a:t>Educators/trainers will need to consider the changes and how to address them</a:t>
            </a:r>
          </a:p>
        </p:txBody>
      </p:sp>
      <p:sp>
        <p:nvSpPr>
          <p:cNvPr id="5" name="Content Placeholder 2">
            <a:extLst>
              <a:ext uri="{FF2B5EF4-FFF2-40B4-BE49-F238E27FC236}">
                <a16:creationId xmlns:a16="http://schemas.microsoft.com/office/drawing/2014/main" id="{4E819610-B59B-403B-B9A7-E7B0F8E416BB}"/>
              </a:ext>
            </a:extLst>
          </p:cNvPr>
          <p:cNvSpPr txBox="1">
            <a:spLocks/>
          </p:cNvSpPr>
          <p:nvPr/>
        </p:nvSpPr>
        <p:spPr>
          <a:xfrm>
            <a:off x="437068" y="1772125"/>
            <a:ext cx="11450131" cy="50858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9600" b="1" dirty="0"/>
          </a:p>
        </p:txBody>
      </p:sp>
    </p:spTree>
    <p:extLst>
      <p:ext uri="{BB962C8B-B14F-4D97-AF65-F5344CB8AC3E}">
        <p14:creationId xmlns:p14="http://schemas.microsoft.com/office/powerpoint/2010/main" val="24530203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6D390C3-E20C-4464-8A43-1957D16301CC}"/>
              </a:ext>
            </a:extLst>
          </p:cNvPr>
          <p:cNvSpPr/>
          <p:nvPr/>
        </p:nvSpPr>
        <p:spPr>
          <a:xfrm>
            <a:off x="184731" y="1933209"/>
            <a:ext cx="3197013" cy="2471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defTabSz="914400">
              <a:lnSpc>
                <a:spcPct val="90000"/>
              </a:lnSpc>
              <a:spcBef>
                <a:spcPct val="0"/>
              </a:spcBef>
              <a:spcAft>
                <a:spcPts val="600"/>
              </a:spcAft>
            </a:pPr>
            <a:r>
              <a:rPr lang="en-US" sz="3600" b="1" kern="1200" dirty="0">
                <a:solidFill>
                  <a:schemeClr val="bg1"/>
                </a:solidFill>
                <a:latin typeface="+mj-lt"/>
                <a:ea typeface="+mj-ea"/>
                <a:cs typeface="+mj-cs"/>
              </a:rPr>
              <a:t>6. Wrap-up </a:t>
            </a:r>
          </a:p>
          <a:p>
            <a:pPr defTabSz="914400">
              <a:lnSpc>
                <a:spcPct val="90000"/>
              </a:lnSpc>
              <a:spcBef>
                <a:spcPct val="0"/>
              </a:spcBef>
              <a:spcAft>
                <a:spcPts val="600"/>
              </a:spcAft>
            </a:pPr>
            <a:r>
              <a:rPr lang="en-US" sz="3600" b="1" kern="1200" dirty="0">
                <a:solidFill>
                  <a:schemeClr val="bg1"/>
                </a:solidFill>
                <a:latin typeface="+mj-lt"/>
                <a:ea typeface="+mj-ea"/>
                <a:cs typeface="+mj-cs"/>
              </a:rPr>
              <a:t>&amp; </a:t>
            </a:r>
          </a:p>
          <a:p>
            <a:pPr defTabSz="914400">
              <a:lnSpc>
                <a:spcPct val="90000"/>
              </a:lnSpc>
              <a:spcBef>
                <a:spcPct val="0"/>
              </a:spcBef>
              <a:spcAft>
                <a:spcPts val="600"/>
              </a:spcAft>
            </a:pPr>
            <a:r>
              <a:rPr lang="en-US" sz="3600" b="1" kern="1200" dirty="0">
                <a:solidFill>
                  <a:schemeClr val="bg1"/>
                </a:solidFill>
                <a:latin typeface="+mj-lt"/>
                <a:ea typeface="+mj-ea"/>
                <a:cs typeface="+mj-cs"/>
              </a:rPr>
              <a:t>Thank you to our Panelists!</a:t>
            </a:r>
            <a:endParaRPr lang="en-US" sz="3600" kern="1200" dirty="0">
              <a:solidFill>
                <a:schemeClr val="bg1"/>
              </a:solidFill>
              <a:latin typeface="+mj-lt"/>
              <a:ea typeface="+mj-ea"/>
              <a:cs typeface="+mj-cs"/>
            </a:endParaRPr>
          </a:p>
        </p:txBody>
      </p:sp>
      <p:pic>
        <p:nvPicPr>
          <p:cNvPr id="1031" name="Picture 7" descr="Government-of-Canada-Logo - PSG">
            <a:extLst>
              <a:ext uri="{FF2B5EF4-FFF2-40B4-BE49-F238E27FC236}">
                <a16:creationId xmlns:a16="http://schemas.microsoft.com/office/drawing/2014/main" id="{79C31B39-AD98-44B9-AC4E-22A16A5DEC4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058023" y="6139934"/>
            <a:ext cx="3433216" cy="317569"/>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F4E515FC-1A7F-428D-A708-4AC5D4104107}"/>
              </a:ext>
            </a:extLst>
          </p:cNvPr>
          <p:cNvSpPr txBox="1">
            <a:spLocks/>
          </p:cNvSpPr>
          <p:nvPr/>
        </p:nvSpPr>
        <p:spPr>
          <a:xfrm>
            <a:off x="4299457" y="289923"/>
            <a:ext cx="7289799" cy="5533496"/>
          </a:xfrm>
          <a:prstGeom prst="rect">
            <a:avLst/>
          </a:prstGeom>
        </p:spPr>
        <p:txBody>
          <a:bodyPr vert="horz" lIns="91440" tIns="45720" rIns="91440" bIns="45720" rtlCol="0" anchor="ctr">
            <a:normAutofit/>
          </a:bodyPr>
          <a:lstStyle>
            <a:lvl1pPr marL="385802" indent="-385802" algn="l" defTabSz="514403" rtl="0" eaLnBrk="1" latinLnBrk="0" hangingPunct="1">
              <a:spcBef>
                <a:spcPct val="20000"/>
              </a:spcBef>
              <a:buFont typeface="Arial"/>
              <a:buChar char="•"/>
              <a:defRPr sz="3601" kern="1200">
                <a:solidFill>
                  <a:schemeClr val="tx1"/>
                </a:solidFill>
                <a:latin typeface="Arial"/>
                <a:ea typeface="+mn-ea"/>
                <a:cs typeface="Verdana"/>
              </a:defRPr>
            </a:lvl1pPr>
            <a:lvl2pPr marL="835905" indent="-321502" algn="l" defTabSz="514403" rtl="0" eaLnBrk="1" latinLnBrk="0" hangingPunct="1">
              <a:spcBef>
                <a:spcPct val="20000"/>
              </a:spcBef>
              <a:buFont typeface="Arial"/>
              <a:buChar char="–"/>
              <a:defRPr sz="3150" kern="1200">
                <a:solidFill>
                  <a:schemeClr val="tx1"/>
                </a:solidFill>
                <a:latin typeface="Arial"/>
                <a:ea typeface="+mn-ea"/>
                <a:cs typeface="Verdana"/>
              </a:defRPr>
            </a:lvl2pPr>
            <a:lvl3pPr marL="1286007" indent="-257201" algn="l" defTabSz="514403" rtl="0" eaLnBrk="1" latinLnBrk="0" hangingPunct="1">
              <a:spcBef>
                <a:spcPct val="20000"/>
              </a:spcBef>
              <a:buFont typeface="Arial"/>
              <a:buChar char="•"/>
              <a:defRPr sz="2701" kern="1200">
                <a:solidFill>
                  <a:schemeClr val="tx1"/>
                </a:solidFill>
                <a:latin typeface="Arial"/>
                <a:ea typeface="+mn-ea"/>
                <a:cs typeface="Verdana"/>
              </a:defRPr>
            </a:lvl3pPr>
            <a:lvl4pPr marL="1800410" indent="-257201" algn="l" defTabSz="514403" rtl="0" eaLnBrk="1" latinLnBrk="0" hangingPunct="1">
              <a:spcBef>
                <a:spcPct val="20000"/>
              </a:spcBef>
              <a:buFont typeface="Arial"/>
              <a:buChar char="–"/>
              <a:defRPr sz="2250" kern="1200">
                <a:solidFill>
                  <a:schemeClr val="tx1"/>
                </a:solidFill>
                <a:latin typeface="Arial"/>
                <a:ea typeface="+mn-ea"/>
                <a:cs typeface="Verdana"/>
              </a:defRPr>
            </a:lvl4pPr>
            <a:lvl5pPr marL="2314813" indent="-257201" algn="l" defTabSz="514403" rtl="0" eaLnBrk="1" latinLnBrk="0" hangingPunct="1">
              <a:spcBef>
                <a:spcPct val="20000"/>
              </a:spcBef>
              <a:buFont typeface="Arial"/>
              <a:buChar char="»"/>
              <a:defRPr sz="2250" kern="1200">
                <a:solidFill>
                  <a:schemeClr val="tx1"/>
                </a:solidFill>
                <a:latin typeface="Arial"/>
                <a:ea typeface="+mn-ea"/>
                <a:cs typeface="Verdana"/>
              </a:defRPr>
            </a:lvl5pPr>
            <a:lvl6pPr marL="2829216" indent="-257201" algn="l" defTabSz="514403" rtl="0" eaLnBrk="1" latinLnBrk="0" hangingPunct="1">
              <a:spcBef>
                <a:spcPct val="20000"/>
              </a:spcBef>
              <a:buFont typeface="Arial"/>
              <a:buChar char="•"/>
              <a:defRPr sz="2250" kern="1200">
                <a:solidFill>
                  <a:schemeClr val="tx1"/>
                </a:solidFill>
                <a:latin typeface="+mn-lt"/>
                <a:ea typeface="+mn-ea"/>
                <a:cs typeface="+mn-cs"/>
              </a:defRPr>
            </a:lvl6pPr>
            <a:lvl7pPr marL="3343619" indent="-257201" algn="l" defTabSz="514403" rtl="0" eaLnBrk="1" latinLnBrk="0" hangingPunct="1">
              <a:spcBef>
                <a:spcPct val="20000"/>
              </a:spcBef>
              <a:buFont typeface="Arial"/>
              <a:buChar char="•"/>
              <a:defRPr sz="2250" kern="1200">
                <a:solidFill>
                  <a:schemeClr val="tx1"/>
                </a:solidFill>
                <a:latin typeface="+mn-lt"/>
                <a:ea typeface="+mn-ea"/>
                <a:cs typeface="+mn-cs"/>
              </a:defRPr>
            </a:lvl7pPr>
            <a:lvl8pPr marL="3858022" indent="-257201" algn="l" defTabSz="514403" rtl="0" eaLnBrk="1" latinLnBrk="0" hangingPunct="1">
              <a:spcBef>
                <a:spcPct val="20000"/>
              </a:spcBef>
              <a:buFont typeface="Arial"/>
              <a:buChar char="•"/>
              <a:defRPr sz="2250" kern="1200">
                <a:solidFill>
                  <a:schemeClr val="tx1"/>
                </a:solidFill>
                <a:latin typeface="+mn-lt"/>
                <a:ea typeface="+mn-ea"/>
                <a:cs typeface="+mn-cs"/>
              </a:defRPr>
            </a:lvl8pPr>
            <a:lvl9pPr marL="4372425" indent="-257201" algn="l" defTabSz="514403" rtl="0" eaLnBrk="1" latinLnBrk="0" hangingPunct="1">
              <a:spcBef>
                <a:spcPct val="20000"/>
              </a:spcBef>
              <a:buFont typeface="Arial"/>
              <a:buChar char="•"/>
              <a:defRPr sz="2250" kern="1200">
                <a:solidFill>
                  <a:schemeClr val="tx1"/>
                </a:solidFill>
                <a:latin typeface="+mn-lt"/>
                <a:ea typeface="+mn-ea"/>
                <a:cs typeface="+mn-cs"/>
              </a:defRPr>
            </a:lvl9pPr>
          </a:lstStyle>
          <a:p>
            <a:pPr marL="351000" indent="-228600" defTabSz="914400">
              <a:lnSpc>
                <a:spcPct val="90000"/>
              </a:lnSpc>
              <a:spcBef>
                <a:spcPts val="900"/>
              </a:spcBef>
              <a:spcAft>
                <a:spcPts val="900"/>
              </a:spcAft>
              <a:buFont typeface="Arial" panose="020B0604020202020204" pitchFamily="34" charset="0"/>
              <a:buChar char="•"/>
            </a:pPr>
            <a:endParaRPr lang="en-US" sz="2500" dirty="0">
              <a:latin typeface="+mn-lt"/>
              <a:cs typeface="+mn-cs"/>
            </a:endParaRPr>
          </a:p>
        </p:txBody>
      </p:sp>
      <p:pic>
        <p:nvPicPr>
          <p:cNvPr id="3" name="Picture 2" descr="A picture containing drawing&#10;&#10;Description automatically generated">
            <a:extLst>
              <a:ext uri="{FF2B5EF4-FFF2-40B4-BE49-F238E27FC236}">
                <a16:creationId xmlns:a16="http://schemas.microsoft.com/office/drawing/2014/main" id="{A11EB4D0-2B78-4716-BF0F-2D2A3FF0D38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75815" y="6104070"/>
            <a:ext cx="1193420" cy="547940"/>
          </a:xfrm>
          <a:prstGeom prst="rect">
            <a:avLst/>
          </a:prstGeom>
        </p:spPr>
      </p:pic>
      <p:sp>
        <p:nvSpPr>
          <p:cNvPr id="2" name="Rectangle 1">
            <a:extLst>
              <a:ext uri="{FF2B5EF4-FFF2-40B4-BE49-F238E27FC236}">
                <a16:creationId xmlns:a16="http://schemas.microsoft.com/office/drawing/2014/main" id="{4BCB74EA-0B71-4579-8C87-3503E760902F}"/>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B2087C0F-A0C7-488F-8414-1E269CAA5ECE}"/>
              </a:ext>
            </a:extLst>
          </p:cNvPr>
          <p:cNvSpPr>
            <a:spLocks noChangeArrowheads="1"/>
          </p:cNvSpPr>
          <p:nvPr/>
        </p:nvSpPr>
        <p:spPr bwMode="auto">
          <a:xfrm>
            <a:off x="152400" y="196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1A9EC07B-82AD-44BC-B263-90CB6841A5AD}"/>
              </a:ext>
            </a:extLst>
          </p:cNvPr>
          <p:cNvSpPr>
            <a:spLocks noChangeArrowheads="1"/>
          </p:cNvSpPr>
          <p:nvPr/>
        </p:nvSpPr>
        <p:spPr bwMode="auto">
          <a:xfrm>
            <a:off x="304800" y="3487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8494E523-7D06-426B-BE62-E6E3ED91E4DA}"/>
              </a:ext>
            </a:extLst>
          </p:cNvPr>
          <p:cNvSpPr txBox="1"/>
          <p:nvPr/>
        </p:nvSpPr>
        <p:spPr>
          <a:xfrm>
            <a:off x="4446494" y="718066"/>
            <a:ext cx="7440706" cy="4893647"/>
          </a:xfrm>
          <a:prstGeom prst="rect">
            <a:avLst/>
          </a:prstGeom>
          <a:noFill/>
        </p:spPr>
        <p:txBody>
          <a:bodyPr wrap="square">
            <a:spAutoFit/>
          </a:bodyPr>
          <a:lstStyle/>
          <a:p>
            <a:r>
              <a:rPr lang="en-US" sz="2400" b="1" dirty="0"/>
              <a:t>Annette Vermaeten</a:t>
            </a:r>
          </a:p>
          <a:p>
            <a:r>
              <a:rPr lang="en-US" sz="2400" dirty="0"/>
              <a:t>Director, Skills and Employment Branch, Employment and Social Development Canada</a:t>
            </a:r>
          </a:p>
          <a:p>
            <a:endParaRPr lang="en-US" sz="2400" dirty="0"/>
          </a:p>
          <a:p>
            <a:r>
              <a:rPr lang="en-US" sz="2400" b="1" dirty="0"/>
              <a:t>Andrea Horton</a:t>
            </a:r>
            <a:r>
              <a:rPr lang="en-US" sz="2400" dirty="0"/>
              <a:t>, Manager, Skills and Employment Branch, Employment Program Policy and Design Directorate</a:t>
            </a:r>
          </a:p>
          <a:p>
            <a:endParaRPr lang="en-US" sz="2400" dirty="0"/>
          </a:p>
          <a:p>
            <a:r>
              <a:rPr lang="en-US" sz="2400" b="1" dirty="0"/>
              <a:t>Chris Ferko</a:t>
            </a:r>
            <a:r>
              <a:rPr lang="en-US" sz="2400" dirty="0"/>
              <a:t>, </a:t>
            </a:r>
            <a:r>
              <a:rPr lang="fr-CA" sz="2400" dirty="0"/>
              <a:t>Policy Analyst, Office of Literacy and Essential Skills, Skills and Employment Branch</a:t>
            </a:r>
          </a:p>
          <a:p>
            <a:endParaRPr lang="fr-CA" sz="2400" dirty="0"/>
          </a:p>
          <a:p>
            <a:r>
              <a:rPr lang="en-CA" sz="2400" b="1" dirty="0"/>
              <a:t>Michael Herzog</a:t>
            </a:r>
            <a:r>
              <a:rPr lang="en-CA" sz="2400" dirty="0"/>
              <a:t>, Partner, Essential Skills Group</a:t>
            </a:r>
          </a:p>
          <a:p>
            <a:endParaRPr lang="en-CA" sz="2400" dirty="0"/>
          </a:p>
          <a:p>
            <a:r>
              <a:rPr lang="en-CA" sz="2400" b="1" dirty="0"/>
              <a:t>Sandra</a:t>
            </a:r>
            <a:r>
              <a:rPr lang="en-CA" sz="2400" dirty="0"/>
              <a:t> </a:t>
            </a:r>
            <a:r>
              <a:rPr lang="en-CA" sz="2400" b="1" dirty="0"/>
              <a:t>Hennessey, </a:t>
            </a:r>
            <a:r>
              <a:rPr lang="en-CA" sz="2400" dirty="0"/>
              <a:t>Essential Skills Consultant, CSC</a:t>
            </a:r>
          </a:p>
        </p:txBody>
      </p:sp>
      <p:pic>
        <p:nvPicPr>
          <p:cNvPr id="12" name="Content Placeholder 5" descr="A picture containing tableware&#10;&#10;Description generated with high confidence">
            <a:extLst>
              <a:ext uri="{FF2B5EF4-FFF2-40B4-BE49-F238E27FC236}">
                <a16:creationId xmlns:a16="http://schemas.microsoft.com/office/drawing/2014/main" id="{AC4AECCD-8C8C-419C-888E-8FE24F4272AF}"/>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003576" y="6044806"/>
            <a:ext cx="2072753" cy="507824"/>
          </a:xfrm>
          <a:prstGeom prst="rect">
            <a:avLst/>
          </a:prstGeom>
        </p:spPr>
      </p:pic>
    </p:spTree>
    <p:extLst>
      <p:ext uri="{BB962C8B-B14F-4D97-AF65-F5344CB8AC3E}">
        <p14:creationId xmlns:p14="http://schemas.microsoft.com/office/powerpoint/2010/main" val="3010493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0">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Shape 16">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Rectangle 5">
            <a:extLst>
              <a:ext uri="{FF2B5EF4-FFF2-40B4-BE49-F238E27FC236}">
                <a16:creationId xmlns:a16="http://schemas.microsoft.com/office/drawing/2014/main" id="{76D390C3-E20C-4464-8A43-1957D16301CC}"/>
              </a:ext>
            </a:extLst>
          </p:cNvPr>
          <p:cNvSpPr/>
          <p:nvPr/>
        </p:nvSpPr>
        <p:spPr>
          <a:xfrm>
            <a:off x="934872" y="982272"/>
            <a:ext cx="3388419" cy="45609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defTabSz="914400">
              <a:lnSpc>
                <a:spcPct val="90000"/>
              </a:lnSpc>
              <a:spcBef>
                <a:spcPct val="0"/>
              </a:spcBef>
              <a:spcAft>
                <a:spcPts val="600"/>
              </a:spcAft>
            </a:pPr>
            <a:r>
              <a:rPr lang="en-US" sz="4000" b="1" kern="1200" dirty="0">
                <a:solidFill>
                  <a:srgbClr val="FFFFFF"/>
                </a:solidFill>
                <a:latin typeface="+mj-lt"/>
                <a:ea typeface="+mj-ea"/>
                <a:cs typeface="+mj-cs"/>
              </a:rPr>
              <a:t>  </a:t>
            </a:r>
            <a:r>
              <a:rPr lang="en-US" sz="4400" b="1" kern="1200" dirty="0">
                <a:solidFill>
                  <a:srgbClr val="FFFFFF"/>
                </a:solidFill>
                <a:latin typeface="+mj-lt"/>
                <a:ea typeface="+mj-ea"/>
                <a:cs typeface="+mj-cs"/>
              </a:rPr>
              <a:t>Welcome </a:t>
            </a:r>
            <a:r>
              <a:rPr lang="en-US" sz="4400" b="1" dirty="0">
                <a:solidFill>
                  <a:srgbClr val="FFFFFF"/>
                </a:solidFill>
                <a:latin typeface="+mj-lt"/>
                <a:ea typeface="+mj-ea"/>
                <a:cs typeface="+mj-cs"/>
              </a:rPr>
              <a:t>&amp;</a:t>
            </a:r>
            <a:r>
              <a:rPr lang="en-US" sz="4400" b="1" kern="1200" dirty="0">
                <a:solidFill>
                  <a:srgbClr val="FFFFFF"/>
                </a:solidFill>
                <a:latin typeface="+mj-lt"/>
                <a:ea typeface="+mj-ea"/>
                <a:cs typeface="+mj-cs"/>
              </a:rPr>
              <a:t> Overview</a:t>
            </a:r>
            <a:endParaRPr lang="en-US" sz="4000" kern="1200" dirty="0">
              <a:solidFill>
                <a:srgbClr val="FFFFFF"/>
              </a:solidFill>
              <a:latin typeface="+mj-lt"/>
              <a:ea typeface="+mj-ea"/>
              <a:cs typeface="+mj-cs"/>
            </a:endParaRPr>
          </a:p>
        </p:txBody>
      </p:sp>
      <p:sp>
        <p:nvSpPr>
          <p:cNvPr id="19"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 name="Content Placeholder 2">
            <a:extLst>
              <a:ext uri="{FF2B5EF4-FFF2-40B4-BE49-F238E27FC236}">
                <a16:creationId xmlns:a16="http://schemas.microsoft.com/office/drawing/2014/main" id="{CD0EA3CB-51E4-4E66-B217-2556B8E372F4}"/>
              </a:ext>
            </a:extLst>
          </p:cNvPr>
          <p:cNvSpPr txBox="1">
            <a:spLocks/>
          </p:cNvSpPr>
          <p:nvPr/>
        </p:nvSpPr>
        <p:spPr>
          <a:xfrm>
            <a:off x="5221862" y="1719618"/>
            <a:ext cx="5948831" cy="433462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50925" indent="-514350">
              <a:spcBef>
                <a:spcPts val="600"/>
              </a:spcBef>
              <a:spcAft>
                <a:spcPts val="600"/>
              </a:spcAft>
              <a:buFont typeface="+mj-lt"/>
              <a:buAutoNum type="arabicPeriod"/>
            </a:pPr>
            <a:r>
              <a:rPr lang="en-US" sz="3200" dirty="0">
                <a:solidFill>
                  <a:srgbClr val="FEFFFF"/>
                </a:solidFill>
              </a:rPr>
              <a:t>Purpose of this session</a:t>
            </a:r>
          </a:p>
          <a:p>
            <a:pPr marL="1050925" indent="-514350">
              <a:spcBef>
                <a:spcPts val="600"/>
              </a:spcBef>
              <a:spcAft>
                <a:spcPts val="600"/>
              </a:spcAft>
              <a:buFont typeface="+mj-lt"/>
              <a:buAutoNum type="arabicPeriod"/>
            </a:pPr>
            <a:r>
              <a:rPr lang="en-US" sz="3200" dirty="0">
                <a:solidFill>
                  <a:srgbClr val="FEFFFF"/>
                </a:solidFill>
              </a:rPr>
              <a:t>Introduction to CSC, ESG and ESDC (OLES)</a:t>
            </a:r>
          </a:p>
          <a:p>
            <a:pPr marL="1050925" indent="-514350">
              <a:spcBef>
                <a:spcPts val="600"/>
              </a:spcBef>
              <a:spcAft>
                <a:spcPts val="600"/>
              </a:spcAft>
              <a:buFont typeface="+mj-lt"/>
              <a:buAutoNum type="arabicPeriod"/>
            </a:pPr>
            <a:r>
              <a:rPr lang="en-US" sz="3200" dirty="0">
                <a:solidFill>
                  <a:srgbClr val="FEFFFF"/>
                </a:solidFill>
              </a:rPr>
              <a:t>Renewal of Canada’s Essential Skills Framework</a:t>
            </a:r>
          </a:p>
          <a:p>
            <a:pPr marL="1050925" indent="-514350">
              <a:spcBef>
                <a:spcPts val="600"/>
              </a:spcBef>
              <a:spcAft>
                <a:spcPts val="600"/>
              </a:spcAft>
              <a:buFont typeface="+mj-lt"/>
              <a:buAutoNum type="arabicPeriod"/>
            </a:pPr>
            <a:r>
              <a:rPr lang="en-US" sz="3200" dirty="0">
                <a:solidFill>
                  <a:srgbClr val="FEFFFF"/>
                </a:solidFill>
              </a:rPr>
              <a:t>Implication for Essential Skills Assessment Tools </a:t>
            </a:r>
          </a:p>
          <a:p>
            <a:pPr marL="1050925" indent="-514350">
              <a:spcBef>
                <a:spcPts val="600"/>
              </a:spcBef>
              <a:spcAft>
                <a:spcPts val="600"/>
              </a:spcAft>
              <a:buFont typeface="+mj-lt"/>
              <a:buAutoNum type="arabicPeriod"/>
            </a:pPr>
            <a:r>
              <a:rPr lang="en-US" sz="3200" dirty="0">
                <a:solidFill>
                  <a:srgbClr val="FEFFFF"/>
                </a:solidFill>
              </a:rPr>
              <a:t>Wrap Up</a:t>
            </a:r>
            <a:endParaRPr lang="en-US" sz="2000" dirty="0">
              <a:solidFill>
                <a:srgbClr val="FEFFFF"/>
              </a:solidFill>
            </a:endParaRPr>
          </a:p>
        </p:txBody>
      </p:sp>
      <p:pic>
        <p:nvPicPr>
          <p:cNvPr id="2" name="Picture 1" descr="A picture containing drawing&#10;&#10;Description automatically generated">
            <a:extLst>
              <a:ext uri="{FF2B5EF4-FFF2-40B4-BE49-F238E27FC236}">
                <a16:creationId xmlns:a16="http://schemas.microsoft.com/office/drawing/2014/main" id="{04C3C865-DA74-4E39-B8D4-98076693B8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41358" y="6042336"/>
            <a:ext cx="1327877" cy="609674"/>
          </a:xfrm>
          <a:prstGeom prst="rect">
            <a:avLst/>
          </a:prstGeom>
        </p:spPr>
      </p:pic>
    </p:spTree>
    <p:extLst>
      <p:ext uri="{BB962C8B-B14F-4D97-AF65-F5344CB8AC3E}">
        <p14:creationId xmlns:p14="http://schemas.microsoft.com/office/powerpoint/2010/main" val="436914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046" y="1681651"/>
            <a:ext cx="10515600" cy="1019538"/>
          </a:xfrm>
        </p:spPr>
        <p:txBody>
          <a:bodyPr>
            <a:normAutofit fontScale="90000"/>
          </a:bodyPr>
          <a:lstStyle/>
          <a:p>
            <a:pPr algn="ctr"/>
            <a:r>
              <a:rPr lang="en-CA" b="1" dirty="0"/>
              <a:t>Thank you!</a:t>
            </a:r>
            <a:br>
              <a:rPr lang="en-US" dirty="0"/>
            </a:br>
            <a:endParaRPr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8852" y="6158572"/>
            <a:ext cx="2881905" cy="699428"/>
          </a:xfrm>
          <a:prstGeom prst="rect">
            <a:avLst/>
          </a:prstGeom>
        </p:spPr>
      </p:pic>
      <p:sp>
        <p:nvSpPr>
          <p:cNvPr id="4" name="TextBox 3"/>
          <p:cNvSpPr txBox="1"/>
          <p:nvPr/>
        </p:nvSpPr>
        <p:spPr>
          <a:xfrm>
            <a:off x="332426" y="2402154"/>
            <a:ext cx="11676840" cy="3600986"/>
          </a:xfrm>
          <a:prstGeom prst="rect">
            <a:avLst/>
          </a:prstGeom>
          <a:noFill/>
        </p:spPr>
        <p:txBody>
          <a:bodyPr wrap="square" rtlCol="0">
            <a:spAutoFit/>
          </a:bodyPr>
          <a:lstStyle/>
          <a:p>
            <a:r>
              <a:rPr lang="en-CA" sz="2800" dirty="0"/>
              <a:t>Coming soon:</a:t>
            </a:r>
          </a:p>
          <a:p>
            <a:endParaRPr lang="en-CA" sz="2800" dirty="0"/>
          </a:p>
          <a:p>
            <a:pPr marL="342900" indent="-342900">
              <a:buFont typeface="Wingdings" panose="05000000000000000000" pitchFamily="2" charset="2"/>
              <a:buChar char="v"/>
            </a:pPr>
            <a:r>
              <a:rPr lang="en-CA" sz="2400" dirty="0"/>
              <a:t>webinar resources: </a:t>
            </a:r>
            <a:r>
              <a:rPr lang="en-US" sz="2400" dirty="0">
                <a:hlinkClick r:id="rId4"/>
              </a:rPr>
              <a:t>https://e-channel.ca/practitioners/pop-pd-resources</a:t>
            </a:r>
            <a:endParaRPr lang="en-CA" sz="2400" dirty="0"/>
          </a:p>
          <a:p>
            <a:endParaRPr lang="en-CA" sz="2400" dirty="0"/>
          </a:p>
          <a:p>
            <a:pPr marL="342900" indent="-342900">
              <a:buFont typeface="Wingdings" panose="05000000000000000000" pitchFamily="2" charset="2"/>
              <a:buChar char="v"/>
            </a:pPr>
            <a:r>
              <a:rPr lang="en-CA" sz="2400" dirty="0"/>
              <a:t>webinar evaluation:  </a:t>
            </a:r>
            <a:r>
              <a:rPr lang="en-US" sz="2400" u="sng" dirty="0">
                <a:hlinkClick r:id="rId5"/>
              </a:rPr>
              <a:t>https://tinyurl.com/y6x9zupx</a:t>
            </a:r>
            <a:r>
              <a:rPr lang="en-US" sz="2400" dirty="0"/>
              <a:t> </a:t>
            </a:r>
            <a:endParaRPr lang="en-CA" sz="2400" dirty="0"/>
          </a:p>
          <a:p>
            <a:endParaRPr lang="en-CA" sz="2400" dirty="0"/>
          </a:p>
          <a:p>
            <a:pPr marL="342900" indent="-342900">
              <a:buFont typeface="Wingdings" panose="05000000000000000000" pitchFamily="2" charset="2"/>
              <a:buChar char="v"/>
            </a:pPr>
            <a:r>
              <a:rPr lang="en-CA" sz="2400" dirty="0"/>
              <a:t>registration link for our next webinar: </a:t>
            </a:r>
          </a:p>
          <a:p>
            <a:r>
              <a:rPr lang="en-US" sz="2400" dirty="0">
                <a:hlinkClick r:id="rId6"/>
              </a:rPr>
              <a:t>https://echannelcontactnorth.zoom.us/webinar/register/WN_LhBGLMweTeWcdEAoDdU9cg</a:t>
            </a:r>
            <a:r>
              <a:rPr lang="en-US" sz="2400" dirty="0"/>
              <a:t>  </a:t>
            </a:r>
            <a:endParaRPr lang="en-CA" sz="2400" dirty="0"/>
          </a:p>
          <a:p>
            <a:r>
              <a:rPr lang="en-CA" sz="2800" dirty="0"/>
              <a:t> </a:t>
            </a:r>
            <a:endParaRPr lang="en-US" sz="2800" dirty="0"/>
          </a:p>
        </p:txBody>
      </p:sp>
      <p:pic>
        <p:nvPicPr>
          <p:cNvPr id="5" name="Picture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874904" y="-416582"/>
            <a:ext cx="4275794" cy="2347495"/>
          </a:xfrm>
          <a:prstGeom prst="rect">
            <a:avLst/>
          </a:prstGeom>
        </p:spPr>
      </p:pic>
    </p:spTree>
    <p:extLst>
      <p:ext uri="{BB962C8B-B14F-4D97-AF65-F5344CB8AC3E}">
        <p14:creationId xmlns:p14="http://schemas.microsoft.com/office/powerpoint/2010/main" val="2805094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7" name="Picture 76">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ctangle 15">
            <a:extLst>
              <a:ext uri="{FF2B5EF4-FFF2-40B4-BE49-F238E27FC236}">
                <a16:creationId xmlns:a16="http://schemas.microsoft.com/office/drawing/2014/main" id="{F86BE314-ECCC-489B-8BD9-115CB690BF6D}"/>
              </a:ext>
            </a:extLst>
          </p:cNvPr>
          <p:cNvSpPr/>
          <p:nvPr/>
        </p:nvSpPr>
        <p:spPr>
          <a:xfrm>
            <a:off x="5272709" y="296060"/>
            <a:ext cx="6544917" cy="120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defTabSz="914400">
              <a:lnSpc>
                <a:spcPct val="90000"/>
              </a:lnSpc>
              <a:spcBef>
                <a:spcPct val="0"/>
              </a:spcBef>
              <a:spcAft>
                <a:spcPts val="600"/>
              </a:spcAft>
            </a:pPr>
            <a:r>
              <a:rPr lang="en-US" sz="4400" b="1" dirty="0">
                <a:solidFill>
                  <a:schemeClr val="bg1"/>
                </a:solidFill>
                <a:latin typeface="+mj-lt"/>
                <a:ea typeface="+mj-ea"/>
                <a:cs typeface="+mj-cs"/>
              </a:rPr>
              <a:t>  </a:t>
            </a:r>
            <a:r>
              <a:rPr lang="en-US" sz="3600" b="1" dirty="0">
                <a:solidFill>
                  <a:schemeClr val="bg1"/>
                </a:solidFill>
                <a:latin typeface="+mj-lt"/>
                <a:ea typeface="+mj-ea"/>
                <a:cs typeface="+mj-cs"/>
              </a:rPr>
              <a:t>1. Purpose of Today’s Session</a:t>
            </a:r>
            <a:endParaRPr lang="en-US" sz="4400" dirty="0">
              <a:solidFill>
                <a:schemeClr val="bg1"/>
              </a:solidFill>
              <a:latin typeface="+mj-lt"/>
              <a:ea typeface="+mj-ea"/>
              <a:cs typeface="+mj-cs"/>
            </a:endParaRPr>
          </a:p>
        </p:txBody>
      </p:sp>
      <p:sp>
        <p:nvSpPr>
          <p:cNvPr id="79"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050" name="Picture 2" descr="What are Essential Skills? | Let's Talk Science">
            <a:extLst>
              <a:ext uri="{FF2B5EF4-FFF2-40B4-BE49-F238E27FC236}">
                <a16:creationId xmlns:a16="http://schemas.microsoft.com/office/drawing/2014/main" id="{11EC3DC4-7393-49EC-85DA-29CA053BE8F8}"/>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r="4455" b="-3"/>
          <a:stretch/>
        </p:blipFill>
        <p:spPr bwMode="auto">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CD0EA3CB-51E4-4E66-B217-2556B8E372F4}"/>
              </a:ext>
            </a:extLst>
          </p:cNvPr>
          <p:cNvSpPr txBox="1">
            <a:spLocks/>
          </p:cNvSpPr>
          <p:nvPr/>
        </p:nvSpPr>
        <p:spPr>
          <a:xfrm>
            <a:off x="5737729" y="1609355"/>
            <a:ext cx="5614875" cy="3639289"/>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b="1" dirty="0">
              <a:solidFill>
                <a:srgbClr val="000000"/>
              </a:solidFill>
            </a:endParaRPr>
          </a:p>
          <a:p>
            <a:pPr>
              <a:spcBef>
                <a:spcPts val="600"/>
              </a:spcBef>
              <a:spcAft>
                <a:spcPts val="600"/>
              </a:spcAft>
            </a:pPr>
            <a:r>
              <a:rPr lang="en-US" sz="3200" dirty="0">
                <a:solidFill>
                  <a:srgbClr val="000000"/>
                </a:solidFill>
              </a:rPr>
              <a:t>To help you better understand the coming renewal of Canada’s Essential Skills framework</a:t>
            </a:r>
          </a:p>
          <a:p>
            <a:pPr marL="0" indent="0">
              <a:spcBef>
                <a:spcPts val="600"/>
              </a:spcBef>
              <a:spcAft>
                <a:spcPts val="600"/>
              </a:spcAft>
              <a:buNone/>
            </a:pPr>
            <a:endParaRPr lang="en-US" sz="1200" dirty="0">
              <a:solidFill>
                <a:srgbClr val="000000"/>
              </a:solidFill>
            </a:endParaRPr>
          </a:p>
          <a:p>
            <a:pPr>
              <a:spcBef>
                <a:spcPts val="600"/>
              </a:spcBef>
              <a:spcAft>
                <a:spcPts val="600"/>
              </a:spcAft>
            </a:pPr>
            <a:r>
              <a:rPr lang="en-US" sz="3200" dirty="0">
                <a:solidFill>
                  <a:srgbClr val="000000"/>
                </a:solidFill>
              </a:rPr>
              <a:t>To consider implications for ES assessment tools currently in use </a:t>
            </a:r>
          </a:p>
        </p:txBody>
      </p:sp>
      <p:pic>
        <p:nvPicPr>
          <p:cNvPr id="2" name="Picture 1" descr="A picture containing drawing&#10;&#10;Description automatically generated">
            <a:extLst>
              <a:ext uri="{FF2B5EF4-FFF2-40B4-BE49-F238E27FC236}">
                <a16:creationId xmlns:a16="http://schemas.microsoft.com/office/drawing/2014/main" id="{842CE483-9DF5-4784-81AB-A581791D0E3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41358" y="6042336"/>
            <a:ext cx="1327877" cy="609674"/>
          </a:xfrm>
          <a:prstGeom prst="rect">
            <a:avLst/>
          </a:prstGeom>
        </p:spPr>
      </p:pic>
    </p:spTree>
    <p:extLst>
      <p:ext uri="{BB962C8B-B14F-4D97-AF65-F5344CB8AC3E}">
        <p14:creationId xmlns:p14="http://schemas.microsoft.com/office/powerpoint/2010/main" val="3928971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7" name="Picture 76">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ctangle 15">
            <a:extLst>
              <a:ext uri="{FF2B5EF4-FFF2-40B4-BE49-F238E27FC236}">
                <a16:creationId xmlns:a16="http://schemas.microsoft.com/office/drawing/2014/main" id="{F86BE314-ECCC-489B-8BD9-115CB690BF6D}"/>
              </a:ext>
            </a:extLst>
          </p:cNvPr>
          <p:cNvSpPr/>
          <p:nvPr/>
        </p:nvSpPr>
        <p:spPr>
          <a:xfrm>
            <a:off x="6577126" y="1926092"/>
            <a:ext cx="4144848" cy="2190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defTabSz="914400">
              <a:lnSpc>
                <a:spcPct val="90000"/>
              </a:lnSpc>
              <a:spcBef>
                <a:spcPct val="0"/>
              </a:spcBef>
              <a:spcAft>
                <a:spcPts val="600"/>
              </a:spcAft>
            </a:pPr>
            <a:r>
              <a:rPr lang="en-US" sz="4400" b="1" dirty="0">
                <a:solidFill>
                  <a:schemeClr val="bg1"/>
                </a:solidFill>
                <a:latin typeface="+mj-lt"/>
                <a:ea typeface="+mj-ea"/>
                <a:cs typeface="+mj-cs"/>
              </a:rPr>
              <a:t>2. Introductions</a:t>
            </a:r>
            <a:endParaRPr lang="en-US" sz="5400" dirty="0">
              <a:solidFill>
                <a:schemeClr val="bg1"/>
              </a:solidFill>
              <a:latin typeface="+mj-lt"/>
              <a:ea typeface="+mj-ea"/>
              <a:cs typeface="+mj-cs"/>
            </a:endParaRPr>
          </a:p>
        </p:txBody>
      </p:sp>
      <p:sp>
        <p:nvSpPr>
          <p:cNvPr id="79"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050" name="Picture 2" descr="What are Essential Skills? | Let's Talk Science">
            <a:extLst>
              <a:ext uri="{FF2B5EF4-FFF2-40B4-BE49-F238E27FC236}">
                <a16:creationId xmlns:a16="http://schemas.microsoft.com/office/drawing/2014/main" id="{11EC3DC4-7393-49EC-85DA-29CA053BE8F8}"/>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r="4455" b="-3"/>
          <a:stretch/>
        </p:blipFill>
        <p:spPr bwMode="auto">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2" name="Picture 1" descr="A picture containing drawing&#10;&#10;Description automatically generated">
            <a:extLst>
              <a:ext uri="{FF2B5EF4-FFF2-40B4-BE49-F238E27FC236}">
                <a16:creationId xmlns:a16="http://schemas.microsoft.com/office/drawing/2014/main" id="{842CE483-9DF5-4784-81AB-A581791D0E3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41358" y="6042336"/>
            <a:ext cx="1327877" cy="609674"/>
          </a:xfrm>
          <a:prstGeom prst="rect">
            <a:avLst/>
          </a:prstGeom>
        </p:spPr>
      </p:pic>
    </p:spTree>
    <p:extLst>
      <p:ext uri="{BB962C8B-B14F-4D97-AF65-F5344CB8AC3E}">
        <p14:creationId xmlns:p14="http://schemas.microsoft.com/office/powerpoint/2010/main" val="2526949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D0EA3CB-51E4-4E66-B217-2556B8E372F4}"/>
              </a:ext>
            </a:extLst>
          </p:cNvPr>
          <p:cNvSpPr txBox="1">
            <a:spLocks/>
          </p:cNvSpPr>
          <p:nvPr/>
        </p:nvSpPr>
        <p:spPr>
          <a:xfrm>
            <a:off x="1803662" y="5118754"/>
            <a:ext cx="8584676" cy="1228258"/>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ts val="600"/>
              </a:spcAft>
              <a:buNone/>
            </a:pPr>
            <a:r>
              <a:rPr lang="en-US" sz="3100" dirty="0">
                <a:latin typeface="+mj-lt"/>
                <a:ea typeface="+mj-ea"/>
                <a:cs typeface="+mj-cs"/>
              </a:rPr>
              <a:t>Barb Glass, Executive Director</a:t>
            </a:r>
          </a:p>
          <a:p>
            <a:pPr marL="0" indent="0" algn="ctr">
              <a:spcBef>
                <a:spcPct val="0"/>
              </a:spcBef>
              <a:spcAft>
                <a:spcPts val="600"/>
              </a:spcAft>
              <a:buNone/>
            </a:pPr>
            <a:r>
              <a:rPr lang="en-US" sz="3100" dirty="0">
                <a:latin typeface="+mj-lt"/>
                <a:ea typeface="+mj-ea"/>
                <a:cs typeface="+mj-cs"/>
              </a:rPr>
              <a:t>Sandra Hennessey, Essential Skills Consultant</a:t>
            </a:r>
          </a:p>
          <a:p>
            <a:pPr marL="0" indent="0" algn="ctr">
              <a:spcBef>
                <a:spcPct val="0"/>
              </a:spcBef>
              <a:spcAft>
                <a:spcPts val="600"/>
              </a:spcAft>
              <a:buNone/>
            </a:pPr>
            <a:r>
              <a:rPr lang="en-US" sz="3100" dirty="0">
                <a:latin typeface="+mj-lt"/>
                <a:ea typeface="+mj-ea"/>
                <a:cs typeface="+mj-cs"/>
              </a:rPr>
              <a:t>cscau.com</a:t>
            </a:r>
          </a:p>
          <a:p>
            <a:pPr algn="ctr">
              <a:spcBef>
                <a:spcPct val="0"/>
              </a:spcBef>
              <a:buNone/>
            </a:pPr>
            <a:endParaRPr lang="en-US" sz="2600" dirty="0">
              <a:latin typeface="+mj-lt"/>
              <a:ea typeface="+mj-ea"/>
              <a:cs typeface="+mj-cs"/>
            </a:endParaRPr>
          </a:p>
        </p:txBody>
      </p:sp>
      <p:sp>
        <p:nvSpPr>
          <p:cNvPr id="13" name="Oval 12">
            <a:extLst>
              <a:ext uri="{FF2B5EF4-FFF2-40B4-BE49-F238E27FC236}">
                <a16:creationId xmlns:a16="http://schemas.microsoft.com/office/drawing/2014/main" id="{0C45045A-6083-4B3E-956A-675823375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744" y="832894"/>
            <a:ext cx="3300984" cy="33009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EBD2B2B2-1395-4E7B-87A0-BD34551C01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5336" y="997486"/>
            <a:ext cx="2971800" cy="2971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FAACFB0D-EE77-4058-A001-976C6E22485F}"/>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1462603" y="1564753"/>
            <a:ext cx="1837266" cy="1837266"/>
          </a:xfrm>
          <a:prstGeom prst="rect">
            <a:avLst/>
          </a:prstGeom>
          <a:noFill/>
        </p:spPr>
      </p:pic>
      <p:sp>
        <p:nvSpPr>
          <p:cNvPr id="17" name="Oval 16">
            <a:extLst>
              <a:ext uri="{FF2B5EF4-FFF2-40B4-BE49-F238E27FC236}">
                <a16:creationId xmlns:a16="http://schemas.microsoft.com/office/drawing/2014/main" id="{42875DDC-0225-45F8-B745-78688F2D1A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5509" y="832894"/>
            <a:ext cx="3300984" cy="33009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4F329563-0961-4426-90D2-2DF4888E5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0101" y="997486"/>
            <a:ext cx="2971800" cy="2971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A picture containing clipart&#10;&#10;Description generated with high confidence">
            <a:extLst>
              <a:ext uri="{FF2B5EF4-FFF2-40B4-BE49-F238E27FC236}">
                <a16:creationId xmlns:a16="http://schemas.microsoft.com/office/drawing/2014/main" id="{C0E7B54A-769E-45C4-BC4D-9953DF8DCD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7028" y="1943151"/>
            <a:ext cx="1837944" cy="1079792"/>
          </a:xfrm>
          <a:prstGeom prst="rect">
            <a:avLst/>
          </a:prstGeom>
        </p:spPr>
      </p:pic>
      <p:sp>
        <p:nvSpPr>
          <p:cNvPr id="21" name="Oval 20">
            <a:extLst>
              <a:ext uri="{FF2B5EF4-FFF2-40B4-BE49-F238E27FC236}">
                <a16:creationId xmlns:a16="http://schemas.microsoft.com/office/drawing/2014/main" id="{12617755-D451-4BAF-9B55-518297BFF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60273" y="832894"/>
            <a:ext cx="3300984" cy="33009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86C062C2-3673-4248-BE21-B51B16E63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4865" y="997486"/>
            <a:ext cx="2971800" cy="2971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descr="A picture containing clipart&#10;&#10;Description generated with high confidence">
            <a:extLst>
              <a:ext uri="{FF2B5EF4-FFF2-40B4-BE49-F238E27FC236}">
                <a16:creationId xmlns:a16="http://schemas.microsoft.com/office/drawing/2014/main" id="{BB29999F-374C-4EB0-B48F-8E5FC2030C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91793" y="2264791"/>
            <a:ext cx="1837944" cy="436511"/>
          </a:xfrm>
          <a:prstGeom prst="rect">
            <a:avLst/>
          </a:prstGeom>
        </p:spPr>
      </p:pic>
    </p:spTree>
    <p:extLst>
      <p:ext uri="{BB962C8B-B14F-4D97-AF65-F5344CB8AC3E}">
        <p14:creationId xmlns:p14="http://schemas.microsoft.com/office/powerpoint/2010/main" val="264497588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9B2373A5-66C2-46E3-90E3-DD1F378C18AB}"/>
              </a:ext>
            </a:extLst>
          </p:cNvPr>
          <p:cNvSpPr/>
          <p:nvPr/>
        </p:nvSpPr>
        <p:spPr>
          <a:xfrm>
            <a:off x="4548868" y="2038931"/>
            <a:ext cx="2946400" cy="2946400"/>
          </a:xfrm>
          <a:prstGeom prst="ellipse">
            <a:avLst/>
          </a:prstGeom>
          <a:solidFill>
            <a:srgbClr val="33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a:extLst>
              <a:ext uri="{FF2B5EF4-FFF2-40B4-BE49-F238E27FC236}">
                <a16:creationId xmlns:a16="http://schemas.microsoft.com/office/drawing/2014/main" id="{E2D82E3D-ECF9-4F5B-9FD3-560400DBC535}"/>
              </a:ext>
            </a:extLst>
          </p:cNvPr>
          <p:cNvSpPr>
            <a:spLocks noGrp="1"/>
          </p:cNvSpPr>
          <p:nvPr>
            <p:ph type="title"/>
          </p:nvPr>
        </p:nvSpPr>
        <p:spPr>
          <a:xfrm>
            <a:off x="-1" y="5689447"/>
            <a:ext cx="12192001" cy="1168553"/>
          </a:xfrm>
          <a:solidFill>
            <a:srgbClr val="336699"/>
          </a:solidFill>
        </p:spPr>
        <p:txBody>
          <a:bodyPr>
            <a:normAutofit/>
          </a:bodyPr>
          <a:lstStyle/>
          <a:p>
            <a:pPr algn="ctr"/>
            <a:r>
              <a:rPr lang="en-CA" sz="5400" dirty="0">
                <a:solidFill>
                  <a:schemeClr val="bg1"/>
                </a:solidFill>
                <a:latin typeface="+mn-lt"/>
              </a:rPr>
              <a:t>Proven, easy-to-use and trusted</a:t>
            </a:r>
          </a:p>
        </p:txBody>
      </p:sp>
      <p:sp>
        <p:nvSpPr>
          <p:cNvPr id="3" name="Content Placeholder 2">
            <a:extLst>
              <a:ext uri="{FF2B5EF4-FFF2-40B4-BE49-F238E27FC236}">
                <a16:creationId xmlns:a16="http://schemas.microsoft.com/office/drawing/2014/main" id="{4108FFFB-E895-4BA2-BD46-F074264B0AC3}"/>
              </a:ext>
            </a:extLst>
          </p:cNvPr>
          <p:cNvSpPr>
            <a:spLocks noGrp="1"/>
          </p:cNvSpPr>
          <p:nvPr>
            <p:ph idx="1"/>
          </p:nvPr>
        </p:nvSpPr>
        <p:spPr>
          <a:xfrm>
            <a:off x="4764767" y="2709269"/>
            <a:ext cx="2645229" cy="1193346"/>
          </a:xfrm>
        </p:spPr>
        <p:txBody>
          <a:bodyPr>
            <a:normAutofit lnSpcReduction="10000"/>
          </a:bodyPr>
          <a:lstStyle/>
          <a:p>
            <a:pPr marL="0" indent="0">
              <a:buNone/>
            </a:pPr>
            <a:r>
              <a:rPr lang="en-CA" sz="8800" b="1" dirty="0">
                <a:solidFill>
                  <a:schemeClr val="bg1"/>
                </a:solidFill>
              </a:rPr>
              <a:t>6.5M</a:t>
            </a:r>
            <a:r>
              <a:rPr lang="en-CA" sz="8800" dirty="0"/>
              <a:t> </a:t>
            </a:r>
          </a:p>
        </p:txBody>
      </p:sp>
      <p:pic>
        <p:nvPicPr>
          <p:cNvPr id="4" name="Content Placeholder 5" descr="A picture containing tableware&#10;&#10;Description generated with high confidence">
            <a:extLst>
              <a:ext uri="{FF2B5EF4-FFF2-40B4-BE49-F238E27FC236}">
                <a16:creationId xmlns:a16="http://schemas.microsoft.com/office/drawing/2014/main" id="{9769DBAB-D54B-4930-B0B8-D93733A35FEB}"/>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856341" y="457094"/>
            <a:ext cx="5582808" cy="1367788"/>
          </a:xfrm>
          <a:prstGeom prst="rect">
            <a:avLst/>
          </a:prstGeom>
        </p:spPr>
      </p:pic>
      <p:sp>
        <p:nvSpPr>
          <p:cNvPr id="5" name="Content Placeholder 2">
            <a:extLst>
              <a:ext uri="{FF2B5EF4-FFF2-40B4-BE49-F238E27FC236}">
                <a16:creationId xmlns:a16="http://schemas.microsoft.com/office/drawing/2014/main" id="{520EF094-4F2C-402C-B0C0-D3AF9FF80D2F}"/>
              </a:ext>
            </a:extLst>
          </p:cNvPr>
          <p:cNvSpPr txBox="1">
            <a:spLocks/>
          </p:cNvSpPr>
          <p:nvPr/>
        </p:nvSpPr>
        <p:spPr>
          <a:xfrm>
            <a:off x="4548868" y="3734720"/>
            <a:ext cx="3096985" cy="11009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CA" sz="3200" b="1" dirty="0">
                <a:solidFill>
                  <a:schemeClr val="bg1"/>
                </a:solidFill>
              </a:rPr>
              <a:t>test questions </a:t>
            </a:r>
            <a:br>
              <a:rPr lang="en-CA" sz="3200" b="1" dirty="0">
                <a:solidFill>
                  <a:schemeClr val="bg1"/>
                </a:solidFill>
              </a:rPr>
            </a:br>
            <a:r>
              <a:rPr lang="en-CA" sz="3200" b="1" dirty="0">
                <a:solidFill>
                  <a:schemeClr val="bg1"/>
                </a:solidFill>
              </a:rPr>
              <a:t>answered</a:t>
            </a:r>
          </a:p>
        </p:txBody>
      </p:sp>
      <p:sp>
        <p:nvSpPr>
          <p:cNvPr id="7" name="Content Placeholder 2">
            <a:extLst>
              <a:ext uri="{FF2B5EF4-FFF2-40B4-BE49-F238E27FC236}">
                <a16:creationId xmlns:a16="http://schemas.microsoft.com/office/drawing/2014/main" id="{1C9A23DC-2233-46B8-9B01-76CFD5C0298B}"/>
              </a:ext>
            </a:extLst>
          </p:cNvPr>
          <p:cNvSpPr txBox="1">
            <a:spLocks/>
          </p:cNvSpPr>
          <p:nvPr/>
        </p:nvSpPr>
        <p:spPr>
          <a:xfrm>
            <a:off x="7739290" y="2353032"/>
            <a:ext cx="4023219" cy="780883"/>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sz="7700" b="1" dirty="0">
                <a:solidFill>
                  <a:srgbClr val="00B0F0"/>
                </a:solidFill>
              </a:rPr>
              <a:t>130,000+</a:t>
            </a:r>
            <a:r>
              <a:rPr lang="en-CA" sz="8800" dirty="0"/>
              <a:t> </a:t>
            </a:r>
          </a:p>
        </p:txBody>
      </p:sp>
      <p:sp>
        <p:nvSpPr>
          <p:cNvPr id="8" name="Content Placeholder 2">
            <a:extLst>
              <a:ext uri="{FF2B5EF4-FFF2-40B4-BE49-F238E27FC236}">
                <a16:creationId xmlns:a16="http://schemas.microsoft.com/office/drawing/2014/main" id="{F650FF7C-2CF9-44FE-B705-376C3443A57D}"/>
              </a:ext>
            </a:extLst>
          </p:cNvPr>
          <p:cNvSpPr txBox="1">
            <a:spLocks/>
          </p:cNvSpPr>
          <p:nvPr/>
        </p:nvSpPr>
        <p:spPr>
          <a:xfrm>
            <a:off x="7861751" y="2862693"/>
            <a:ext cx="4829632" cy="12941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sz="3200" b="1" dirty="0"/>
              <a:t>test-takers</a:t>
            </a:r>
          </a:p>
        </p:txBody>
      </p:sp>
      <p:sp>
        <p:nvSpPr>
          <p:cNvPr id="9" name="Content Placeholder 2">
            <a:extLst>
              <a:ext uri="{FF2B5EF4-FFF2-40B4-BE49-F238E27FC236}">
                <a16:creationId xmlns:a16="http://schemas.microsoft.com/office/drawing/2014/main" id="{5F78953A-4A4B-4A9E-9F02-1F975F2D1939}"/>
              </a:ext>
            </a:extLst>
          </p:cNvPr>
          <p:cNvSpPr txBox="1">
            <a:spLocks/>
          </p:cNvSpPr>
          <p:nvPr/>
        </p:nvSpPr>
        <p:spPr>
          <a:xfrm>
            <a:off x="1487713" y="2431667"/>
            <a:ext cx="2877657" cy="780883"/>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CA" sz="8800" b="1" dirty="0">
                <a:solidFill>
                  <a:srgbClr val="00B0F0"/>
                </a:solidFill>
              </a:rPr>
              <a:t>550,000+</a:t>
            </a:r>
            <a:r>
              <a:rPr lang="en-CA" sz="8800" dirty="0"/>
              <a:t> </a:t>
            </a:r>
          </a:p>
        </p:txBody>
      </p:sp>
      <p:sp>
        <p:nvSpPr>
          <p:cNvPr id="10" name="Content Placeholder 2">
            <a:extLst>
              <a:ext uri="{FF2B5EF4-FFF2-40B4-BE49-F238E27FC236}">
                <a16:creationId xmlns:a16="http://schemas.microsoft.com/office/drawing/2014/main" id="{9F7133C0-8F5C-4A0B-9AA8-69FB6097F446}"/>
              </a:ext>
            </a:extLst>
          </p:cNvPr>
          <p:cNvSpPr txBox="1">
            <a:spLocks/>
          </p:cNvSpPr>
          <p:nvPr/>
        </p:nvSpPr>
        <p:spPr>
          <a:xfrm>
            <a:off x="754291" y="2883573"/>
            <a:ext cx="3550555" cy="9813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CA" sz="3200" b="1" dirty="0"/>
              <a:t>assessments taken</a:t>
            </a:r>
          </a:p>
        </p:txBody>
      </p:sp>
      <p:sp>
        <p:nvSpPr>
          <p:cNvPr id="11" name="Content Placeholder 2">
            <a:extLst>
              <a:ext uri="{FF2B5EF4-FFF2-40B4-BE49-F238E27FC236}">
                <a16:creationId xmlns:a16="http://schemas.microsoft.com/office/drawing/2014/main" id="{FE18952C-F511-4434-8A65-B9AF832E24B7}"/>
              </a:ext>
            </a:extLst>
          </p:cNvPr>
          <p:cNvSpPr txBox="1">
            <a:spLocks/>
          </p:cNvSpPr>
          <p:nvPr/>
        </p:nvSpPr>
        <p:spPr>
          <a:xfrm>
            <a:off x="1475014" y="3634196"/>
            <a:ext cx="2645229" cy="780883"/>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CA" sz="8800" b="1" dirty="0">
                <a:solidFill>
                  <a:srgbClr val="00B0F0"/>
                </a:solidFill>
              </a:rPr>
              <a:t>600+</a:t>
            </a:r>
            <a:r>
              <a:rPr lang="en-CA" sz="8800" dirty="0"/>
              <a:t> </a:t>
            </a:r>
          </a:p>
        </p:txBody>
      </p:sp>
      <p:sp>
        <p:nvSpPr>
          <p:cNvPr id="12" name="Content Placeholder 2">
            <a:extLst>
              <a:ext uri="{FF2B5EF4-FFF2-40B4-BE49-F238E27FC236}">
                <a16:creationId xmlns:a16="http://schemas.microsoft.com/office/drawing/2014/main" id="{BF727EF3-479D-4991-88A9-F7FEE163098E}"/>
              </a:ext>
            </a:extLst>
          </p:cNvPr>
          <p:cNvSpPr txBox="1">
            <a:spLocks/>
          </p:cNvSpPr>
          <p:nvPr/>
        </p:nvSpPr>
        <p:spPr>
          <a:xfrm>
            <a:off x="631374" y="4184317"/>
            <a:ext cx="3550555" cy="12941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CA" sz="3200" b="1" dirty="0"/>
              <a:t>organizations using ESG</a:t>
            </a:r>
          </a:p>
        </p:txBody>
      </p:sp>
      <p:sp>
        <p:nvSpPr>
          <p:cNvPr id="13" name="Content Placeholder 2">
            <a:extLst>
              <a:ext uri="{FF2B5EF4-FFF2-40B4-BE49-F238E27FC236}">
                <a16:creationId xmlns:a16="http://schemas.microsoft.com/office/drawing/2014/main" id="{C11AFF54-A5B5-4F99-AD18-42A379452209}"/>
              </a:ext>
            </a:extLst>
          </p:cNvPr>
          <p:cNvSpPr txBox="1">
            <a:spLocks/>
          </p:cNvSpPr>
          <p:nvPr/>
        </p:nvSpPr>
        <p:spPr>
          <a:xfrm>
            <a:off x="7801226" y="3605504"/>
            <a:ext cx="2645229" cy="780883"/>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sz="7700" b="1" dirty="0">
                <a:solidFill>
                  <a:srgbClr val="00B0F0"/>
                </a:solidFill>
              </a:rPr>
              <a:t>682</a:t>
            </a:r>
            <a:r>
              <a:rPr lang="en-CA" sz="8800" dirty="0"/>
              <a:t> </a:t>
            </a:r>
          </a:p>
        </p:txBody>
      </p:sp>
      <p:sp>
        <p:nvSpPr>
          <p:cNvPr id="14" name="Content Placeholder 2">
            <a:extLst>
              <a:ext uri="{FF2B5EF4-FFF2-40B4-BE49-F238E27FC236}">
                <a16:creationId xmlns:a16="http://schemas.microsoft.com/office/drawing/2014/main" id="{DA81EC7B-CE87-40CC-916B-7ADBAD8F3857}"/>
              </a:ext>
            </a:extLst>
          </p:cNvPr>
          <p:cNvSpPr txBox="1">
            <a:spLocks/>
          </p:cNvSpPr>
          <p:nvPr/>
        </p:nvSpPr>
        <p:spPr>
          <a:xfrm>
            <a:off x="7861751" y="4153372"/>
            <a:ext cx="3222034" cy="12941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sz="3200" b="1" dirty="0"/>
              <a:t>online learning activities</a:t>
            </a:r>
          </a:p>
        </p:txBody>
      </p:sp>
    </p:spTree>
    <p:extLst>
      <p:ext uri="{BB962C8B-B14F-4D97-AF65-F5344CB8AC3E}">
        <p14:creationId xmlns:p14="http://schemas.microsoft.com/office/powerpoint/2010/main" val="860317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B0C60769-5425-4CDA-B979-1B360DB8F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9234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6D390C3-E20C-4464-8A43-1957D16301CC}"/>
              </a:ext>
            </a:extLst>
          </p:cNvPr>
          <p:cNvSpPr/>
          <p:nvPr/>
        </p:nvSpPr>
        <p:spPr>
          <a:xfrm>
            <a:off x="557201" y="1857931"/>
            <a:ext cx="4809068" cy="274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algn="ctr" defTabSz="914400">
              <a:lnSpc>
                <a:spcPct val="90000"/>
              </a:lnSpc>
              <a:spcBef>
                <a:spcPct val="0"/>
              </a:spcBef>
              <a:spcAft>
                <a:spcPts val="600"/>
              </a:spcAft>
            </a:pPr>
            <a:r>
              <a:rPr lang="en-US" sz="4400" b="1" kern="1200" dirty="0">
                <a:solidFill>
                  <a:schemeClr val="bg1"/>
                </a:solidFill>
                <a:latin typeface="+mj-lt"/>
                <a:ea typeface="+mj-ea"/>
                <a:cs typeface="+mj-cs"/>
              </a:rPr>
              <a:t>  Employment and Social Development Canada </a:t>
            </a:r>
          </a:p>
          <a:p>
            <a:pPr algn="ctr" defTabSz="914400">
              <a:lnSpc>
                <a:spcPct val="90000"/>
              </a:lnSpc>
              <a:spcBef>
                <a:spcPct val="0"/>
              </a:spcBef>
              <a:spcAft>
                <a:spcPts val="600"/>
              </a:spcAft>
            </a:pPr>
            <a:r>
              <a:rPr lang="en-US" sz="4400" b="1" kern="1200" dirty="0">
                <a:solidFill>
                  <a:schemeClr val="bg1"/>
                </a:solidFill>
                <a:latin typeface="+mj-lt"/>
                <a:ea typeface="+mj-ea"/>
                <a:cs typeface="+mj-cs"/>
              </a:rPr>
              <a:t>(ESDC)</a:t>
            </a:r>
            <a:endParaRPr lang="en-US" sz="4400" kern="1200" dirty="0">
              <a:solidFill>
                <a:schemeClr val="bg1"/>
              </a:solidFill>
              <a:latin typeface="+mj-lt"/>
              <a:ea typeface="+mj-ea"/>
              <a:cs typeface="+mj-cs"/>
            </a:endParaRPr>
          </a:p>
        </p:txBody>
      </p:sp>
      <p:pic>
        <p:nvPicPr>
          <p:cNvPr id="1031" name="Picture 7" descr="Government-of-Canada-Logo - PSG">
            <a:extLst>
              <a:ext uri="{FF2B5EF4-FFF2-40B4-BE49-F238E27FC236}">
                <a16:creationId xmlns:a16="http://schemas.microsoft.com/office/drawing/2014/main" id="{79C31B39-AD98-44B9-AC4E-22A16A5DEC4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738730" y="5734647"/>
            <a:ext cx="4898170" cy="453075"/>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CD0EA3CB-51E4-4E66-B217-2556B8E372F4}"/>
              </a:ext>
            </a:extLst>
          </p:cNvPr>
          <p:cNvSpPr txBox="1">
            <a:spLocks/>
          </p:cNvSpPr>
          <p:nvPr/>
        </p:nvSpPr>
        <p:spPr>
          <a:xfrm>
            <a:off x="6268530" y="413266"/>
            <a:ext cx="5714294" cy="5336420"/>
          </a:xfrm>
          <a:prstGeom prst="rect">
            <a:avLst/>
          </a:prstGeom>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3200" b="1" dirty="0"/>
              <a:t>Annette Vermaeten</a:t>
            </a:r>
          </a:p>
          <a:p>
            <a:pPr>
              <a:lnSpc>
                <a:spcPct val="100000"/>
              </a:lnSpc>
              <a:spcBef>
                <a:spcPts val="0"/>
              </a:spcBef>
            </a:pPr>
            <a:r>
              <a:rPr lang="en-US" sz="3200" dirty="0"/>
              <a:t>Director, Office of Literacy and Essential Skills (OLES), Skills and Employment Branch (SEB)</a:t>
            </a:r>
          </a:p>
          <a:p>
            <a:pPr marL="0" indent="0">
              <a:lnSpc>
                <a:spcPct val="100000"/>
              </a:lnSpc>
              <a:spcBef>
                <a:spcPts val="0"/>
              </a:spcBef>
              <a:buNone/>
            </a:pPr>
            <a:endParaRPr lang="en-US" sz="1700" dirty="0"/>
          </a:p>
          <a:p>
            <a:pPr marL="0" indent="0">
              <a:lnSpc>
                <a:spcPct val="100000"/>
              </a:lnSpc>
              <a:spcBef>
                <a:spcPts val="0"/>
              </a:spcBef>
              <a:buNone/>
            </a:pPr>
            <a:r>
              <a:rPr lang="en-US" sz="3200" b="1" dirty="0"/>
              <a:t>Andrea Horton</a:t>
            </a:r>
          </a:p>
          <a:p>
            <a:pPr>
              <a:lnSpc>
                <a:spcPct val="100000"/>
              </a:lnSpc>
              <a:spcBef>
                <a:spcPts val="0"/>
              </a:spcBef>
            </a:pPr>
            <a:r>
              <a:rPr lang="en-US" sz="3200" dirty="0"/>
              <a:t>Manager, Employment Program Policy and Design Directorate, OLES, SEB</a:t>
            </a:r>
          </a:p>
          <a:p>
            <a:pPr marL="0" indent="0">
              <a:lnSpc>
                <a:spcPct val="100000"/>
              </a:lnSpc>
              <a:spcBef>
                <a:spcPts val="0"/>
              </a:spcBef>
              <a:buNone/>
            </a:pPr>
            <a:endParaRPr lang="en-US" sz="1700" dirty="0"/>
          </a:p>
          <a:p>
            <a:pPr marL="0" indent="0">
              <a:lnSpc>
                <a:spcPct val="100000"/>
              </a:lnSpc>
              <a:spcBef>
                <a:spcPts val="0"/>
              </a:spcBef>
              <a:buNone/>
            </a:pPr>
            <a:r>
              <a:rPr lang="en-US" sz="3200" b="1" dirty="0"/>
              <a:t>Chris Ferko</a:t>
            </a:r>
          </a:p>
          <a:p>
            <a:pPr>
              <a:lnSpc>
                <a:spcPct val="100000"/>
              </a:lnSpc>
              <a:spcBef>
                <a:spcPts val="0"/>
              </a:spcBef>
            </a:pPr>
            <a:r>
              <a:rPr lang="en-US" sz="3200" dirty="0"/>
              <a:t>Policy Analyst, OLES, SEB</a:t>
            </a:r>
            <a:br>
              <a:rPr lang="en-US" dirty="0"/>
            </a:br>
            <a:endParaRPr lang="en-US" dirty="0"/>
          </a:p>
        </p:txBody>
      </p:sp>
      <p:sp>
        <p:nvSpPr>
          <p:cNvPr id="2" name="Rectangle 1">
            <a:extLst>
              <a:ext uri="{FF2B5EF4-FFF2-40B4-BE49-F238E27FC236}">
                <a16:creationId xmlns:a16="http://schemas.microsoft.com/office/drawing/2014/main" id="{4BCB74EA-0B71-4579-8C87-3503E760902F}"/>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B2087C0F-A0C7-488F-8414-1E269CAA5ECE}"/>
              </a:ext>
            </a:extLst>
          </p:cNvPr>
          <p:cNvSpPr>
            <a:spLocks noChangeArrowheads="1"/>
          </p:cNvSpPr>
          <p:nvPr/>
        </p:nvSpPr>
        <p:spPr bwMode="auto">
          <a:xfrm>
            <a:off x="152400" y="196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1A9EC07B-82AD-44BC-B263-90CB6841A5AD}"/>
              </a:ext>
            </a:extLst>
          </p:cNvPr>
          <p:cNvSpPr>
            <a:spLocks noChangeArrowheads="1"/>
          </p:cNvSpPr>
          <p:nvPr/>
        </p:nvSpPr>
        <p:spPr bwMode="auto">
          <a:xfrm>
            <a:off x="304800" y="3487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90108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6D390C3-E20C-4464-8A43-1957D16301CC}"/>
              </a:ext>
            </a:extLst>
          </p:cNvPr>
          <p:cNvSpPr/>
          <p:nvPr/>
        </p:nvSpPr>
        <p:spPr>
          <a:xfrm>
            <a:off x="333809" y="1732345"/>
            <a:ext cx="3197013" cy="274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fontScale="92500"/>
          </a:bodyPr>
          <a:lstStyle/>
          <a:p>
            <a:pPr algn="ctr" defTabSz="914400">
              <a:lnSpc>
                <a:spcPct val="90000"/>
              </a:lnSpc>
              <a:spcBef>
                <a:spcPct val="0"/>
              </a:spcBef>
              <a:spcAft>
                <a:spcPts val="600"/>
              </a:spcAft>
            </a:pPr>
            <a:r>
              <a:rPr lang="en-US" sz="4400" b="1" kern="1200" dirty="0">
                <a:solidFill>
                  <a:schemeClr val="bg1"/>
                </a:solidFill>
                <a:latin typeface="+mj-lt"/>
                <a:ea typeface="+mj-ea"/>
                <a:cs typeface="+mj-cs"/>
              </a:rPr>
              <a:t>  Office of Literacy and Essential Skills </a:t>
            </a:r>
          </a:p>
          <a:p>
            <a:pPr algn="ctr" defTabSz="914400">
              <a:lnSpc>
                <a:spcPct val="90000"/>
              </a:lnSpc>
              <a:spcBef>
                <a:spcPct val="0"/>
              </a:spcBef>
              <a:spcAft>
                <a:spcPts val="600"/>
              </a:spcAft>
            </a:pPr>
            <a:r>
              <a:rPr lang="en-US" sz="4400" b="1" kern="1200" dirty="0">
                <a:solidFill>
                  <a:schemeClr val="bg1"/>
                </a:solidFill>
                <a:latin typeface="+mj-lt"/>
                <a:ea typeface="+mj-ea"/>
                <a:cs typeface="+mj-cs"/>
              </a:rPr>
              <a:t>(OLES)</a:t>
            </a:r>
            <a:endParaRPr lang="en-US" sz="4400" kern="1200" dirty="0">
              <a:solidFill>
                <a:schemeClr val="bg1"/>
              </a:solidFill>
              <a:latin typeface="+mj-lt"/>
              <a:ea typeface="+mj-ea"/>
              <a:cs typeface="+mj-cs"/>
            </a:endParaRPr>
          </a:p>
          <a:p>
            <a:pPr algn="ctr" defTabSz="914400">
              <a:lnSpc>
                <a:spcPct val="90000"/>
              </a:lnSpc>
              <a:spcBef>
                <a:spcPct val="0"/>
              </a:spcBef>
              <a:spcAft>
                <a:spcPts val="600"/>
              </a:spcAft>
            </a:pPr>
            <a:endParaRPr lang="en-US" sz="4400" kern="1200" dirty="0">
              <a:solidFill>
                <a:schemeClr val="bg1"/>
              </a:solidFill>
              <a:latin typeface="+mj-lt"/>
              <a:ea typeface="+mj-ea"/>
              <a:cs typeface="+mj-cs"/>
            </a:endParaRPr>
          </a:p>
        </p:txBody>
      </p:sp>
      <p:pic>
        <p:nvPicPr>
          <p:cNvPr id="11" name="Picture 10">
            <a:extLst>
              <a:ext uri="{FF2B5EF4-FFF2-40B4-BE49-F238E27FC236}">
                <a16:creationId xmlns:a16="http://schemas.microsoft.com/office/drawing/2014/main" id="{87ED1CD5-38FF-4D87-A33F-079E89B54D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42991" y="6030892"/>
            <a:ext cx="4280700" cy="395960"/>
          </a:xfrm>
          <a:prstGeom prst="rect">
            <a:avLst/>
          </a:prstGeom>
        </p:spPr>
      </p:pic>
      <p:sp>
        <p:nvSpPr>
          <p:cNvPr id="4" name="Content Placeholder 2">
            <a:extLst>
              <a:ext uri="{FF2B5EF4-FFF2-40B4-BE49-F238E27FC236}">
                <a16:creationId xmlns:a16="http://schemas.microsoft.com/office/drawing/2014/main" id="{CD0EA3CB-51E4-4E66-B217-2556B8E372F4}"/>
              </a:ext>
            </a:extLst>
          </p:cNvPr>
          <p:cNvSpPr txBox="1">
            <a:spLocks/>
          </p:cNvSpPr>
          <p:nvPr/>
        </p:nvSpPr>
        <p:spPr>
          <a:xfrm>
            <a:off x="4355567" y="646044"/>
            <a:ext cx="7289799" cy="479357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None/>
            </a:pPr>
            <a:r>
              <a:rPr lang="en-US" sz="2400" i="1" dirty="0"/>
              <a:t>“</a:t>
            </a:r>
            <a:r>
              <a:rPr lang="en-US" sz="2400" b="0" i="1" dirty="0">
                <a:effectLst/>
              </a:rPr>
              <a:t>The Office of Literacy and Essential Skills (OLES) aims to help adult Canadians improve their literacy and essential skills to better prepare for, get and keep a job, and adapt and succeed at work.</a:t>
            </a:r>
          </a:p>
          <a:p>
            <a:pPr marL="0" indent="0">
              <a:spcBef>
                <a:spcPts val="0"/>
              </a:spcBef>
              <a:spcAft>
                <a:spcPts val="600"/>
              </a:spcAft>
              <a:buNone/>
            </a:pPr>
            <a:endParaRPr lang="en-US" sz="2000" i="1" dirty="0"/>
          </a:p>
          <a:p>
            <a:pPr marL="0" indent="0">
              <a:spcBef>
                <a:spcPts val="0"/>
              </a:spcBef>
              <a:spcAft>
                <a:spcPts val="600"/>
              </a:spcAft>
              <a:buNone/>
            </a:pPr>
            <a:r>
              <a:rPr lang="en-US" sz="2400" b="0" i="1" dirty="0">
                <a:effectLst/>
              </a:rPr>
              <a:t> As such, OLES is working closely with provincial and territorial governments to support the integration of essential skills into employment and training programs, which they in large part deliver, and for which they are further supported by federal labour market transfers such as the Canada Job Fund and Labour Market Development Agreements.”</a:t>
            </a:r>
            <a:endParaRPr lang="en-US" sz="2400" i="1" dirty="0"/>
          </a:p>
        </p:txBody>
      </p:sp>
      <p:sp>
        <p:nvSpPr>
          <p:cNvPr id="2" name="Rectangle 1">
            <a:extLst>
              <a:ext uri="{FF2B5EF4-FFF2-40B4-BE49-F238E27FC236}">
                <a16:creationId xmlns:a16="http://schemas.microsoft.com/office/drawing/2014/main" id="{4BCB74EA-0B71-4579-8C87-3503E760902F}"/>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B2087C0F-A0C7-488F-8414-1E269CAA5ECE}"/>
              </a:ext>
            </a:extLst>
          </p:cNvPr>
          <p:cNvSpPr>
            <a:spLocks noChangeArrowheads="1"/>
          </p:cNvSpPr>
          <p:nvPr/>
        </p:nvSpPr>
        <p:spPr bwMode="auto">
          <a:xfrm>
            <a:off x="152400" y="196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1A9EC07B-82AD-44BC-B263-90CB6841A5AD}"/>
              </a:ext>
            </a:extLst>
          </p:cNvPr>
          <p:cNvSpPr>
            <a:spLocks noChangeArrowheads="1"/>
          </p:cNvSpPr>
          <p:nvPr/>
        </p:nvSpPr>
        <p:spPr bwMode="auto">
          <a:xfrm>
            <a:off x="304800" y="3487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Box 11">
            <a:extLst>
              <a:ext uri="{FF2B5EF4-FFF2-40B4-BE49-F238E27FC236}">
                <a16:creationId xmlns:a16="http://schemas.microsoft.com/office/drawing/2014/main" id="{6D94F35F-A5ED-4566-8898-AD78E3A07299}"/>
              </a:ext>
            </a:extLst>
          </p:cNvPr>
          <p:cNvSpPr txBox="1"/>
          <p:nvPr/>
        </p:nvSpPr>
        <p:spPr>
          <a:xfrm>
            <a:off x="397164" y="5151328"/>
            <a:ext cx="3343660" cy="738664"/>
          </a:xfrm>
          <a:prstGeom prst="rect">
            <a:avLst/>
          </a:prstGeom>
          <a:noFill/>
        </p:spPr>
        <p:txBody>
          <a:bodyPr wrap="square">
            <a:spAutoFit/>
          </a:bodyPr>
          <a:lstStyle/>
          <a:p>
            <a:pPr marL="0" indent="0">
              <a:buNone/>
            </a:pPr>
            <a:r>
              <a:rPr lang="en-US" sz="1400" dirty="0">
                <a:solidFill>
                  <a:schemeClr val="bg1"/>
                </a:solidFill>
                <a:hlinkClick r:id="rId4">
                  <a:extLst>
                    <a:ext uri="{A12FA001-AC4F-418D-AE19-62706E023703}">
                      <ahyp:hlinkClr xmlns:ahyp="http://schemas.microsoft.com/office/drawing/2018/hyperlinkcolor" val="tx"/>
                    </a:ext>
                  </a:extLst>
                </a:hlinkClick>
              </a:rPr>
              <a:t>https://www.canada.ca/en/employment-social-development/programs/literacy-essential-skills.html</a:t>
            </a:r>
            <a:r>
              <a:rPr lang="en-US" sz="1400" dirty="0">
                <a:solidFill>
                  <a:schemeClr val="bg1"/>
                </a:solidFill>
              </a:rPr>
              <a:t> </a:t>
            </a:r>
          </a:p>
        </p:txBody>
      </p:sp>
    </p:spTree>
    <p:extLst>
      <p:ext uri="{BB962C8B-B14F-4D97-AF65-F5344CB8AC3E}">
        <p14:creationId xmlns:p14="http://schemas.microsoft.com/office/powerpoint/2010/main" val="12447704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2"/>
  <p:tag name="ARTICULATE_PROJECT_OPEN" val="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415</TotalTime>
  <Words>2277</Words>
  <Application>Microsoft Macintosh PowerPoint</Application>
  <PresentationFormat>Widescreen</PresentationFormat>
  <Paragraphs>311</Paragraphs>
  <Slides>30</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Calibri Light</vt:lpstr>
      <vt:lpstr>Courier New</vt:lpstr>
      <vt:lpstr>Noto Sans</vt:lpstr>
      <vt:lpstr>Noto Sans Symbols</vt:lpstr>
      <vt:lpstr>Wingdings</vt:lpstr>
      <vt:lpstr>Office Theme</vt:lpstr>
      <vt:lpstr>PowerPoint Presentation</vt:lpstr>
      <vt:lpstr>About Pop Up PD for Literacy Educators</vt:lpstr>
      <vt:lpstr>PowerPoint Presentation</vt:lpstr>
      <vt:lpstr>PowerPoint Presentation</vt:lpstr>
      <vt:lpstr>PowerPoint Presentation</vt:lpstr>
      <vt:lpstr>PowerPoint Presentation</vt:lpstr>
      <vt:lpstr>Proven, easy-to-use and trusted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Renewal of Essential Skills Framework is based on the following criteria…</vt:lpstr>
      <vt:lpstr>The Path Forward…</vt:lpstr>
      <vt:lpstr>Questions or comments to this point?</vt:lpstr>
      <vt:lpstr>PowerPoint Presentation</vt:lpstr>
      <vt:lpstr>PowerPoint Presentation</vt:lpstr>
      <vt:lpstr>PowerPoint Presentation</vt:lpstr>
      <vt:lpstr>PowerPoint Presentation</vt:lpstr>
      <vt:lpstr>PowerPoint Presentation</vt:lpstr>
      <vt:lpstr>PowerPoint Presentation</vt:lpstr>
      <vt:lpstr>Questions  or  comments?</vt:lpstr>
      <vt:lpstr>PowerPoint Presentation</vt:lpstr>
      <vt:lpstr>PowerPoint Presentation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 Glass</dc:creator>
  <cp:lastModifiedBy>Sarah Stocker</cp:lastModifiedBy>
  <cp:revision>14</cp:revision>
  <dcterms:created xsi:type="dcterms:W3CDTF">2020-11-20T19:50:48Z</dcterms:created>
  <dcterms:modified xsi:type="dcterms:W3CDTF">2020-11-26T18:45:07Z</dcterms:modified>
</cp:coreProperties>
</file>