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5"/>
  </p:notesMasterIdLst>
  <p:sldIdLst>
    <p:sldId id="256" r:id="rId5"/>
    <p:sldId id="257" r:id="rId6"/>
    <p:sldId id="258" r:id="rId7"/>
    <p:sldId id="297"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300" r:id="rId22"/>
    <p:sldId id="265" r:id="rId23"/>
    <p:sldId id="271" r:id="rId24"/>
    <p:sldId id="268" r:id="rId25"/>
    <p:sldId id="266" r:id="rId26"/>
    <p:sldId id="272" r:id="rId27"/>
    <p:sldId id="267" r:id="rId28"/>
    <p:sldId id="269" r:id="rId29"/>
    <p:sldId id="270" r:id="rId30"/>
    <p:sldId id="302" r:id="rId31"/>
    <p:sldId id="287" r:id="rId32"/>
    <p:sldId id="288" r:id="rId33"/>
    <p:sldId id="289" r:id="rId34"/>
    <p:sldId id="304" r:id="rId35"/>
    <p:sldId id="290" r:id="rId36"/>
    <p:sldId id="291" r:id="rId37"/>
    <p:sldId id="292" r:id="rId38"/>
    <p:sldId id="293" r:id="rId39"/>
    <p:sldId id="294" r:id="rId40"/>
    <p:sldId id="295" r:id="rId41"/>
    <p:sldId id="298" r:id="rId42"/>
    <p:sldId id="296" r:id="rId43"/>
    <p:sldId id="264" r:id="rId44"/>
  </p:sldIdLst>
  <p:sldSz cx="12192000" cy="6858000"/>
  <p:notesSz cx="6950075" cy="9236075"/>
  <p:embeddedFontLst>
    <p:embeddedFont>
      <p:font typeface="Book Antiqua" panose="02040602050305030304" pitchFamily="18"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Candara" panose="020E0502030303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h1ypiBB9lGpqmXLHuaa/xoxC3W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75556-BC52-4616-97FF-FC2CED832553}" v="18" dt="2022-11-29T15:43:44.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snapToGrid="0">
      <p:cViewPr varScale="1">
        <p:scale>
          <a:sx n="122" d="100"/>
          <a:sy n="122" d="100"/>
        </p:scale>
        <p:origin x="96"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5" name="Google Shape;5;n"/>
          <p:cNvSpPr txBox="1">
            <a:spLocks noGrp="1"/>
          </p:cNvSpPr>
          <p:nvPr>
            <p:ph type="sldNum" idx="12"/>
          </p:nvPr>
        </p:nvSpPr>
        <p:spPr>
          <a:xfrm>
            <a:off x="3936173" y="8772379"/>
            <a:ext cx="3012329" cy="463696"/>
          </a:xfrm>
          <a:prstGeom prst="rect">
            <a:avLst/>
          </a:prstGeom>
          <a:noFill/>
          <a:ln>
            <a:noFill/>
          </a:ln>
        </p:spPr>
        <p:txBody>
          <a:bodyPr spcFirstLastPara="1" wrap="square" lIns="90748" tIns="45362" rIns="90748" bIns="45362" anchor="b" anchorCtr="0">
            <a:noAutofit/>
          </a:bodyPr>
          <a:lstStyle/>
          <a:p>
            <a:pPr algn="r"/>
            <a:fld id="{00000000-1234-1234-1234-123412341234}" type="slidenum">
              <a:rPr lang="en-CA" sz="1200" smtClean="0"/>
              <a:pPr algn="r"/>
              <a:t>‹#›</a:t>
            </a:fld>
            <a:endParaRPr lang="en-CA" sz="120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endParaRPr/>
          </a:p>
        </p:txBody>
      </p:sp>
      <p:sp>
        <p:nvSpPr>
          <p:cNvPr id="52" name="Google Shape;52;p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receive immediate notification when a learner has completed a task/activity in the online platform</a:t>
            </a:r>
          </a:p>
        </p:txBody>
      </p:sp>
      <p:sp>
        <p:nvSpPr>
          <p:cNvPr id="4" name="Slide Number Placeholder 3"/>
          <p:cNvSpPr>
            <a:spLocks noGrp="1"/>
          </p:cNvSpPr>
          <p:nvPr>
            <p:ph type="sldNum" idx="12"/>
          </p:nvPr>
        </p:nvSpPr>
        <p:spPr/>
        <p:txBody>
          <a:bodyPr/>
          <a:lstStyle/>
          <a:p>
            <a:pPr algn="r"/>
            <a:fld id="{00000000-1234-1234-1234-123412341234}" type="slidenum">
              <a:rPr lang="en-CA" sz="1200"/>
              <a:pPr algn="r"/>
              <a:t>23</a:t>
            </a:fld>
            <a:endParaRPr lang="en-CA" sz="1200"/>
          </a:p>
        </p:txBody>
      </p:sp>
    </p:spTree>
    <p:extLst>
      <p:ext uri="{BB962C8B-B14F-4D97-AF65-F5344CB8AC3E}">
        <p14:creationId xmlns:p14="http://schemas.microsoft.com/office/powerpoint/2010/main" val="4206288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Emails – out of office emergency numbers </a:t>
            </a:r>
            <a:r>
              <a:rPr lang="en-US" dirty="0" err="1"/>
              <a:t>etc</a:t>
            </a:r>
            <a:r>
              <a:rPr lang="en-US" dirty="0"/>
              <a:t> answered the challenge of the 24 – 7 , Intelligent agents in the platform, racking sheets for instructors </a:t>
            </a:r>
          </a:p>
        </p:txBody>
      </p:sp>
      <p:sp>
        <p:nvSpPr>
          <p:cNvPr id="4" name="Slide Number Placeholder 3"/>
          <p:cNvSpPr>
            <a:spLocks noGrp="1"/>
          </p:cNvSpPr>
          <p:nvPr>
            <p:ph type="sldNum" idx="12"/>
          </p:nvPr>
        </p:nvSpPr>
        <p:spPr/>
        <p:txBody>
          <a:bodyPr/>
          <a:lstStyle/>
          <a:p>
            <a:pPr algn="r"/>
            <a:fld id="{00000000-1234-1234-1234-123412341234}" type="slidenum">
              <a:rPr lang="en-CA" sz="1200"/>
              <a:pPr algn="r"/>
              <a:t>25</a:t>
            </a:fld>
            <a:endParaRPr lang="en-CA" sz="1200"/>
          </a:p>
        </p:txBody>
      </p:sp>
    </p:spTree>
    <p:extLst>
      <p:ext uri="{BB962C8B-B14F-4D97-AF65-F5344CB8AC3E}">
        <p14:creationId xmlns:p14="http://schemas.microsoft.com/office/powerpoint/2010/main" val="290343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a:pPr algn="r"/>
              <a:t>26</a:t>
            </a:fld>
            <a:endParaRPr lang="en-CA" sz="1200"/>
          </a:p>
        </p:txBody>
      </p:sp>
    </p:spTree>
    <p:extLst>
      <p:ext uri="{BB962C8B-B14F-4D97-AF65-F5344CB8AC3E}">
        <p14:creationId xmlns:p14="http://schemas.microsoft.com/office/powerpoint/2010/main" val="2179845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endParaRPr/>
          </a:p>
        </p:txBody>
      </p:sp>
      <p:sp>
        <p:nvSpPr>
          <p:cNvPr id="64" name="Google Shape;64;p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430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endParaRPr/>
          </a:p>
        </p:txBody>
      </p:sp>
      <p:sp>
        <p:nvSpPr>
          <p:cNvPr id="64" name="Google Shape;64;p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318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endParaRPr/>
          </a:p>
        </p:txBody>
      </p:sp>
      <p:sp>
        <p:nvSpPr>
          <p:cNvPr id="100" name="Google Shape;100;p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c9307fa39_0_0:notes"/>
          <p:cNvSpPr txBox="1">
            <a:spLocks noGrp="1"/>
          </p:cNvSpPr>
          <p:nvPr>
            <p:ph type="body" idx="1"/>
          </p:nvPr>
        </p:nvSpPr>
        <p:spPr>
          <a:xfrm>
            <a:off x="695008" y="4387136"/>
            <a:ext cx="5559941" cy="4156353"/>
          </a:xfrm>
          <a:prstGeom prst="rect">
            <a:avLst/>
          </a:prstGeom>
          <a:noFill/>
          <a:ln>
            <a:noFill/>
          </a:ln>
        </p:spPr>
        <p:txBody>
          <a:bodyPr spcFirstLastPara="1" wrap="square" lIns="92461" tIns="92461" rIns="92461" bIns="92461" anchor="t" anchorCtr="0">
            <a:noAutofit/>
          </a:bodyPr>
          <a:lstStyle/>
          <a:p>
            <a:pPr marL="0" indent="0">
              <a:buNone/>
            </a:pPr>
            <a:endParaRPr/>
          </a:p>
        </p:txBody>
      </p:sp>
      <p:sp>
        <p:nvSpPr>
          <p:cNvPr id="58" name="Google Shape;58;g9c9307fa39_0_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endParaRPr/>
          </a:p>
        </p:txBody>
      </p:sp>
      <p:sp>
        <p:nvSpPr>
          <p:cNvPr id="64" name="Google Shape;64;p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endParaRPr/>
          </a:p>
        </p:txBody>
      </p:sp>
      <p:sp>
        <p:nvSpPr>
          <p:cNvPr id="64" name="Google Shape;64;p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33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077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endParaRPr/>
          </a:p>
        </p:txBody>
      </p:sp>
      <p:sp>
        <p:nvSpPr>
          <p:cNvPr id="64" name="Google Shape;64;p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973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question may be – follow up re SIN and avoiding emails about SIN </a:t>
            </a:r>
            <a:r>
              <a:rPr lang="en-US" dirty="0" err="1"/>
              <a:t>etc</a:t>
            </a:r>
            <a:endParaRPr lang="en-US" dirty="0"/>
          </a:p>
          <a:p>
            <a:r>
              <a:rPr lang="en-US" dirty="0"/>
              <a:t>First emails for intake are followed up</a:t>
            </a:r>
          </a:p>
        </p:txBody>
      </p:sp>
      <p:sp>
        <p:nvSpPr>
          <p:cNvPr id="4" name="Slide Number Placeholder 3"/>
          <p:cNvSpPr>
            <a:spLocks noGrp="1"/>
          </p:cNvSpPr>
          <p:nvPr>
            <p:ph type="sldNum" idx="12"/>
          </p:nvPr>
        </p:nvSpPr>
        <p:spPr/>
        <p:txBody>
          <a:bodyPr/>
          <a:lstStyle/>
          <a:p>
            <a:pPr algn="r"/>
            <a:fld id="{00000000-1234-1234-1234-123412341234}" type="slidenum">
              <a:rPr lang="en-CA" sz="1200"/>
              <a:pPr algn="r"/>
              <a:t>19</a:t>
            </a:fld>
            <a:endParaRPr lang="en-CA" sz="1200"/>
          </a:p>
        </p:txBody>
      </p:sp>
    </p:spTree>
    <p:extLst>
      <p:ext uri="{BB962C8B-B14F-4D97-AF65-F5344CB8AC3E}">
        <p14:creationId xmlns:p14="http://schemas.microsoft.com/office/powerpoint/2010/main" val="399654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intake email sent to student  - may be registering fully online or have been in to register at the centre </a:t>
            </a:r>
          </a:p>
        </p:txBody>
      </p:sp>
      <p:sp>
        <p:nvSpPr>
          <p:cNvPr id="4" name="Slide Number Placeholder 3"/>
          <p:cNvSpPr>
            <a:spLocks noGrp="1"/>
          </p:cNvSpPr>
          <p:nvPr>
            <p:ph type="sldNum" idx="12"/>
          </p:nvPr>
        </p:nvSpPr>
        <p:spPr/>
        <p:txBody>
          <a:bodyPr/>
          <a:lstStyle/>
          <a:p>
            <a:pPr algn="r"/>
            <a:fld id="{00000000-1234-1234-1234-123412341234}" type="slidenum">
              <a:rPr lang="en-CA" sz="1200"/>
              <a:pPr algn="r"/>
              <a:t>20</a:t>
            </a:fld>
            <a:endParaRPr lang="en-CA" sz="1200"/>
          </a:p>
        </p:txBody>
      </p:sp>
    </p:spTree>
    <p:extLst>
      <p:ext uri="{BB962C8B-B14F-4D97-AF65-F5344CB8AC3E}">
        <p14:creationId xmlns:p14="http://schemas.microsoft.com/office/powerpoint/2010/main" val="1821589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14 is versatile! </a:t>
            </a:r>
          </a:p>
        </p:txBody>
      </p:sp>
      <p:sp>
        <p:nvSpPr>
          <p:cNvPr id="4" name="Slide Number Placeholder 3"/>
          <p:cNvSpPr>
            <a:spLocks noGrp="1"/>
          </p:cNvSpPr>
          <p:nvPr>
            <p:ph type="sldNum" idx="12"/>
          </p:nvPr>
        </p:nvSpPr>
        <p:spPr/>
        <p:txBody>
          <a:bodyPr/>
          <a:lstStyle/>
          <a:p>
            <a:pPr algn="r"/>
            <a:fld id="{00000000-1234-1234-1234-123412341234}" type="slidenum">
              <a:rPr lang="en-CA" sz="1200"/>
              <a:pPr algn="r"/>
              <a:t>22</a:t>
            </a:fld>
            <a:endParaRPr lang="en-CA" sz="1200"/>
          </a:p>
        </p:txBody>
      </p:sp>
    </p:spTree>
    <p:extLst>
      <p:ext uri="{BB962C8B-B14F-4D97-AF65-F5344CB8AC3E}">
        <p14:creationId xmlns:p14="http://schemas.microsoft.com/office/powerpoint/2010/main" val="3318575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4" name="Google Shape;12;p6">
            <a:extLst>
              <a:ext uri="{FF2B5EF4-FFF2-40B4-BE49-F238E27FC236}">
                <a16:creationId xmlns:a16="http://schemas.microsoft.com/office/drawing/2014/main" id="{E13846ED-5ABB-049C-346F-98F911CE1B64}"/>
              </a:ext>
            </a:extLst>
          </p:cNvPr>
          <p:cNvGrpSpPr/>
          <p:nvPr userDrawn="1"/>
        </p:nvGrpSpPr>
        <p:grpSpPr>
          <a:xfrm>
            <a:off x="0" y="6026478"/>
            <a:ext cx="11958172" cy="832052"/>
            <a:chOff x="0" y="6026478"/>
            <a:chExt cx="11958172" cy="832052"/>
          </a:xfrm>
        </p:grpSpPr>
        <p:pic>
          <p:nvPicPr>
            <p:cNvPr id="5" name="Google Shape;13;p6">
              <a:extLst>
                <a:ext uri="{FF2B5EF4-FFF2-40B4-BE49-F238E27FC236}">
                  <a16:creationId xmlns:a16="http://schemas.microsoft.com/office/drawing/2014/main" id="{9E49069F-CA41-FAC6-B6B2-5848FF4582DA}"/>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6" name="Google Shape;14;p6">
              <a:extLst>
                <a:ext uri="{FF2B5EF4-FFF2-40B4-BE49-F238E27FC236}">
                  <a16:creationId xmlns:a16="http://schemas.microsoft.com/office/drawing/2014/main" id="{5C456FCD-7326-A550-572E-4AB3D2F27B7F}"/>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15;p6">
              <a:extLst>
                <a:ext uri="{FF2B5EF4-FFF2-40B4-BE49-F238E27FC236}">
                  <a16:creationId xmlns:a16="http://schemas.microsoft.com/office/drawing/2014/main" id="{84EC4AEA-8C75-20BF-2378-0615C1EE7F32}"/>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16;p6">
              <a:extLst>
                <a:ext uri="{FF2B5EF4-FFF2-40B4-BE49-F238E27FC236}">
                  <a16:creationId xmlns:a16="http://schemas.microsoft.com/office/drawing/2014/main" id="{F9C1E2AC-CB95-6570-D44F-2235BBA2DE03}"/>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Hybrid LBS Delivery</a:t>
              </a:r>
              <a:endParaRPr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grpSp>
        <p:nvGrpSpPr>
          <p:cNvPr id="3" name="Google Shape;12;p6">
            <a:extLst>
              <a:ext uri="{FF2B5EF4-FFF2-40B4-BE49-F238E27FC236}">
                <a16:creationId xmlns:a16="http://schemas.microsoft.com/office/drawing/2014/main" id="{9A9AE5E4-3A19-5F54-7DF2-5A21CC00EB5D}"/>
              </a:ext>
            </a:extLst>
          </p:cNvPr>
          <p:cNvGrpSpPr/>
          <p:nvPr userDrawn="1"/>
        </p:nvGrpSpPr>
        <p:grpSpPr>
          <a:xfrm>
            <a:off x="0" y="6026478"/>
            <a:ext cx="11958172" cy="832052"/>
            <a:chOff x="0" y="6026478"/>
            <a:chExt cx="11958172" cy="832052"/>
          </a:xfrm>
        </p:grpSpPr>
        <p:pic>
          <p:nvPicPr>
            <p:cNvPr id="4" name="Google Shape;13;p6">
              <a:extLst>
                <a:ext uri="{FF2B5EF4-FFF2-40B4-BE49-F238E27FC236}">
                  <a16:creationId xmlns:a16="http://schemas.microsoft.com/office/drawing/2014/main" id="{9E11296B-6A7D-7DB7-CD77-8D7020CF10CB}"/>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5" name="Google Shape;14;p6">
              <a:extLst>
                <a:ext uri="{FF2B5EF4-FFF2-40B4-BE49-F238E27FC236}">
                  <a16:creationId xmlns:a16="http://schemas.microsoft.com/office/drawing/2014/main" id="{9A04B3B5-8A11-CDC3-6221-6471C7BA6CF9}"/>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15;p6">
              <a:extLst>
                <a:ext uri="{FF2B5EF4-FFF2-40B4-BE49-F238E27FC236}">
                  <a16:creationId xmlns:a16="http://schemas.microsoft.com/office/drawing/2014/main" id="{E9FC9C9B-1EBE-7DEA-24E1-70FB988E82A0}"/>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16;p6">
              <a:extLst>
                <a:ext uri="{FF2B5EF4-FFF2-40B4-BE49-F238E27FC236}">
                  <a16:creationId xmlns:a16="http://schemas.microsoft.com/office/drawing/2014/main" id="{3DAF12BF-8310-E7C9-38EF-C29321EFAA06}"/>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Hybrid LBS Delivery</a:t>
              </a:r>
              <a:endParaRPr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grpSp>
        <p:nvGrpSpPr>
          <p:cNvPr id="4" name="Google Shape;12;p6">
            <a:extLst>
              <a:ext uri="{FF2B5EF4-FFF2-40B4-BE49-F238E27FC236}">
                <a16:creationId xmlns:a16="http://schemas.microsoft.com/office/drawing/2014/main" id="{B686EEDC-2A9B-0A12-A7D6-444C3FE404E4}"/>
              </a:ext>
            </a:extLst>
          </p:cNvPr>
          <p:cNvGrpSpPr/>
          <p:nvPr userDrawn="1"/>
        </p:nvGrpSpPr>
        <p:grpSpPr>
          <a:xfrm>
            <a:off x="0" y="6026478"/>
            <a:ext cx="11958172" cy="832052"/>
            <a:chOff x="0" y="6026478"/>
            <a:chExt cx="11958172" cy="832052"/>
          </a:xfrm>
        </p:grpSpPr>
        <p:pic>
          <p:nvPicPr>
            <p:cNvPr id="5" name="Google Shape;13;p6">
              <a:extLst>
                <a:ext uri="{FF2B5EF4-FFF2-40B4-BE49-F238E27FC236}">
                  <a16:creationId xmlns:a16="http://schemas.microsoft.com/office/drawing/2014/main" id="{F0B189AA-F685-D265-707D-61A939E2C1B2}"/>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6" name="Google Shape;14;p6">
              <a:extLst>
                <a:ext uri="{FF2B5EF4-FFF2-40B4-BE49-F238E27FC236}">
                  <a16:creationId xmlns:a16="http://schemas.microsoft.com/office/drawing/2014/main" id="{CA0C3226-0473-F4A9-7E57-9CA4B36FCC07}"/>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15;p6">
              <a:extLst>
                <a:ext uri="{FF2B5EF4-FFF2-40B4-BE49-F238E27FC236}">
                  <a16:creationId xmlns:a16="http://schemas.microsoft.com/office/drawing/2014/main" id="{63ED1E14-5EDB-B6A2-1EEC-5A7E9458F4A1}"/>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16;p6">
              <a:extLst>
                <a:ext uri="{FF2B5EF4-FFF2-40B4-BE49-F238E27FC236}">
                  <a16:creationId xmlns:a16="http://schemas.microsoft.com/office/drawing/2014/main" id="{0C865C80-B4F8-BE76-0381-A14BDE82DC0B}"/>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Hybrid LBS Delivery</a:t>
              </a:r>
              <a:endParaRPr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grpSp>
        <p:nvGrpSpPr>
          <p:cNvPr id="2" name="Google Shape;12;p6">
            <a:extLst>
              <a:ext uri="{FF2B5EF4-FFF2-40B4-BE49-F238E27FC236}">
                <a16:creationId xmlns:a16="http://schemas.microsoft.com/office/drawing/2014/main" id="{6A71AA5B-35BA-2662-37FC-43137E46F644}"/>
              </a:ext>
            </a:extLst>
          </p:cNvPr>
          <p:cNvGrpSpPr/>
          <p:nvPr userDrawn="1"/>
        </p:nvGrpSpPr>
        <p:grpSpPr>
          <a:xfrm>
            <a:off x="0" y="6026478"/>
            <a:ext cx="11958172" cy="832052"/>
            <a:chOff x="0" y="6026478"/>
            <a:chExt cx="11958172" cy="832052"/>
          </a:xfrm>
        </p:grpSpPr>
        <p:pic>
          <p:nvPicPr>
            <p:cNvPr id="3" name="Google Shape;13;p6">
              <a:extLst>
                <a:ext uri="{FF2B5EF4-FFF2-40B4-BE49-F238E27FC236}">
                  <a16:creationId xmlns:a16="http://schemas.microsoft.com/office/drawing/2014/main" id="{F794DDD3-B323-0C1F-1C41-EB6DF5BDABBB}"/>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4" name="Google Shape;14;p6">
              <a:extLst>
                <a:ext uri="{FF2B5EF4-FFF2-40B4-BE49-F238E27FC236}">
                  <a16:creationId xmlns:a16="http://schemas.microsoft.com/office/drawing/2014/main" id="{D1EE168C-DF1C-FAF2-9AFD-64CEBBCD1240}"/>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15;p6">
              <a:extLst>
                <a:ext uri="{FF2B5EF4-FFF2-40B4-BE49-F238E27FC236}">
                  <a16:creationId xmlns:a16="http://schemas.microsoft.com/office/drawing/2014/main" id="{A672D191-44E5-9129-7E2C-609DA61B7806}"/>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16;p6">
              <a:extLst>
                <a:ext uri="{FF2B5EF4-FFF2-40B4-BE49-F238E27FC236}">
                  <a16:creationId xmlns:a16="http://schemas.microsoft.com/office/drawing/2014/main" id="{8AB849C9-555A-C327-D5ED-A40797A6F285}"/>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Hybrid LBS Delivery</a:t>
              </a:r>
              <a:endParaRPr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grpSp>
        <p:nvGrpSpPr>
          <p:cNvPr id="5" name="Google Shape;12;p6">
            <a:extLst>
              <a:ext uri="{FF2B5EF4-FFF2-40B4-BE49-F238E27FC236}">
                <a16:creationId xmlns:a16="http://schemas.microsoft.com/office/drawing/2014/main" id="{403CF129-99A3-0BF5-FA22-05BFD4B2A557}"/>
              </a:ext>
            </a:extLst>
          </p:cNvPr>
          <p:cNvGrpSpPr/>
          <p:nvPr userDrawn="1"/>
        </p:nvGrpSpPr>
        <p:grpSpPr>
          <a:xfrm>
            <a:off x="0" y="6026478"/>
            <a:ext cx="11958172" cy="832052"/>
            <a:chOff x="0" y="6026478"/>
            <a:chExt cx="11958172" cy="832052"/>
          </a:xfrm>
        </p:grpSpPr>
        <p:pic>
          <p:nvPicPr>
            <p:cNvPr id="6" name="Google Shape;13;p6">
              <a:extLst>
                <a:ext uri="{FF2B5EF4-FFF2-40B4-BE49-F238E27FC236}">
                  <a16:creationId xmlns:a16="http://schemas.microsoft.com/office/drawing/2014/main" id="{0E783902-CB53-2160-295B-EDFE7E9971E0}"/>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7" name="Google Shape;14;p6">
              <a:extLst>
                <a:ext uri="{FF2B5EF4-FFF2-40B4-BE49-F238E27FC236}">
                  <a16:creationId xmlns:a16="http://schemas.microsoft.com/office/drawing/2014/main" id="{1ECFA3DA-0B4D-C5C2-A1F8-BAD6CC269566}"/>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15;p6">
              <a:extLst>
                <a:ext uri="{FF2B5EF4-FFF2-40B4-BE49-F238E27FC236}">
                  <a16:creationId xmlns:a16="http://schemas.microsoft.com/office/drawing/2014/main" id="{5B2D4058-EA7E-6599-B0D0-C44D83F613D1}"/>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Google Shape;16;p6">
              <a:extLst>
                <a:ext uri="{FF2B5EF4-FFF2-40B4-BE49-F238E27FC236}">
                  <a16:creationId xmlns:a16="http://schemas.microsoft.com/office/drawing/2014/main" id="{86958EF5-020F-7AD6-CA45-345522D0E41C}"/>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Hybrid LBS Delivery</a:t>
              </a:r>
              <a:endParaRPr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 name="Google Shape;12;p6">
            <a:extLst>
              <a:ext uri="{FF2B5EF4-FFF2-40B4-BE49-F238E27FC236}">
                <a16:creationId xmlns:a16="http://schemas.microsoft.com/office/drawing/2014/main" id="{E77F2E50-DE4A-7C34-F277-EF5E0F25EB64}"/>
              </a:ext>
            </a:extLst>
          </p:cNvPr>
          <p:cNvGrpSpPr/>
          <p:nvPr userDrawn="1"/>
        </p:nvGrpSpPr>
        <p:grpSpPr>
          <a:xfrm>
            <a:off x="0" y="6026478"/>
            <a:ext cx="11958172" cy="832052"/>
            <a:chOff x="0" y="6026478"/>
            <a:chExt cx="11958172" cy="832052"/>
          </a:xfrm>
        </p:grpSpPr>
        <p:pic>
          <p:nvPicPr>
            <p:cNvPr id="5" name="Google Shape;13;p6">
              <a:extLst>
                <a:ext uri="{FF2B5EF4-FFF2-40B4-BE49-F238E27FC236}">
                  <a16:creationId xmlns:a16="http://schemas.microsoft.com/office/drawing/2014/main" id="{12960D19-D9A9-76A2-9234-2D59F2CE1A66}"/>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6" name="Google Shape;14;p6">
              <a:extLst>
                <a:ext uri="{FF2B5EF4-FFF2-40B4-BE49-F238E27FC236}">
                  <a16:creationId xmlns:a16="http://schemas.microsoft.com/office/drawing/2014/main" id="{56B1BF50-2A65-3A13-A97A-5A56F1F0495F}"/>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15;p6">
              <a:extLst>
                <a:ext uri="{FF2B5EF4-FFF2-40B4-BE49-F238E27FC236}">
                  <a16:creationId xmlns:a16="http://schemas.microsoft.com/office/drawing/2014/main" id="{1393A43A-A548-6ECF-A241-3B10A5C0A29E}"/>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16;p6">
              <a:extLst>
                <a:ext uri="{FF2B5EF4-FFF2-40B4-BE49-F238E27FC236}">
                  <a16:creationId xmlns:a16="http://schemas.microsoft.com/office/drawing/2014/main" id="{19F5F5A7-5865-907F-3099-C2E8FFC6D3D4}"/>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Hybrid LBS Delivery</a:t>
              </a:r>
              <a:endParaRPr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 name="Google Shape;12;p6">
            <a:extLst>
              <a:ext uri="{FF2B5EF4-FFF2-40B4-BE49-F238E27FC236}">
                <a16:creationId xmlns:a16="http://schemas.microsoft.com/office/drawing/2014/main" id="{14F2D242-384C-5559-3936-0C9C36EE0EB3}"/>
              </a:ext>
            </a:extLst>
          </p:cNvPr>
          <p:cNvGrpSpPr/>
          <p:nvPr userDrawn="1"/>
        </p:nvGrpSpPr>
        <p:grpSpPr>
          <a:xfrm>
            <a:off x="0" y="6026478"/>
            <a:ext cx="11958172" cy="832052"/>
            <a:chOff x="0" y="6026478"/>
            <a:chExt cx="11958172" cy="832052"/>
          </a:xfrm>
        </p:grpSpPr>
        <p:pic>
          <p:nvPicPr>
            <p:cNvPr id="5" name="Google Shape;13;p6">
              <a:extLst>
                <a:ext uri="{FF2B5EF4-FFF2-40B4-BE49-F238E27FC236}">
                  <a16:creationId xmlns:a16="http://schemas.microsoft.com/office/drawing/2014/main" id="{75A6010F-7ED3-026F-64B5-40DEE5C83E2B}"/>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6" name="Google Shape;14;p6">
              <a:extLst>
                <a:ext uri="{FF2B5EF4-FFF2-40B4-BE49-F238E27FC236}">
                  <a16:creationId xmlns:a16="http://schemas.microsoft.com/office/drawing/2014/main" id="{E19A494B-2338-D0CA-CC4D-9F3B043E85BC}"/>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15;p6">
              <a:extLst>
                <a:ext uri="{FF2B5EF4-FFF2-40B4-BE49-F238E27FC236}">
                  <a16:creationId xmlns:a16="http://schemas.microsoft.com/office/drawing/2014/main" id="{E308237E-800E-35D5-68A1-B9855516DA33}"/>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16;p6">
              <a:extLst>
                <a:ext uri="{FF2B5EF4-FFF2-40B4-BE49-F238E27FC236}">
                  <a16:creationId xmlns:a16="http://schemas.microsoft.com/office/drawing/2014/main" id="{0144993E-3292-94E6-8005-43C13D7ED81D}"/>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Hybrid LBS Delivery</a:t>
              </a:r>
              <a:endParaRPr dirty="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251595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35"/>
        <p:cNvGrpSpPr/>
        <p:nvPr/>
      </p:nvGrpSpPr>
      <p:grpSpPr>
        <a:xfrm>
          <a:off x="0" y="0"/>
          <a:ext cx="0" cy="0"/>
          <a:chOff x="0" y="0"/>
          <a:chExt cx="0" cy="0"/>
        </a:xfrm>
      </p:grpSpPr>
    </p:spTree>
    <p:extLst>
      <p:ext uri="{BB962C8B-B14F-4D97-AF65-F5344CB8AC3E}">
        <p14:creationId xmlns:p14="http://schemas.microsoft.com/office/powerpoint/2010/main" val="41719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8" name="Google Shape;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C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orms.gle/7AuDcBTd35wVxThs5" TargetMode="External"/><Relationship Id="rId7" Type="http://schemas.openxmlformats.org/officeDocument/2006/relationships/hyperlink" Target="https://forms.gle/LZjz19dir1RzEjhV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forms.gle/hob1mR8ybzHko4M59" TargetMode="External"/><Relationship Id="rId5" Type="http://schemas.openxmlformats.org/officeDocument/2006/relationships/hyperlink" Target="https://forms.gle/tCFWaed1oDJVZvNFA" TargetMode="External"/><Relationship Id="rId4" Type="http://schemas.openxmlformats.org/officeDocument/2006/relationships/hyperlink" Target="https://forms.gle/KgLH2gmdbHXm6dv77"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Ghs8eyi_ohw?feature=oembed"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e-channel@contactnorth.c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tinyurl.com/4zybjbv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 name="Picture 4" descr="A picture containing text, grass, sign, road&#10;&#10;Description automatically generated">
            <a:extLst>
              <a:ext uri="{FF2B5EF4-FFF2-40B4-BE49-F238E27FC236}">
                <a16:creationId xmlns:a16="http://schemas.microsoft.com/office/drawing/2014/main" id="{9720F615-ACFB-AF34-3172-572011E0898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3B05-85A7-E37A-F995-3E2A424530B4}"/>
              </a:ext>
            </a:extLst>
          </p:cNvPr>
          <p:cNvSpPr>
            <a:spLocks noGrp="1"/>
          </p:cNvSpPr>
          <p:nvPr>
            <p:ph type="title"/>
          </p:nvPr>
        </p:nvSpPr>
        <p:spPr>
          <a:xfrm>
            <a:off x="284480" y="-172719"/>
            <a:ext cx="11069320" cy="1863408"/>
          </a:xfrm>
        </p:spPr>
        <p:txBody>
          <a:bodyPr/>
          <a:lstStyle/>
          <a:p>
            <a:r>
              <a:rPr lang="en-US" sz="4400" b="1" dirty="0">
                <a:latin typeface="Calibri"/>
                <a:ea typeface="Calibri"/>
                <a:cs typeface="Calibri"/>
                <a:sym typeface="Calibri"/>
              </a:rPr>
              <a:t>	Wider Community</a:t>
            </a:r>
            <a:endParaRPr lang="en-CA" dirty="0"/>
          </a:p>
        </p:txBody>
      </p:sp>
      <p:sp>
        <p:nvSpPr>
          <p:cNvPr id="4" name="TextBox 3">
            <a:extLst>
              <a:ext uri="{FF2B5EF4-FFF2-40B4-BE49-F238E27FC236}">
                <a16:creationId xmlns:a16="http://schemas.microsoft.com/office/drawing/2014/main" id="{A405CE89-01A1-179D-8564-255C00BBBB79}"/>
              </a:ext>
            </a:extLst>
          </p:cNvPr>
          <p:cNvSpPr txBox="1"/>
          <p:nvPr/>
        </p:nvSpPr>
        <p:spPr>
          <a:xfrm>
            <a:off x="1859280" y="1148080"/>
            <a:ext cx="7284720" cy="4190314"/>
          </a:xfrm>
          <a:prstGeom prst="rect">
            <a:avLst/>
          </a:prstGeom>
          <a:noFill/>
        </p:spPr>
        <p:txBody>
          <a:bodyPr wrap="square">
            <a:spAutoFit/>
          </a:bodyPr>
          <a:lstStyle/>
          <a:p>
            <a:pPr marL="342900">
              <a:lnSpc>
                <a:spcPct val="150000"/>
              </a:lnSpc>
              <a:spcBef>
                <a:spcPts val="0"/>
              </a:spcBef>
              <a:buClr>
                <a:srgbClr val="6666FF"/>
              </a:buClr>
              <a:buSzPts val="2000"/>
              <a:buFont typeface="Courier New" panose="02070309020205020404" pitchFamily="49" charset="0"/>
              <a:buChar char="o"/>
            </a:pPr>
            <a:r>
              <a:rPr lang="en-US" sz="2000" b="0" i="0" u="none" strike="noStrike" dirty="0">
                <a:solidFill>
                  <a:srgbClr val="000000"/>
                </a:solidFill>
              </a:rPr>
              <a:t>Partnering with other orgs who may not have access or capacity to create online resources</a:t>
            </a:r>
          </a:p>
          <a:p>
            <a:pPr marL="342900">
              <a:lnSpc>
                <a:spcPct val="150000"/>
              </a:lnSpc>
              <a:spcBef>
                <a:spcPts val="0"/>
              </a:spcBef>
              <a:buClr>
                <a:srgbClr val="6666FF"/>
              </a:buClr>
              <a:buSzPts val="2000"/>
              <a:buFont typeface="Courier New" panose="02070309020205020404" pitchFamily="49" charset="0"/>
              <a:buChar char="o"/>
            </a:pPr>
            <a:r>
              <a:rPr lang="en-US" sz="2000" dirty="0">
                <a:solidFill>
                  <a:srgbClr val="000000"/>
                </a:solidFill>
              </a:rPr>
              <a:t>Providing training and resources (free and/or small cost)</a:t>
            </a:r>
          </a:p>
          <a:p>
            <a:pPr marL="342900">
              <a:lnSpc>
                <a:spcPct val="150000"/>
              </a:lnSpc>
              <a:spcBef>
                <a:spcPts val="0"/>
              </a:spcBef>
              <a:buClr>
                <a:srgbClr val="6666FF"/>
              </a:buClr>
              <a:buSzPts val="2000"/>
              <a:buFont typeface="Courier New" panose="02070309020205020404" pitchFamily="49" charset="0"/>
              <a:buChar char="o"/>
            </a:pPr>
            <a:r>
              <a:rPr lang="en-US" sz="2000" dirty="0">
                <a:solidFill>
                  <a:srgbClr val="000000"/>
                </a:solidFill>
              </a:rPr>
              <a:t>Hosting a library of resources to share with LBS in Google Drive </a:t>
            </a:r>
          </a:p>
          <a:p>
            <a:pPr marL="342900">
              <a:lnSpc>
                <a:spcPct val="150000"/>
              </a:lnSpc>
              <a:spcBef>
                <a:spcPts val="0"/>
              </a:spcBef>
              <a:buClr>
                <a:srgbClr val="6666FF"/>
              </a:buClr>
              <a:buSzPts val="2000"/>
              <a:buFont typeface="Courier New" panose="02070309020205020404" pitchFamily="49" charset="0"/>
              <a:buChar char="o"/>
            </a:pPr>
            <a:r>
              <a:rPr lang="en-US" sz="2000" dirty="0">
                <a:solidFill>
                  <a:srgbClr val="000000"/>
                </a:solidFill>
              </a:rPr>
              <a:t>Will share internal documents (forms, templates </a:t>
            </a:r>
            <a:r>
              <a:rPr lang="en-US" sz="2000" dirty="0" err="1">
                <a:solidFill>
                  <a:srgbClr val="000000"/>
                </a:solidFill>
              </a:rPr>
              <a:t>etc</a:t>
            </a:r>
            <a:r>
              <a:rPr lang="en-US" sz="2000" dirty="0">
                <a:solidFill>
                  <a:srgbClr val="000000"/>
                </a:solidFill>
              </a:rPr>
              <a:t>…)</a:t>
            </a:r>
          </a:p>
          <a:p>
            <a:pPr marL="342900">
              <a:lnSpc>
                <a:spcPct val="150000"/>
              </a:lnSpc>
              <a:spcBef>
                <a:spcPts val="0"/>
              </a:spcBef>
              <a:buClr>
                <a:srgbClr val="6666FF"/>
              </a:buClr>
              <a:buSzPts val="2000"/>
              <a:buFont typeface="Courier New" panose="02070309020205020404" pitchFamily="49" charset="0"/>
              <a:buChar char="o"/>
            </a:pPr>
            <a:r>
              <a:rPr lang="en-US" sz="2000" dirty="0">
                <a:solidFill>
                  <a:srgbClr val="000000"/>
                </a:solidFill>
              </a:rPr>
              <a:t>Our Learner Portal is free to everyone </a:t>
            </a:r>
          </a:p>
          <a:p>
            <a:pPr marL="342900">
              <a:lnSpc>
                <a:spcPct val="150000"/>
              </a:lnSpc>
              <a:spcBef>
                <a:spcPts val="0"/>
              </a:spcBef>
              <a:buClr>
                <a:srgbClr val="6666FF"/>
              </a:buClr>
              <a:buSzPts val="2000"/>
              <a:buFont typeface="Courier New" panose="02070309020205020404" pitchFamily="49" charset="0"/>
              <a:buChar char="o"/>
            </a:pPr>
            <a:r>
              <a:rPr lang="en-US" sz="2000" dirty="0">
                <a:solidFill>
                  <a:srgbClr val="000000"/>
                </a:solidFill>
              </a:rPr>
              <a:t>Learner Portal updates coming with more game-based learning options</a:t>
            </a:r>
          </a:p>
        </p:txBody>
      </p:sp>
    </p:spTree>
    <p:extLst>
      <p:ext uri="{BB962C8B-B14F-4D97-AF65-F5344CB8AC3E}">
        <p14:creationId xmlns:p14="http://schemas.microsoft.com/office/powerpoint/2010/main" val="225244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31F9-2857-CC39-EC20-577832497BD5}"/>
              </a:ext>
            </a:extLst>
          </p:cNvPr>
          <p:cNvSpPr>
            <a:spLocks noGrp="1"/>
          </p:cNvSpPr>
          <p:nvPr>
            <p:ph type="title"/>
          </p:nvPr>
        </p:nvSpPr>
        <p:spPr>
          <a:xfrm>
            <a:off x="838200" y="-294639"/>
            <a:ext cx="10515600" cy="1985328"/>
          </a:xfrm>
        </p:spPr>
        <p:txBody>
          <a:bodyPr/>
          <a:lstStyle/>
          <a:p>
            <a:r>
              <a:rPr lang="en-US" sz="4400" b="1" dirty="0">
                <a:latin typeface="Calibri"/>
                <a:ea typeface="Calibri"/>
                <a:cs typeface="Calibri"/>
                <a:sym typeface="Calibri"/>
              </a:rPr>
              <a:t>	Learners</a:t>
            </a:r>
            <a:endParaRPr lang="en-CA" dirty="0"/>
          </a:p>
        </p:txBody>
      </p:sp>
      <p:sp>
        <p:nvSpPr>
          <p:cNvPr id="6" name="TextBox 5">
            <a:extLst>
              <a:ext uri="{FF2B5EF4-FFF2-40B4-BE49-F238E27FC236}">
                <a16:creationId xmlns:a16="http://schemas.microsoft.com/office/drawing/2014/main" id="{8CF73AC2-7F80-7120-582E-6D97CBB80234}"/>
              </a:ext>
            </a:extLst>
          </p:cNvPr>
          <p:cNvSpPr txBox="1"/>
          <p:nvPr/>
        </p:nvSpPr>
        <p:spPr>
          <a:xfrm>
            <a:off x="2225040" y="965200"/>
            <a:ext cx="6634480" cy="5217326"/>
          </a:xfrm>
          <a:prstGeom prst="rect">
            <a:avLst/>
          </a:prstGeom>
          <a:noFill/>
        </p:spPr>
        <p:txBody>
          <a:bodyPr wrap="square">
            <a:spAutoFit/>
          </a:bodyPr>
          <a:lstStyle/>
          <a:p>
            <a:pPr marL="342900">
              <a:lnSpc>
                <a:spcPct val="150000"/>
              </a:lnSpc>
              <a:spcBef>
                <a:spcPts val="0"/>
              </a:spcBef>
              <a:buClr>
                <a:srgbClr val="6666FF"/>
              </a:buClr>
              <a:buSzPts val="2000"/>
              <a:buFont typeface="Courier New" panose="02070309020205020404" pitchFamily="49" charset="0"/>
              <a:buChar char="o"/>
            </a:pPr>
            <a:r>
              <a:rPr lang="en-US" sz="1600" b="0" i="0" u="none" strike="noStrike" dirty="0">
                <a:solidFill>
                  <a:srgbClr val="000000"/>
                </a:solidFill>
              </a:rPr>
              <a:t>Intake</a:t>
            </a:r>
          </a:p>
          <a:p>
            <a:pPr marL="342900">
              <a:lnSpc>
                <a:spcPct val="150000"/>
              </a:lnSpc>
              <a:spcBef>
                <a:spcPts val="0"/>
              </a:spcBef>
              <a:buClr>
                <a:srgbClr val="6666FF"/>
              </a:buClr>
              <a:buSzPts val="2000"/>
              <a:buFont typeface="Courier New" panose="02070309020205020404" pitchFamily="49" charset="0"/>
              <a:buChar char="o"/>
            </a:pPr>
            <a:r>
              <a:rPr lang="en-US" sz="1600" b="0" i="0" u="none" strike="noStrike" dirty="0">
                <a:solidFill>
                  <a:srgbClr val="000000"/>
                </a:solidFill>
              </a:rPr>
              <a:t>Teaching</a:t>
            </a:r>
          </a:p>
          <a:p>
            <a:pPr marL="342900">
              <a:lnSpc>
                <a:spcPct val="150000"/>
              </a:lnSpc>
              <a:spcBef>
                <a:spcPts val="0"/>
              </a:spcBef>
              <a:buClr>
                <a:srgbClr val="6666FF"/>
              </a:buClr>
              <a:buSzPts val="2000"/>
              <a:buFont typeface="Courier New" panose="02070309020205020404" pitchFamily="49" charset="0"/>
              <a:buChar char="o"/>
            </a:pPr>
            <a:r>
              <a:rPr lang="en-US" sz="1600" b="0" i="0" u="none" strike="noStrike" dirty="0">
                <a:solidFill>
                  <a:srgbClr val="000000"/>
                </a:solidFill>
              </a:rPr>
              <a:t>Assessment including </a:t>
            </a:r>
            <a:r>
              <a:rPr lang="en-US" sz="1600" dirty="0">
                <a:solidFill>
                  <a:srgbClr val="000000"/>
                </a:solidFill>
              </a:rPr>
              <a:t>Milestones and Culminating tasks</a:t>
            </a:r>
          </a:p>
          <a:p>
            <a:pPr marL="342900">
              <a:lnSpc>
                <a:spcPct val="150000"/>
              </a:lnSpc>
              <a:spcBef>
                <a:spcPts val="0"/>
              </a:spcBef>
              <a:buClr>
                <a:srgbClr val="6666FF"/>
              </a:buClr>
              <a:buSzPts val="2000"/>
              <a:buFont typeface="Courier New" panose="02070309020205020404" pitchFamily="49" charset="0"/>
              <a:buChar char="o"/>
            </a:pPr>
            <a:r>
              <a:rPr lang="en-US" sz="1600" dirty="0">
                <a:solidFill>
                  <a:srgbClr val="000000"/>
                </a:solidFill>
              </a:rPr>
              <a:t>Staff and tutors</a:t>
            </a:r>
          </a:p>
          <a:p>
            <a:pPr marL="342900">
              <a:lnSpc>
                <a:spcPct val="150000"/>
              </a:lnSpc>
              <a:spcBef>
                <a:spcPts val="0"/>
              </a:spcBef>
              <a:buClr>
                <a:srgbClr val="6666FF"/>
              </a:buClr>
              <a:buSzPts val="2000"/>
              <a:buFont typeface="Courier New" panose="02070309020205020404" pitchFamily="49" charset="0"/>
              <a:buChar char="o"/>
            </a:pPr>
            <a:r>
              <a:rPr lang="en-US" sz="1600" dirty="0">
                <a:solidFill>
                  <a:srgbClr val="000000"/>
                </a:solidFill>
              </a:rPr>
              <a:t>One-to-one and groups</a:t>
            </a:r>
          </a:p>
          <a:p>
            <a:pPr marL="342900">
              <a:lnSpc>
                <a:spcPct val="150000"/>
              </a:lnSpc>
              <a:spcBef>
                <a:spcPts val="0"/>
              </a:spcBef>
              <a:buClr>
                <a:srgbClr val="6666FF"/>
              </a:buClr>
              <a:buSzPts val="2000"/>
              <a:buFont typeface="Courier New" panose="02070309020205020404" pitchFamily="49" charset="0"/>
              <a:buChar char="o"/>
            </a:pPr>
            <a:r>
              <a:rPr lang="en-US" sz="1600" dirty="0">
                <a:solidFill>
                  <a:srgbClr val="000000"/>
                </a:solidFill>
              </a:rPr>
              <a:t>Core and Modular</a:t>
            </a:r>
            <a:endParaRPr lang="en-US" sz="1600" b="0" i="0" u="none" strike="noStrike" dirty="0">
              <a:solidFill>
                <a:srgbClr val="000000"/>
              </a:solidFill>
            </a:endParaRPr>
          </a:p>
          <a:p>
            <a:pPr marL="742950" lvl="1" indent="-285750">
              <a:lnSpc>
                <a:spcPct val="150000"/>
              </a:lnSpc>
              <a:spcBef>
                <a:spcPts val="0"/>
              </a:spcBef>
              <a:buClr>
                <a:srgbClr val="6666FF"/>
              </a:buClr>
              <a:buSzPts val="2000"/>
              <a:buFont typeface="Arial" panose="020B0604020202020204" pitchFamily="34" charset="0"/>
              <a:buChar char="•"/>
            </a:pPr>
            <a:r>
              <a:rPr lang="en-US" sz="1600" dirty="0">
                <a:solidFill>
                  <a:srgbClr val="000000"/>
                </a:solidFill>
              </a:rPr>
              <a:t>Zoom, face-to-face, digital, on paper, google forms, fillable PDFs</a:t>
            </a:r>
          </a:p>
          <a:p>
            <a:pPr marL="742950" lvl="1" indent="-285750">
              <a:lnSpc>
                <a:spcPct val="150000"/>
              </a:lnSpc>
              <a:spcBef>
                <a:spcPts val="0"/>
              </a:spcBef>
              <a:buClr>
                <a:srgbClr val="6666FF"/>
              </a:buClr>
              <a:buSzPts val="2000"/>
              <a:buFont typeface="Arial" panose="020B0604020202020204" pitchFamily="34" charset="0"/>
              <a:buChar char="•"/>
            </a:pPr>
            <a:r>
              <a:rPr lang="en-US" sz="1600" dirty="0">
                <a:solidFill>
                  <a:srgbClr val="000000"/>
                </a:solidFill>
              </a:rPr>
              <a:t>TLG Learner Portal - </a:t>
            </a:r>
            <a:r>
              <a:rPr lang="en-US" sz="1600" dirty="0" err="1">
                <a:solidFill>
                  <a:srgbClr val="000000"/>
                </a:solidFill>
              </a:rPr>
              <a:t>AlphaPlus</a:t>
            </a:r>
            <a:r>
              <a:rPr lang="en-US" sz="1600" dirty="0">
                <a:solidFill>
                  <a:srgbClr val="000000"/>
                </a:solidFill>
              </a:rPr>
              <a:t> mentoring </a:t>
            </a:r>
          </a:p>
          <a:p>
            <a:pPr marL="742950" lvl="1" indent="-285750">
              <a:lnSpc>
                <a:spcPct val="150000"/>
              </a:lnSpc>
              <a:spcBef>
                <a:spcPts val="0"/>
              </a:spcBef>
              <a:buClr>
                <a:srgbClr val="6666FF"/>
              </a:buClr>
              <a:buSzPts val="2000"/>
              <a:buFont typeface="Arial" panose="020B0604020202020204" pitchFamily="34" charset="0"/>
              <a:buChar char="•"/>
            </a:pPr>
            <a:r>
              <a:rPr lang="en-US" sz="1600" dirty="0">
                <a:solidFill>
                  <a:srgbClr val="000000"/>
                </a:solidFill>
              </a:rPr>
              <a:t>Hybrid for groups of learners, single learners and within a program</a:t>
            </a:r>
          </a:p>
          <a:p>
            <a:pPr marL="742950" lvl="1" indent="-285750">
              <a:lnSpc>
                <a:spcPct val="150000"/>
              </a:lnSpc>
              <a:spcBef>
                <a:spcPts val="0"/>
              </a:spcBef>
              <a:buClr>
                <a:srgbClr val="6666FF"/>
              </a:buClr>
              <a:buSzPts val="2000"/>
              <a:buFont typeface="Arial" panose="020B0604020202020204" pitchFamily="34" charset="0"/>
              <a:buChar char="•"/>
            </a:pPr>
            <a:r>
              <a:rPr lang="en-US" sz="1600" dirty="0">
                <a:solidFill>
                  <a:srgbClr val="000000"/>
                </a:solidFill>
              </a:rPr>
              <a:t>Learners can come into TLG and zoom into any of our classes using our hardware and internet</a:t>
            </a:r>
          </a:p>
          <a:p>
            <a:pPr marL="742950" lvl="1" indent="-285750">
              <a:lnSpc>
                <a:spcPct val="150000"/>
              </a:lnSpc>
              <a:spcBef>
                <a:spcPts val="0"/>
              </a:spcBef>
              <a:buClr>
                <a:srgbClr val="6666FF"/>
              </a:buClr>
              <a:buSzPts val="2000"/>
              <a:buFont typeface="Arial" panose="020B0604020202020204" pitchFamily="34" charset="0"/>
              <a:buChar char="•"/>
            </a:pPr>
            <a:r>
              <a:rPr lang="en-US" sz="1600" dirty="0" err="1">
                <a:solidFill>
                  <a:srgbClr val="000000"/>
                </a:solidFill>
              </a:rPr>
              <a:t>OneRoof</a:t>
            </a:r>
            <a:r>
              <a:rPr lang="en-US" sz="1600" dirty="0">
                <a:solidFill>
                  <a:srgbClr val="000000"/>
                </a:solidFill>
              </a:rPr>
              <a:t> and Customer Service Hybrid</a:t>
            </a:r>
          </a:p>
        </p:txBody>
      </p:sp>
    </p:spTree>
    <p:extLst>
      <p:ext uri="{BB962C8B-B14F-4D97-AF65-F5344CB8AC3E}">
        <p14:creationId xmlns:p14="http://schemas.microsoft.com/office/powerpoint/2010/main" val="312992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0141-1BFE-ED17-3F21-3D65B9849540}"/>
              </a:ext>
            </a:extLst>
          </p:cNvPr>
          <p:cNvSpPr>
            <a:spLocks noGrp="1"/>
          </p:cNvSpPr>
          <p:nvPr>
            <p:ph type="title"/>
          </p:nvPr>
        </p:nvSpPr>
        <p:spPr/>
        <p:txBody>
          <a:bodyPr/>
          <a:lstStyle/>
          <a:p>
            <a:r>
              <a:rPr lang="en-US" sz="4400" b="1" dirty="0">
                <a:latin typeface="Calibri"/>
                <a:ea typeface="Calibri"/>
                <a:cs typeface="Calibri"/>
                <a:sym typeface="Calibri"/>
              </a:rPr>
              <a:t>Feb 2020</a:t>
            </a:r>
            <a:endParaRPr lang="en-CA" dirty="0"/>
          </a:p>
        </p:txBody>
      </p:sp>
      <p:pic>
        <p:nvPicPr>
          <p:cNvPr id="3" name="Picture 2">
            <a:extLst>
              <a:ext uri="{FF2B5EF4-FFF2-40B4-BE49-F238E27FC236}">
                <a16:creationId xmlns:a16="http://schemas.microsoft.com/office/drawing/2014/main" id="{97F48DA7-4371-CD46-70E6-E6467ED2EC31}"/>
              </a:ext>
            </a:extLst>
          </p:cNvPr>
          <p:cNvPicPr>
            <a:picLocks noChangeAspect="1"/>
          </p:cNvPicPr>
          <p:nvPr/>
        </p:nvPicPr>
        <p:blipFill>
          <a:blip r:embed="rId2"/>
          <a:stretch>
            <a:fillRect/>
          </a:stretch>
        </p:blipFill>
        <p:spPr>
          <a:xfrm>
            <a:off x="1003037" y="1745616"/>
            <a:ext cx="10350763" cy="4408270"/>
          </a:xfrm>
          <a:prstGeom prst="rect">
            <a:avLst/>
          </a:prstGeom>
        </p:spPr>
      </p:pic>
    </p:spTree>
    <p:extLst>
      <p:ext uri="{BB962C8B-B14F-4D97-AF65-F5344CB8AC3E}">
        <p14:creationId xmlns:p14="http://schemas.microsoft.com/office/powerpoint/2010/main" val="995909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A62BB-4736-9854-6B3A-01AC9D0AC4CF}"/>
              </a:ext>
            </a:extLst>
          </p:cNvPr>
          <p:cNvSpPr>
            <a:spLocks noGrp="1"/>
          </p:cNvSpPr>
          <p:nvPr>
            <p:ph type="title"/>
          </p:nvPr>
        </p:nvSpPr>
        <p:spPr>
          <a:xfrm>
            <a:off x="670560" y="-497840"/>
            <a:ext cx="10683240" cy="2188529"/>
          </a:xfrm>
        </p:spPr>
        <p:txBody>
          <a:bodyPr/>
          <a:lstStyle/>
          <a:p>
            <a:r>
              <a:rPr lang="en-US" sz="4400" b="1" dirty="0">
                <a:latin typeface="Calibri"/>
                <a:ea typeface="Calibri"/>
                <a:cs typeface="Calibri"/>
                <a:sym typeface="Calibri"/>
              </a:rPr>
              <a:t>Computer Training</a:t>
            </a:r>
            <a:endParaRPr lang="en-CA" dirty="0"/>
          </a:p>
        </p:txBody>
      </p:sp>
      <p:sp>
        <p:nvSpPr>
          <p:cNvPr id="4" name="TextBox 3">
            <a:extLst>
              <a:ext uri="{FF2B5EF4-FFF2-40B4-BE49-F238E27FC236}">
                <a16:creationId xmlns:a16="http://schemas.microsoft.com/office/drawing/2014/main" id="{0A0402CA-132F-E1B9-1BF0-3EBA7E84508C}"/>
              </a:ext>
            </a:extLst>
          </p:cNvPr>
          <p:cNvSpPr txBox="1"/>
          <p:nvPr/>
        </p:nvSpPr>
        <p:spPr>
          <a:xfrm>
            <a:off x="838200" y="975360"/>
            <a:ext cx="8315960" cy="5027017"/>
          </a:xfrm>
          <a:prstGeom prst="rect">
            <a:avLst/>
          </a:prstGeom>
          <a:noFill/>
        </p:spPr>
        <p:txBody>
          <a:bodyPr wrap="square">
            <a:spAutoFit/>
          </a:bodyPr>
          <a:lstStyle/>
          <a:p>
            <a:pPr marL="342900">
              <a:lnSpc>
                <a:spcPct val="150000"/>
              </a:lnSpc>
              <a:spcBef>
                <a:spcPts val="0"/>
              </a:spcBef>
              <a:buClr>
                <a:srgbClr val="6666FF"/>
              </a:buClr>
              <a:buSzPts val="2000"/>
              <a:buFont typeface="Courier New" panose="02070309020205020404" pitchFamily="49" charset="0"/>
              <a:buChar char="o"/>
            </a:pPr>
            <a:r>
              <a:rPr lang="en-US" sz="1800" b="0" i="0" u="none" strike="noStrike" dirty="0">
                <a:solidFill>
                  <a:srgbClr val="000000"/>
                </a:solidFill>
              </a:rPr>
              <a:t>Intake  in person or online</a:t>
            </a:r>
          </a:p>
          <a:p>
            <a:pPr marL="342900">
              <a:lnSpc>
                <a:spcPct val="150000"/>
              </a:lnSpc>
              <a:spcBef>
                <a:spcPts val="0"/>
              </a:spcBef>
              <a:buClr>
                <a:srgbClr val="6666FF"/>
              </a:buClr>
              <a:buSzPts val="2000"/>
              <a:buFont typeface="Courier New" panose="02070309020205020404" pitchFamily="49" charset="0"/>
              <a:buChar char="o"/>
            </a:pPr>
            <a:r>
              <a:rPr lang="en-US" sz="1800" b="0" i="0" u="none" strike="noStrike" dirty="0">
                <a:solidFill>
                  <a:srgbClr val="000000"/>
                </a:solidFill>
              </a:rPr>
              <a:t>Teaching in person or online</a:t>
            </a:r>
          </a:p>
          <a:p>
            <a:pPr marL="342900">
              <a:lnSpc>
                <a:spcPct val="150000"/>
              </a:lnSpc>
              <a:spcBef>
                <a:spcPts val="0"/>
              </a:spcBef>
              <a:buClr>
                <a:srgbClr val="6666FF"/>
              </a:buClr>
              <a:buSzPts val="2000"/>
              <a:buFont typeface="Courier New" panose="02070309020205020404" pitchFamily="49" charset="0"/>
              <a:buChar char="o"/>
            </a:pPr>
            <a:r>
              <a:rPr lang="en-US" sz="1800" b="0" i="0" u="none" strike="noStrike" dirty="0">
                <a:solidFill>
                  <a:srgbClr val="000000"/>
                </a:solidFill>
              </a:rPr>
              <a:t>Learners who can transition quickly to online do so to increase flexibility of schedule</a:t>
            </a:r>
          </a:p>
          <a:p>
            <a:pPr marL="342900">
              <a:lnSpc>
                <a:spcPct val="150000"/>
              </a:lnSpc>
              <a:spcBef>
                <a:spcPts val="0"/>
              </a:spcBef>
              <a:buClr>
                <a:srgbClr val="6666FF"/>
              </a:buClr>
              <a:buSzPts val="2000"/>
              <a:buFont typeface="Courier New" panose="02070309020205020404" pitchFamily="49" charset="0"/>
              <a:buChar char="o"/>
            </a:pPr>
            <a:r>
              <a:rPr lang="en-US" sz="1800" b="0" i="0" u="none" strike="noStrike" dirty="0">
                <a:solidFill>
                  <a:srgbClr val="000000"/>
                </a:solidFill>
              </a:rPr>
              <a:t>Learners who can transition also get the benefit of using training supports for hardware</a:t>
            </a:r>
          </a:p>
          <a:p>
            <a:pPr marL="342900">
              <a:lnSpc>
                <a:spcPct val="150000"/>
              </a:lnSpc>
              <a:spcBef>
                <a:spcPts val="0"/>
              </a:spcBef>
              <a:buClr>
                <a:srgbClr val="6666FF"/>
              </a:buClr>
              <a:buSzPts val="2000"/>
              <a:buFont typeface="Courier New" panose="02070309020205020404" pitchFamily="49" charset="0"/>
              <a:buChar char="o"/>
            </a:pPr>
            <a:r>
              <a:rPr lang="en-US" sz="1800" b="0" i="0" u="none" strike="noStrike" dirty="0">
                <a:solidFill>
                  <a:srgbClr val="000000"/>
                </a:solidFill>
              </a:rPr>
              <a:t>It also prepares them to transition to E-Channel when they are ready</a:t>
            </a:r>
          </a:p>
          <a:p>
            <a:pPr marL="342900">
              <a:lnSpc>
                <a:spcPct val="150000"/>
              </a:lnSpc>
              <a:spcBef>
                <a:spcPts val="0"/>
              </a:spcBef>
              <a:buClr>
                <a:srgbClr val="6666FF"/>
              </a:buClr>
              <a:buSzPts val="2000"/>
              <a:buFont typeface="Courier New" panose="02070309020205020404" pitchFamily="49" charset="0"/>
              <a:buChar char="o"/>
            </a:pPr>
            <a:r>
              <a:rPr lang="en-US" sz="1800" b="0" i="0" u="none" strike="noStrike" dirty="0">
                <a:solidFill>
                  <a:srgbClr val="000000"/>
                </a:solidFill>
              </a:rPr>
              <a:t>Those who need in-person fo</a:t>
            </a:r>
            <a:r>
              <a:rPr lang="en-US" sz="1800" dirty="0">
                <a:solidFill>
                  <a:srgbClr val="000000"/>
                </a:solidFill>
              </a:rPr>
              <a:t>r the duration, get in-person for the duration</a:t>
            </a:r>
            <a:endParaRPr lang="en-US" sz="1800" b="0" i="0" u="none" strike="noStrike" dirty="0">
              <a:solidFill>
                <a:srgbClr val="000000"/>
              </a:solidFill>
            </a:endParaRPr>
          </a:p>
          <a:p>
            <a:pPr marL="342900">
              <a:lnSpc>
                <a:spcPct val="150000"/>
              </a:lnSpc>
              <a:spcBef>
                <a:spcPts val="0"/>
              </a:spcBef>
              <a:buClr>
                <a:srgbClr val="6666FF"/>
              </a:buClr>
              <a:buSzPts val="2000"/>
              <a:buFont typeface="Courier New" panose="02070309020205020404" pitchFamily="49" charset="0"/>
              <a:buChar char="o"/>
            </a:pPr>
            <a:r>
              <a:rPr lang="en-US" sz="1800" b="0" i="0" u="none" strike="noStrike" dirty="0">
                <a:solidFill>
                  <a:srgbClr val="000000"/>
                </a:solidFill>
              </a:rPr>
              <a:t>Assessment including </a:t>
            </a:r>
            <a:r>
              <a:rPr lang="en-US" sz="1800" dirty="0">
                <a:solidFill>
                  <a:srgbClr val="000000"/>
                </a:solidFill>
              </a:rPr>
              <a:t>Milestones and Culminating tasks</a:t>
            </a:r>
          </a:p>
          <a:p>
            <a:pPr marL="342900">
              <a:lnSpc>
                <a:spcPct val="150000"/>
              </a:lnSpc>
              <a:spcBef>
                <a:spcPts val="0"/>
              </a:spcBef>
              <a:buClr>
                <a:srgbClr val="6666FF"/>
              </a:buClr>
              <a:buSzPts val="2000"/>
              <a:buFont typeface="Courier New" panose="02070309020205020404" pitchFamily="49" charset="0"/>
              <a:buChar char="o"/>
            </a:pPr>
            <a:r>
              <a:rPr lang="en-US" sz="1800" dirty="0">
                <a:solidFill>
                  <a:srgbClr val="000000"/>
                </a:solidFill>
              </a:rPr>
              <a:t>Staff working in person** and volunteers working online—Explore contracts</a:t>
            </a:r>
          </a:p>
          <a:p>
            <a:pPr marL="342900">
              <a:lnSpc>
                <a:spcPct val="150000"/>
              </a:lnSpc>
              <a:spcBef>
                <a:spcPts val="0"/>
              </a:spcBef>
              <a:buClr>
                <a:srgbClr val="6666FF"/>
              </a:buClr>
              <a:buSzPts val="2000"/>
              <a:buFont typeface="Courier New" panose="02070309020205020404" pitchFamily="49" charset="0"/>
              <a:buChar char="o"/>
            </a:pPr>
            <a:r>
              <a:rPr lang="en-US" sz="1800" dirty="0">
                <a:solidFill>
                  <a:srgbClr val="000000"/>
                </a:solidFill>
              </a:rPr>
              <a:t>One-to-one and groups (of 3 max)</a:t>
            </a:r>
          </a:p>
          <a:p>
            <a:pPr marL="342900">
              <a:lnSpc>
                <a:spcPct val="150000"/>
              </a:lnSpc>
              <a:spcBef>
                <a:spcPts val="0"/>
              </a:spcBef>
              <a:buClr>
                <a:srgbClr val="6666FF"/>
              </a:buClr>
              <a:buSzPts val="2000"/>
              <a:buFont typeface="Courier New" panose="02070309020205020404" pitchFamily="49" charset="0"/>
              <a:buChar char="o"/>
            </a:pPr>
            <a:r>
              <a:rPr lang="en-US" sz="1800" dirty="0" err="1">
                <a:solidFill>
                  <a:srgbClr val="000000"/>
                </a:solidFill>
              </a:rPr>
              <a:t>Northstar</a:t>
            </a:r>
            <a:r>
              <a:rPr lang="en-US" sz="1800" dirty="0">
                <a:solidFill>
                  <a:srgbClr val="000000"/>
                </a:solidFill>
              </a:rPr>
              <a:t> Digital Assessments both in person and online</a:t>
            </a:r>
          </a:p>
        </p:txBody>
      </p:sp>
    </p:spTree>
    <p:extLst>
      <p:ext uri="{BB962C8B-B14F-4D97-AF65-F5344CB8AC3E}">
        <p14:creationId xmlns:p14="http://schemas.microsoft.com/office/powerpoint/2010/main" val="324790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C5BFD-F1FB-9A51-E7F8-F16B35C0685D}"/>
              </a:ext>
            </a:extLst>
          </p:cNvPr>
          <p:cNvSpPr>
            <a:spLocks noGrp="1"/>
          </p:cNvSpPr>
          <p:nvPr>
            <p:ph type="title"/>
          </p:nvPr>
        </p:nvSpPr>
        <p:spPr>
          <a:xfrm>
            <a:off x="838200" y="113748"/>
            <a:ext cx="10515600" cy="1021883"/>
          </a:xfrm>
        </p:spPr>
        <p:txBody>
          <a:bodyPr/>
          <a:lstStyle/>
          <a:p>
            <a:r>
              <a:rPr lang="en-US" sz="4400" b="1" dirty="0">
                <a:latin typeface="Calibri"/>
                <a:ea typeface="Calibri"/>
                <a:cs typeface="Calibri"/>
                <a:sym typeface="Calibri"/>
              </a:rPr>
              <a:t>Tutors</a:t>
            </a:r>
            <a:endParaRPr lang="en-CA" dirty="0"/>
          </a:p>
        </p:txBody>
      </p:sp>
      <p:sp>
        <p:nvSpPr>
          <p:cNvPr id="4" name="TextBox 3">
            <a:extLst>
              <a:ext uri="{FF2B5EF4-FFF2-40B4-BE49-F238E27FC236}">
                <a16:creationId xmlns:a16="http://schemas.microsoft.com/office/drawing/2014/main" id="{C0F947FB-DD10-A110-B93D-05D643B19848}"/>
              </a:ext>
            </a:extLst>
          </p:cNvPr>
          <p:cNvSpPr txBox="1"/>
          <p:nvPr/>
        </p:nvSpPr>
        <p:spPr>
          <a:xfrm>
            <a:off x="1412240" y="894080"/>
            <a:ext cx="8544560" cy="1154675"/>
          </a:xfrm>
          <a:prstGeom prst="rect">
            <a:avLst/>
          </a:prstGeom>
          <a:noFill/>
        </p:spPr>
        <p:txBody>
          <a:bodyPr wrap="square">
            <a:spAutoFit/>
          </a:bodyPr>
          <a:lstStyle/>
          <a:p>
            <a:pPr marL="342900">
              <a:lnSpc>
                <a:spcPct val="150000"/>
              </a:lnSpc>
              <a:spcBef>
                <a:spcPts val="0"/>
              </a:spcBef>
              <a:buClr>
                <a:srgbClr val="6666FF"/>
              </a:buClr>
              <a:buSzPts val="2000"/>
              <a:buFont typeface="Courier New" panose="02070309020205020404" pitchFamily="49" charset="0"/>
              <a:buChar char="o"/>
            </a:pPr>
            <a:r>
              <a:rPr lang="en-US" sz="1600" b="0" i="0" u="none" strike="noStrike" dirty="0">
                <a:solidFill>
                  <a:srgbClr val="000000"/>
                </a:solidFill>
              </a:rPr>
              <a:t>Streamlined application process with all documents available online</a:t>
            </a:r>
          </a:p>
          <a:p>
            <a:pPr marL="342900">
              <a:lnSpc>
                <a:spcPct val="150000"/>
              </a:lnSpc>
              <a:spcBef>
                <a:spcPts val="0"/>
              </a:spcBef>
              <a:buClr>
                <a:srgbClr val="6666FF"/>
              </a:buClr>
              <a:buSzPts val="2000"/>
              <a:buFont typeface="Courier New" panose="02070309020205020404" pitchFamily="49" charset="0"/>
              <a:buChar char="o"/>
            </a:pPr>
            <a:r>
              <a:rPr lang="en-US" sz="1600" dirty="0">
                <a:solidFill>
                  <a:srgbClr val="000000"/>
                </a:solidFill>
              </a:rPr>
              <a:t>Zoom interviews with two staff</a:t>
            </a:r>
          </a:p>
          <a:p>
            <a:pPr marL="342900">
              <a:lnSpc>
                <a:spcPct val="150000"/>
              </a:lnSpc>
              <a:spcBef>
                <a:spcPts val="0"/>
              </a:spcBef>
              <a:buClr>
                <a:srgbClr val="6666FF"/>
              </a:buClr>
              <a:buSzPts val="2000"/>
              <a:buFont typeface="Courier New" panose="02070309020205020404" pitchFamily="49" charset="0"/>
              <a:buChar char="o"/>
            </a:pPr>
            <a:r>
              <a:rPr lang="en-US" sz="1600" b="0" i="0" u="none" strike="noStrike" dirty="0">
                <a:solidFill>
                  <a:srgbClr val="000000"/>
                </a:solidFill>
              </a:rPr>
              <a:t>Expanded Volunteer roles to capitalize on skills, availability </a:t>
            </a:r>
            <a:r>
              <a:rPr lang="en-US" sz="1400" b="0" i="0" u="none" strike="noStrike" dirty="0">
                <a:solidFill>
                  <a:srgbClr val="000000"/>
                </a:solidFill>
              </a:rPr>
              <a:t>and interest (9 separate roles)</a:t>
            </a:r>
          </a:p>
        </p:txBody>
      </p:sp>
      <p:sp>
        <p:nvSpPr>
          <p:cNvPr id="6" name="TextBox 5">
            <a:extLst>
              <a:ext uri="{FF2B5EF4-FFF2-40B4-BE49-F238E27FC236}">
                <a16:creationId xmlns:a16="http://schemas.microsoft.com/office/drawing/2014/main" id="{9556A19C-93D4-1ECE-C044-EFE2C64AD97E}"/>
              </a:ext>
            </a:extLst>
          </p:cNvPr>
          <p:cNvSpPr txBox="1"/>
          <p:nvPr/>
        </p:nvSpPr>
        <p:spPr>
          <a:xfrm>
            <a:off x="955040" y="2418080"/>
            <a:ext cx="8544560" cy="3699539"/>
          </a:xfrm>
          <a:prstGeom prst="rect">
            <a:avLst/>
          </a:prstGeom>
          <a:noFill/>
        </p:spPr>
        <p:txBody>
          <a:bodyPr wrap="square">
            <a:spAutoFit/>
          </a:bodyPr>
          <a:lstStyle/>
          <a:p>
            <a:pPr marL="800100" lvl="1">
              <a:lnSpc>
                <a:spcPct val="150000"/>
              </a:lnSpc>
              <a:spcBef>
                <a:spcPts val="0"/>
              </a:spcBef>
              <a:buClr>
                <a:srgbClr val="6666FF"/>
              </a:buClr>
              <a:buSzPts val="2000"/>
              <a:buFont typeface="Arial" panose="020B0604020202020204" pitchFamily="34" charset="0"/>
              <a:buChar char="•"/>
            </a:pPr>
            <a:r>
              <a:rPr lang="en-US" sz="1600" dirty="0">
                <a:solidFill>
                  <a:srgbClr val="000000"/>
                </a:solidFill>
              </a:rPr>
              <a:t>Zoom, face-to-face, digital, on paper, google forms, fillable PDFs</a:t>
            </a:r>
          </a:p>
          <a:p>
            <a:pPr marL="800100" lvl="1">
              <a:lnSpc>
                <a:spcPct val="150000"/>
              </a:lnSpc>
              <a:spcBef>
                <a:spcPts val="0"/>
              </a:spcBef>
              <a:buClr>
                <a:srgbClr val="6666FF"/>
              </a:buClr>
              <a:buSzPts val="2000"/>
              <a:buFont typeface="Arial" panose="020B0604020202020204" pitchFamily="34" charset="0"/>
              <a:buChar char="•"/>
            </a:pPr>
            <a:r>
              <a:rPr lang="en-US" sz="1600" dirty="0">
                <a:solidFill>
                  <a:srgbClr val="000000"/>
                </a:solidFill>
              </a:rPr>
              <a:t>Contact North &amp; in-house TLG online training</a:t>
            </a:r>
          </a:p>
          <a:p>
            <a:pPr marL="800100" lvl="1">
              <a:lnSpc>
                <a:spcPct val="150000"/>
              </a:lnSpc>
              <a:spcBef>
                <a:spcPts val="0"/>
              </a:spcBef>
              <a:buClr>
                <a:srgbClr val="6666FF"/>
              </a:buClr>
              <a:buSzPts val="2000"/>
              <a:buFont typeface="Arial" panose="020B0604020202020204" pitchFamily="34" charset="0"/>
              <a:buChar char="•"/>
            </a:pPr>
            <a:r>
              <a:rPr lang="en-US" sz="1600" dirty="0">
                <a:solidFill>
                  <a:srgbClr val="000000"/>
                </a:solidFill>
              </a:rPr>
              <a:t>Encouraging virtual PD that would normally only be available to staff</a:t>
            </a:r>
          </a:p>
          <a:p>
            <a:pPr marL="800100" lvl="1">
              <a:lnSpc>
                <a:spcPct val="150000"/>
              </a:lnSpc>
              <a:spcBef>
                <a:spcPts val="0"/>
              </a:spcBef>
              <a:buClr>
                <a:srgbClr val="6666FF"/>
              </a:buClr>
              <a:buSzPts val="2000"/>
              <a:buFont typeface="Arial" panose="020B0604020202020204" pitchFamily="34" charset="0"/>
              <a:buChar char="•"/>
            </a:pPr>
            <a:r>
              <a:rPr lang="en-US" sz="1600" dirty="0">
                <a:solidFill>
                  <a:srgbClr val="000000"/>
                </a:solidFill>
              </a:rPr>
              <a:t>Develop Google Sites with set curriculum that allows tutors access to standardized and curated resources</a:t>
            </a:r>
          </a:p>
          <a:p>
            <a:pPr marL="800100" lvl="1">
              <a:lnSpc>
                <a:spcPct val="150000"/>
              </a:lnSpc>
              <a:spcBef>
                <a:spcPts val="0"/>
              </a:spcBef>
              <a:buClr>
                <a:srgbClr val="6666FF"/>
              </a:buClr>
              <a:buSzPts val="2000"/>
              <a:buFont typeface="Arial" panose="020B0604020202020204" pitchFamily="34" charset="0"/>
              <a:buChar char="•"/>
            </a:pPr>
            <a:endParaRPr lang="en-US" sz="1600" dirty="0">
              <a:solidFill>
                <a:srgbClr val="000000"/>
              </a:solidFill>
            </a:endParaRPr>
          </a:p>
          <a:p>
            <a:pPr marL="800100" lvl="1">
              <a:lnSpc>
                <a:spcPct val="150000"/>
              </a:lnSpc>
              <a:spcBef>
                <a:spcPts val="0"/>
              </a:spcBef>
              <a:buClr>
                <a:srgbClr val="6666FF"/>
              </a:buClr>
              <a:buSzPts val="2000"/>
            </a:pPr>
            <a:r>
              <a:rPr lang="en-US" sz="1600" dirty="0">
                <a:solidFill>
                  <a:srgbClr val="000000"/>
                </a:solidFill>
              </a:rPr>
              <a:t>All Tutor intake is available face-to-face and on paper (AODA) however, all learner plans involve blended learning, so there is an expectation for tutors engage in some digital learning and tutoring.</a:t>
            </a:r>
            <a:endParaRPr lang="en-US" sz="1600" b="0" i="0" u="none" strike="noStrike" dirty="0">
              <a:solidFill>
                <a:srgbClr val="000000"/>
              </a:solidFill>
            </a:endParaRPr>
          </a:p>
          <a:p>
            <a:pPr marL="800100" lvl="1">
              <a:lnSpc>
                <a:spcPct val="150000"/>
              </a:lnSpc>
              <a:spcBef>
                <a:spcPts val="0"/>
              </a:spcBef>
              <a:buClr>
                <a:srgbClr val="6666FF"/>
              </a:buClr>
              <a:buSzPts val="200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974724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82B7-6AF5-B780-3AFE-469780F9A22E}"/>
              </a:ext>
            </a:extLst>
          </p:cNvPr>
          <p:cNvSpPr>
            <a:spLocks noGrp="1"/>
          </p:cNvSpPr>
          <p:nvPr>
            <p:ph type="title"/>
          </p:nvPr>
        </p:nvSpPr>
        <p:spPr/>
        <p:txBody>
          <a:bodyPr/>
          <a:lstStyle/>
          <a:p>
            <a:r>
              <a:rPr lang="en-CA" dirty="0"/>
              <a:t>Professional Development</a:t>
            </a:r>
          </a:p>
        </p:txBody>
      </p:sp>
      <p:sp>
        <p:nvSpPr>
          <p:cNvPr id="4" name="TextBox 3">
            <a:extLst>
              <a:ext uri="{FF2B5EF4-FFF2-40B4-BE49-F238E27FC236}">
                <a16:creationId xmlns:a16="http://schemas.microsoft.com/office/drawing/2014/main" id="{F8E2DC9D-366F-2CDD-5001-4BE3273CD70F}"/>
              </a:ext>
            </a:extLst>
          </p:cNvPr>
          <p:cNvSpPr txBox="1"/>
          <p:nvPr/>
        </p:nvSpPr>
        <p:spPr>
          <a:xfrm>
            <a:off x="1066800" y="1361440"/>
            <a:ext cx="7934960" cy="3728649"/>
          </a:xfrm>
          <a:prstGeom prst="rect">
            <a:avLst/>
          </a:prstGeom>
          <a:noFill/>
        </p:spPr>
        <p:txBody>
          <a:bodyPr wrap="square">
            <a:spAutoFit/>
          </a:bodyPr>
          <a:lstStyle/>
          <a:p>
            <a:pPr marL="342900">
              <a:lnSpc>
                <a:spcPct val="150000"/>
              </a:lnSpc>
              <a:spcBef>
                <a:spcPts val="0"/>
              </a:spcBef>
              <a:buClr>
                <a:srgbClr val="6666FF"/>
              </a:buClr>
              <a:buSzPts val="2000"/>
              <a:buFont typeface="Courier New" panose="02070309020205020404" pitchFamily="49" charset="0"/>
              <a:buChar char="o"/>
            </a:pPr>
            <a:r>
              <a:rPr lang="en-US" sz="2000" b="0" i="0" u="none" strike="noStrike" dirty="0">
                <a:solidFill>
                  <a:srgbClr val="000000"/>
                </a:solidFill>
              </a:rPr>
              <a:t>We have been providing lots of PD internally, to tutors, to other orgs and other LBS</a:t>
            </a:r>
          </a:p>
          <a:p>
            <a:pPr marL="342900">
              <a:lnSpc>
                <a:spcPct val="150000"/>
              </a:lnSpc>
              <a:spcBef>
                <a:spcPts val="0"/>
              </a:spcBef>
              <a:buClr>
                <a:srgbClr val="6666FF"/>
              </a:buClr>
              <a:buSzPts val="2000"/>
              <a:buFont typeface="Courier New" panose="02070309020205020404" pitchFamily="49" charset="0"/>
              <a:buChar char="o"/>
            </a:pPr>
            <a:r>
              <a:rPr lang="en-US" sz="2000" dirty="0">
                <a:solidFill>
                  <a:srgbClr val="000000"/>
                </a:solidFill>
              </a:rPr>
              <a:t>Receiving PD from LNO, Contact North, </a:t>
            </a:r>
            <a:r>
              <a:rPr lang="en-US" sz="2000" dirty="0" err="1">
                <a:solidFill>
                  <a:srgbClr val="000000"/>
                </a:solidFill>
              </a:rPr>
              <a:t>AlphaPlus</a:t>
            </a:r>
            <a:r>
              <a:rPr lang="en-US" sz="2000" dirty="0">
                <a:solidFill>
                  <a:srgbClr val="000000"/>
                </a:solidFill>
              </a:rPr>
              <a:t>, </a:t>
            </a:r>
            <a:r>
              <a:rPr lang="en-US" sz="2000" dirty="0" err="1">
                <a:solidFill>
                  <a:srgbClr val="000000"/>
                </a:solidFill>
              </a:rPr>
              <a:t>Decoda</a:t>
            </a:r>
            <a:endParaRPr lang="en-US" sz="2000" dirty="0">
              <a:solidFill>
                <a:srgbClr val="000000"/>
              </a:solidFill>
            </a:endParaRPr>
          </a:p>
          <a:p>
            <a:pPr marL="342900">
              <a:lnSpc>
                <a:spcPct val="150000"/>
              </a:lnSpc>
              <a:spcBef>
                <a:spcPts val="0"/>
              </a:spcBef>
              <a:buClr>
                <a:srgbClr val="6666FF"/>
              </a:buClr>
              <a:buSzPts val="2000"/>
              <a:buFont typeface="Courier New" panose="02070309020205020404" pitchFamily="49" charset="0"/>
              <a:buChar char="o"/>
            </a:pPr>
            <a:r>
              <a:rPr lang="en-US" sz="2000" b="0" i="0" u="none" strike="noStrike" dirty="0">
                <a:solidFill>
                  <a:srgbClr val="000000"/>
                </a:solidFill>
              </a:rPr>
              <a:t>Encourage tutors to participate rather than us have to retrain</a:t>
            </a:r>
          </a:p>
          <a:p>
            <a:pPr marL="342900">
              <a:lnSpc>
                <a:spcPct val="150000"/>
              </a:lnSpc>
              <a:spcBef>
                <a:spcPts val="0"/>
              </a:spcBef>
              <a:buClr>
                <a:srgbClr val="6666FF"/>
              </a:buClr>
              <a:buSzPts val="2000"/>
              <a:buFont typeface="Courier New" panose="02070309020205020404" pitchFamily="49" charset="0"/>
              <a:buChar char="o"/>
            </a:pPr>
            <a:r>
              <a:rPr lang="en-US" sz="2000" dirty="0">
                <a:solidFill>
                  <a:srgbClr val="000000"/>
                </a:solidFill>
              </a:rPr>
              <a:t>Change management training/consortium for Chris and Lisa (CRITICAL)</a:t>
            </a:r>
          </a:p>
          <a:p>
            <a:pPr marL="342900">
              <a:lnSpc>
                <a:spcPct val="150000"/>
              </a:lnSpc>
              <a:spcBef>
                <a:spcPts val="0"/>
              </a:spcBef>
              <a:buClr>
                <a:srgbClr val="6666FF"/>
              </a:buClr>
              <a:buSzPts val="2000"/>
              <a:buFont typeface="Courier New" panose="02070309020205020404" pitchFamily="49" charset="0"/>
              <a:buChar char="o"/>
            </a:pPr>
            <a:r>
              <a:rPr lang="en-US" sz="2000" dirty="0">
                <a:solidFill>
                  <a:srgbClr val="000000"/>
                </a:solidFill>
              </a:rPr>
              <a:t>Allocating staff to sit on committees and round-tables rather than management alone</a:t>
            </a:r>
          </a:p>
        </p:txBody>
      </p:sp>
    </p:spTree>
    <p:extLst>
      <p:ext uri="{BB962C8B-B14F-4D97-AF65-F5344CB8AC3E}">
        <p14:creationId xmlns:p14="http://schemas.microsoft.com/office/powerpoint/2010/main" val="382072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4681-ECCD-3AEB-A468-5530FF470297}"/>
              </a:ext>
            </a:extLst>
          </p:cNvPr>
          <p:cNvSpPr>
            <a:spLocks noGrp="1"/>
          </p:cNvSpPr>
          <p:nvPr>
            <p:ph type="title"/>
          </p:nvPr>
        </p:nvSpPr>
        <p:spPr/>
        <p:txBody>
          <a:bodyPr/>
          <a:lstStyle/>
          <a:p>
            <a:r>
              <a:rPr lang="en-CA" dirty="0"/>
              <a:t>Organizational Investment in Tech</a:t>
            </a:r>
          </a:p>
        </p:txBody>
      </p:sp>
      <p:sp>
        <p:nvSpPr>
          <p:cNvPr id="4" name="TextBox 3">
            <a:extLst>
              <a:ext uri="{FF2B5EF4-FFF2-40B4-BE49-F238E27FC236}">
                <a16:creationId xmlns:a16="http://schemas.microsoft.com/office/drawing/2014/main" id="{D14720CE-6B1E-DF57-7E9C-A4D9476930E5}"/>
              </a:ext>
            </a:extLst>
          </p:cNvPr>
          <p:cNvSpPr txBox="1"/>
          <p:nvPr/>
        </p:nvSpPr>
        <p:spPr>
          <a:xfrm>
            <a:off x="1270000" y="1473200"/>
            <a:ext cx="7874000" cy="4196020"/>
          </a:xfrm>
          <a:prstGeom prst="rect">
            <a:avLst/>
          </a:prstGeom>
          <a:noFill/>
        </p:spPr>
        <p:txBody>
          <a:bodyPr wrap="square">
            <a:spAutoFit/>
          </a:bodyPr>
          <a:lstStyle/>
          <a:p>
            <a:pPr marL="342900">
              <a:lnSpc>
                <a:spcPct val="150000"/>
              </a:lnSpc>
              <a:spcBef>
                <a:spcPts val="0"/>
              </a:spcBef>
              <a:buClr>
                <a:srgbClr val="6666FF"/>
              </a:buClr>
              <a:buSzPts val="2000"/>
              <a:buFont typeface="Courier New" panose="02070309020205020404" pitchFamily="49" charset="0"/>
              <a:buChar char="o"/>
            </a:pPr>
            <a:r>
              <a:rPr lang="en-US" sz="1800" b="0" i="0" u="none" strike="noStrike" dirty="0" err="1">
                <a:solidFill>
                  <a:srgbClr val="000000"/>
                </a:solidFill>
              </a:rPr>
              <a:t>AlphaPlus</a:t>
            </a:r>
            <a:r>
              <a:rPr lang="en-US" sz="1800" b="0" i="0" u="none" strike="noStrike" dirty="0">
                <a:solidFill>
                  <a:srgbClr val="000000"/>
                </a:solidFill>
              </a:rPr>
              <a:t> mentoring—If you haven’t taken advantage of them DO IT NOW</a:t>
            </a:r>
          </a:p>
          <a:p>
            <a:pPr marL="342900">
              <a:lnSpc>
                <a:spcPct val="150000"/>
              </a:lnSpc>
              <a:spcBef>
                <a:spcPts val="0"/>
              </a:spcBef>
              <a:buClr>
                <a:srgbClr val="6666FF"/>
              </a:buClr>
              <a:buSzPts val="2000"/>
              <a:buFont typeface="Courier New" panose="02070309020205020404" pitchFamily="49" charset="0"/>
              <a:buChar char="o"/>
            </a:pPr>
            <a:r>
              <a:rPr lang="en-US" sz="1800" dirty="0">
                <a:solidFill>
                  <a:srgbClr val="000000"/>
                </a:solidFill>
              </a:rPr>
              <a:t>If you don’t have the capacity to engage a tech company to do your servicing and IT find a way to join forces with someone else in your network</a:t>
            </a:r>
          </a:p>
          <a:p>
            <a:pPr marL="342900">
              <a:lnSpc>
                <a:spcPct val="150000"/>
              </a:lnSpc>
              <a:spcBef>
                <a:spcPts val="0"/>
              </a:spcBef>
              <a:buClr>
                <a:srgbClr val="6666FF"/>
              </a:buClr>
              <a:buSzPts val="2000"/>
              <a:buFont typeface="Courier New" panose="02070309020205020404" pitchFamily="49" charset="0"/>
              <a:buChar char="o"/>
            </a:pPr>
            <a:r>
              <a:rPr lang="en-US" sz="1800" dirty="0">
                <a:solidFill>
                  <a:srgbClr val="000000"/>
                </a:solidFill>
              </a:rPr>
              <a:t>Engage volunteers with tech knowledge and interest and contract them if you can</a:t>
            </a:r>
          </a:p>
          <a:p>
            <a:pPr marL="342900">
              <a:lnSpc>
                <a:spcPct val="150000"/>
              </a:lnSpc>
              <a:spcBef>
                <a:spcPts val="0"/>
              </a:spcBef>
              <a:buClr>
                <a:srgbClr val="6666FF"/>
              </a:buClr>
              <a:buSzPts val="2000"/>
              <a:buFont typeface="Courier New" panose="02070309020205020404" pitchFamily="49" charset="0"/>
              <a:buChar char="o"/>
            </a:pPr>
            <a:r>
              <a:rPr lang="en-US" sz="1800" dirty="0">
                <a:solidFill>
                  <a:srgbClr val="000000"/>
                </a:solidFill>
              </a:rPr>
              <a:t>Teaching online---Use a second screen—you will never go back to a single one</a:t>
            </a:r>
          </a:p>
          <a:p>
            <a:pPr marL="342900">
              <a:lnSpc>
                <a:spcPct val="150000"/>
              </a:lnSpc>
              <a:spcBef>
                <a:spcPts val="0"/>
              </a:spcBef>
              <a:buClr>
                <a:srgbClr val="6666FF"/>
              </a:buClr>
              <a:buSzPts val="2000"/>
              <a:buFont typeface="Courier New" panose="02070309020205020404" pitchFamily="49" charset="0"/>
              <a:buChar char="o"/>
            </a:pPr>
            <a:r>
              <a:rPr lang="en-US" sz="1800" dirty="0">
                <a:solidFill>
                  <a:srgbClr val="000000"/>
                </a:solidFill>
              </a:rPr>
              <a:t>Looked at the Meeting OWL—still not convinced it is good for teaching</a:t>
            </a:r>
          </a:p>
        </p:txBody>
      </p:sp>
    </p:spTree>
    <p:extLst>
      <p:ext uri="{BB962C8B-B14F-4D97-AF65-F5344CB8AC3E}">
        <p14:creationId xmlns:p14="http://schemas.microsoft.com/office/powerpoint/2010/main" val="183554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ABA8B-8C26-F067-7008-D03473AADA5A}"/>
              </a:ext>
            </a:extLst>
          </p:cNvPr>
          <p:cNvSpPr>
            <a:spLocks noGrp="1"/>
          </p:cNvSpPr>
          <p:nvPr>
            <p:ph type="title"/>
          </p:nvPr>
        </p:nvSpPr>
        <p:spPr/>
        <p:txBody>
          <a:bodyPr/>
          <a:lstStyle/>
          <a:p>
            <a:r>
              <a:rPr lang="en-CA" dirty="0"/>
              <a:t>Innovation in Learning Award 2022</a:t>
            </a:r>
          </a:p>
        </p:txBody>
      </p:sp>
      <p:pic>
        <p:nvPicPr>
          <p:cNvPr id="4" name="Picture 3">
            <a:extLst>
              <a:ext uri="{FF2B5EF4-FFF2-40B4-BE49-F238E27FC236}">
                <a16:creationId xmlns:a16="http://schemas.microsoft.com/office/drawing/2014/main" id="{483CBBAD-DE2A-0E5D-5AC4-2E010AFECDDE}"/>
              </a:ext>
            </a:extLst>
          </p:cNvPr>
          <p:cNvPicPr>
            <a:picLocks noChangeAspect="1"/>
          </p:cNvPicPr>
          <p:nvPr/>
        </p:nvPicPr>
        <p:blipFill>
          <a:blip r:embed="rId2"/>
          <a:stretch>
            <a:fillRect/>
          </a:stretch>
        </p:blipFill>
        <p:spPr>
          <a:xfrm>
            <a:off x="2703443" y="1451164"/>
            <a:ext cx="6096000" cy="4572000"/>
          </a:xfrm>
          <a:prstGeom prst="rect">
            <a:avLst/>
          </a:prstGeom>
        </p:spPr>
      </p:pic>
    </p:spTree>
    <p:extLst>
      <p:ext uri="{BB962C8B-B14F-4D97-AF65-F5344CB8AC3E}">
        <p14:creationId xmlns:p14="http://schemas.microsoft.com/office/powerpoint/2010/main" val="944413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799012" y="416459"/>
            <a:ext cx="10515600" cy="9613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dirty="0"/>
              <a:t>Panelists</a:t>
            </a:r>
            <a:endParaRPr dirty="0">
              <a:solidFill>
                <a:srgbClr val="C00000"/>
              </a:solidFill>
            </a:endParaRPr>
          </a:p>
        </p:txBody>
      </p:sp>
      <p:sp>
        <p:nvSpPr>
          <p:cNvPr id="67" name="Google Shape;67;p2"/>
          <p:cNvSpPr txBox="1"/>
          <p:nvPr/>
        </p:nvSpPr>
        <p:spPr>
          <a:xfrm>
            <a:off x="799013" y="1569174"/>
            <a:ext cx="10333586" cy="1837386"/>
          </a:xfrm>
          <a:prstGeom prst="rect">
            <a:avLst/>
          </a:prstGeom>
          <a:noFill/>
          <a:ln>
            <a:noFill/>
          </a:ln>
        </p:spPr>
        <p:txBody>
          <a:bodyPr spcFirstLastPara="1" wrap="square" lIns="91425" tIns="45700" rIns="91425" bIns="45700" anchor="t" anchorCtr="0">
            <a:spAutoFit/>
          </a:bodyPr>
          <a:lstStyle/>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dirty="0">
                <a:solidFill>
                  <a:schemeClr val="dk1"/>
                </a:solidFill>
                <a:latin typeface="Calibri"/>
                <a:ea typeface="Calibri"/>
                <a:cs typeface="Calibri"/>
                <a:sym typeface="Calibri"/>
              </a:rPr>
              <a:t>Lori Sheppard , Team Leader, Lambton Kent District School Board</a:t>
            </a:r>
          </a:p>
          <a:p>
            <a:pPr marR="0" lvl="0" algn="l" rtl="0">
              <a:lnSpc>
                <a:spcPct val="90000"/>
              </a:lnSpc>
              <a:spcBef>
                <a:spcPts val="0"/>
              </a:spcBef>
              <a:spcAft>
                <a:spcPts val="0"/>
              </a:spcAft>
              <a:buClr>
                <a:schemeClr val="dk1"/>
              </a:buClr>
              <a:buSzPts val="2400"/>
            </a:pPr>
            <a:endParaRPr lang="en-CA" sz="2400"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dirty="0">
                <a:solidFill>
                  <a:schemeClr val="dk1"/>
                </a:solidFill>
                <a:latin typeface="Calibri"/>
                <a:ea typeface="Calibri"/>
                <a:cs typeface="Calibri"/>
                <a:sym typeface="Calibri"/>
              </a:rPr>
              <a:t>Brenda Ryan, LBS Instructor, Lambton Kent District School Board</a:t>
            </a:r>
            <a:endParaRPr sz="24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CA"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13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5E34-DAD3-C726-FAEA-CDAF8111DC56}"/>
              </a:ext>
            </a:extLst>
          </p:cNvPr>
          <p:cNvSpPr>
            <a:spLocks noGrp="1"/>
          </p:cNvSpPr>
          <p:nvPr>
            <p:ph type="title"/>
          </p:nvPr>
        </p:nvSpPr>
        <p:spPr/>
        <p:txBody>
          <a:bodyPr/>
          <a:lstStyle/>
          <a:p>
            <a:r>
              <a:rPr lang="en-CA" dirty="0"/>
              <a:t>HYBRID LBS DELIVERY</a:t>
            </a:r>
            <a:br>
              <a:rPr lang="en-CA" dirty="0"/>
            </a:br>
            <a:r>
              <a:rPr lang="en-CA" sz="3200" dirty="0"/>
              <a:t>Intake and Assessment</a:t>
            </a:r>
            <a:endParaRPr lang="en-CA" dirty="0"/>
          </a:p>
        </p:txBody>
      </p:sp>
      <p:pic>
        <p:nvPicPr>
          <p:cNvPr id="4" name="Picture 3" descr="Text&#10;&#10;Description automatically generated">
            <a:extLst>
              <a:ext uri="{FF2B5EF4-FFF2-40B4-BE49-F238E27FC236}">
                <a16:creationId xmlns:a16="http://schemas.microsoft.com/office/drawing/2014/main" id="{97C59C13-DCD3-4C15-A1BF-E1BB89B7A8B6}"/>
              </a:ext>
            </a:extLst>
          </p:cNvPr>
          <p:cNvPicPr>
            <a:picLocks noChangeAspect="1"/>
          </p:cNvPicPr>
          <p:nvPr/>
        </p:nvPicPr>
        <p:blipFill>
          <a:blip r:embed="rId3"/>
          <a:stretch>
            <a:fillRect/>
          </a:stretch>
        </p:blipFill>
        <p:spPr>
          <a:xfrm>
            <a:off x="7090117" y="445806"/>
            <a:ext cx="4096229" cy="1096421"/>
          </a:xfrm>
          <a:prstGeom prst="rect">
            <a:avLst/>
          </a:prstGeom>
        </p:spPr>
      </p:pic>
      <p:sp>
        <p:nvSpPr>
          <p:cNvPr id="3" name="TextBox 2">
            <a:extLst>
              <a:ext uri="{FF2B5EF4-FFF2-40B4-BE49-F238E27FC236}">
                <a16:creationId xmlns:a16="http://schemas.microsoft.com/office/drawing/2014/main" id="{4357F445-048A-42FB-886A-684B7571B5C2}"/>
              </a:ext>
            </a:extLst>
          </p:cNvPr>
          <p:cNvSpPr txBox="1"/>
          <p:nvPr/>
        </p:nvSpPr>
        <p:spPr>
          <a:xfrm>
            <a:off x="838200" y="2067951"/>
            <a:ext cx="10397197" cy="2893100"/>
          </a:xfrm>
          <a:prstGeom prst="rect">
            <a:avLst/>
          </a:prstGeom>
          <a:noFill/>
        </p:spPr>
        <p:txBody>
          <a:bodyPr wrap="square" rtlCol="0">
            <a:spAutoFit/>
          </a:bodyPr>
          <a:lstStyle/>
          <a:p>
            <a:pPr marL="1143000" marR="0" lvl="2" indent="-228600">
              <a:spcBef>
                <a:spcPts val="0"/>
              </a:spcBef>
              <a:spcAft>
                <a:spcPts val="0"/>
              </a:spcAft>
              <a:buFont typeface="Wingdings" panose="05000000000000000000" pitchFamily="2" charset="2"/>
              <a:buChar char=""/>
            </a:pPr>
            <a:r>
              <a:rPr lang="en-US" sz="2400" dirty="0">
                <a:solidFill>
                  <a:srgbClr val="000000"/>
                </a:solidFill>
                <a:effectLst/>
                <a:latin typeface="Arial" panose="020B0604020202020204" pitchFamily="34" charset="0"/>
                <a:ea typeface="Times New Roman" panose="02020603050405020304" pitchFamily="18" charset="0"/>
              </a:rPr>
              <a:t>1</a:t>
            </a:r>
            <a:r>
              <a:rPr lang="en-US" sz="2400" baseline="30000" dirty="0">
                <a:solidFill>
                  <a:srgbClr val="000000"/>
                </a:solidFill>
                <a:effectLst/>
                <a:latin typeface="Arial" panose="020B0604020202020204" pitchFamily="34" charset="0"/>
                <a:ea typeface="Times New Roman" panose="02020603050405020304" pitchFamily="18" charset="0"/>
              </a:rPr>
              <a:t>st</a:t>
            </a:r>
            <a:r>
              <a:rPr lang="en-US" sz="2400" dirty="0">
                <a:solidFill>
                  <a:srgbClr val="000000"/>
                </a:solidFill>
                <a:effectLst/>
                <a:latin typeface="Arial" panose="020B0604020202020204" pitchFamily="34" charset="0"/>
                <a:ea typeface="Times New Roman" panose="02020603050405020304" pitchFamily="18" charset="0"/>
              </a:rPr>
              <a:t>  welcome email contains links to intake forms via google forms</a:t>
            </a:r>
            <a:endParaRPr lang="en-US" sz="24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400" dirty="0">
                <a:solidFill>
                  <a:srgbClr val="000000"/>
                </a:solidFill>
                <a:effectLst/>
                <a:latin typeface="Arial" panose="020B0604020202020204" pitchFamily="34" charset="0"/>
                <a:ea typeface="Times New Roman" panose="02020603050405020304" pitchFamily="18" charset="0"/>
              </a:rPr>
              <a:t>2</a:t>
            </a:r>
            <a:r>
              <a:rPr lang="en-US" sz="2400" baseline="30000" dirty="0">
                <a:solidFill>
                  <a:srgbClr val="000000"/>
                </a:solidFill>
                <a:effectLst/>
                <a:latin typeface="Arial" panose="020B0604020202020204" pitchFamily="34" charset="0"/>
                <a:ea typeface="Times New Roman" panose="02020603050405020304" pitchFamily="18" charset="0"/>
              </a:rPr>
              <a:t>nd</a:t>
            </a:r>
            <a:r>
              <a:rPr lang="en-US" sz="2400" dirty="0">
                <a:solidFill>
                  <a:srgbClr val="000000"/>
                </a:solidFill>
                <a:effectLst/>
                <a:latin typeface="Arial" panose="020B0604020202020204" pitchFamily="34" charset="0"/>
                <a:ea typeface="Times New Roman" panose="02020603050405020304" pitchFamily="18" charset="0"/>
              </a:rPr>
              <a:t> email has the school board registration forms if not already completed (which are necessary to be enrolled in the school board’s e-learning platform</a:t>
            </a:r>
            <a:endParaRPr lang="en-US" sz="2400" b="1" dirty="0">
              <a:solidFill>
                <a:srgbClr val="000000"/>
              </a:solidFill>
              <a:effectLst/>
              <a:latin typeface="Arial" panose="020B0604020202020204" pitchFamily="34" charset="0"/>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400" dirty="0">
                <a:effectLst/>
                <a:latin typeface="Arial" panose="020B0604020202020204" pitchFamily="34" charset="0"/>
                <a:ea typeface="Times New Roman" panose="02020603050405020304" pitchFamily="18" charset="0"/>
              </a:rPr>
              <a:t>Forms are saved in student’s digital file</a:t>
            </a:r>
          </a:p>
          <a:p>
            <a:pPr marL="1143000" marR="0" lvl="2" indent="-228600">
              <a:spcBef>
                <a:spcPts val="0"/>
              </a:spcBef>
              <a:spcAft>
                <a:spcPts val="0"/>
              </a:spcAft>
              <a:buFont typeface="Wingdings" panose="05000000000000000000" pitchFamily="2" charset="2"/>
              <a:buChar char=""/>
            </a:pPr>
            <a:r>
              <a:rPr lang="en-US" sz="2400" dirty="0">
                <a:latin typeface="Arial" panose="020B0604020202020204" pitchFamily="34" charset="0"/>
                <a:ea typeface="Times New Roman" panose="02020603050405020304" pitchFamily="18" charset="0"/>
              </a:rPr>
              <a:t>Most students do come in-person for PRF and signatures</a:t>
            </a:r>
          </a:p>
          <a:p>
            <a:pPr marL="1143000" marR="0" lvl="2" indent="-228600">
              <a:spcBef>
                <a:spcPts val="0"/>
              </a:spcBef>
              <a:spcAft>
                <a:spcPts val="0"/>
              </a:spcAft>
              <a:buFont typeface="Wingdings" panose="05000000000000000000" pitchFamily="2" charset="2"/>
              <a:buChar char=""/>
            </a:pPr>
            <a:r>
              <a:rPr lang="en-US" sz="2400" dirty="0">
                <a:latin typeface="Arial" panose="020B0604020202020204" pitchFamily="34" charset="0"/>
                <a:ea typeface="Times New Roman" panose="02020603050405020304" pitchFamily="18" charset="0"/>
              </a:rPr>
              <a:t>LP is dated when they log in to the upgrading platform</a:t>
            </a:r>
            <a:endParaRPr lang="en-US" sz="2400" dirty="0">
              <a:effectLst/>
              <a:latin typeface="Arial" panose="020B060402020202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8969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g9c9307fa39_0_0"/>
          <p:cNvSpPr txBox="1">
            <a:spLocks noGrp="1"/>
          </p:cNvSpPr>
          <p:nvPr>
            <p:ph type="title"/>
          </p:nvPr>
        </p:nvSpPr>
        <p:spPr>
          <a:xfrm>
            <a:off x="799012" y="416459"/>
            <a:ext cx="10515600" cy="96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Statement of Land Acknowledgement</a:t>
            </a:r>
            <a:endParaRPr dirty="0">
              <a:solidFill>
                <a:srgbClr val="C00000"/>
              </a:solidFill>
            </a:endParaRPr>
          </a:p>
        </p:txBody>
      </p:sp>
      <p:sp>
        <p:nvSpPr>
          <p:cNvPr id="61" name="Google Shape;61;g9c9307fa39_0_0"/>
          <p:cNvSpPr txBox="1"/>
          <p:nvPr/>
        </p:nvSpPr>
        <p:spPr>
          <a:xfrm>
            <a:off x="799012" y="2032985"/>
            <a:ext cx="10910635" cy="3831289"/>
          </a:xfrm>
          <a:prstGeom prst="rect">
            <a:avLst/>
          </a:prstGeom>
          <a:noFill/>
          <a:ln>
            <a:noFill/>
          </a:ln>
        </p:spPr>
        <p:txBody>
          <a:bodyPr spcFirstLastPara="1" wrap="square" lIns="91425" tIns="45700" rIns="91425" bIns="45700" anchor="t" anchorCtr="0">
            <a:noAutofit/>
          </a:bodyPr>
          <a:lstStyle/>
          <a:p>
            <a:pPr marL="152400" marR="0" lvl="0" indent="0" algn="l" rtl="0">
              <a:lnSpc>
                <a:spcPct val="90000"/>
              </a:lnSpc>
              <a:spcBef>
                <a:spcPts val="0"/>
              </a:spcBef>
              <a:spcAft>
                <a:spcPts val="0"/>
              </a:spcAft>
              <a:buClr>
                <a:schemeClr val="dk1"/>
              </a:buClr>
              <a:buSzPts val="2400"/>
              <a:buFont typeface="Arial"/>
              <a:buNone/>
            </a:pPr>
            <a:r>
              <a:rPr lang="en-CA" sz="2400" dirty="0">
                <a:solidFill>
                  <a:schemeClr val="tx1"/>
                </a:solidFill>
                <a:latin typeface="Calibri" panose="020F0502020204030204" pitchFamily="34" charset="0"/>
                <a:ea typeface="Book Antiqua"/>
                <a:cs typeface="Calibri" panose="020F0502020204030204" pitchFamily="34" charset="0"/>
                <a:sym typeface="Book Antiqua"/>
              </a:rPr>
              <a:t>I would like to begin by acknowledging the Indigenous Peoples of all the lands that we are on today. While we meet today on a virtual platform, I would like to take a moment to acknowledge the importance of the lands, which we each call home. </a:t>
            </a:r>
          </a:p>
          <a:p>
            <a:pPr marL="152400" marR="0" lvl="0" indent="0" algn="l" rtl="0">
              <a:lnSpc>
                <a:spcPct val="90000"/>
              </a:lnSpc>
              <a:spcBef>
                <a:spcPts val="0"/>
              </a:spcBef>
              <a:spcAft>
                <a:spcPts val="0"/>
              </a:spcAft>
              <a:buClr>
                <a:schemeClr val="dk1"/>
              </a:buClr>
              <a:buSzPts val="2400"/>
              <a:buFont typeface="Arial"/>
              <a:buNone/>
            </a:pPr>
            <a:endParaRPr lang="en-CA" sz="2400" dirty="0">
              <a:solidFill>
                <a:schemeClr val="tx1"/>
              </a:solidFill>
              <a:latin typeface="Calibri" panose="020F0502020204030204" pitchFamily="34" charset="0"/>
              <a:ea typeface="Book Antiqua"/>
              <a:cs typeface="Calibri" panose="020F0502020204030204" pitchFamily="34" charset="0"/>
              <a:sym typeface="Book Antiqua"/>
            </a:endParaRPr>
          </a:p>
          <a:p>
            <a:pPr marL="152400" marR="0" lvl="0" indent="0" algn="l" rtl="0">
              <a:lnSpc>
                <a:spcPct val="90000"/>
              </a:lnSpc>
              <a:spcBef>
                <a:spcPts val="0"/>
              </a:spcBef>
              <a:spcAft>
                <a:spcPts val="0"/>
              </a:spcAft>
              <a:buClr>
                <a:schemeClr val="dk1"/>
              </a:buClr>
              <a:buSzPts val="2400"/>
              <a:buFont typeface="Arial"/>
              <a:buNone/>
            </a:pPr>
            <a:r>
              <a:rPr lang="en-CA" sz="2400" dirty="0">
                <a:solidFill>
                  <a:schemeClr val="tx1"/>
                </a:solidFill>
                <a:latin typeface="Calibri" panose="020F0502020204030204" pitchFamily="34" charset="0"/>
                <a:ea typeface="Book Antiqua"/>
                <a:cs typeface="Calibri" panose="020F0502020204030204" pitchFamily="34" charset="0"/>
                <a:sym typeface="Book Antiqua"/>
              </a:rPr>
              <a:t>We do this to reaffirm our commitment and responsibility in improving relationships between nations and to improving our own understanding of local Indigenous peoples and their cultures. From coast to coast to coast, we acknowledge the ancestral and unceded territory of all the Inuit, Métis, and First Nations people that call this land home.</a:t>
            </a:r>
            <a:endParaRPr sz="4000" b="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69C296-4FD2-4B11-806F-ED787E6DF430}"/>
              </a:ext>
            </a:extLst>
          </p:cNvPr>
          <p:cNvSpPr txBox="1"/>
          <p:nvPr/>
        </p:nvSpPr>
        <p:spPr>
          <a:xfrm>
            <a:off x="1261404" y="225302"/>
            <a:ext cx="9584788" cy="6603987"/>
          </a:xfrm>
          <a:prstGeom prst="rect">
            <a:avLst/>
          </a:prstGeom>
          <a:noFill/>
        </p:spPr>
        <p:txBody>
          <a:bodyPr wrap="square">
            <a:spAutoFit/>
          </a:bodyPr>
          <a:lstStyle/>
          <a:p>
            <a:pPr marL="0" marR="0">
              <a:lnSpc>
                <a:spcPct val="107000"/>
              </a:lnSpc>
              <a:spcBef>
                <a:spcPts val="0"/>
              </a:spcBef>
              <a:spcAft>
                <a:spcPts val="0"/>
              </a:spcAft>
            </a:pPr>
            <a:endPar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200" dirty="0">
              <a:latin typeface="Candara" panose="020E0502030303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Hi_______________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My name is, and I am one of the Intake Instructors of the Upgrading Program at____________________(Alternative &amp; Continuing Education Centre).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We offer free, online and in person upgrading program in math, writing, reading, goal setting/manage learning and computers. Each subject is self-paced, so you can work on your own schedule. Each subject is also monitored by a teacher who can help you with the course and answer questions. Many students find our upgrading programs helpful to work on important skills like sentence structure, essay writing, or to refresh their math skills such as decimals and fractions.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Depending on your educational goals, upgrading can help you prepare for the PLAR Tests (Grade 9/10), prepare to take a high school credit course, or to prepare you for a Trades/Apprenticeship test. Below are 5 assessments to see where your skills are and once that is returned to us, we could enroll you in the subject(s) you need and connect you with a teacher.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br>
            <a:r>
              <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Please let me know when you have completed the following assessments.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br>
            <a:r>
              <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Please complete the following math assessment, without using a calculator.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FF"/>
                </a:solidFill>
                <a:effectLst/>
                <a:latin typeface="Candara" panose="020E0502030303020204" pitchFamily="34" charset="0"/>
                <a:ea typeface="Times New Roman" panose="02020603050405020304" pitchFamily="18" charset="0"/>
                <a:cs typeface="Times New Roman" panose="02020603050405020304" pitchFamily="18" charset="0"/>
                <a:hlinkClick r:id="rId3"/>
              </a:rPr>
              <a:t>MATH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Please write a long paragraph as a sample of your writing.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FF"/>
                </a:solidFill>
                <a:latin typeface="Candara" panose="020E0502030303020204" pitchFamily="34" charset="0"/>
                <a:ea typeface="Times New Roman" panose="02020603050405020304" pitchFamily="18" charset="0"/>
                <a:cs typeface="Times New Roman" panose="02020603050405020304" pitchFamily="18" charset="0"/>
                <a:hlinkClick r:id="rId4"/>
              </a:rPr>
              <a:t>WRITING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Please read this short story and answer the questions in complete sentences.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FF"/>
                </a:solidFill>
                <a:effectLst/>
                <a:latin typeface="Candara" panose="020E0502030303020204" pitchFamily="34" charset="0"/>
                <a:ea typeface="Times New Roman" panose="02020603050405020304" pitchFamily="18" charset="0"/>
                <a:cs typeface="Times New Roman" panose="02020603050405020304" pitchFamily="18" charset="0"/>
                <a:hlinkClick r:id="rId5"/>
              </a:rPr>
              <a:t>READING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This assessment is asking questions about how you manage your time and setting goals: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FF"/>
                </a:solidFill>
                <a:effectLst/>
                <a:latin typeface="Candara" panose="020E0502030303020204" pitchFamily="34" charset="0"/>
                <a:ea typeface="Times New Roman" panose="02020603050405020304" pitchFamily="18" charset="0"/>
                <a:cs typeface="Times New Roman" panose="02020603050405020304" pitchFamily="18" charset="0"/>
                <a:hlinkClick r:id="rId6"/>
              </a:rPr>
              <a:t>MANAGE LEARNING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This is a survey of what you know about computers and what you would like to learn: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FF"/>
                </a:solidFill>
                <a:effectLst/>
                <a:latin typeface="Candara" panose="020E0502030303020204" pitchFamily="34" charset="0"/>
                <a:ea typeface="Times New Roman" panose="02020603050405020304" pitchFamily="18" charset="0"/>
                <a:cs typeface="Times New Roman" panose="02020603050405020304" pitchFamily="18" charset="0"/>
                <a:hlinkClick r:id="rId7"/>
              </a:rPr>
              <a:t>COMPUTERS</a:t>
            </a:r>
            <a:br>
              <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br>
            <a:b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76454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CE1F-0E30-B1EA-0DF2-B11E71A20FED}"/>
              </a:ext>
            </a:extLst>
          </p:cNvPr>
          <p:cNvSpPr>
            <a:spLocks noGrp="1"/>
          </p:cNvSpPr>
          <p:nvPr>
            <p:ph type="title"/>
          </p:nvPr>
        </p:nvSpPr>
        <p:spPr/>
        <p:txBody>
          <a:bodyPr/>
          <a:lstStyle/>
          <a:p>
            <a:r>
              <a:rPr lang="en-CA" dirty="0"/>
              <a:t>Assessment in Hybrid</a:t>
            </a:r>
            <a:br>
              <a:rPr lang="en-CA" dirty="0"/>
            </a:br>
            <a:r>
              <a:rPr lang="en-CA" dirty="0"/>
              <a:t>Model</a:t>
            </a:r>
          </a:p>
        </p:txBody>
      </p:sp>
      <p:pic>
        <p:nvPicPr>
          <p:cNvPr id="3" name="Picture 2" descr="Text&#10;&#10;Description automatically generated">
            <a:extLst>
              <a:ext uri="{FF2B5EF4-FFF2-40B4-BE49-F238E27FC236}">
                <a16:creationId xmlns:a16="http://schemas.microsoft.com/office/drawing/2014/main" id="{4B64F52C-7A1A-4753-AF85-BFF26C89B1A2}"/>
              </a:ext>
            </a:extLst>
          </p:cNvPr>
          <p:cNvPicPr>
            <a:picLocks noChangeAspect="1"/>
          </p:cNvPicPr>
          <p:nvPr/>
        </p:nvPicPr>
        <p:blipFill>
          <a:blip r:embed="rId2"/>
          <a:stretch>
            <a:fillRect/>
          </a:stretch>
        </p:blipFill>
        <p:spPr>
          <a:xfrm>
            <a:off x="7090117" y="445806"/>
            <a:ext cx="4096229" cy="1096421"/>
          </a:xfrm>
          <a:prstGeom prst="rect">
            <a:avLst/>
          </a:prstGeom>
        </p:spPr>
      </p:pic>
      <p:sp>
        <p:nvSpPr>
          <p:cNvPr id="5" name="TextBox 4">
            <a:extLst>
              <a:ext uri="{FF2B5EF4-FFF2-40B4-BE49-F238E27FC236}">
                <a16:creationId xmlns:a16="http://schemas.microsoft.com/office/drawing/2014/main" id="{D9E99D22-5EDF-4CFC-80E4-3E80B6EA0FAB}"/>
              </a:ext>
            </a:extLst>
          </p:cNvPr>
          <p:cNvSpPr txBox="1"/>
          <p:nvPr/>
        </p:nvSpPr>
        <p:spPr>
          <a:xfrm>
            <a:off x="1191127" y="1989222"/>
            <a:ext cx="8309316" cy="3785652"/>
          </a:xfrm>
          <a:prstGeom prst="rect">
            <a:avLst/>
          </a:prstGeom>
          <a:noFill/>
        </p:spPr>
        <p:txBody>
          <a:bodyPr wrap="square">
            <a:spAutoFit/>
          </a:bodyPr>
          <a:lstStyle/>
          <a:p>
            <a:pPr marL="1143000" marR="0" lvl="2" indent="-228600">
              <a:spcBef>
                <a:spcPts val="0"/>
              </a:spcBef>
              <a:spcAft>
                <a:spcPts val="0"/>
              </a:spcAft>
              <a:buFont typeface="Wingdings" panose="05000000000000000000" pitchFamily="2" charset="2"/>
              <a:buChar char=""/>
            </a:pPr>
            <a:r>
              <a:rPr lang="en-US" sz="2400" dirty="0">
                <a:solidFill>
                  <a:srgbClr val="000000"/>
                </a:solidFill>
                <a:effectLst/>
                <a:latin typeface="Arial" panose="020B0604020202020204" pitchFamily="34" charset="0"/>
                <a:ea typeface="Times New Roman" panose="02020603050405020304" pitchFamily="18" charset="0"/>
              </a:rPr>
              <a:t>Initial assessments are set up as google forms which get submitted as soon as they are completed</a:t>
            </a:r>
            <a:endParaRPr lang="en-US" sz="28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400" dirty="0">
                <a:solidFill>
                  <a:srgbClr val="000000"/>
                </a:solidFill>
                <a:effectLst/>
                <a:latin typeface="Arial" panose="020B0604020202020204" pitchFamily="34" charset="0"/>
                <a:ea typeface="Times New Roman" panose="02020603050405020304" pitchFamily="18" charset="0"/>
              </a:rPr>
              <a:t>Ongoing assessments are set up as quizzes or assignments in Brightspace</a:t>
            </a:r>
            <a:endParaRPr lang="en-US" sz="28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400" dirty="0">
                <a:solidFill>
                  <a:srgbClr val="000000"/>
                </a:solidFill>
                <a:effectLst/>
                <a:latin typeface="Arial" panose="020B0604020202020204" pitchFamily="34" charset="0"/>
                <a:ea typeface="Times New Roman" panose="02020603050405020304" pitchFamily="18" charset="0"/>
              </a:rPr>
              <a:t>Milestone tasks are set up as activities in Brightspace</a:t>
            </a:r>
          </a:p>
          <a:p>
            <a:pPr marL="1143000" marR="0" lvl="2" indent="-228600">
              <a:spcBef>
                <a:spcPts val="0"/>
              </a:spcBef>
              <a:spcAft>
                <a:spcPts val="0"/>
              </a:spcAft>
              <a:buFont typeface="Wingdings" panose="05000000000000000000" pitchFamily="2" charset="2"/>
              <a:buChar char=""/>
            </a:pPr>
            <a:r>
              <a:rPr lang="en-US" sz="2400" dirty="0">
                <a:latin typeface="Arial" panose="020B0604020202020204" pitchFamily="34" charset="0"/>
                <a:ea typeface="Times New Roman" panose="02020603050405020304" pitchFamily="18" charset="0"/>
              </a:rPr>
              <a:t>Students can transition between online platform to in-person at any point</a:t>
            </a:r>
          </a:p>
          <a:p>
            <a:pPr marL="1143000" marR="0" lvl="2" indent="-228600">
              <a:spcBef>
                <a:spcPts val="0"/>
              </a:spcBef>
              <a:spcAft>
                <a:spcPts val="0"/>
              </a:spcAft>
              <a:buFont typeface="Wingdings" panose="05000000000000000000" pitchFamily="2" charset="2"/>
              <a:buChar char=""/>
            </a:pPr>
            <a:r>
              <a:rPr lang="en-US" sz="2400" dirty="0">
                <a:solidFill>
                  <a:srgbClr val="000000"/>
                </a:solidFill>
                <a:effectLst/>
                <a:latin typeface="Arial" panose="020B0604020202020204" pitchFamily="34" charset="0"/>
                <a:ea typeface="Times New Roman" panose="02020603050405020304" pitchFamily="18" charset="0"/>
              </a:rPr>
              <a:t>Miles</a:t>
            </a:r>
            <a:r>
              <a:rPr lang="en-US" sz="2400" dirty="0">
                <a:latin typeface="Arial" panose="020B0604020202020204" pitchFamily="34" charset="0"/>
                <a:ea typeface="Times New Roman" panose="02020603050405020304" pitchFamily="18" charset="0"/>
              </a:rPr>
              <a:t>tones and learning tasks can be delivered in either mode</a:t>
            </a:r>
            <a:endParaRPr lang="en-US" sz="2400" dirty="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89156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CE1F-0E30-B1EA-0DF2-B11E71A20FED}"/>
              </a:ext>
            </a:extLst>
          </p:cNvPr>
          <p:cNvSpPr>
            <a:spLocks noGrp="1"/>
          </p:cNvSpPr>
          <p:nvPr>
            <p:ph type="title"/>
          </p:nvPr>
        </p:nvSpPr>
        <p:spPr/>
        <p:txBody>
          <a:bodyPr>
            <a:normAutofit/>
          </a:bodyPr>
          <a:lstStyle/>
          <a:p>
            <a:r>
              <a:rPr lang="en-CA" dirty="0"/>
              <a:t>Hybrid Upgrading Online</a:t>
            </a:r>
            <a:br>
              <a:rPr lang="en-CA" dirty="0"/>
            </a:br>
            <a:r>
              <a:rPr lang="en-CA" sz="3600" dirty="0"/>
              <a:t>Brightspace Platform Video</a:t>
            </a:r>
            <a:endParaRPr lang="en-CA" dirty="0"/>
          </a:p>
        </p:txBody>
      </p:sp>
      <p:pic>
        <p:nvPicPr>
          <p:cNvPr id="3" name="Picture 2" descr="Text&#10;&#10;Description automatically generated">
            <a:extLst>
              <a:ext uri="{FF2B5EF4-FFF2-40B4-BE49-F238E27FC236}">
                <a16:creationId xmlns:a16="http://schemas.microsoft.com/office/drawing/2014/main" id="{FD4545EB-3B85-4CB5-B0A8-1484E6FD0D8C}"/>
              </a:ext>
            </a:extLst>
          </p:cNvPr>
          <p:cNvPicPr>
            <a:picLocks noChangeAspect="1"/>
          </p:cNvPicPr>
          <p:nvPr/>
        </p:nvPicPr>
        <p:blipFill>
          <a:blip r:embed="rId4"/>
          <a:stretch>
            <a:fillRect/>
          </a:stretch>
        </p:blipFill>
        <p:spPr>
          <a:xfrm>
            <a:off x="7090117" y="445806"/>
            <a:ext cx="4096229" cy="1096421"/>
          </a:xfrm>
          <a:prstGeom prst="rect">
            <a:avLst/>
          </a:prstGeom>
        </p:spPr>
      </p:pic>
      <p:pic>
        <p:nvPicPr>
          <p:cNvPr id="13" name="Online Media 12" title="Upgrading Video">
            <a:hlinkClick r:id="" action="ppaction://media"/>
            <a:extLst>
              <a:ext uri="{FF2B5EF4-FFF2-40B4-BE49-F238E27FC236}">
                <a16:creationId xmlns:a16="http://schemas.microsoft.com/office/drawing/2014/main" id="{E51905A8-A3FA-40D4-9593-1E6229BC6991}"/>
              </a:ext>
            </a:extLst>
          </p:cNvPr>
          <p:cNvPicPr>
            <a:picLocks noRot="1" noChangeAspect="1"/>
          </p:cNvPicPr>
          <p:nvPr>
            <a:videoFile r:link="rId1"/>
          </p:nvPr>
        </p:nvPicPr>
        <p:blipFill>
          <a:blip r:embed="rId5"/>
          <a:stretch>
            <a:fillRect/>
          </a:stretch>
        </p:blipFill>
        <p:spPr>
          <a:xfrm>
            <a:off x="838200" y="1542227"/>
            <a:ext cx="10515600" cy="4666068"/>
          </a:xfrm>
          <a:prstGeom prst="rect">
            <a:avLst/>
          </a:prstGeom>
        </p:spPr>
      </p:pic>
    </p:spTree>
    <p:extLst>
      <p:ext uri="{BB962C8B-B14F-4D97-AF65-F5344CB8AC3E}">
        <p14:creationId xmlns:p14="http://schemas.microsoft.com/office/powerpoint/2010/main" val="325605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A0D68-C055-4B50-92E5-F2DE9DE098A0}"/>
              </a:ext>
            </a:extLst>
          </p:cNvPr>
          <p:cNvSpPr>
            <a:spLocks noGrp="1"/>
          </p:cNvSpPr>
          <p:nvPr>
            <p:ph type="title"/>
          </p:nvPr>
        </p:nvSpPr>
        <p:spPr/>
        <p:txBody>
          <a:bodyPr/>
          <a:lstStyle/>
          <a:p>
            <a:r>
              <a:rPr lang="en-US" dirty="0"/>
              <a:t>Engagement Tools</a:t>
            </a:r>
          </a:p>
        </p:txBody>
      </p:sp>
      <p:sp>
        <p:nvSpPr>
          <p:cNvPr id="3" name="TextBox 2">
            <a:extLst>
              <a:ext uri="{FF2B5EF4-FFF2-40B4-BE49-F238E27FC236}">
                <a16:creationId xmlns:a16="http://schemas.microsoft.com/office/drawing/2014/main" id="{57805E40-EC6D-4E7A-8526-6228E9645FC7}"/>
              </a:ext>
            </a:extLst>
          </p:cNvPr>
          <p:cNvSpPr txBox="1"/>
          <p:nvPr/>
        </p:nvSpPr>
        <p:spPr>
          <a:xfrm>
            <a:off x="5723022" y="1542054"/>
            <a:ext cx="5775157" cy="4401205"/>
          </a:xfrm>
          <a:prstGeom prst="rect">
            <a:avLst/>
          </a:prstGeom>
          <a:noFill/>
        </p:spPr>
        <p:txBody>
          <a:bodyPr wrap="square">
            <a:spAutoFit/>
          </a:bodyPr>
          <a:lstStyle/>
          <a:p>
            <a:pPr marL="0" marR="0">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rPr>
              <a:t>Subject:</a:t>
            </a:r>
            <a:r>
              <a:rPr lang="en-US" sz="2000" dirty="0">
                <a:solidFill>
                  <a:srgbClr val="000000"/>
                </a:solidFill>
                <a:effectLst/>
                <a:latin typeface="Calibri" panose="020F0502020204030204" pitchFamily="34" charset="0"/>
                <a:ea typeface="Times New Roman" panose="02020603050405020304" pitchFamily="18" charset="0"/>
              </a:rPr>
              <a:t> Assignment Submission: Budgeting Video Assignment</a:t>
            </a:r>
            <a:r>
              <a:rPr lang="en-US" sz="20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a:p>
            <a:pPr marL="0" marR="0">
              <a:lnSpc>
                <a:spcPts val="1200"/>
              </a:lnSpc>
              <a:spcBef>
                <a:spcPts val="0"/>
              </a:spcBef>
              <a:spcAft>
                <a:spcPts val="0"/>
              </a:spcAft>
            </a:pPr>
            <a:r>
              <a:rPr lang="en-US" sz="1600" dirty="0">
                <a:solidFill>
                  <a:srgbClr val="9C6500"/>
                </a:solidFill>
                <a:effectLst/>
                <a:latin typeface="Calibri" panose="020F0502020204030204" pitchFamily="34" charset="0"/>
                <a:ea typeface="Times New Roman" panose="02020603050405020304" pitchFamily="18" charset="0"/>
              </a:rPr>
              <a:t>CAUTION:</a:t>
            </a:r>
            <a:r>
              <a:rPr lang="en-US" sz="1600" dirty="0">
                <a:solidFill>
                  <a:srgbClr val="000000"/>
                </a:solidFill>
                <a:effectLst/>
                <a:latin typeface="Calibri" panose="020F0502020204030204" pitchFamily="34" charset="0"/>
                <a:ea typeface="Times New Roman" panose="02020603050405020304" pitchFamily="18" charset="0"/>
              </a:rPr>
              <a:t> This email originated from outside of the organization. Do not click links or open attachments unless you recognize the sender and know the content is safe. Please contact the Helpdesk if you are unsure.</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Assignment Submission Complete: </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b="1" dirty="0">
                <a:effectLst/>
                <a:latin typeface="Calibri" panose="020F0502020204030204" pitchFamily="34" charset="0"/>
                <a:ea typeface="Times New Roman" panose="02020603050405020304" pitchFamily="18" charset="0"/>
              </a:rPr>
              <a:t>Submission ID: </a:t>
            </a:r>
            <a:r>
              <a:rPr lang="en-US" sz="2000" b="1" dirty="0">
                <a:latin typeface="Calibri" panose="020F0502020204030204" pitchFamily="34" charset="0"/>
                <a:ea typeface="Times New Roman" panose="02020603050405020304" pitchFamily="18" charset="0"/>
              </a:rPr>
              <a:t>83807795</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b="1" dirty="0">
                <a:effectLst/>
                <a:latin typeface="Calibri" panose="020F0502020204030204" pitchFamily="34" charset="0"/>
                <a:ea typeface="Times New Roman" panose="02020603050405020304" pitchFamily="18" charset="0"/>
              </a:rPr>
              <a:t>Course Offering Code: </a:t>
            </a:r>
            <a:r>
              <a:rPr lang="en-US" sz="2000" dirty="0">
                <a:effectLst/>
                <a:latin typeface="Calibri" panose="020F0502020204030204" pitchFamily="34" charset="0"/>
                <a:ea typeface="Times New Roman" panose="02020603050405020304" pitchFamily="18" charset="0"/>
              </a:rPr>
              <a:t>EL_OTH_SNB_Measurement-08_993034_1920</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b="1" dirty="0">
                <a:effectLst/>
                <a:latin typeface="Calibri" panose="020F0502020204030204" pitchFamily="34" charset="0"/>
                <a:ea typeface="Times New Roman" panose="02020603050405020304" pitchFamily="18" charset="0"/>
              </a:rPr>
              <a:t>Course Offering Name: </a:t>
            </a:r>
            <a:r>
              <a:rPr lang="en-US" sz="2000" dirty="0">
                <a:effectLst/>
                <a:latin typeface="Calibri" panose="020F0502020204030204" pitchFamily="34" charset="0"/>
                <a:ea typeface="Times New Roman" panose="02020603050405020304" pitchFamily="18" charset="0"/>
              </a:rPr>
              <a:t>Upgrading - Understand and Use Numbers</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b="1" dirty="0">
                <a:effectLst/>
                <a:latin typeface="Calibri" panose="020F0502020204030204" pitchFamily="34" charset="0"/>
                <a:ea typeface="Times New Roman" panose="02020603050405020304" pitchFamily="18" charset="0"/>
              </a:rPr>
              <a:t>Assignment: </a:t>
            </a:r>
            <a:r>
              <a:rPr lang="en-US" sz="2000" dirty="0">
                <a:effectLst/>
                <a:latin typeface="Calibri" panose="020F0502020204030204" pitchFamily="34" charset="0"/>
                <a:ea typeface="Times New Roman" panose="02020603050405020304" pitchFamily="18" charset="0"/>
              </a:rPr>
              <a:t>Budgeting Video Assignment</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b="1" dirty="0">
                <a:effectLst/>
                <a:latin typeface="Calibri" panose="020F0502020204030204" pitchFamily="34" charset="0"/>
                <a:ea typeface="Times New Roman" panose="02020603050405020304" pitchFamily="18" charset="0"/>
              </a:rPr>
              <a:t>User: </a:t>
            </a:r>
            <a:r>
              <a:rPr lang="en-US" sz="2000" dirty="0">
                <a:effectLst/>
                <a:latin typeface="Calibri" panose="020F0502020204030204" pitchFamily="34" charset="0"/>
                <a:ea typeface="Times New Roman" panose="02020603050405020304" pitchFamily="18" charset="0"/>
              </a:rPr>
              <a:t>Lori Sheppard</a:t>
            </a:r>
            <a:endParaRPr lang="en-US" sz="20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33E3ECB6-E0DC-4F2D-A0CD-3F3A477B2F4A}"/>
              </a:ext>
            </a:extLst>
          </p:cNvPr>
          <p:cNvSpPr txBox="1"/>
          <p:nvPr/>
        </p:nvSpPr>
        <p:spPr>
          <a:xfrm>
            <a:off x="693821" y="1770259"/>
            <a:ext cx="4363453" cy="4093428"/>
          </a:xfrm>
          <a:prstGeom prst="rect">
            <a:avLst/>
          </a:prstGeom>
          <a:noFill/>
        </p:spPr>
        <p:txBody>
          <a:bodyPr wrap="square">
            <a:spAutoFit/>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Lori Sheppard</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This email is to confirm that your submission to assignment folder Budgeting Video Assignment was successful.</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Submission ID: 83807795</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Received: Tuesday, November 29, 2022 9:41 AM EST Org Unit: Upgrading - Understand and Use Numbers</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File(s): Budgeting Video Assignment-Nov 29, 2022 941 AM.html (23 Bytes)</a:t>
            </a:r>
          </a:p>
        </p:txBody>
      </p:sp>
      <p:pic>
        <p:nvPicPr>
          <p:cNvPr id="6" name="Picture 5" descr="Text&#10;&#10;Description automatically generated">
            <a:extLst>
              <a:ext uri="{FF2B5EF4-FFF2-40B4-BE49-F238E27FC236}">
                <a16:creationId xmlns:a16="http://schemas.microsoft.com/office/drawing/2014/main" id="{1D65769A-5195-4019-84F5-31ADB4E5CEA8}"/>
              </a:ext>
            </a:extLst>
          </p:cNvPr>
          <p:cNvPicPr>
            <a:picLocks noChangeAspect="1"/>
          </p:cNvPicPr>
          <p:nvPr/>
        </p:nvPicPr>
        <p:blipFill>
          <a:blip r:embed="rId3"/>
          <a:stretch>
            <a:fillRect/>
          </a:stretch>
        </p:blipFill>
        <p:spPr>
          <a:xfrm>
            <a:off x="7401950" y="445633"/>
            <a:ext cx="4096229" cy="1096421"/>
          </a:xfrm>
          <a:prstGeom prst="rect">
            <a:avLst/>
          </a:prstGeom>
        </p:spPr>
      </p:pic>
    </p:spTree>
    <p:extLst>
      <p:ext uri="{BB962C8B-B14F-4D97-AF65-F5344CB8AC3E}">
        <p14:creationId xmlns:p14="http://schemas.microsoft.com/office/powerpoint/2010/main" val="3084693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CE1F-0E30-B1EA-0DF2-B11E71A20FED}"/>
              </a:ext>
            </a:extLst>
          </p:cNvPr>
          <p:cNvSpPr>
            <a:spLocks noGrp="1"/>
          </p:cNvSpPr>
          <p:nvPr>
            <p:ph type="title"/>
          </p:nvPr>
        </p:nvSpPr>
        <p:spPr/>
        <p:txBody>
          <a:bodyPr/>
          <a:lstStyle/>
          <a:p>
            <a:r>
              <a:rPr lang="en-CA" dirty="0"/>
              <a:t>Exit Methods</a:t>
            </a:r>
          </a:p>
        </p:txBody>
      </p:sp>
      <p:pic>
        <p:nvPicPr>
          <p:cNvPr id="3" name="Picture 2" descr="Text&#10;&#10;Description automatically generated">
            <a:extLst>
              <a:ext uri="{FF2B5EF4-FFF2-40B4-BE49-F238E27FC236}">
                <a16:creationId xmlns:a16="http://schemas.microsoft.com/office/drawing/2014/main" id="{4DC69ED0-3928-4131-86D4-A99EE45074D5}"/>
              </a:ext>
            </a:extLst>
          </p:cNvPr>
          <p:cNvPicPr>
            <a:picLocks noChangeAspect="1"/>
          </p:cNvPicPr>
          <p:nvPr/>
        </p:nvPicPr>
        <p:blipFill>
          <a:blip r:embed="rId2"/>
          <a:stretch>
            <a:fillRect/>
          </a:stretch>
        </p:blipFill>
        <p:spPr>
          <a:xfrm>
            <a:off x="7090117" y="445806"/>
            <a:ext cx="4096229" cy="1096421"/>
          </a:xfrm>
          <a:prstGeom prst="rect">
            <a:avLst/>
          </a:prstGeom>
        </p:spPr>
      </p:pic>
      <p:sp>
        <p:nvSpPr>
          <p:cNvPr id="5" name="TextBox 4">
            <a:extLst>
              <a:ext uri="{FF2B5EF4-FFF2-40B4-BE49-F238E27FC236}">
                <a16:creationId xmlns:a16="http://schemas.microsoft.com/office/drawing/2014/main" id="{4F0A2B79-A548-4DAE-B006-2AD7B0F32DD7}"/>
              </a:ext>
            </a:extLst>
          </p:cNvPr>
          <p:cNvSpPr txBox="1"/>
          <p:nvPr/>
        </p:nvSpPr>
        <p:spPr>
          <a:xfrm>
            <a:off x="1960192" y="1771369"/>
            <a:ext cx="8178419" cy="3785652"/>
          </a:xfrm>
          <a:prstGeom prst="rect">
            <a:avLst/>
          </a:prstGeom>
          <a:noFill/>
        </p:spPr>
        <p:txBody>
          <a:bodyPr wrap="square">
            <a:spAutoFit/>
          </a:bodyPr>
          <a:lstStyle/>
          <a:p>
            <a:pPr marL="800100" lvl="1" indent="-342900">
              <a:buFont typeface="Wingdings" panose="05000000000000000000" pitchFamily="2" charset="2"/>
              <a:buChar char="§"/>
            </a:pPr>
            <a:r>
              <a:rPr lang="en-US" sz="2400" dirty="0">
                <a:effectLst/>
                <a:latin typeface="Arial" panose="020B0604020202020204" pitchFamily="34" charset="0"/>
                <a:ea typeface="Times New Roman" panose="02020603050405020304" pitchFamily="18" charset="0"/>
              </a:rPr>
              <a:t>Ex</a:t>
            </a:r>
            <a:r>
              <a:rPr lang="en-US" sz="2400" dirty="0">
                <a:latin typeface="Arial" panose="020B0604020202020204" pitchFamily="34" charset="0"/>
                <a:ea typeface="Times New Roman" panose="02020603050405020304" pitchFamily="18" charset="0"/>
              </a:rPr>
              <a:t>it is determined with the learner</a:t>
            </a:r>
            <a:endParaRPr lang="en-US" sz="2400" dirty="0">
              <a:effectLst/>
              <a:latin typeface="Times New Roman" panose="02020603050405020304" pitchFamily="18" charset="0"/>
              <a:ea typeface="Times New Roman" panose="02020603050405020304" pitchFamily="18" charset="0"/>
            </a:endParaRPr>
          </a:p>
          <a:p>
            <a:pPr marL="800100" marR="0" lvl="1" indent="-342900">
              <a:spcBef>
                <a:spcPts val="0"/>
              </a:spcBef>
              <a:spcAft>
                <a:spcPts val="0"/>
              </a:spcAft>
              <a:buFont typeface="Wingdings" panose="05000000000000000000" pitchFamily="2" charset="2"/>
              <a:buChar char="§"/>
            </a:pPr>
            <a:r>
              <a:rPr lang="en-US" sz="2400" dirty="0">
                <a:solidFill>
                  <a:srgbClr val="000000"/>
                </a:solidFill>
                <a:effectLst/>
                <a:latin typeface="Arial" panose="020B0604020202020204" pitchFamily="34" charset="0"/>
                <a:ea typeface="Times New Roman" panose="02020603050405020304" pitchFamily="18" charset="0"/>
              </a:rPr>
              <a:t>When learner completes all the competencies listed in the learning plan, just like in person, the learner exits  – credit, employment, apprenticeship, independence, post-secondary</a:t>
            </a:r>
          </a:p>
          <a:p>
            <a:pPr marL="800100" marR="0" lvl="1" indent="-342900">
              <a:spcBef>
                <a:spcPts val="0"/>
              </a:spcBef>
              <a:spcAft>
                <a:spcPts val="0"/>
              </a:spcAft>
              <a:buFont typeface="Wingdings" panose="05000000000000000000" pitchFamily="2" charset="2"/>
              <a:buChar char="§"/>
            </a:pPr>
            <a:endParaRPr lang="en-US" sz="2400" dirty="0">
              <a:effectLst/>
              <a:latin typeface="Times New Roman" panose="02020603050405020304" pitchFamily="18" charset="0"/>
              <a:ea typeface="Times New Roman" panose="02020603050405020304" pitchFamily="18" charset="0"/>
            </a:endParaRPr>
          </a:p>
          <a:p>
            <a:pPr marL="800100" marR="0" lvl="1" indent="-342900">
              <a:spcBef>
                <a:spcPts val="0"/>
              </a:spcBef>
              <a:spcAft>
                <a:spcPts val="0"/>
              </a:spcAft>
              <a:buFont typeface="Wingdings" panose="05000000000000000000" pitchFamily="2" charset="2"/>
              <a:buChar char="§"/>
            </a:pPr>
            <a:r>
              <a:rPr lang="en-US" sz="2400" dirty="0">
                <a:solidFill>
                  <a:srgbClr val="000000"/>
                </a:solidFill>
                <a:effectLst/>
                <a:latin typeface="Arial" panose="020B0604020202020204" pitchFamily="34" charset="0"/>
                <a:ea typeface="Times New Roman" panose="02020603050405020304" pitchFamily="18" charset="0"/>
              </a:rPr>
              <a:t>If the learner has not logged in within two to three weeks</a:t>
            </a:r>
            <a:r>
              <a:rPr lang="en-US" sz="2400" dirty="0">
                <a:latin typeface="Arial" panose="020B0604020202020204" pitchFamily="34" charset="0"/>
                <a:ea typeface="Times New Roman" panose="02020603050405020304" pitchFamily="18" charset="0"/>
              </a:rPr>
              <a:t>:</a:t>
            </a:r>
            <a:r>
              <a:rPr lang="en-US" sz="2400" dirty="0">
                <a:solidFill>
                  <a:srgbClr val="000000"/>
                </a:solidFill>
                <a:effectLst/>
                <a:latin typeface="Arial" panose="020B0604020202020204" pitchFamily="34" charset="0"/>
                <a:ea typeface="Times New Roman" panose="02020603050405020304" pitchFamily="18" charset="0"/>
              </a:rPr>
              <a:t> check in email, phone contact to determine if learner needs to transition to in-person</a:t>
            </a:r>
          </a:p>
          <a:p>
            <a:pPr marL="800100" marR="0" lvl="1" indent="-342900">
              <a:spcBef>
                <a:spcPts val="0"/>
              </a:spcBef>
              <a:spcAft>
                <a:spcPts val="0"/>
              </a:spcAft>
              <a:buFont typeface="Wingdings" panose="05000000000000000000" pitchFamily="2" charset="2"/>
              <a:buChar char="§"/>
            </a:pPr>
            <a:r>
              <a:rPr lang="en-US" sz="2400" dirty="0">
                <a:latin typeface="Arial" panose="020B0604020202020204" pitchFamily="34" charset="0"/>
                <a:ea typeface="Times New Roman" panose="02020603050405020304" pitchFamily="18" charset="0"/>
              </a:rPr>
              <a:t>Offering video chat – Teams, Zoom, Google Meet</a:t>
            </a:r>
          </a:p>
        </p:txBody>
      </p:sp>
    </p:spTree>
    <p:extLst>
      <p:ext uri="{BB962C8B-B14F-4D97-AF65-F5344CB8AC3E}">
        <p14:creationId xmlns:p14="http://schemas.microsoft.com/office/powerpoint/2010/main" val="2991652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CE1F-0E30-B1EA-0DF2-B11E71A20FED}"/>
              </a:ext>
            </a:extLst>
          </p:cNvPr>
          <p:cNvSpPr>
            <a:spLocks noGrp="1"/>
          </p:cNvSpPr>
          <p:nvPr>
            <p:ph type="title"/>
          </p:nvPr>
        </p:nvSpPr>
        <p:spPr/>
        <p:txBody>
          <a:bodyPr/>
          <a:lstStyle/>
          <a:p>
            <a:r>
              <a:rPr lang="en-CA" dirty="0"/>
              <a:t>Challenges and Benefits</a:t>
            </a:r>
          </a:p>
        </p:txBody>
      </p:sp>
      <p:pic>
        <p:nvPicPr>
          <p:cNvPr id="3" name="Picture 2" descr="Text&#10;&#10;Description automatically generated">
            <a:extLst>
              <a:ext uri="{FF2B5EF4-FFF2-40B4-BE49-F238E27FC236}">
                <a16:creationId xmlns:a16="http://schemas.microsoft.com/office/drawing/2014/main" id="{4DC69ED0-3928-4131-86D4-A99EE45074D5}"/>
              </a:ext>
            </a:extLst>
          </p:cNvPr>
          <p:cNvPicPr>
            <a:picLocks noChangeAspect="1"/>
          </p:cNvPicPr>
          <p:nvPr/>
        </p:nvPicPr>
        <p:blipFill>
          <a:blip r:embed="rId3"/>
          <a:stretch>
            <a:fillRect/>
          </a:stretch>
        </p:blipFill>
        <p:spPr>
          <a:xfrm>
            <a:off x="7090117" y="365125"/>
            <a:ext cx="4096229" cy="1096421"/>
          </a:xfrm>
          <a:prstGeom prst="rect">
            <a:avLst/>
          </a:prstGeom>
        </p:spPr>
      </p:pic>
      <p:graphicFrame>
        <p:nvGraphicFramePr>
          <p:cNvPr id="4" name="Table 3">
            <a:extLst>
              <a:ext uri="{FF2B5EF4-FFF2-40B4-BE49-F238E27FC236}">
                <a16:creationId xmlns:a16="http://schemas.microsoft.com/office/drawing/2014/main" id="{1DB28832-10DC-49B6-92A5-97FAE3E1C32E}"/>
              </a:ext>
            </a:extLst>
          </p:cNvPr>
          <p:cNvGraphicFramePr>
            <a:graphicFrameLocks noGrp="1"/>
          </p:cNvGraphicFramePr>
          <p:nvPr>
            <p:extLst>
              <p:ext uri="{D42A27DB-BD31-4B8C-83A1-F6EECF244321}">
                <p14:modId xmlns:p14="http://schemas.microsoft.com/office/powerpoint/2010/main" val="2403293157"/>
              </p:ext>
            </p:extLst>
          </p:nvPr>
        </p:nvGraphicFramePr>
        <p:xfrm>
          <a:off x="1285373" y="1461546"/>
          <a:ext cx="9621254" cy="4590511"/>
        </p:xfrm>
        <a:graphic>
          <a:graphicData uri="http://schemas.openxmlformats.org/drawingml/2006/table">
            <a:tbl>
              <a:tblPr firstRow="1" firstCol="1" bandRow="1">
                <a:tableStyleId>{5C22544A-7EE6-4342-B048-85BDC9FD1C3A}</a:tableStyleId>
              </a:tblPr>
              <a:tblGrid>
                <a:gridCol w="4840706">
                  <a:extLst>
                    <a:ext uri="{9D8B030D-6E8A-4147-A177-3AD203B41FA5}">
                      <a16:colId xmlns:a16="http://schemas.microsoft.com/office/drawing/2014/main" val="3987810344"/>
                    </a:ext>
                  </a:extLst>
                </a:gridCol>
                <a:gridCol w="4780548">
                  <a:extLst>
                    <a:ext uri="{9D8B030D-6E8A-4147-A177-3AD203B41FA5}">
                      <a16:colId xmlns:a16="http://schemas.microsoft.com/office/drawing/2014/main" val="3258951020"/>
                    </a:ext>
                  </a:extLst>
                </a:gridCol>
              </a:tblGrid>
              <a:tr h="293880">
                <a:tc>
                  <a:txBody>
                    <a:bodyPr/>
                    <a:lstStyle/>
                    <a:p>
                      <a:pPr marL="0" marR="0">
                        <a:spcBef>
                          <a:spcPts val="0"/>
                        </a:spcBef>
                        <a:spcAft>
                          <a:spcPts val="0"/>
                        </a:spcAft>
                      </a:pPr>
                      <a:r>
                        <a:rPr lang="en-US" sz="2000">
                          <a:effectLst/>
                        </a:rPr>
                        <a:t>Challenges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Benefits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3475342"/>
                  </a:ext>
                </a:extLst>
              </a:tr>
              <a:tr h="4285711">
                <a:tc>
                  <a:txBody>
                    <a:bodyPr/>
                    <a:lstStyle/>
                    <a:p>
                      <a:pPr marL="342900" marR="0" lvl="0" indent="-342900">
                        <a:spcBef>
                          <a:spcPts val="0"/>
                        </a:spcBef>
                        <a:spcAft>
                          <a:spcPts val="0"/>
                        </a:spcAft>
                        <a:buFont typeface="Arial" panose="020B0604020202020204" pitchFamily="34" charset="0"/>
                        <a:buChar char="-"/>
                      </a:pPr>
                      <a:r>
                        <a:rPr lang="en-US" sz="2000" dirty="0">
                          <a:effectLst/>
                        </a:rPr>
                        <a:t>Not as much teacher contact</a:t>
                      </a:r>
                    </a:p>
                    <a:p>
                      <a:pPr marL="342900" marR="0" lvl="0" indent="-342900">
                        <a:spcBef>
                          <a:spcPts val="0"/>
                        </a:spcBef>
                        <a:spcAft>
                          <a:spcPts val="0"/>
                        </a:spcAft>
                        <a:buFont typeface="Arial" panose="020B0604020202020204" pitchFamily="34" charset="0"/>
                        <a:buChar char="-"/>
                      </a:pPr>
                      <a:r>
                        <a:rPr lang="en-US" sz="2000" dirty="0">
                          <a:effectLst/>
                        </a:rPr>
                        <a:t>Decreased personal rapport building with learners</a:t>
                      </a:r>
                    </a:p>
                    <a:p>
                      <a:pPr marL="342900" marR="0" lvl="0" indent="-342900">
                        <a:spcBef>
                          <a:spcPts val="0"/>
                        </a:spcBef>
                        <a:spcAft>
                          <a:spcPts val="0"/>
                        </a:spcAft>
                        <a:buFont typeface="Arial" panose="020B0604020202020204" pitchFamily="34" charset="0"/>
                        <a:buChar char="-"/>
                      </a:pPr>
                      <a:r>
                        <a:rPr lang="en-US" sz="2000" dirty="0">
                          <a:effectLst/>
                        </a:rPr>
                        <a:t>Learners have a hard time creating a routine/time management</a:t>
                      </a:r>
                    </a:p>
                    <a:p>
                      <a:pPr marL="342900" marR="0" lvl="0" indent="-342900">
                        <a:spcBef>
                          <a:spcPts val="0"/>
                        </a:spcBef>
                        <a:spcAft>
                          <a:spcPts val="0"/>
                        </a:spcAft>
                        <a:buFont typeface="Arial" panose="020B0604020202020204" pitchFamily="34" charset="0"/>
                        <a:buChar char="-"/>
                      </a:pPr>
                      <a:r>
                        <a:rPr lang="en-US" sz="2000" dirty="0">
                          <a:effectLst/>
                        </a:rPr>
                        <a:t>Some students don't communicate/ask questions/follow through</a:t>
                      </a:r>
                    </a:p>
                    <a:p>
                      <a:pPr marL="342900" marR="0" lvl="0" indent="-342900">
                        <a:spcBef>
                          <a:spcPts val="0"/>
                        </a:spcBef>
                        <a:spcAft>
                          <a:spcPts val="0"/>
                        </a:spcAft>
                        <a:buFont typeface="Arial" panose="020B0604020202020204" pitchFamily="34" charset="0"/>
                        <a:buChar char="-"/>
                      </a:pPr>
                      <a:r>
                        <a:rPr lang="en-US" sz="2000" dirty="0">
                          <a:effectLst/>
                        </a:rPr>
                        <a:t> Expected teacher availability 24/7</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-Meets the needs of more learners: remote location, working, home- bound</a:t>
                      </a:r>
                    </a:p>
                    <a:p>
                      <a:pPr marL="0" marR="0" fontAlgn="base">
                        <a:lnSpc>
                          <a:spcPct val="107000"/>
                        </a:lnSpc>
                        <a:spcBef>
                          <a:spcPts val="0"/>
                        </a:spcBef>
                        <a:spcAft>
                          <a:spcPts val="0"/>
                        </a:spcAft>
                      </a:pPr>
                      <a:r>
                        <a:rPr lang="en-US" sz="2000" dirty="0">
                          <a:effectLst/>
                        </a:rPr>
                        <a:t>-Students can work around schedules (night owls!)</a:t>
                      </a:r>
                    </a:p>
                    <a:p>
                      <a:pPr marL="0" marR="0" fontAlgn="base">
                        <a:lnSpc>
                          <a:spcPct val="107000"/>
                        </a:lnSpc>
                        <a:spcBef>
                          <a:spcPts val="0"/>
                        </a:spcBef>
                        <a:spcAft>
                          <a:spcPts val="0"/>
                        </a:spcAft>
                      </a:pPr>
                      <a:r>
                        <a:rPr lang="en-US" sz="2000" dirty="0">
                          <a:effectLst/>
                        </a:rPr>
                        <a:t>-Videos are a great resource (Khan       Academy)</a:t>
                      </a:r>
                    </a:p>
                    <a:p>
                      <a:pPr marL="0" marR="0" fontAlgn="base">
                        <a:lnSpc>
                          <a:spcPct val="107000"/>
                        </a:lnSpc>
                        <a:spcBef>
                          <a:spcPts val="0"/>
                        </a:spcBef>
                        <a:spcAft>
                          <a:spcPts val="0"/>
                        </a:spcAft>
                      </a:pPr>
                      <a:r>
                        <a:rPr lang="en-US" sz="2000" dirty="0">
                          <a:effectLst/>
                        </a:rPr>
                        <a:t>-Instructors are still available to help</a:t>
                      </a:r>
                    </a:p>
                    <a:p>
                      <a:pPr marL="0" marR="0" fontAlgn="base">
                        <a:lnSpc>
                          <a:spcPct val="107000"/>
                        </a:lnSpc>
                        <a:spcBef>
                          <a:spcPts val="0"/>
                        </a:spcBef>
                        <a:spcAft>
                          <a:spcPts val="0"/>
                        </a:spcAft>
                      </a:pPr>
                      <a:r>
                        <a:rPr lang="en-US" sz="2000" dirty="0">
                          <a:effectLst/>
                        </a:rPr>
                        <a:t>-Instructor led videos </a:t>
                      </a:r>
                    </a:p>
                    <a:p>
                      <a:pPr marL="0" marR="0" fontAlgn="base">
                        <a:lnSpc>
                          <a:spcPct val="107000"/>
                        </a:lnSpc>
                        <a:spcBef>
                          <a:spcPts val="0"/>
                        </a:spcBef>
                        <a:spcAft>
                          <a:spcPts val="0"/>
                        </a:spcAft>
                      </a:pPr>
                      <a:r>
                        <a:rPr lang="en-US" sz="2000" dirty="0">
                          <a:effectLst/>
                        </a:rPr>
                        <a:t>Inserting vast variety of resources</a:t>
                      </a:r>
                    </a:p>
                    <a:p>
                      <a:pPr marL="0" marR="0" fontAlgn="base">
                        <a:lnSpc>
                          <a:spcPct val="107000"/>
                        </a:lnSpc>
                        <a:spcBef>
                          <a:spcPts val="0"/>
                        </a:spcBef>
                        <a:spcAft>
                          <a:spcPts val="0"/>
                        </a:spcAft>
                      </a:pPr>
                      <a:r>
                        <a:rPr lang="en-US" sz="2000" dirty="0">
                          <a:effectLst/>
                        </a:rPr>
                        <a:t>Instructors can transition with learners through both online and in-person</a:t>
                      </a:r>
                    </a:p>
                    <a:p>
                      <a:pPr marL="0" marR="0">
                        <a:spcBef>
                          <a:spcPts val="0"/>
                        </a:spcBef>
                        <a:spcAft>
                          <a:spcPts val="0"/>
                        </a:spcAft>
                      </a:pPr>
                      <a:r>
                        <a:rPr lang="en-US"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6645062"/>
                  </a:ext>
                </a:extLst>
              </a:tr>
            </a:tbl>
          </a:graphicData>
        </a:graphic>
      </p:graphicFrame>
    </p:spTree>
    <p:extLst>
      <p:ext uri="{BB962C8B-B14F-4D97-AF65-F5344CB8AC3E}">
        <p14:creationId xmlns:p14="http://schemas.microsoft.com/office/powerpoint/2010/main" val="886005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CE1F-0E30-B1EA-0DF2-B11E71A20FED}"/>
              </a:ext>
            </a:extLst>
          </p:cNvPr>
          <p:cNvSpPr>
            <a:spLocks noGrp="1"/>
          </p:cNvSpPr>
          <p:nvPr>
            <p:ph type="title"/>
          </p:nvPr>
        </p:nvSpPr>
        <p:spPr/>
        <p:txBody>
          <a:bodyPr/>
          <a:lstStyle/>
          <a:p>
            <a:r>
              <a:rPr lang="en-CA" dirty="0"/>
              <a:t>Learner Experience</a:t>
            </a:r>
          </a:p>
        </p:txBody>
      </p:sp>
      <p:pic>
        <p:nvPicPr>
          <p:cNvPr id="3" name="Picture 2" descr="Text&#10;&#10;Description automatically generated">
            <a:extLst>
              <a:ext uri="{FF2B5EF4-FFF2-40B4-BE49-F238E27FC236}">
                <a16:creationId xmlns:a16="http://schemas.microsoft.com/office/drawing/2014/main" id="{4DC69ED0-3928-4131-86D4-A99EE45074D5}"/>
              </a:ext>
            </a:extLst>
          </p:cNvPr>
          <p:cNvPicPr>
            <a:picLocks noChangeAspect="1"/>
          </p:cNvPicPr>
          <p:nvPr/>
        </p:nvPicPr>
        <p:blipFill>
          <a:blip r:embed="rId3"/>
          <a:stretch>
            <a:fillRect/>
          </a:stretch>
        </p:blipFill>
        <p:spPr>
          <a:xfrm>
            <a:off x="7090117" y="445806"/>
            <a:ext cx="4096229" cy="1096421"/>
          </a:xfrm>
          <a:prstGeom prst="rect">
            <a:avLst/>
          </a:prstGeom>
        </p:spPr>
      </p:pic>
      <p:sp>
        <p:nvSpPr>
          <p:cNvPr id="5" name="TextBox 4">
            <a:extLst>
              <a:ext uri="{FF2B5EF4-FFF2-40B4-BE49-F238E27FC236}">
                <a16:creationId xmlns:a16="http://schemas.microsoft.com/office/drawing/2014/main" id="{A755BEC4-ED88-4C0C-94AB-BFB810B84F73}"/>
              </a:ext>
            </a:extLst>
          </p:cNvPr>
          <p:cNvSpPr txBox="1"/>
          <p:nvPr/>
        </p:nvSpPr>
        <p:spPr>
          <a:xfrm>
            <a:off x="1702191" y="2096086"/>
            <a:ext cx="8679765" cy="3847207"/>
          </a:xfrm>
          <a:prstGeom prst="rect">
            <a:avLst/>
          </a:prstGeom>
          <a:noFill/>
        </p:spPr>
        <p:txBody>
          <a:bodyPr wrap="square">
            <a:spAutoFit/>
          </a:bodyPr>
          <a:lstStyle/>
          <a:p>
            <a:pPr marL="0" marR="0">
              <a:spcBef>
                <a:spcPts val="0"/>
              </a:spcBef>
              <a:spcAft>
                <a:spcPts val="0"/>
              </a:spcAft>
            </a:pPr>
            <a:r>
              <a:rPr lang="en-US" sz="2800" i="1" dirty="0">
                <a:solidFill>
                  <a:schemeClr val="tx1"/>
                </a:solidFill>
                <a:effectLst/>
                <a:latin typeface="Calibri" panose="020F0502020204030204" pitchFamily="34" charset="0"/>
                <a:ea typeface="Times New Roman" panose="02020603050405020304" pitchFamily="18" charset="0"/>
              </a:rPr>
              <a:t>“The upgrading program has benefited me in a way to get me prepared for my senior college level math courses. Being able to do it online has been greatly beneficial to me because I have been able to stay at home with my children. Also, not being able to make it to Sarnia has kept me from doing this program in the past. I am thankful for this program.”</a:t>
            </a:r>
            <a:br>
              <a:rPr lang="en-US" sz="2400" dirty="0">
                <a:effectLst/>
                <a:latin typeface="Calibri" panose="020F0502020204030204" pitchFamily="34" charset="0"/>
                <a:ea typeface="Times New Roman" panose="02020603050405020304" pitchFamily="18" charset="0"/>
              </a:rPr>
            </a:br>
            <a:br>
              <a:rPr lang="en-US" sz="2400" dirty="0">
                <a:effectLst/>
                <a:latin typeface="Calibri" panose="020F0502020204030204" pitchFamily="34" charset="0"/>
                <a:ea typeface="Times New Roman" panose="02020603050405020304" pitchFamily="18" charset="0"/>
              </a:rPr>
            </a:br>
            <a:r>
              <a:rPr lang="en-US" sz="2400" dirty="0">
                <a:effectLst/>
                <a:latin typeface="Calibri" panose="020F0502020204030204" pitchFamily="34" charset="0"/>
                <a:ea typeface="Times New Roman" panose="02020603050405020304" pitchFamily="18" charset="0"/>
              </a:rPr>
              <a:t>  Katie Bell</a:t>
            </a: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9475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799012" y="416459"/>
            <a:ext cx="10515600" cy="9613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dirty="0"/>
              <a:t>Panelist</a:t>
            </a:r>
            <a:endParaRPr dirty="0">
              <a:solidFill>
                <a:srgbClr val="C00000"/>
              </a:solidFill>
            </a:endParaRPr>
          </a:p>
        </p:txBody>
      </p:sp>
      <p:sp>
        <p:nvSpPr>
          <p:cNvPr id="67" name="Google Shape;67;p2"/>
          <p:cNvSpPr txBox="1"/>
          <p:nvPr/>
        </p:nvSpPr>
        <p:spPr>
          <a:xfrm>
            <a:off x="799013" y="1569174"/>
            <a:ext cx="10333586" cy="1504987"/>
          </a:xfrm>
          <a:prstGeom prst="rect">
            <a:avLst/>
          </a:prstGeom>
          <a:noFill/>
          <a:ln>
            <a:noFill/>
          </a:ln>
        </p:spPr>
        <p:txBody>
          <a:bodyPr spcFirstLastPara="1" wrap="square" lIns="91425" tIns="45700" rIns="91425" bIns="45700" anchor="t" anchorCtr="0">
            <a:spAutoFit/>
          </a:bodyPr>
          <a:lstStyle/>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dirty="0" err="1">
                <a:solidFill>
                  <a:schemeClr val="dk1"/>
                </a:solidFill>
                <a:latin typeface="Calibri"/>
                <a:ea typeface="Calibri"/>
                <a:cs typeface="Calibri"/>
                <a:sym typeface="Calibri"/>
              </a:rPr>
              <a:t>Bradie</a:t>
            </a:r>
            <a:r>
              <a:rPr lang="en-CA" sz="2400" dirty="0">
                <a:solidFill>
                  <a:schemeClr val="dk1"/>
                </a:solidFill>
                <a:latin typeface="Calibri"/>
                <a:ea typeface="Calibri"/>
                <a:cs typeface="Calibri"/>
                <a:sym typeface="Calibri"/>
              </a:rPr>
              <a:t> Granger, Chair of Schools of Justice &amp; General Studies, Cambrian College of Applied Arts &amp; Technology </a:t>
            </a:r>
            <a:r>
              <a:rPr lang="en-CA" sz="2400" b="0" i="0" u="none" strike="noStrike" cap="none"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CA"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06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DE88-B279-1014-DB52-CA2A9D969A5D}"/>
              </a:ext>
            </a:extLst>
          </p:cNvPr>
          <p:cNvSpPr>
            <a:spLocks noGrp="1"/>
          </p:cNvSpPr>
          <p:nvPr>
            <p:ph type="title"/>
          </p:nvPr>
        </p:nvSpPr>
        <p:spPr/>
        <p:txBody>
          <a:bodyPr/>
          <a:lstStyle/>
          <a:p>
            <a:r>
              <a:rPr lang="en-CA" dirty="0"/>
              <a:t>Hybrid Delivery at Cambrian College</a:t>
            </a:r>
          </a:p>
        </p:txBody>
      </p:sp>
      <p:sp>
        <p:nvSpPr>
          <p:cNvPr id="4" name="TextBox 3">
            <a:extLst>
              <a:ext uri="{FF2B5EF4-FFF2-40B4-BE49-F238E27FC236}">
                <a16:creationId xmlns:a16="http://schemas.microsoft.com/office/drawing/2014/main" id="{CF14E4C6-7869-9309-2580-9CDC7E559E84}"/>
              </a:ext>
            </a:extLst>
          </p:cNvPr>
          <p:cNvSpPr txBox="1"/>
          <p:nvPr/>
        </p:nvSpPr>
        <p:spPr>
          <a:xfrm>
            <a:off x="1320800" y="1690688"/>
            <a:ext cx="7823200" cy="4247317"/>
          </a:xfrm>
          <a:prstGeom prst="rect">
            <a:avLst/>
          </a:prstGeom>
          <a:noFill/>
        </p:spPr>
        <p:txBody>
          <a:bodyPr wrap="square">
            <a:spAutoFit/>
          </a:bodyPr>
          <a:lstStyle/>
          <a:p>
            <a:pPr marL="285750" marR="0" lvl="0" indent="-285750" algn="l" rtl="0">
              <a:lnSpc>
                <a:spcPct val="9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Calibri"/>
                <a:ea typeface="Calibri"/>
                <a:cs typeface="Calibri"/>
                <a:sym typeface="Calibri"/>
              </a:rPr>
              <a:t>Cambrian College is medium sized college in Sudbury, Ontario with two satellite campuses nearby</a:t>
            </a:r>
            <a:endParaRPr lang="en-US" sz="20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lang="en-US" sz="20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Calibri"/>
                <a:ea typeface="Calibri"/>
                <a:cs typeface="Calibri"/>
                <a:sym typeface="Calibri"/>
              </a:rPr>
              <a:t>Academic Upgrading supports 200 learners at any given time moving towards post-secondary education, apprenticeship or employment pathways</a:t>
            </a:r>
            <a:endParaRPr lang="en-US" sz="20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lang="en-US" sz="20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Calibri"/>
                <a:ea typeface="Calibri"/>
                <a:cs typeface="Calibri"/>
                <a:sym typeface="Calibri"/>
              </a:rPr>
              <a:t>We are the largest city geographically in Ontario with many surrounding rural areas as you can imagine the northern geography of the province</a:t>
            </a:r>
          </a:p>
          <a:p>
            <a:pPr marL="285750" marR="0" lvl="0" indent="-133350" algn="l" rtl="0">
              <a:lnSpc>
                <a:spcPct val="90000"/>
              </a:lnSpc>
              <a:spcBef>
                <a:spcPts val="0"/>
              </a:spcBef>
              <a:spcAft>
                <a:spcPts val="0"/>
              </a:spcAft>
              <a:buClr>
                <a:schemeClr val="dk1"/>
              </a:buClr>
              <a:buSzPts val="2400"/>
              <a:buFont typeface="Arial"/>
              <a:buNone/>
            </a:pPr>
            <a:endParaRPr lang="en-US" sz="20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US" sz="2000" i="0" u="none" strike="noStrike" cap="none" dirty="0">
                <a:solidFill>
                  <a:schemeClr val="dk1"/>
                </a:solidFill>
                <a:latin typeface="Calibri"/>
                <a:ea typeface="Calibri"/>
                <a:cs typeface="Calibri"/>
                <a:sym typeface="Calibri"/>
              </a:rPr>
              <a:t>The pandemic moved us along at lightning speed in regards to hybrid delivery</a:t>
            </a:r>
          </a:p>
          <a:p>
            <a:pPr marL="0" marR="0" lvl="0" indent="0" algn="l" rtl="0">
              <a:lnSpc>
                <a:spcPct val="90000"/>
              </a:lnSpc>
              <a:spcBef>
                <a:spcPts val="0"/>
              </a:spcBef>
              <a:spcAft>
                <a:spcPts val="0"/>
              </a:spcAft>
              <a:buClr>
                <a:srgbClr val="000000"/>
              </a:buClr>
              <a:buSzPts val="1800"/>
              <a:buFont typeface="Arial"/>
              <a:buNone/>
            </a:pPr>
            <a:r>
              <a:rPr lang="en-US" sz="2000" b="0" i="0" u="none" strike="noStrike" cap="none" dirty="0">
                <a:solidFill>
                  <a:schemeClr val="dk1"/>
                </a:solidFill>
                <a:latin typeface="Calibri"/>
                <a:ea typeface="Calibri"/>
                <a:cs typeface="Calibri"/>
                <a:sym typeface="Calibri"/>
              </a:rPr>
              <a:t>	</a:t>
            </a:r>
          </a:p>
          <a:p>
            <a:pPr marL="285750" marR="0" lvl="0" indent="-285750" algn="l" rtl="0">
              <a:lnSpc>
                <a:spcPct val="9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Calibri"/>
                <a:ea typeface="Calibri"/>
                <a:cs typeface="Calibri"/>
                <a:sym typeface="Calibri"/>
              </a:rPr>
              <a:t>Hybrid delivery made possible by digitizing Intake through Completion</a:t>
            </a:r>
          </a:p>
        </p:txBody>
      </p:sp>
    </p:spTree>
    <p:extLst>
      <p:ext uri="{BB962C8B-B14F-4D97-AF65-F5344CB8AC3E}">
        <p14:creationId xmlns:p14="http://schemas.microsoft.com/office/powerpoint/2010/main" val="2397562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93CC-86E6-5D91-ACFD-BFE300404393}"/>
              </a:ext>
            </a:extLst>
          </p:cNvPr>
          <p:cNvSpPr>
            <a:spLocks noGrp="1"/>
          </p:cNvSpPr>
          <p:nvPr>
            <p:ph type="title"/>
          </p:nvPr>
        </p:nvSpPr>
        <p:spPr/>
        <p:txBody>
          <a:bodyPr/>
          <a:lstStyle/>
          <a:p>
            <a:r>
              <a:rPr lang="en-CA" dirty="0"/>
              <a:t>It Takes a Village</a:t>
            </a:r>
          </a:p>
        </p:txBody>
      </p:sp>
      <p:sp>
        <p:nvSpPr>
          <p:cNvPr id="4" name="TextBox 3">
            <a:extLst>
              <a:ext uri="{FF2B5EF4-FFF2-40B4-BE49-F238E27FC236}">
                <a16:creationId xmlns:a16="http://schemas.microsoft.com/office/drawing/2014/main" id="{263CCCF3-3A3C-DF9A-EA03-89F9539A3B8B}"/>
              </a:ext>
            </a:extLst>
          </p:cNvPr>
          <p:cNvSpPr txBox="1"/>
          <p:nvPr/>
        </p:nvSpPr>
        <p:spPr>
          <a:xfrm>
            <a:off x="1615440" y="1422409"/>
            <a:ext cx="6096000" cy="4801314"/>
          </a:xfrm>
          <a:prstGeom prst="rect">
            <a:avLst/>
          </a:prstGeom>
          <a:noFill/>
        </p:spPr>
        <p:txBody>
          <a:bodyPr wrap="square">
            <a:spAutoFit/>
          </a:bodyPr>
          <a:lstStyle/>
          <a:p>
            <a:pPr marL="285750" marR="0" lvl="0" indent="-285750" algn="l" rtl="0">
              <a:lnSpc>
                <a:spcPct val="90000"/>
              </a:lnSpc>
              <a:spcBef>
                <a:spcPts val="0"/>
              </a:spcBef>
              <a:spcAft>
                <a:spcPts val="0"/>
              </a:spcAft>
              <a:buClr>
                <a:schemeClr val="dk1"/>
              </a:buClr>
              <a:buSzPts val="2400"/>
              <a:buFont typeface="Arial"/>
              <a:buChar char="•"/>
            </a:pPr>
            <a:r>
              <a:rPr lang="en-CA" sz="2000" b="0" i="0" u="none" strike="noStrike" cap="none" dirty="0">
                <a:solidFill>
                  <a:schemeClr val="dk1"/>
                </a:solidFill>
                <a:latin typeface="Calibri"/>
                <a:ea typeface="Calibri"/>
                <a:cs typeface="Calibri"/>
                <a:sym typeface="Calibri"/>
              </a:rPr>
              <a:t>All course material available in multiple modes – textbook, digital, accessible (text to speech/large print), online</a:t>
            </a:r>
            <a:endParaRPr lang="en-CA" sz="20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lang="en-CA" sz="20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000" b="0" i="0" u="none" strike="noStrike" cap="none" dirty="0">
                <a:solidFill>
                  <a:schemeClr val="dk1"/>
                </a:solidFill>
                <a:latin typeface="Calibri"/>
                <a:ea typeface="Calibri"/>
                <a:cs typeface="Calibri"/>
                <a:sym typeface="Calibri"/>
              </a:rPr>
              <a:t>Faculty available online, virtual, email, in person</a:t>
            </a:r>
            <a:endParaRPr lang="en-CA" sz="20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lang="en-CA" sz="20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000" b="0" i="0" u="none" strike="noStrike" cap="none" dirty="0">
                <a:solidFill>
                  <a:schemeClr val="dk1"/>
                </a:solidFill>
                <a:latin typeface="Calibri"/>
                <a:ea typeface="Calibri"/>
                <a:cs typeface="Calibri"/>
                <a:sym typeface="Calibri"/>
              </a:rPr>
              <a:t>Advising, Intake and Support available in person, by phone/email, Zoom/Teams</a:t>
            </a:r>
          </a:p>
          <a:p>
            <a:pPr marL="285750" marR="0" lvl="0" indent="-133350" algn="l" rtl="0">
              <a:lnSpc>
                <a:spcPct val="90000"/>
              </a:lnSpc>
              <a:spcBef>
                <a:spcPts val="0"/>
              </a:spcBef>
              <a:spcAft>
                <a:spcPts val="0"/>
              </a:spcAft>
              <a:buClr>
                <a:schemeClr val="dk1"/>
              </a:buClr>
              <a:buSzPts val="2400"/>
              <a:buFont typeface="Arial"/>
              <a:buNone/>
            </a:pPr>
            <a:endParaRPr lang="en-CA" sz="20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000" dirty="0">
                <a:solidFill>
                  <a:schemeClr val="dk1"/>
                </a:solidFill>
                <a:latin typeface="Calibri"/>
                <a:ea typeface="Calibri"/>
                <a:cs typeface="Calibri"/>
                <a:sym typeface="Calibri"/>
              </a:rPr>
              <a:t>Workshops and other events available live in person or via remote platform Moodle afterwards</a:t>
            </a:r>
            <a:endParaRPr lang="en-CA" sz="200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CA" sz="2000" b="0" i="0" u="none" strike="noStrike" cap="none" dirty="0">
                <a:solidFill>
                  <a:schemeClr val="dk1"/>
                </a:solidFill>
                <a:latin typeface="Calibri"/>
                <a:ea typeface="Calibri"/>
                <a:cs typeface="Calibri"/>
                <a:sym typeface="Calibri"/>
              </a:rPr>
              <a:t>	</a:t>
            </a:r>
          </a:p>
          <a:p>
            <a:pPr marL="285750" marR="0" lvl="0" indent="-285750" algn="l" rtl="0">
              <a:lnSpc>
                <a:spcPct val="90000"/>
              </a:lnSpc>
              <a:spcBef>
                <a:spcPts val="0"/>
              </a:spcBef>
              <a:spcAft>
                <a:spcPts val="0"/>
              </a:spcAft>
              <a:buClr>
                <a:schemeClr val="dk1"/>
              </a:buClr>
              <a:buSzPts val="2400"/>
              <a:buFont typeface="Arial"/>
              <a:buChar char="•"/>
            </a:pPr>
            <a:r>
              <a:rPr lang="en-CA" sz="2000" b="0" i="0" u="none" strike="noStrike" cap="none" dirty="0">
                <a:solidFill>
                  <a:schemeClr val="dk1"/>
                </a:solidFill>
                <a:latin typeface="Calibri"/>
                <a:ea typeface="Calibri"/>
                <a:cs typeface="Calibri"/>
                <a:sym typeface="Calibri"/>
              </a:rPr>
              <a:t>Centralized Inboxes and Communication processes</a:t>
            </a:r>
          </a:p>
          <a:p>
            <a:pPr marL="285750" marR="0" lvl="0" indent="-285750" algn="l" rtl="0">
              <a:lnSpc>
                <a:spcPct val="90000"/>
              </a:lnSpc>
              <a:spcBef>
                <a:spcPts val="0"/>
              </a:spcBef>
              <a:spcAft>
                <a:spcPts val="0"/>
              </a:spcAft>
              <a:buClr>
                <a:schemeClr val="dk1"/>
              </a:buClr>
              <a:buSzPts val="2400"/>
              <a:buFont typeface="Arial"/>
              <a:buChar char="•"/>
            </a:pPr>
            <a:endParaRPr lang="en-CA" sz="2000"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000" b="0" i="0" u="none" strike="noStrike" cap="none" dirty="0">
                <a:solidFill>
                  <a:schemeClr val="dk1"/>
                </a:solidFill>
                <a:latin typeface="Calibri"/>
                <a:ea typeface="Calibri"/>
                <a:cs typeface="Calibri"/>
                <a:sym typeface="Calibri"/>
              </a:rPr>
              <a:t>Digitized processes for PRF’s, referrals, withdrawals, completions, Milestones, Culminating Activities, Exit Surveys, </a:t>
            </a:r>
            <a:r>
              <a:rPr lang="en-CA" sz="2000" b="0" i="0" u="none" strike="noStrike" cap="none" dirty="0" err="1">
                <a:solidFill>
                  <a:schemeClr val="dk1"/>
                </a:solidFill>
                <a:latin typeface="Calibri"/>
                <a:ea typeface="Calibri"/>
                <a:cs typeface="Calibri"/>
                <a:sym typeface="Calibri"/>
              </a:rPr>
              <a:t>etc</a:t>
            </a:r>
            <a:r>
              <a:rPr lang="en-CA" sz="2000" b="0" i="0" u="none" strike="noStrike" cap="none" dirty="0">
                <a:solidFill>
                  <a:schemeClr val="dk1"/>
                </a:solidFill>
                <a:latin typeface="Calibri"/>
                <a:ea typeface="Calibri"/>
                <a:cs typeface="Calibri"/>
                <a:sym typeface="Calibri"/>
              </a:rPr>
              <a:t>…</a:t>
            </a:r>
          </a:p>
        </p:txBody>
      </p:sp>
    </p:spTree>
    <p:extLst>
      <p:ext uri="{BB962C8B-B14F-4D97-AF65-F5344CB8AC3E}">
        <p14:creationId xmlns:p14="http://schemas.microsoft.com/office/powerpoint/2010/main" val="200081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799012" y="416459"/>
            <a:ext cx="10515600" cy="9613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About Pop Up PD for Literacy Educators</a:t>
            </a:r>
            <a:endParaRPr dirty="0">
              <a:solidFill>
                <a:srgbClr val="C00000"/>
              </a:solidFill>
            </a:endParaRPr>
          </a:p>
        </p:txBody>
      </p:sp>
      <p:sp>
        <p:nvSpPr>
          <p:cNvPr id="67" name="Google Shape;67;p2"/>
          <p:cNvSpPr txBox="1"/>
          <p:nvPr/>
        </p:nvSpPr>
        <p:spPr>
          <a:xfrm>
            <a:off x="799013" y="1569174"/>
            <a:ext cx="10333586" cy="37486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free webinar series developed by Ontario’s LBS Regional Networks &amp; the Provincial Support Organizations for Literacy</a:t>
            </a:r>
            <a:endParaRPr sz="24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supports LBS practitioners with presentations on topics important to them</a:t>
            </a:r>
            <a:endParaRPr sz="24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English language webinars presented for LBS practitioners annually since   2015-2016; French language transcriptions coming soon! </a:t>
            </a:r>
            <a:endParaRPr sz="2400" b="0" i="0" u="none" strike="noStrike" cap="none" dirty="0">
              <a:solidFill>
                <a:schemeClr val="dk1"/>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1" i="0" u="none" strike="noStrike" cap="none" dirty="0">
                <a:solidFill>
                  <a:schemeClr val="dk1"/>
                </a:solidFill>
                <a:latin typeface="Calibri"/>
                <a:ea typeface="Calibri"/>
                <a:cs typeface="Calibri"/>
                <a:sym typeface="Calibri"/>
              </a:rPr>
              <a:t>all</a:t>
            </a:r>
            <a:r>
              <a:rPr lang="en-CA" sz="2400" b="0" i="0" u="none" strike="noStrike" cap="none" dirty="0">
                <a:solidFill>
                  <a:schemeClr val="dk1"/>
                </a:solidFill>
                <a:latin typeface="Calibri"/>
                <a:ea typeface="Calibri"/>
                <a:cs typeface="Calibri"/>
                <a:sym typeface="Calibri"/>
              </a:rPr>
              <a:t> webinar presentations, recording links &amp; transcripts here:  </a:t>
            </a:r>
            <a:endParaRPr sz="2400" b="0" i="0" u="none" strike="noStrike" cap="none" dirty="0">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Clr>
                <a:srgbClr val="000000"/>
              </a:buClr>
              <a:buSzPts val="2400"/>
              <a:buFont typeface="Arial"/>
              <a:buNone/>
            </a:pPr>
            <a:r>
              <a:rPr lang="en-CA" sz="24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Pop Up PD Resources for LBS Educators</a:t>
            </a: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CA"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topic ideas welcome at:  </a:t>
            </a:r>
            <a:r>
              <a:rPr lang="en-CA" sz="24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e-channel@contactnorth.ca</a:t>
            </a:r>
            <a:r>
              <a:rPr lang="en-CA" sz="2400" b="0" i="0" u="none" strike="noStrike" cap="none"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7507-E8BD-516C-DF3E-1D224B1779FD}"/>
              </a:ext>
            </a:extLst>
          </p:cNvPr>
          <p:cNvSpPr>
            <a:spLocks noGrp="1"/>
          </p:cNvSpPr>
          <p:nvPr>
            <p:ph type="title"/>
          </p:nvPr>
        </p:nvSpPr>
        <p:spPr/>
        <p:txBody>
          <a:bodyPr/>
          <a:lstStyle/>
          <a:p>
            <a:r>
              <a:rPr lang="en-US" dirty="0"/>
              <a:t>Hybrid Content</a:t>
            </a:r>
            <a:endParaRPr lang="en-CA" dirty="0"/>
          </a:p>
        </p:txBody>
      </p:sp>
      <p:pic>
        <p:nvPicPr>
          <p:cNvPr id="3" name="Picture 2" descr="Table&#10;&#10;Description automatically generated">
            <a:extLst>
              <a:ext uri="{FF2B5EF4-FFF2-40B4-BE49-F238E27FC236}">
                <a16:creationId xmlns:a16="http://schemas.microsoft.com/office/drawing/2014/main" id="{39A794BD-B698-B04A-990D-A11117844AFF}"/>
              </a:ext>
            </a:extLst>
          </p:cNvPr>
          <p:cNvPicPr>
            <a:picLocks noChangeAspect="1"/>
          </p:cNvPicPr>
          <p:nvPr/>
        </p:nvPicPr>
        <p:blipFill>
          <a:blip r:embed="rId2"/>
          <a:stretch>
            <a:fillRect/>
          </a:stretch>
        </p:blipFill>
        <p:spPr>
          <a:xfrm rot="20796533">
            <a:off x="880241" y="1481232"/>
            <a:ext cx="7772400" cy="3405538"/>
          </a:xfrm>
          <a:prstGeom prst="rect">
            <a:avLst/>
          </a:prstGeom>
          <a:ln>
            <a:solidFill>
              <a:schemeClr val="tx1"/>
            </a:solidFill>
          </a:ln>
        </p:spPr>
      </p:pic>
      <p:pic>
        <p:nvPicPr>
          <p:cNvPr id="4" name="Picture 3" descr="Application, table&#10;&#10;Description automatically generated">
            <a:extLst>
              <a:ext uri="{FF2B5EF4-FFF2-40B4-BE49-F238E27FC236}">
                <a16:creationId xmlns:a16="http://schemas.microsoft.com/office/drawing/2014/main" id="{9526140E-F35D-EC22-C915-9144620CF55E}"/>
              </a:ext>
            </a:extLst>
          </p:cNvPr>
          <p:cNvPicPr>
            <a:picLocks noChangeAspect="1"/>
          </p:cNvPicPr>
          <p:nvPr/>
        </p:nvPicPr>
        <p:blipFill>
          <a:blip r:embed="rId3"/>
          <a:stretch>
            <a:fillRect/>
          </a:stretch>
        </p:blipFill>
        <p:spPr>
          <a:xfrm rot="1014992">
            <a:off x="4172607" y="1153412"/>
            <a:ext cx="6045200" cy="4216400"/>
          </a:xfrm>
          <a:prstGeom prst="rect">
            <a:avLst/>
          </a:prstGeom>
          <a:ln>
            <a:solidFill>
              <a:schemeClr val="tx1"/>
            </a:solidFill>
          </a:ln>
        </p:spPr>
      </p:pic>
      <p:pic>
        <p:nvPicPr>
          <p:cNvPr id="5" name="Picture 4" descr="Graphical user interface, text, application, email&#10;&#10;Description automatically generated">
            <a:extLst>
              <a:ext uri="{FF2B5EF4-FFF2-40B4-BE49-F238E27FC236}">
                <a16:creationId xmlns:a16="http://schemas.microsoft.com/office/drawing/2014/main" id="{EC1ADB54-D534-04E1-1D30-2B8EA2E95BE2}"/>
              </a:ext>
            </a:extLst>
          </p:cNvPr>
          <p:cNvPicPr>
            <a:picLocks noChangeAspect="1"/>
          </p:cNvPicPr>
          <p:nvPr/>
        </p:nvPicPr>
        <p:blipFill>
          <a:blip r:embed="rId4"/>
          <a:stretch>
            <a:fillRect/>
          </a:stretch>
        </p:blipFill>
        <p:spPr>
          <a:xfrm>
            <a:off x="6145594" y="2406869"/>
            <a:ext cx="5838844" cy="3504933"/>
          </a:xfrm>
          <a:prstGeom prst="rect">
            <a:avLst/>
          </a:prstGeom>
          <a:ln>
            <a:solidFill>
              <a:schemeClr val="tx1"/>
            </a:solidFill>
          </a:ln>
        </p:spPr>
      </p:pic>
    </p:spTree>
    <p:extLst>
      <p:ext uri="{BB962C8B-B14F-4D97-AF65-F5344CB8AC3E}">
        <p14:creationId xmlns:p14="http://schemas.microsoft.com/office/powerpoint/2010/main" val="52339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799012" y="416459"/>
            <a:ext cx="10515600" cy="9613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dirty="0"/>
              <a:t>Panelist</a:t>
            </a:r>
            <a:endParaRPr dirty="0">
              <a:solidFill>
                <a:srgbClr val="C00000"/>
              </a:solidFill>
            </a:endParaRPr>
          </a:p>
        </p:txBody>
      </p:sp>
      <p:sp>
        <p:nvSpPr>
          <p:cNvPr id="67" name="Google Shape;67;p2"/>
          <p:cNvSpPr txBox="1"/>
          <p:nvPr/>
        </p:nvSpPr>
        <p:spPr>
          <a:xfrm>
            <a:off x="799013" y="1569174"/>
            <a:ext cx="10333586" cy="923289"/>
          </a:xfrm>
          <a:prstGeom prst="rect">
            <a:avLst/>
          </a:prstGeom>
          <a:noFill/>
          <a:ln>
            <a:noFill/>
          </a:ln>
        </p:spPr>
        <p:txBody>
          <a:bodyPr spcFirstLastPara="1" wrap="square" lIns="91425" tIns="45700" rIns="91425" bIns="45700" anchor="t" anchorCtr="0">
            <a:spAutoFit/>
          </a:bodyPr>
          <a:lstStyle/>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dirty="0">
                <a:solidFill>
                  <a:schemeClr val="dk1"/>
                </a:solidFill>
                <a:latin typeface="Calibri"/>
                <a:ea typeface="Calibri"/>
                <a:cs typeface="Calibri"/>
                <a:sym typeface="Calibri"/>
              </a:rPr>
              <a:t>Jane </a:t>
            </a:r>
            <a:r>
              <a:rPr lang="en-CA" sz="2400" dirty="0" err="1">
                <a:solidFill>
                  <a:schemeClr val="dk1"/>
                </a:solidFill>
                <a:latin typeface="Calibri"/>
                <a:ea typeface="Calibri"/>
                <a:cs typeface="Calibri"/>
                <a:sym typeface="Calibri"/>
              </a:rPr>
              <a:t>Tuer</a:t>
            </a:r>
            <a:r>
              <a:rPr lang="en-CA" sz="2400" dirty="0">
                <a:solidFill>
                  <a:schemeClr val="dk1"/>
                </a:solidFill>
                <a:latin typeface="Calibri"/>
                <a:ea typeface="Calibri"/>
                <a:cs typeface="Calibri"/>
                <a:sym typeface="Calibri"/>
              </a:rPr>
              <a:t>, Executive Director, Project READ Literacy Network</a:t>
            </a:r>
            <a:endParaRPr sz="240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CA"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4415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80508-991F-412A-9C9D-FE5365CFF35F}"/>
              </a:ext>
            </a:extLst>
          </p:cNvPr>
          <p:cNvSpPr>
            <a:spLocks noGrp="1"/>
          </p:cNvSpPr>
          <p:nvPr>
            <p:ph type="title"/>
          </p:nvPr>
        </p:nvSpPr>
        <p:spPr/>
        <p:txBody>
          <a:bodyPr/>
          <a:lstStyle/>
          <a:p>
            <a:r>
              <a:rPr lang="en-CA" dirty="0"/>
              <a:t>The “How To” of Hybrid Meetings</a:t>
            </a:r>
          </a:p>
        </p:txBody>
      </p:sp>
      <p:sp>
        <p:nvSpPr>
          <p:cNvPr id="4" name="TextBox 3">
            <a:extLst>
              <a:ext uri="{FF2B5EF4-FFF2-40B4-BE49-F238E27FC236}">
                <a16:creationId xmlns:a16="http://schemas.microsoft.com/office/drawing/2014/main" id="{C3DFF5C0-E548-3650-D482-2D020138ABEB}"/>
              </a:ext>
            </a:extLst>
          </p:cNvPr>
          <p:cNvSpPr txBox="1"/>
          <p:nvPr/>
        </p:nvSpPr>
        <p:spPr>
          <a:xfrm>
            <a:off x="838200" y="1690688"/>
            <a:ext cx="8305800" cy="1754326"/>
          </a:xfrm>
          <a:prstGeom prst="rect">
            <a:avLst/>
          </a:prstGeom>
          <a:noFill/>
        </p:spPr>
        <p:txBody>
          <a:bodyPr wrap="square">
            <a:spAutoFit/>
          </a:bodyPr>
          <a:lstStyle/>
          <a:p>
            <a:pPr marL="0" lvl="0" indent="0" algn="l" rtl="0">
              <a:spcBef>
                <a:spcPts val="0"/>
              </a:spcBef>
              <a:spcAft>
                <a:spcPts val="0"/>
              </a:spcAft>
              <a:buNone/>
            </a:pPr>
            <a:endParaRPr lang="en-CA" sz="1800" dirty="0"/>
          </a:p>
          <a:p>
            <a:pPr marL="0" lvl="0" indent="0" algn="l" rtl="0">
              <a:spcBef>
                <a:spcPts val="0"/>
              </a:spcBef>
              <a:spcAft>
                <a:spcPts val="0"/>
              </a:spcAft>
              <a:buNone/>
            </a:pPr>
            <a:endParaRPr lang="en-CA" sz="1800" dirty="0"/>
          </a:p>
          <a:p>
            <a:pPr marL="0" lvl="0" indent="0" algn="l" rtl="0">
              <a:spcBef>
                <a:spcPts val="0"/>
              </a:spcBef>
              <a:spcAft>
                <a:spcPts val="0"/>
              </a:spcAft>
              <a:buNone/>
            </a:pPr>
            <a:r>
              <a:rPr lang="en-CA" sz="2400" dirty="0"/>
              <a:t>Literacy Network Durham Region</a:t>
            </a:r>
          </a:p>
          <a:p>
            <a:pPr marL="0" lvl="0" indent="0" algn="l" rtl="0">
              <a:spcBef>
                <a:spcPts val="0"/>
              </a:spcBef>
              <a:spcAft>
                <a:spcPts val="0"/>
              </a:spcAft>
              <a:buNone/>
            </a:pPr>
            <a:r>
              <a:rPr lang="en-CA" sz="2400" dirty="0"/>
              <a:t>Literacy Network Northwest</a:t>
            </a:r>
          </a:p>
          <a:p>
            <a:pPr marL="0" lvl="0" indent="0" algn="l" rtl="0">
              <a:spcBef>
                <a:spcPts val="0"/>
              </a:spcBef>
              <a:spcAft>
                <a:spcPts val="0"/>
              </a:spcAft>
              <a:buNone/>
            </a:pPr>
            <a:r>
              <a:rPr lang="en-CA" sz="2400" dirty="0"/>
              <a:t>Project READ Literacy Network</a:t>
            </a:r>
          </a:p>
        </p:txBody>
      </p:sp>
    </p:spTree>
    <p:extLst>
      <p:ext uri="{BB962C8B-B14F-4D97-AF65-F5344CB8AC3E}">
        <p14:creationId xmlns:p14="http://schemas.microsoft.com/office/powerpoint/2010/main" val="788875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F6A7-6CD6-B3B2-7B37-D74B1A806ABC}"/>
              </a:ext>
            </a:extLst>
          </p:cNvPr>
          <p:cNvSpPr>
            <a:spLocks noGrp="1"/>
          </p:cNvSpPr>
          <p:nvPr>
            <p:ph type="title"/>
          </p:nvPr>
        </p:nvSpPr>
        <p:spPr/>
        <p:txBody>
          <a:bodyPr>
            <a:normAutofit fontScale="90000"/>
          </a:bodyPr>
          <a:lstStyle/>
          <a:p>
            <a:r>
              <a:rPr lang="en-CA" dirty="0"/>
              <a:t>https://projectread.ca/tools-and-resources/practitioner-resources/publications/</a:t>
            </a:r>
            <a:br>
              <a:rPr lang="en-CA" dirty="0"/>
            </a:br>
            <a:endParaRPr lang="en-CA" dirty="0"/>
          </a:p>
        </p:txBody>
      </p:sp>
      <p:pic>
        <p:nvPicPr>
          <p:cNvPr id="3" name="Picture 2">
            <a:extLst>
              <a:ext uri="{FF2B5EF4-FFF2-40B4-BE49-F238E27FC236}">
                <a16:creationId xmlns:a16="http://schemas.microsoft.com/office/drawing/2014/main" id="{E601038C-8344-DB59-E15B-E763594CDA93}"/>
              </a:ext>
            </a:extLst>
          </p:cNvPr>
          <p:cNvPicPr>
            <a:picLocks noChangeAspect="1"/>
          </p:cNvPicPr>
          <p:nvPr/>
        </p:nvPicPr>
        <p:blipFill rotWithShape="1">
          <a:blip r:embed="rId2"/>
          <a:srcRect l="17619" t="22522" r="68095" b="10035"/>
          <a:stretch/>
        </p:blipFill>
        <p:spPr>
          <a:xfrm>
            <a:off x="2808514" y="1219922"/>
            <a:ext cx="3704045" cy="4918154"/>
          </a:xfrm>
          <a:prstGeom prst="rect">
            <a:avLst/>
          </a:prstGeom>
        </p:spPr>
      </p:pic>
    </p:spTree>
    <p:extLst>
      <p:ext uri="{BB962C8B-B14F-4D97-AF65-F5344CB8AC3E}">
        <p14:creationId xmlns:p14="http://schemas.microsoft.com/office/powerpoint/2010/main" val="305546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E5CA8-17AC-252A-B5CB-A05F4659C585}"/>
              </a:ext>
            </a:extLst>
          </p:cNvPr>
          <p:cNvSpPr>
            <a:spLocks noGrp="1"/>
          </p:cNvSpPr>
          <p:nvPr>
            <p:ph type="title"/>
          </p:nvPr>
        </p:nvSpPr>
        <p:spPr/>
        <p:txBody>
          <a:bodyPr/>
          <a:lstStyle/>
          <a:p>
            <a:r>
              <a:rPr lang="en-CA" dirty="0"/>
              <a:t>Definition of Hybrid Meetings</a:t>
            </a:r>
          </a:p>
        </p:txBody>
      </p:sp>
      <p:pic>
        <p:nvPicPr>
          <p:cNvPr id="3" name="image12.png">
            <a:extLst>
              <a:ext uri="{FF2B5EF4-FFF2-40B4-BE49-F238E27FC236}">
                <a16:creationId xmlns:a16="http://schemas.microsoft.com/office/drawing/2014/main" id="{A96F0960-4549-AB1F-09C5-CC60DB5DF443}"/>
              </a:ext>
            </a:extLst>
          </p:cNvPr>
          <p:cNvPicPr/>
          <p:nvPr/>
        </p:nvPicPr>
        <p:blipFill>
          <a:blip r:embed="rId2"/>
          <a:srcRect/>
          <a:stretch>
            <a:fillRect/>
          </a:stretch>
        </p:blipFill>
        <p:spPr>
          <a:xfrm>
            <a:off x="1391920" y="1798320"/>
            <a:ext cx="5181600" cy="3769360"/>
          </a:xfrm>
          <a:prstGeom prst="rect">
            <a:avLst/>
          </a:prstGeom>
          <a:ln/>
        </p:spPr>
      </p:pic>
      <p:sp>
        <p:nvSpPr>
          <p:cNvPr id="5" name="TextBox 4">
            <a:extLst>
              <a:ext uri="{FF2B5EF4-FFF2-40B4-BE49-F238E27FC236}">
                <a16:creationId xmlns:a16="http://schemas.microsoft.com/office/drawing/2014/main" id="{1202008B-75A9-7255-C170-80CE124B5EE7}"/>
              </a:ext>
            </a:extLst>
          </p:cNvPr>
          <p:cNvSpPr txBox="1"/>
          <p:nvPr/>
        </p:nvSpPr>
        <p:spPr>
          <a:xfrm>
            <a:off x="7477760" y="2298005"/>
            <a:ext cx="3667760" cy="2554545"/>
          </a:xfrm>
          <a:prstGeom prst="rect">
            <a:avLst/>
          </a:prstGeom>
          <a:noFill/>
        </p:spPr>
        <p:txBody>
          <a:bodyPr wrap="square">
            <a:spAutoFit/>
          </a:bodyPr>
          <a:lstStyle/>
          <a:p>
            <a:pPr marL="0" indent="0">
              <a:buNone/>
            </a:pPr>
            <a:r>
              <a:rPr lang="en-US" sz="2000" dirty="0">
                <a:solidFill>
                  <a:srgbClr val="202124"/>
                </a:solidFill>
                <a:effectLst/>
                <a:highlight>
                  <a:srgbClr val="FFFFFF"/>
                </a:highlight>
                <a:latin typeface="Arial" panose="020B0604020202020204" pitchFamily="34" charset="0"/>
                <a:ea typeface="Arial" panose="020B0604020202020204" pitchFamily="34" charset="0"/>
                <a:cs typeface="Book Antiqua" panose="02040602050305030304" pitchFamily="18" charset="0"/>
              </a:rPr>
              <a:t>Hybrid meetings are </a:t>
            </a:r>
            <a:r>
              <a:rPr lang="en-US" sz="2000" b="1" dirty="0">
                <a:solidFill>
                  <a:srgbClr val="202124"/>
                </a:solidFill>
                <a:effectLst/>
                <a:highlight>
                  <a:srgbClr val="FFFFFF"/>
                </a:highlight>
                <a:latin typeface="Arial" panose="020B0604020202020204" pitchFamily="34" charset="0"/>
                <a:ea typeface="Arial" panose="020B0604020202020204" pitchFamily="34" charset="0"/>
                <a:cs typeface="Book Antiqua" panose="02040602050305030304" pitchFamily="18" charset="0"/>
              </a:rPr>
              <a:t>meetings or events that feature at least one group of in-person/face-to-face attendees connecting virtually with other meeting attendees</a:t>
            </a:r>
            <a:r>
              <a:rPr lang="en-US" sz="2000" dirty="0">
                <a:solidFill>
                  <a:srgbClr val="202124"/>
                </a:solidFill>
                <a:effectLst/>
                <a:highlight>
                  <a:srgbClr val="FFFFFF"/>
                </a:highlight>
                <a:latin typeface="Arial" panose="020B0604020202020204" pitchFamily="34" charset="0"/>
                <a:ea typeface="Arial" panose="020B0604020202020204" pitchFamily="34" charset="0"/>
                <a:cs typeface="Book Antiqua" panose="02040602050305030304" pitchFamily="18" charset="0"/>
              </a:rPr>
              <a:t>.   These meetings are always synchronous. </a:t>
            </a:r>
            <a:endParaRPr lang="en-CA" sz="2000" dirty="0">
              <a:effectLst/>
              <a:latin typeface="Book Antiqua" panose="02040602050305030304" pitchFamily="18" charset="0"/>
              <a:ea typeface="Book Antiqua" panose="02040602050305030304" pitchFamily="18" charset="0"/>
              <a:cs typeface="Book Antiqua" panose="02040602050305030304" pitchFamily="18" charset="0"/>
            </a:endParaRPr>
          </a:p>
        </p:txBody>
      </p:sp>
    </p:spTree>
    <p:extLst>
      <p:ext uri="{BB962C8B-B14F-4D97-AF65-F5344CB8AC3E}">
        <p14:creationId xmlns:p14="http://schemas.microsoft.com/office/powerpoint/2010/main" val="356774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29FA5-2C92-6F85-3584-73FDC03CBEBA}"/>
              </a:ext>
            </a:extLst>
          </p:cNvPr>
          <p:cNvSpPr>
            <a:spLocks noGrp="1"/>
          </p:cNvSpPr>
          <p:nvPr>
            <p:ph type="title"/>
          </p:nvPr>
        </p:nvSpPr>
        <p:spPr/>
        <p:txBody>
          <a:bodyPr/>
          <a:lstStyle/>
          <a:p>
            <a:r>
              <a:rPr lang="en-CA" dirty="0"/>
              <a:t>Surveyed the support networks</a:t>
            </a:r>
          </a:p>
        </p:txBody>
      </p:sp>
      <p:sp>
        <p:nvSpPr>
          <p:cNvPr id="4" name="TextBox 3">
            <a:extLst>
              <a:ext uri="{FF2B5EF4-FFF2-40B4-BE49-F238E27FC236}">
                <a16:creationId xmlns:a16="http://schemas.microsoft.com/office/drawing/2014/main" id="{AEB7E4D8-298E-A177-B850-7169004881BE}"/>
              </a:ext>
            </a:extLst>
          </p:cNvPr>
          <p:cNvSpPr txBox="1"/>
          <p:nvPr/>
        </p:nvSpPr>
        <p:spPr>
          <a:xfrm>
            <a:off x="1137920" y="1615440"/>
            <a:ext cx="8006080" cy="3046988"/>
          </a:xfrm>
          <a:prstGeom prst="rect">
            <a:avLst/>
          </a:prstGeom>
          <a:noFill/>
        </p:spPr>
        <p:txBody>
          <a:bodyPr wrap="square">
            <a:spAutoFit/>
          </a:bodyPr>
          <a:lstStyle/>
          <a:p>
            <a:pPr marL="285750" indent="-285750"/>
            <a:r>
              <a:rPr lang="en-US" sz="2400" dirty="0"/>
              <a:t>Over 2/3 had not run hybrid meetings</a:t>
            </a:r>
          </a:p>
          <a:p>
            <a:pPr marL="285750" indent="-285750"/>
            <a:r>
              <a:rPr lang="en-US" sz="2400" dirty="0"/>
              <a:t>Less than ¼ do not plan to run hybrid meetings</a:t>
            </a:r>
          </a:p>
          <a:p>
            <a:pPr marL="0" indent="0">
              <a:buNone/>
            </a:pPr>
            <a:endParaRPr lang="en-US" sz="2400" dirty="0"/>
          </a:p>
          <a:p>
            <a:pPr marL="0" indent="0">
              <a:buNone/>
            </a:pPr>
            <a:r>
              <a:rPr lang="en-US" sz="2400" dirty="0"/>
              <a:t>For those that had run hybrid meetings:</a:t>
            </a:r>
          </a:p>
          <a:p>
            <a:pPr marL="285750" indent="-285750"/>
            <a:r>
              <a:rPr lang="en-US" sz="2400" dirty="0"/>
              <a:t>40% found in-person and online felt engaged</a:t>
            </a:r>
          </a:p>
          <a:p>
            <a:pPr marL="285750" indent="-285750"/>
            <a:r>
              <a:rPr lang="en-US" sz="2400" dirty="0"/>
              <a:t>40% found in person were engaged and online found it more challenging</a:t>
            </a:r>
          </a:p>
          <a:p>
            <a:pPr marL="285750" indent="-285750"/>
            <a:r>
              <a:rPr lang="en-US" sz="2400" dirty="0"/>
              <a:t>20% in-person and online both found it more challenging</a:t>
            </a:r>
          </a:p>
        </p:txBody>
      </p:sp>
    </p:spTree>
    <p:extLst>
      <p:ext uri="{BB962C8B-B14F-4D97-AF65-F5344CB8AC3E}">
        <p14:creationId xmlns:p14="http://schemas.microsoft.com/office/powerpoint/2010/main" val="3218402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B6E5-BF36-4803-8D0F-96A2FA051413}"/>
              </a:ext>
            </a:extLst>
          </p:cNvPr>
          <p:cNvSpPr>
            <a:spLocks noGrp="1"/>
          </p:cNvSpPr>
          <p:nvPr>
            <p:ph type="title"/>
          </p:nvPr>
        </p:nvSpPr>
        <p:spPr>
          <a:xfrm>
            <a:off x="838200" y="202566"/>
            <a:ext cx="10515600" cy="687278"/>
          </a:xfrm>
        </p:spPr>
        <p:txBody>
          <a:bodyPr>
            <a:normAutofit fontScale="90000"/>
          </a:bodyPr>
          <a:lstStyle/>
          <a:p>
            <a:r>
              <a:rPr lang="en-CA" dirty="0"/>
              <a:t>Best Practices</a:t>
            </a:r>
          </a:p>
        </p:txBody>
      </p:sp>
      <p:sp>
        <p:nvSpPr>
          <p:cNvPr id="4" name="TextBox 3">
            <a:extLst>
              <a:ext uri="{FF2B5EF4-FFF2-40B4-BE49-F238E27FC236}">
                <a16:creationId xmlns:a16="http://schemas.microsoft.com/office/drawing/2014/main" id="{47B753C7-BDB6-761E-6950-818BDD9ACF7F}"/>
              </a:ext>
            </a:extLst>
          </p:cNvPr>
          <p:cNvSpPr txBox="1"/>
          <p:nvPr/>
        </p:nvSpPr>
        <p:spPr>
          <a:xfrm>
            <a:off x="838200" y="889843"/>
            <a:ext cx="8305800" cy="5078313"/>
          </a:xfrm>
          <a:prstGeom prst="rect">
            <a:avLst/>
          </a:prstGeom>
          <a:noFill/>
        </p:spPr>
        <p:txBody>
          <a:bodyPr wrap="square">
            <a:spAutoFit/>
          </a:bodyPr>
          <a:lstStyle/>
          <a:p>
            <a:pPr marL="342900" indent="-342900">
              <a:buFont typeface="Arial" panose="020B0604020202020204" pitchFamily="34" charset="0"/>
              <a:buChar char="•"/>
            </a:pPr>
            <a:r>
              <a:rPr lang="en-CA" sz="1800" dirty="0"/>
              <a:t>Determine purpose and style</a:t>
            </a:r>
          </a:p>
          <a:p>
            <a:endParaRPr lang="en-CA" sz="1800" dirty="0"/>
          </a:p>
          <a:p>
            <a:pPr marL="342900" indent="-342900">
              <a:buFont typeface="Arial" panose="020B0604020202020204" pitchFamily="34" charset="0"/>
              <a:buChar char="•"/>
            </a:pPr>
            <a:r>
              <a:rPr lang="en-CA" sz="1800" dirty="0"/>
              <a:t>Identify moderator/Bridge moderator/Technical Support</a:t>
            </a:r>
          </a:p>
          <a:p>
            <a:pPr marL="285750" indent="-285750"/>
            <a:r>
              <a:rPr lang="en-CA" sz="1800" dirty="0"/>
              <a:t>	Equipment</a:t>
            </a:r>
          </a:p>
          <a:p>
            <a:pPr marL="285750" indent="-285750"/>
            <a:endParaRPr lang="en-CA" sz="1800" dirty="0"/>
          </a:p>
          <a:p>
            <a:pPr marL="342900" indent="-342900">
              <a:buFont typeface="Arial" panose="020B0604020202020204" pitchFamily="34" charset="0"/>
              <a:buChar char="•"/>
            </a:pPr>
            <a:r>
              <a:rPr lang="en-CA" sz="1800" dirty="0"/>
              <a:t>Send agendas out ahead</a:t>
            </a:r>
          </a:p>
          <a:p>
            <a:pPr marL="342900" indent="-342900">
              <a:buFont typeface="Arial" panose="020B0604020202020204" pitchFamily="34" charset="0"/>
              <a:buChar char="•"/>
            </a:pPr>
            <a:endParaRPr lang="en-CA" sz="1800" dirty="0"/>
          </a:p>
          <a:p>
            <a:pPr marL="342900" indent="-342900">
              <a:buFont typeface="Arial" panose="020B0604020202020204" pitchFamily="34" charset="0"/>
              <a:buChar char="•"/>
            </a:pPr>
            <a:r>
              <a:rPr lang="en-CA" sz="1800" dirty="0"/>
              <a:t>Create structure</a:t>
            </a:r>
          </a:p>
          <a:p>
            <a:pPr marL="342900" indent="-342900">
              <a:buFont typeface="Arial" panose="020B0604020202020204" pitchFamily="34" charset="0"/>
              <a:buChar char="•"/>
            </a:pPr>
            <a:endParaRPr lang="en-CA" sz="1800" dirty="0"/>
          </a:p>
          <a:p>
            <a:pPr marL="342900" indent="-342900">
              <a:buFont typeface="Arial" panose="020B0604020202020204" pitchFamily="34" charset="0"/>
              <a:buChar char="•"/>
            </a:pPr>
            <a:r>
              <a:rPr lang="en-CA" sz="1800" dirty="0"/>
              <a:t>Share documents ahead</a:t>
            </a:r>
          </a:p>
          <a:p>
            <a:pPr marL="342900" indent="-342900">
              <a:buFont typeface="Arial" panose="020B0604020202020204" pitchFamily="34" charset="0"/>
              <a:buChar char="•"/>
            </a:pPr>
            <a:endParaRPr lang="en-CA" sz="1800" dirty="0"/>
          </a:p>
          <a:p>
            <a:pPr marL="342900" indent="-342900">
              <a:buFont typeface="Arial" panose="020B0604020202020204" pitchFamily="34" charset="0"/>
              <a:buChar char="•"/>
            </a:pPr>
            <a:r>
              <a:rPr lang="en-CA" sz="1800" dirty="0"/>
              <a:t>Inform everyone they are being recorded</a:t>
            </a:r>
          </a:p>
          <a:p>
            <a:pPr marL="342900" indent="-342900">
              <a:buFont typeface="Arial" panose="020B0604020202020204" pitchFamily="34" charset="0"/>
              <a:buChar char="•"/>
            </a:pPr>
            <a:endParaRPr lang="en-CA" sz="1800" dirty="0"/>
          </a:p>
          <a:p>
            <a:pPr marL="342900" indent="-342900">
              <a:buFont typeface="Arial" panose="020B0604020202020204" pitchFamily="34" charset="0"/>
              <a:buChar char="•"/>
            </a:pPr>
            <a:r>
              <a:rPr lang="en-CA" sz="1800" dirty="0"/>
              <a:t>Reduce audio feedback/eliminate background noise</a:t>
            </a:r>
          </a:p>
          <a:p>
            <a:pPr marL="342900" indent="-342900">
              <a:buFont typeface="Arial" panose="020B0604020202020204" pitchFamily="34" charset="0"/>
              <a:buChar char="•"/>
            </a:pPr>
            <a:endParaRPr lang="en-CA" sz="1800" dirty="0"/>
          </a:p>
          <a:p>
            <a:pPr marL="342900" indent="-342900">
              <a:buFont typeface="Arial" panose="020B0604020202020204" pitchFamily="34" charset="0"/>
              <a:buChar char="•"/>
            </a:pPr>
            <a:r>
              <a:rPr lang="en-CA" sz="1800" dirty="0"/>
              <a:t>Participants (don’t multi-task)</a:t>
            </a:r>
          </a:p>
          <a:p>
            <a:pPr marL="342900" indent="-342900">
              <a:buFont typeface="Arial" panose="020B0604020202020204" pitchFamily="34" charset="0"/>
              <a:buChar char="•"/>
            </a:pPr>
            <a:endParaRPr lang="en-CA" sz="1800" dirty="0"/>
          </a:p>
          <a:p>
            <a:pPr marL="342900" indent="-342900">
              <a:buFont typeface="Arial" panose="020B0604020202020204" pitchFamily="34" charset="0"/>
              <a:buChar char="•"/>
            </a:pPr>
            <a:r>
              <a:rPr lang="en-CA" sz="1800" dirty="0"/>
              <a:t>Evaluate </a:t>
            </a:r>
          </a:p>
        </p:txBody>
      </p:sp>
    </p:spTree>
    <p:extLst>
      <p:ext uri="{BB962C8B-B14F-4D97-AF65-F5344CB8AC3E}">
        <p14:creationId xmlns:p14="http://schemas.microsoft.com/office/powerpoint/2010/main" val="48114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B75E-348C-012F-FBAC-61970B55C06F}"/>
              </a:ext>
            </a:extLst>
          </p:cNvPr>
          <p:cNvSpPr>
            <a:spLocks noGrp="1"/>
          </p:cNvSpPr>
          <p:nvPr>
            <p:ph type="title"/>
          </p:nvPr>
        </p:nvSpPr>
        <p:spPr>
          <a:xfrm>
            <a:off x="838200" y="1"/>
            <a:ext cx="10515600" cy="1690688"/>
          </a:xfrm>
        </p:spPr>
        <p:txBody>
          <a:bodyPr/>
          <a:lstStyle/>
          <a:p>
            <a:r>
              <a:rPr lang="en-CA" dirty="0"/>
              <a:t>Best Technologies for Hybrid Meetings</a:t>
            </a:r>
          </a:p>
        </p:txBody>
      </p:sp>
      <p:sp>
        <p:nvSpPr>
          <p:cNvPr id="4" name="TextBox 3">
            <a:extLst>
              <a:ext uri="{FF2B5EF4-FFF2-40B4-BE49-F238E27FC236}">
                <a16:creationId xmlns:a16="http://schemas.microsoft.com/office/drawing/2014/main" id="{EBB605E5-25EE-DEBD-799A-DD11C9609D14}"/>
              </a:ext>
            </a:extLst>
          </p:cNvPr>
          <p:cNvSpPr txBox="1"/>
          <p:nvPr/>
        </p:nvSpPr>
        <p:spPr>
          <a:xfrm>
            <a:off x="1788160" y="944880"/>
            <a:ext cx="7355840" cy="4317336"/>
          </a:xfrm>
          <a:prstGeom prst="rect">
            <a:avLst/>
          </a:prstGeom>
          <a:noFill/>
        </p:spPr>
        <p:txBody>
          <a:bodyPr wrap="square">
            <a:spAutoFit/>
          </a:bodyPr>
          <a:lstStyle/>
          <a:p>
            <a:pPr>
              <a:lnSpc>
                <a:spcPct val="300000"/>
              </a:lnSpc>
            </a:pPr>
            <a:r>
              <a:rPr lang="en-CA" sz="2400" dirty="0"/>
              <a:t>Platforms</a:t>
            </a:r>
          </a:p>
          <a:p>
            <a:pPr>
              <a:lnSpc>
                <a:spcPct val="300000"/>
              </a:lnSpc>
            </a:pPr>
            <a:r>
              <a:rPr lang="en-CA" sz="2400" dirty="0"/>
              <a:t>Cameras</a:t>
            </a:r>
          </a:p>
          <a:p>
            <a:pPr>
              <a:lnSpc>
                <a:spcPct val="300000"/>
              </a:lnSpc>
            </a:pPr>
            <a:r>
              <a:rPr lang="en-CA" sz="2400" dirty="0"/>
              <a:t>Microphones</a:t>
            </a:r>
          </a:p>
          <a:p>
            <a:pPr>
              <a:lnSpc>
                <a:spcPct val="300000"/>
              </a:lnSpc>
            </a:pPr>
            <a:r>
              <a:rPr lang="en-CA" sz="2400" dirty="0"/>
              <a:t>Monitors</a:t>
            </a:r>
          </a:p>
        </p:txBody>
      </p:sp>
    </p:spTree>
    <p:extLst>
      <p:ext uri="{BB962C8B-B14F-4D97-AF65-F5344CB8AC3E}">
        <p14:creationId xmlns:p14="http://schemas.microsoft.com/office/powerpoint/2010/main" val="4178078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B75E-348C-012F-FBAC-61970B55C06F}"/>
              </a:ext>
            </a:extLst>
          </p:cNvPr>
          <p:cNvSpPr>
            <a:spLocks noGrp="1"/>
          </p:cNvSpPr>
          <p:nvPr>
            <p:ph type="title"/>
          </p:nvPr>
        </p:nvSpPr>
        <p:spPr>
          <a:xfrm>
            <a:off x="838200" y="0"/>
            <a:ext cx="10515600" cy="1203569"/>
          </a:xfrm>
        </p:spPr>
        <p:txBody>
          <a:bodyPr/>
          <a:lstStyle/>
          <a:p>
            <a:r>
              <a:rPr lang="en-CA" dirty="0"/>
              <a:t>Budget</a:t>
            </a:r>
          </a:p>
        </p:txBody>
      </p:sp>
      <p:sp>
        <p:nvSpPr>
          <p:cNvPr id="4" name="TextBox 3">
            <a:extLst>
              <a:ext uri="{FF2B5EF4-FFF2-40B4-BE49-F238E27FC236}">
                <a16:creationId xmlns:a16="http://schemas.microsoft.com/office/drawing/2014/main" id="{EBB605E5-25EE-DEBD-799A-DD11C9609D14}"/>
              </a:ext>
            </a:extLst>
          </p:cNvPr>
          <p:cNvSpPr txBox="1"/>
          <p:nvPr/>
        </p:nvSpPr>
        <p:spPr>
          <a:xfrm>
            <a:off x="838200" y="461107"/>
            <a:ext cx="7348025" cy="892552"/>
          </a:xfrm>
          <a:prstGeom prst="rect">
            <a:avLst/>
          </a:prstGeom>
          <a:noFill/>
        </p:spPr>
        <p:txBody>
          <a:bodyPr wrap="square">
            <a:spAutoFit/>
          </a:bodyPr>
          <a:lstStyle/>
          <a:p>
            <a:endParaRPr lang="en-CA" sz="3200" dirty="0"/>
          </a:p>
          <a:p>
            <a:pPr marL="342900" indent="-342900">
              <a:buFont typeface="Arial" panose="020B0604020202020204" pitchFamily="34" charset="0"/>
              <a:buChar char="•"/>
            </a:pPr>
            <a:r>
              <a:rPr lang="en-CA" sz="2000" dirty="0"/>
              <a:t>Low – 0 to 100 Participants</a:t>
            </a:r>
          </a:p>
        </p:txBody>
      </p:sp>
      <p:pic>
        <p:nvPicPr>
          <p:cNvPr id="3" name="Picture 2">
            <a:extLst>
              <a:ext uri="{FF2B5EF4-FFF2-40B4-BE49-F238E27FC236}">
                <a16:creationId xmlns:a16="http://schemas.microsoft.com/office/drawing/2014/main" id="{3701BDA4-2185-0213-06BB-27519E31DF00}"/>
              </a:ext>
            </a:extLst>
          </p:cNvPr>
          <p:cNvPicPr>
            <a:picLocks noChangeAspect="1"/>
          </p:cNvPicPr>
          <p:nvPr/>
        </p:nvPicPr>
        <p:blipFill>
          <a:blip r:embed="rId2"/>
          <a:stretch>
            <a:fillRect/>
          </a:stretch>
        </p:blipFill>
        <p:spPr>
          <a:xfrm>
            <a:off x="736600" y="1910862"/>
            <a:ext cx="9751646" cy="1750647"/>
          </a:xfrm>
          <a:prstGeom prst="rect">
            <a:avLst/>
          </a:prstGeom>
        </p:spPr>
      </p:pic>
      <p:sp>
        <p:nvSpPr>
          <p:cNvPr id="7" name="TextBox 6">
            <a:extLst>
              <a:ext uri="{FF2B5EF4-FFF2-40B4-BE49-F238E27FC236}">
                <a16:creationId xmlns:a16="http://schemas.microsoft.com/office/drawing/2014/main" id="{FB7F7ECB-332E-560B-BCD6-8766393FBF40}"/>
              </a:ext>
            </a:extLst>
          </p:cNvPr>
          <p:cNvSpPr txBox="1"/>
          <p:nvPr/>
        </p:nvSpPr>
        <p:spPr>
          <a:xfrm>
            <a:off x="838200" y="3661509"/>
            <a:ext cx="6096000" cy="770147"/>
          </a:xfrm>
          <a:prstGeom prst="rect">
            <a:avLst/>
          </a:prstGeom>
          <a:noFill/>
        </p:spPr>
        <p:txBody>
          <a:bodyPr wrap="square">
            <a:spAutoFit/>
          </a:bodyPr>
          <a:lstStyle/>
          <a:p>
            <a:pPr marL="457200" marR="0" lvl="0" indent="-342900" algn="l"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CA" sz="2000" b="0" i="0" u="none" strike="noStrike" kern="0" cap="none" spc="0" normalizeH="0" baseline="0" noProof="0" dirty="0">
                <a:ln>
                  <a:noFill/>
                </a:ln>
                <a:solidFill>
                  <a:srgbClr val="000000"/>
                </a:solidFill>
                <a:effectLst/>
                <a:uLnTx/>
                <a:uFillTx/>
                <a:latin typeface="Arial"/>
                <a:cs typeface="Arial"/>
                <a:sym typeface="Arial"/>
              </a:rPr>
              <a:t>Medium</a:t>
            </a:r>
          </a:p>
          <a:p>
            <a:pPr marL="457200" marR="0" lvl="0" indent="-342900" algn="l"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CA" sz="2000" b="0" i="0" u="none" strike="noStrike" kern="0" cap="none" spc="0" normalizeH="0" baseline="0" noProof="0" dirty="0">
                <a:ln>
                  <a:noFill/>
                </a:ln>
                <a:solidFill>
                  <a:srgbClr val="000000"/>
                </a:solidFill>
                <a:effectLst/>
                <a:uLnTx/>
                <a:uFillTx/>
                <a:latin typeface="Arial"/>
                <a:cs typeface="Arial"/>
                <a:sym typeface="Arial"/>
              </a:rPr>
              <a:t>High</a:t>
            </a:r>
          </a:p>
        </p:txBody>
      </p:sp>
    </p:spTree>
    <p:extLst>
      <p:ext uri="{BB962C8B-B14F-4D97-AF65-F5344CB8AC3E}">
        <p14:creationId xmlns:p14="http://schemas.microsoft.com/office/powerpoint/2010/main" val="1914250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C42D-F16D-BA02-8FCE-E1DD1E084157}"/>
              </a:ext>
            </a:extLst>
          </p:cNvPr>
          <p:cNvSpPr>
            <a:spLocks noGrp="1"/>
          </p:cNvSpPr>
          <p:nvPr>
            <p:ph type="title"/>
          </p:nvPr>
        </p:nvSpPr>
        <p:spPr/>
        <p:txBody>
          <a:bodyPr/>
          <a:lstStyle/>
          <a:p>
            <a:r>
              <a:rPr lang="en-CA" dirty="0"/>
              <a:t>Thank you</a:t>
            </a:r>
          </a:p>
        </p:txBody>
      </p:sp>
      <p:sp>
        <p:nvSpPr>
          <p:cNvPr id="4" name="TextBox 3">
            <a:extLst>
              <a:ext uri="{FF2B5EF4-FFF2-40B4-BE49-F238E27FC236}">
                <a16:creationId xmlns:a16="http://schemas.microsoft.com/office/drawing/2014/main" id="{290A1FDF-1AA6-D092-FD41-215FC9C2441B}"/>
              </a:ext>
            </a:extLst>
          </p:cNvPr>
          <p:cNvSpPr txBox="1"/>
          <p:nvPr/>
        </p:nvSpPr>
        <p:spPr>
          <a:xfrm>
            <a:off x="1016000" y="1940560"/>
            <a:ext cx="8128000" cy="3600986"/>
          </a:xfrm>
          <a:prstGeom prst="rect">
            <a:avLst/>
          </a:prstGeom>
          <a:noFill/>
        </p:spPr>
        <p:txBody>
          <a:bodyPr wrap="square">
            <a:spAutoFit/>
          </a:bodyPr>
          <a:lstStyle/>
          <a:p>
            <a:r>
              <a:rPr lang="en-CA" sz="3600" i="1" dirty="0"/>
              <a:t>Happy </a:t>
            </a:r>
            <a:r>
              <a:rPr lang="en-CA" sz="3600" i="1" dirty="0" err="1"/>
              <a:t>Hybridation</a:t>
            </a:r>
            <a:r>
              <a:rPr lang="en-CA" sz="3600" i="1" dirty="0"/>
              <a:t>!!!!</a:t>
            </a:r>
          </a:p>
          <a:p>
            <a:pPr marL="0" lvl="0" indent="0" algn="l" rtl="0">
              <a:spcBef>
                <a:spcPts val="0"/>
              </a:spcBef>
              <a:spcAft>
                <a:spcPts val="0"/>
              </a:spcAft>
              <a:buNone/>
            </a:pPr>
            <a:endParaRPr lang="en-CA" sz="3600" i="1" dirty="0"/>
          </a:p>
          <a:p>
            <a:pPr marL="0" lvl="0" indent="0" algn="l" rtl="0">
              <a:spcBef>
                <a:spcPts val="0"/>
              </a:spcBef>
              <a:spcAft>
                <a:spcPts val="0"/>
              </a:spcAft>
              <a:buNone/>
            </a:pPr>
            <a:endParaRPr lang="en-CA" sz="3600" i="1" dirty="0"/>
          </a:p>
          <a:p>
            <a:pPr marL="0" lvl="0" indent="0" algn="l" rtl="0">
              <a:spcBef>
                <a:spcPts val="0"/>
              </a:spcBef>
              <a:spcAft>
                <a:spcPts val="0"/>
              </a:spcAft>
              <a:buNone/>
            </a:pPr>
            <a:r>
              <a:rPr lang="en-CA" sz="4800" dirty="0"/>
              <a:t>Questions?</a:t>
            </a:r>
          </a:p>
          <a:p>
            <a:pPr marL="0" lvl="0" indent="0" algn="l" rtl="0">
              <a:spcBef>
                <a:spcPts val="0"/>
              </a:spcBef>
              <a:spcAft>
                <a:spcPts val="0"/>
              </a:spcAft>
              <a:buNone/>
            </a:pPr>
            <a:endParaRPr lang="en-CA" sz="3600" i="1" dirty="0"/>
          </a:p>
          <a:p>
            <a:pPr marL="0" lvl="0" indent="0" algn="l" rtl="0">
              <a:spcBef>
                <a:spcPts val="0"/>
              </a:spcBef>
              <a:spcAft>
                <a:spcPts val="0"/>
              </a:spcAft>
              <a:buNone/>
            </a:pPr>
            <a:endParaRPr lang="en-CA" sz="3600" i="1" dirty="0"/>
          </a:p>
        </p:txBody>
      </p:sp>
    </p:spTree>
    <p:extLst>
      <p:ext uri="{BB962C8B-B14F-4D97-AF65-F5344CB8AC3E}">
        <p14:creationId xmlns:p14="http://schemas.microsoft.com/office/powerpoint/2010/main" val="276613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799012" y="416459"/>
            <a:ext cx="10515600" cy="9613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dirty="0"/>
              <a:t>Our Panelists</a:t>
            </a:r>
            <a:endParaRPr dirty="0">
              <a:solidFill>
                <a:srgbClr val="C00000"/>
              </a:solidFill>
            </a:endParaRPr>
          </a:p>
        </p:txBody>
      </p:sp>
      <p:sp>
        <p:nvSpPr>
          <p:cNvPr id="67" name="Google Shape;67;p2"/>
          <p:cNvSpPr txBox="1"/>
          <p:nvPr/>
        </p:nvSpPr>
        <p:spPr>
          <a:xfrm>
            <a:off x="799013" y="1569174"/>
            <a:ext cx="10333586" cy="3083881"/>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2400"/>
              <a:buFont typeface="Arial"/>
              <a:buChar char="•"/>
            </a:pPr>
            <a:r>
              <a:rPr lang="en-CA" sz="2400" dirty="0">
                <a:solidFill>
                  <a:schemeClr val="dk1"/>
                </a:solidFill>
                <a:latin typeface="Calibri"/>
                <a:ea typeface="Calibri"/>
                <a:cs typeface="Calibri"/>
                <a:sym typeface="Calibri"/>
              </a:rPr>
              <a:t>Lisa McArthur, Program Manager, The Literacy Group</a:t>
            </a:r>
            <a:endParaRPr sz="24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dirty="0">
                <a:solidFill>
                  <a:schemeClr val="dk1"/>
                </a:solidFill>
                <a:latin typeface="Calibri"/>
                <a:ea typeface="Calibri"/>
                <a:cs typeface="Calibri"/>
                <a:sym typeface="Calibri"/>
              </a:rPr>
              <a:t>Lori Sheppard , Team Leader, and Brenda Ryan, LBS Instructor, Lambton Kent District School Board</a:t>
            </a:r>
            <a:endParaRPr sz="24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dirty="0" err="1">
                <a:solidFill>
                  <a:schemeClr val="dk1"/>
                </a:solidFill>
                <a:latin typeface="Calibri"/>
                <a:ea typeface="Calibri"/>
                <a:cs typeface="Calibri"/>
                <a:sym typeface="Calibri"/>
              </a:rPr>
              <a:t>Bradie</a:t>
            </a:r>
            <a:r>
              <a:rPr lang="en-CA" sz="2400" dirty="0">
                <a:solidFill>
                  <a:schemeClr val="dk1"/>
                </a:solidFill>
                <a:latin typeface="Calibri"/>
                <a:ea typeface="Calibri"/>
                <a:cs typeface="Calibri"/>
                <a:sym typeface="Calibri"/>
              </a:rPr>
              <a:t> Granger, Chair of Schools of Justice &amp; General Studies, Cambrian College of Applied Arts &amp; </a:t>
            </a:r>
            <a:r>
              <a:rPr lang="en-CA" sz="2400">
                <a:solidFill>
                  <a:schemeClr val="dk1"/>
                </a:solidFill>
                <a:latin typeface="Calibri"/>
                <a:ea typeface="Calibri"/>
                <a:cs typeface="Calibri"/>
                <a:sym typeface="Calibri"/>
              </a:rPr>
              <a:t>Technology </a:t>
            </a:r>
            <a:r>
              <a:rPr lang="en-CA" sz="2400" b="0" i="0" u="none" strike="noStrike" cap="none">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dirty="0">
                <a:solidFill>
                  <a:schemeClr val="dk1"/>
                </a:solidFill>
                <a:latin typeface="Calibri"/>
                <a:ea typeface="Calibri"/>
                <a:cs typeface="Calibri"/>
                <a:sym typeface="Calibri"/>
              </a:rPr>
              <a:t>Jane </a:t>
            </a:r>
            <a:r>
              <a:rPr lang="en-CA" sz="2400" dirty="0" err="1">
                <a:solidFill>
                  <a:schemeClr val="dk1"/>
                </a:solidFill>
                <a:latin typeface="Calibri"/>
                <a:ea typeface="Calibri"/>
                <a:cs typeface="Calibri"/>
                <a:sym typeface="Calibri"/>
              </a:rPr>
              <a:t>Tuer</a:t>
            </a:r>
            <a:r>
              <a:rPr lang="en-CA" sz="2400" dirty="0">
                <a:solidFill>
                  <a:schemeClr val="dk1"/>
                </a:solidFill>
                <a:latin typeface="Calibri"/>
                <a:ea typeface="Calibri"/>
                <a:cs typeface="Calibri"/>
                <a:sym typeface="Calibri"/>
              </a:rPr>
              <a:t>, Executive Director, Project READ Literacy Network</a:t>
            </a:r>
            <a:endParaRPr sz="240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CA"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7113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txBox="1">
            <a:spLocks noGrp="1"/>
          </p:cNvSpPr>
          <p:nvPr>
            <p:ph type="title"/>
          </p:nvPr>
        </p:nvSpPr>
        <p:spPr>
          <a:xfrm>
            <a:off x="913046" y="586498"/>
            <a:ext cx="10515600" cy="10195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CA" sz="4410">
                <a:solidFill>
                  <a:srgbClr val="C00000"/>
                </a:solidFill>
              </a:rPr>
              <a:t>Thank you!</a:t>
            </a:r>
            <a:br>
              <a:rPr lang="en-CA" sz="3563"/>
            </a:br>
            <a:endParaRPr sz="3563"/>
          </a:p>
        </p:txBody>
      </p:sp>
      <p:sp>
        <p:nvSpPr>
          <p:cNvPr id="103" name="Google Shape;103;p5"/>
          <p:cNvSpPr txBox="1"/>
          <p:nvPr/>
        </p:nvSpPr>
        <p:spPr>
          <a:xfrm>
            <a:off x="913046" y="1190162"/>
            <a:ext cx="9913450" cy="21851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resources: </a:t>
            </a:r>
            <a:r>
              <a:rPr lang="en-CA" sz="24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Pop Up PD Resources for LBS Educators</a:t>
            </a:r>
            <a:endParaRPr sz="2400" b="0" i="0" u="none" strike="noStrike" cap="none"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evaluation:  </a:t>
            </a:r>
            <a:r>
              <a:rPr lang="en-CA" sz="2400" b="0" i="0" u="none" strike="noStrike" cap="none" dirty="0">
                <a:solidFill>
                  <a:schemeClr val="dk1"/>
                </a:solidFill>
                <a:latin typeface="Calibri"/>
                <a:ea typeface="Calibri"/>
                <a:cs typeface="Calibri"/>
                <a:sym typeface="Calibri"/>
                <a:hlinkClick r:id="rId4"/>
              </a:rPr>
              <a:t>https://tinyurl.com/4zybjbvb</a:t>
            </a:r>
            <a:r>
              <a:rPr lang="en-CA" sz="24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Noto Sans Symbols"/>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CA" sz="2800" b="0" i="0" u="none" strike="noStrike" cap="none" dirty="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p:txBody>
      </p:sp>
      <p:pic>
        <p:nvPicPr>
          <p:cNvPr id="104" name="Google Shape;104;p5"/>
          <p:cNvPicPr preferRelativeResize="0"/>
          <p:nvPr/>
        </p:nvPicPr>
        <p:blipFill rotWithShape="1">
          <a:blip r:embed="rId5">
            <a:alphaModFix/>
          </a:blip>
          <a:srcRect/>
          <a:stretch/>
        </p:blipFill>
        <p:spPr>
          <a:xfrm>
            <a:off x="3811958" y="3859620"/>
            <a:ext cx="4194358" cy="24369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
          <p:cNvSpPr txBox="1">
            <a:spLocks noGrp="1"/>
          </p:cNvSpPr>
          <p:nvPr>
            <p:ph type="subTitle" idx="1"/>
          </p:nvPr>
        </p:nvSpPr>
        <p:spPr>
          <a:xfrm>
            <a:off x="578338" y="2649415"/>
            <a:ext cx="10366753" cy="20043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ts val="2400"/>
              <a:buNone/>
            </a:pPr>
            <a:r>
              <a:rPr lang="en-CA" sz="4000" cap="none" dirty="0">
                <a:solidFill>
                  <a:srgbClr val="C00000"/>
                </a:solidFill>
                <a:latin typeface="Calibri"/>
                <a:ea typeface="Calibri"/>
                <a:cs typeface="Calibri"/>
                <a:sym typeface="Calibri"/>
              </a:rPr>
              <a:t>Panelist:</a:t>
            </a:r>
          </a:p>
          <a:p>
            <a:pPr marL="0" lvl="0" indent="0" algn="l" rtl="0">
              <a:lnSpc>
                <a:spcPct val="90000"/>
              </a:lnSpc>
              <a:spcBef>
                <a:spcPts val="0"/>
              </a:spcBef>
              <a:spcAft>
                <a:spcPts val="0"/>
              </a:spcAft>
              <a:buSzPts val="2400"/>
              <a:buNone/>
            </a:pPr>
            <a:endParaRPr lang="en-CA" cap="none" dirty="0">
              <a:latin typeface="Calibri"/>
              <a:ea typeface="Calibri"/>
              <a:cs typeface="Calibri"/>
              <a:sym typeface="Calibri"/>
            </a:endParaRPr>
          </a:p>
          <a:p>
            <a:pPr marL="0" lvl="0" indent="0" algn="l" rtl="0">
              <a:lnSpc>
                <a:spcPct val="90000"/>
              </a:lnSpc>
              <a:spcBef>
                <a:spcPts val="0"/>
              </a:spcBef>
              <a:spcAft>
                <a:spcPts val="0"/>
              </a:spcAft>
              <a:buSzPts val="2400"/>
              <a:buNone/>
            </a:pPr>
            <a:r>
              <a:rPr lang="en-CA" cap="none" dirty="0">
                <a:latin typeface="Calibri"/>
                <a:ea typeface="Calibri"/>
                <a:cs typeface="Calibri"/>
                <a:sym typeface="Calibri"/>
              </a:rPr>
              <a:t>Lisa McArthur</a:t>
            </a:r>
            <a:endParaRPr dirty="0"/>
          </a:p>
          <a:p>
            <a:pPr marL="0" lvl="0" indent="0" algn="l" rtl="0">
              <a:lnSpc>
                <a:spcPct val="90000"/>
              </a:lnSpc>
              <a:spcBef>
                <a:spcPts val="1400"/>
              </a:spcBef>
              <a:spcAft>
                <a:spcPts val="0"/>
              </a:spcAft>
              <a:buSzPts val="2400"/>
              <a:buNone/>
            </a:pPr>
            <a:r>
              <a:rPr lang="en-US" cap="none" dirty="0">
                <a:latin typeface="Calibri"/>
                <a:ea typeface="Calibri"/>
                <a:cs typeface="Calibri"/>
                <a:sym typeface="Calibri"/>
              </a:rPr>
              <a:t>Program Manager</a:t>
            </a:r>
          </a:p>
          <a:p>
            <a:pPr marL="0" lvl="0" indent="0" algn="l" rtl="0">
              <a:lnSpc>
                <a:spcPct val="90000"/>
              </a:lnSpc>
              <a:spcBef>
                <a:spcPts val="1400"/>
              </a:spcBef>
              <a:spcAft>
                <a:spcPts val="0"/>
              </a:spcAft>
              <a:buSzPts val="2400"/>
              <a:buNone/>
            </a:pPr>
            <a:r>
              <a:rPr lang="en-US" dirty="0"/>
              <a:t>The Literacy Group</a:t>
            </a:r>
            <a:endParaRPr lang="en-US" cap="none" dirty="0">
              <a:latin typeface="Calibri"/>
              <a:ea typeface="Calibri"/>
              <a:cs typeface="Calibri"/>
              <a:sym typeface="Calibri"/>
            </a:endParaRPr>
          </a:p>
          <a:p>
            <a:pPr marL="0" lvl="0" indent="0" algn="l" rtl="0">
              <a:lnSpc>
                <a:spcPct val="90000"/>
              </a:lnSpc>
              <a:spcBef>
                <a:spcPts val="1400"/>
              </a:spcBef>
              <a:spcAft>
                <a:spcPts val="0"/>
              </a:spcAft>
              <a:buSzPts val="2400"/>
              <a:buNone/>
            </a:pPr>
            <a:endParaRPr dirty="0"/>
          </a:p>
        </p:txBody>
      </p:sp>
      <p:pic>
        <p:nvPicPr>
          <p:cNvPr id="3" name="Picture 2">
            <a:extLst>
              <a:ext uri="{FF2B5EF4-FFF2-40B4-BE49-F238E27FC236}">
                <a16:creationId xmlns:a16="http://schemas.microsoft.com/office/drawing/2014/main" id="{F5431633-7353-4E22-8EE5-4C62C03DB995}"/>
              </a:ext>
            </a:extLst>
          </p:cNvPr>
          <p:cNvPicPr>
            <a:picLocks noChangeAspect="1"/>
          </p:cNvPicPr>
          <p:nvPr/>
        </p:nvPicPr>
        <p:blipFill rotWithShape="1">
          <a:blip r:embed="rId3"/>
          <a:srcRect t="20676"/>
          <a:stretch/>
        </p:blipFill>
        <p:spPr>
          <a:xfrm>
            <a:off x="3561793" y="158603"/>
            <a:ext cx="3425143" cy="5440017"/>
          </a:xfrm>
          <a:prstGeom prst="rect">
            <a:avLst/>
          </a:prstGeom>
        </p:spPr>
      </p:pic>
      <p:pic>
        <p:nvPicPr>
          <p:cNvPr id="4" name="Picture 3">
            <a:extLst>
              <a:ext uri="{FF2B5EF4-FFF2-40B4-BE49-F238E27FC236}">
                <a16:creationId xmlns:a16="http://schemas.microsoft.com/office/drawing/2014/main" id="{B4622A5A-D638-4880-ABC4-305D9395AD30}"/>
              </a:ext>
            </a:extLst>
          </p:cNvPr>
          <p:cNvPicPr>
            <a:picLocks noChangeAspect="1"/>
          </p:cNvPicPr>
          <p:nvPr/>
        </p:nvPicPr>
        <p:blipFill>
          <a:blip r:embed="rId4"/>
          <a:stretch>
            <a:fillRect/>
          </a:stretch>
        </p:blipFill>
        <p:spPr>
          <a:xfrm>
            <a:off x="6986936" y="158602"/>
            <a:ext cx="3845038" cy="54400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965A5-1D57-9F37-2E70-321F2417576C}"/>
              </a:ext>
            </a:extLst>
          </p:cNvPr>
          <p:cNvSpPr>
            <a:spLocks noGrp="1"/>
          </p:cNvSpPr>
          <p:nvPr>
            <p:ph type="title"/>
          </p:nvPr>
        </p:nvSpPr>
        <p:spPr/>
        <p:txBody>
          <a:bodyPr/>
          <a:lstStyle/>
          <a:p>
            <a:r>
              <a:rPr lang="en-US" sz="4400" b="1" dirty="0">
                <a:latin typeface="Calibri"/>
                <a:ea typeface="Calibri"/>
                <a:cs typeface="Calibri"/>
                <a:sym typeface="Calibri"/>
              </a:rPr>
              <a:t>TLG Hybrid Summary</a:t>
            </a:r>
            <a:endParaRPr lang="en-CA" dirty="0"/>
          </a:p>
        </p:txBody>
      </p:sp>
      <p:sp>
        <p:nvSpPr>
          <p:cNvPr id="4" name="TextBox 3">
            <a:extLst>
              <a:ext uri="{FF2B5EF4-FFF2-40B4-BE49-F238E27FC236}">
                <a16:creationId xmlns:a16="http://schemas.microsoft.com/office/drawing/2014/main" id="{AABEE6A2-986D-1EF2-702C-740248F48956}"/>
              </a:ext>
            </a:extLst>
          </p:cNvPr>
          <p:cNvSpPr txBox="1"/>
          <p:nvPr/>
        </p:nvSpPr>
        <p:spPr>
          <a:xfrm>
            <a:off x="1066800" y="1300480"/>
            <a:ext cx="8077200" cy="4889608"/>
          </a:xfrm>
          <a:prstGeom prst="rect">
            <a:avLst/>
          </a:prstGeom>
          <a:noFill/>
        </p:spPr>
        <p:txBody>
          <a:bodyPr wrap="square">
            <a:spAutoFit/>
          </a:bodyPr>
          <a:lstStyle/>
          <a:p>
            <a:pPr marL="0" lvl="0" indent="0" algn="l" rtl="0">
              <a:lnSpc>
                <a:spcPct val="150000"/>
              </a:lnSpc>
              <a:spcBef>
                <a:spcPts val="0"/>
              </a:spcBef>
              <a:spcAft>
                <a:spcPts val="0"/>
              </a:spcAft>
              <a:buClr>
                <a:srgbClr val="6666FF"/>
              </a:buClr>
              <a:buSzPts val="2000"/>
              <a:buNone/>
            </a:pPr>
            <a:r>
              <a:rPr lang="en-US" sz="2000" b="0" i="0" u="none" strike="noStrike" dirty="0">
                <a:solidFill>
                  <a:srgbClr val="000000"/>
                </a:solidFill>
              </a:rPr>
              <a:t>Quick rundown of TLG’s Hybrid experience: </a:t>
            </a:r>
            <a:endParaRPr lang="en-US" sz="2000" dirty="0"/>
          </a:p>
          <a:p>
            <a:pPr marL="91440" lvl="0" indent="-127000" algn="l" rtl="0">
              <a:lnSpc>
                <a:spcPct val="150000"/>
              </a:lnSpc>
              <a:spcBef>
                <a:spcPts val="750"/>
              </a:spcBef>
              <a:spcAft>
                <a:spcPts val="0"/>
              </a:spcAft>
              <a:buClr>
                <a:srgbClr val="6666FF"/>
              </a:buClr>
              <a:buSzPts val="2000"/>
              <a:buFont typeface="Courier New"/>
              <a:buChar char="o"/>
            </a:pPr>
            <a:r>
              <a:rPr lang="en-US" sz="2000" b="0" i="0" u="none" strike="noStrike" dirty="0">
                <a:solidFill>
                  <a:srgbClr val="000000"/>
                </a:solidFill>
              </a:rPr>
              <a:t> Organizational </a:t>
            </a:r>
          </a:p>
          <a:p>
            <a:pPr marL="91440" lvl="0" indent="-127000" algn="l" rtl="0">
              <a:lnSpc>
                <a:spcPct val="150000"/>
              </a:lnSpc>
              <a:spcBef>
                <a:spcPts val="750"/>
              </a:spcBef>
              <a:spcAft>
                <a:spcPts val="0"/>
              </a:spcAft>
              <a:buClr>
                <a:srgbClr val="6666FF"/>
              </a:buClr>
              <a:buSzPts val="2000"/>
              <a:buFont typeface="Courier New"/>
              <a:buChar char="o"/>
            </a:pPr>
            <a:r>
              <a:rPr lang="en-US" sz="2000" dirty="0">
                <a:solidFill>
                  <a:srgbClr val="000000"/>
                </a:solidFill>
              </a:rPr>
              <a:t>Wider Community </a:t>
            </a:r>
          </a:p>
          <a:p>
            <a:pPr marL="91440" lvl="0" indent="-127000" algn="l" rtl="0">
              <a:lnSpc>
                <a:spcPct val="150000"/>
              </a:lnSpc>
              <a:spcBef>
                <a:spcPts val="750"/>
              </a:spcBef>
              <a:spcAft>
                <a:spcPts val="0"/>
              </a:spcAft>
              <a:buClr>
                <a:srgbClr val="6666FF"/>
              </a:buClr>
              <a:buSzPts val="2000"/>
              <a:buFont typeface="Courier New"/>
              <a:buChar char="o"/>
            </a:pPr>
            <a:r>
              <a:rPr lang="en-US" sz="2000" b="0" i="0" u="none" strike="noStrike" dirty="0">
                <a:solidFill>
                  <a:srgbClr val="000000"/>
                </a:solidFill>
              </a:rPr>
              <a:t> Learners</a:t>
            </a:r>
          </a:p>
          <a:p>
            <a:pPr marL="91440" lvl="0" indent="-127000" algn="l" rtl="0">
              <a:lnSpc>
                <a:spcPct val="150000"/>
              </a:lnSpc>
              <a:spcBef>
                <a:spcPts val="750"/>
              </a:spcBef>
              <a:spcAft>
                <a:spcPts val="0"/>
              </a:spcAft>
              <a:buClr>
                <a:srgbClr val="6666FF"/>
              </a:buClr>
              <a:buSzPts val="2000"/>
              <a:buFont typeface="Courier New"/>
              <a:buChar char="o"/>
            </a:pPr>
            <a:r>
              <a:rPr lang="en-US" sz="2000" b="0" i="0" u="none" strike="noStrike" dirty="0">
                <a:solidFill>
                  <a:srgbClr val="000000"/>
                </a:solidFill>
              </a:rPr>
              <a:t> Computer Training</a:t>
            </a:r>
          </a:p>
          <a:p>
            <a:pPr marL="91440" lvl="0" indent="-127000" algn="l" rtl="0">
              <a:lnSpc>
                <a:spcPct val="150000"/>
              </a:lnSpc>
              <a:spcBef>
                <a:spcPts val="750"/>
              </a:spcBef>
              <a:spcAft>
                <a:spcPts val="0"/>
              </a:spcAft>
              <a:buClr>
                <a:srgbClr val="6666FF"/>
              </a:buClr>
              <a:buSzPts val="2000"/>
              <a:buFont typeface="Courier New"/>
              <a:buChar char="o"/>
            </a:pPr>
            <a:r>
              <a:rPr lang="en-US" sz="2000" b="0" i="0" u="none" strike="noStrike" dirty="0">
                <a:solidFill>
                  <a:srgbClr val="000000"/>
                </a:solidFill>
              </a:rPr>
              <a:t> Tutors</a:t>
            </a:r>
          </a:p>
          <a:p>
            <a:pPr marL="91440" lvl="0" indent="-127000" algn="l" rtl="0">
              <a:lnSpc>
                <a:spcPct val="150000"/>
              </a:lnSpc>
              <a:spcBef>
                <a:spcPts val="750"/>
              </a:spcBef>
              <a:spcAft>
                <a:spcPts val="0"/>
              </a:spcAft>
              <a:buClr>
                <a:srgbClr val="6666FF"/>
              </a:buClr>
              <a:buSzPts val="2000"/>
              <a:buFont typeface="Courier New"/>
              <a:buChar char="o"/>
            </a:pPr>
            <a:r>
              <a:rPr lang="en-US" sz="2000" b="0" i="0" u="none" strike="noStrike" dirty="0">
                <a:solidFill>
                  <a:srgbClr val="000000"/>
                </a:solidFill>
              </a:rPr>
              <a:t> Professional Development</a:t>
            </a:r>
          </a:p>
          <a:p>
            <a:pPr marL="91440" lvl="0" indent="-127000" algn="l" rtl="0">
              <a:lnSpc>
                <a:spcPct val="150000"/>
              </a:lnSpc>
              <a:spcBef>
                <a:spcPts val="750"/>
              </a:spcBef>
              <a:spcAft>
                <a:spcPts val="0"/>
              </a:spcAft>
              <a:buClr>
                <a:srgbClr val="6666FF"/>
              </a:buClr>
              <a:buSzPts val="2000"/>
              <a:buFont typeface="Courier New"/>
              <a:buChar char="o"/>
            </a:pPr>
            <a:r>
              <a:rPr lang="en-US" sz="2000" dirty="0">
                <a:solidFill>
                  <a:srgbClr val="000000"/>
                </a:solidFill>
              </a:rPr>
              <a:t> Investments in Tech</a:t>
            </a:r>
          </a:p>
          <a:p>
            <a:pPr lvl="0" algn="l" rtl="0">
              <a:lnSpc>
                <a:spcPct val="150000"/>
              </a:lnSpc>
              <a:spcBef>
                <a:spcPts val="750"/>
              </a:spcBef>
              <a:spcAft>
                <a:spcPts val="0"/>
              </a:spcAft>
              <a:buClr>
                <a:srgbClr val="6666FF"/>
              </a:buClr>
              <a:buSzPts val="2000"/>
            </a:pPr>
            <a:endParaRPr lang="en-US" b="0" i="0" u="none" strike="noStrike" dirty="0"/>
          </a:p>
        </p:txBody>
      </p:sp>
    </p:spTree>
    <p:extLst>
      <p:ext uri="{BB962C8B-B14F-4D97-AF65-F5344CB8AC3E}">
        <p14:creationId xmlns:p14="http://schemas.microsoft.com/office/powerpoint/2010/main" val="143240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32E4-1AA1-F9AE-F990-BCD9174ED650}"/>
              </a:ext>
            </a:extLst>
          </p:cNvPr>
          <p:cNvSpPr>
            <a:spLocks noGrp="1"/>
          </p:cNvSpPr>
          <p:nvPr>
            <p:ph type="title"/>
          </p:nvPr>
        </p:nvSpPr>
        <p:spPr>
          <a:xfrm>
            <a:off x="838200" y="-213359"/>
            <a:ext cx="10515600" cy="1904048"/>
          </a:xfrm>
        </p:spPr>
        <p:txBody>
          <a:bodyPr/>
          <a:lstStyle/>
          <a:p>
            <a:r>
              <a:rPr lang="en-US" sz="4400" b="1" dirty="0">
                <a:latin typeface="Calibri"/>
                <a:ea typeface="Calibri"/>
                <a:cs typeface="Calibri"/>
                <a:sym typeface="Calibri"/>
              </a:rPr>
              <a:t>Organizational</a:t>
            </a:r>
            <a:endParaRPr lang="en-CA" dirty="0"/>
          </a:p>
        </p:txBody>
      </p:sp>
      <p:sp>
        <p:nvSpPr>
          <p:cNvPr id="4" name="TextBox 3">
            <a:extLst>
              <a:ext uri="{FF2B5EF4-FFF2-40B4-BE49-F238E27FC236}">
                <a16:creationId xmlns:a16="http://schemas.microsoft.com/office/drawing/2014/main" id="{AFB7A172-B0EA-79B0-7A7F-D2C20F2333F6}"/>
              </a:ext>
            </a:extLst>
          </p:cNvPr>
          <p:cNvSpPr txBox="1"/>
          <p:nvPr/>
        </p:nvSpPr>
        <p:spPr>
          <a:xfrm>
            <a:off x="1564639" y="995680"/>
            <a:ext cx="8079545" cy="4611519"/>
          </a:xfrm>
          <a:prstGeom prst="rect">
            <a:avLst/>
          </a:prstGeom>
          <a:noFill/>
        </p:spPr>
        <p:txBody>
          <a:bodyPr wrap="square">
            <a:spAutoFit/>
          </a:bodyPr>
          <a:lstStyle/>
          <a:p>
            <a:pPr marL="342900">
              <a:lnSpc>
                <a:spcPct val="150000"/>
              </a:lnSpc>
              <a:spcBef>
                <a:spcPts val="0"/>
              </a:spcBef>
              <a:buClr>
                <a:srgbClr val="6666FF"/>
              </a:buClr>
              <a:buSzPts val="2000"/>
              <a:buFont typeface="Courier New" panose="02070309020205020404" pitchFamily="49" charset="0"/>
              <a:buChar char="o"/>
            </a:pPr>
            <a:r>
              <a:rPr lang="en-US" sz="1800" b="0" i="0" u="none" strike="noStrike" dirty="0">
                <a:solidFill>
                  <a:srgbClr val="000000"/>
                </a:solidFill>
              </a:rPr>
              <a:t>Staff huddle</a:t>
            </a:r>
          </a:p>
          <a:p>
            <a:pPr marL="342900">
              <a:lnSpc>
                <a:spcPct val="150000"/>
              </a:lnSpc>
              <a:spcBef>
                <a:spcPts val="0"/>
              </a:spcBef>
              <a:buClr>
                <a:srgbClr val="6666FF"/>
              </a:buClr>
              <a:buSzPts val="2000"/>
              <a:buFont typeface="Courier New" panose="02070309020205020404" pitchFamily="49" charset="0"/>
              <a:buChar char="o"/>
            </a:pPr>
            <a:r>
              <a:rPr lang="en-US" sz="1800" b="0" i="0" u="none" strike="noStrike" dirty="0">
                <a:solidFill>
                  <a:srgbClr val="000000"/>
                </a:solidFill>
              </a:rPr>
              <a:t>Coordinator Meetings</a:t>
            </a:r>
          </a:p>
          <a:p>
            <a:pPr marL="342900">
              <a:lnSpc>
                <a:spcPct val="150000"/>
              </a:lnSpc>
              <a:spcBef>
                <a:spcPts val="0"/>
              </a:spcBef>
              <a:buClr>
                <a:srgbClr val="6666FF"/>
              </a:buClr>
              <a:buSzPts val="2000"/>
              <a:buFont typeface="Courier New" panose="02070309020205020404" pitchFamily="49" charset="0"/>
              <a:buChar char="o"/>
            </a:pPr>
            <a:r>
              <a:rPr lang="en-US" sz="1800" dirty="0">
                <a:solidFill>
                  <a:srgbClr val="000000"/>
                </a:solidFill>
              </a:rPr>
              <a:t>Board Meetings</a:t>
            </a:r>
          </a:p>
          <a:p>
            <a:pPr marL="342900">
              <a:lnSpc>
                <a:spcPct val="150000"/>
              </a:lnSpc>
              <a:spcBef>
                <a:spcPts val="0"/>
              </a:spcBef>
              <a:buClr>
                <a:srgbClr val="6666FF"/>
              </a:buClr>
              <a:buSzPts val="2000"/>
              <a:buFont typeface="Courier New" panose="02070309020205020404" pitchFamily="49" charset="0"/>
              <a:buChar char="o"/>
            </a:pPr>
            <a:r>
              <a:rPr lang="en-US" sz="1800" dirty="0">
                <a:solidFill>
                  <a:srgbClr val="000000"/>
                </a:solidFill>
              </a:rPr>
              <a:t>Events (Learner Celebration was fully Hybrid)</a:t>
            </a:r>
          </a:p>
          <a:p>
            <a:pPr marL="342900">
              <a:lnSpc>
                <a:spcPct val="150000"/>
              </a:lnSpc>
              <a:spcBef>
                <a:spcPts val="0"/>
              </a:spcBef>
              <a:buClr>
                <a:srgbClr val="6666FF"/>
              </a:buClr>
              <a:buSzPts val="2000"/>
              <a:buFont typeface="Courier New" panose="02070309020205020404" pitchFamily="49" charset="0"/>
              <a:buChar char="o"/>
            </a:pPr>
            <a:r>
              <a:rPr lang="en-US" sz="1800" dirty="0">
                <a:solidFill>
                  <a:srgbClr val="000000"/>
                </a:solidFill>
              </a:rPr>
              <a:t>Offering services face-to-face and online, e-channel and our own sync/async programming</a:t>
            </a:r>
          </a:p>
          <a:p>
            <a:pPr marL="342900">
              <a:lnSpc>
                <a:spcPct val="150000"/>
              </a:lnSpc>
              <a:spcBef>
                <a:spcPts val="0"/>
              </a:spcBef>
              <a:buClr>
                <a:srgbClr val="6666FF"/>
              </a:buClr>
              <a:buSzPts val="2000"/>
              <a:buFont typeface="Courier New" panose="02070309020205020404" pitchFamily="49" charset="0"/>
              <a:buChar char="o"/>
            </a:pPr>
            <a:r>
              <a:rPr lang="en-US" sz="1800" dirty="0">
                <a:solidFill>
                  <a:srgbClr val="000000"/>
                </a:solidFill>
              </a:rPr>
              <a:t>Training to transition from face-to-face to online for those who want it</a:t>
            </a:r>
          </a:p>
          <a:p>
            <a:pPr marL="342900">
              <a:lnSpc>
                <a:spcPct val="150000"/>
              </a:lnSpc>
              <a:spcBef>
                <a:spcPts val="0"/>
              </a:spcBef>
              <a:buClr>
                <a:srgbClr val="6666FF"/>
              </a:buClr>
              <a:buSzPts val="2000"/>
              <a:buFont typeface="Courier New" panose="02070309020205020404" pitchFamily="49" charset="0"/>
              <a:buChar char="o"/>
            </a:pPr>
            <a:endParaRPr lang="en-US" sz="1800" b="0" i="0" u="none" strike="noStrike" dirty="0">
              <a:solidFill>
                <a:srgbClr val="000000"/>
              </a:solidFill>
            </a:endParaRPr>
          </a:p>
          <a:p>
            <a:pPr marL="0" indent="0">
              <a:lnSpc>
                <a:spcPct val="150000"/>
              </a:lnSpc>
              <a:spcBef>
                <a:spcPts val="0"/>
              </a:spcBef>
              <a:buClr>
                <a:srgbClr val="6666FF"/>
              </a:buClr>
              <a:buSzPts val="2000"/>
              <a:buNone/>
            </a:pPr>
            <a:r>
              <a:rPr lang="en-US" sz="1800" dirty="0">
                <a:solidFill>
                  <a:srgbClr val="000000"/>
                </a:solidFill>
              </a:rPr>
              <a:t>Multiple pro-Zoom (8) accounts to host simultaneous meetings across all aspects TLG.</a:t>
            </a:r>
          </a:p>
          <a:p>
            <a:pPr marL="0" indent="0">
              <a:lnSpc>
                <a:spcPct val="150000"/>
              </a:lnSpc>
              <a:spcBef>
                <a:spcPts val="0"/>
              </a:spcBef>
              <a:buClr>
                <a:srgbClr val="6666FF"/>
              </a:buClr>
              <a:buSzPts val="2000"/>
              <a:buNone/>
            </a:pPr>
            <a:r>
              <a:rPr lang="en-US" sz="1800" dirty="0">
                <a:solidFill>
                  <a:srgbClr val="000000"/>
                </a:solidFill>
              </a:rPr>
              <a:t>Laptops, phones, desktops, smartboards, projectors </a:t>
            </a:r>
          </a:p>
        </p:txBody>
      </p:sp>
    </p:spTree>
    <p:extLst>
      <p:ext uri="{BB962C8B-B14F-4D97-AF65-F5344CB8AC3E}">
        <p14:creationId xmlns:p14="http://schemas.microsoft.com/office/powerpoint/2010/main" val="341663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60CD8-57AC-C0B3-B45F-E6C544359BAE}"/>
              </a:ext>
            </a:extLst>
          </p:cNvPr>
          <p:cNvSpPr>
            <a:spLocks noGrp="1"/>
          </p:cNvSpPr>
          <p:nvPr>
            <p:ph type="title"/>
          </p:nvPr>
        </p:nvSpPr>
        <p:spPr>
          <a:xfrm>
            <a:off x="460439" y="1"/>
            <a:ext cx="10893361" cy="1381759"/>
          </a:xfrm>
        </p:spPr>
        <p:txBody>
          <a:bodyPr/>
          <a:lstStyle/>
          <a:p>
            <a:r>
              <a:rPr lang="en-CA" dirty="0"/>
              <a:t>Learner Celebration Event</a:t>
            </a:r>
          </a:p>
        </p:txBody>
      </p:sp>
      <p:pic>
        <p:nvPicPr>
          <p:cNvPr id="3" name="Picture 2">
            <a:extLst>
              <a:ext uri="{FF2B5EF4-FFF2-40B4-BE49-F238E27FC236}">
                <a16:creationId xmlns:a16="http://schemas.microsoft.com/office/drawing/2014/main" id="{16D40489-8467-0B45-D6C0-776014BC2B52}"/>
              </a:ext>
            </a:extLst>
          </p:cNvPr>
          <p:cNvPicPr>
            <a:picLocks noChangeAspect="1"/>
          </p:cNvPicPr>
          <p:nvPr/>
        </p:nvPicPr>
        <p:blipFill>
          <a:blip r:embed="rId2"/>
          <a:stretch>
            <a:fillRect/>
          </a:stretch>
        </p:blipFill>
        <p:spPr>
          <a:xfrm>
            <a:off x="460439" y="966203"/>
            <a:ext cx="10126281" cy="5054007"/>
          </a:xfrm>
          <a:prstGeom prst="rect">
            <a:avLst/>
          </a:prstGeom>
        </p:spPr>
      </p:pic>
    </p:spTree>
    <p:extLst>
      <p:ext uri="{BB962C8B-B14F-4D97-AF65-F5344CB8AC3E}">
        <p14:creationId xmlns:p14="http://schemas.microsoft.com/office/powerpoint/2010/main" val="3294885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5DCAD-7E56-1B54-6752-C8430DC29F08}"/>
              </a:ext>
            </a:extLst>
          </p:cNvPr>
          <p:cNvSpPr>
            <a:spLocks noGrp="1"/>
          </p:cNvSpPr>
          <p:nvPr>
            <p:ph type="title"/>
          </p:nvPr>
        </p:nvSpPr>
        <p:spPr/>
        <p:txBody>
          <a:bodyPr/>
          <a:lstStyle/>
          <a:p>
            <a:r>
              <a:rPr lang="en-CA" dirty="0"/>
              <a:t>Learner Celebration Event</a:t>
            </a:r>
          </a:p>
        </p:txBody>
      </p:sp>
      <p:pic>
        <p:nvPicPr>
          <p:cNvPr id="3" name="Picture 2" descr="https://lh3.googleusercontent.com/pw/AL9nZEVC-Mw3qT1Ma7kC1hwjsfLQRpaECLgQddbUPgWFNMYSs4zzGsMCT4uxx5TGM7Xig0F_HZdxPNtVsP8FJzPOxLJLglXSIYPhRAENrwuJWBYhdR2-_K8SAnjYkjLIM47EQofVu_lk6atmfkXC6RS22IGLxK5xvvLWhE-VoqsFAD8bxL0XDRl6LzuUVyNV-lCIK24jaMA_POEkEg9v5V5yiyGLfs5mG8E-kVBaubyN2ndP0qXm3AT5MYapAPDIQNiQrWoRvHqT75YQd1ZJS5lVq6JYRJivMV8JT_rwbKs-QAYkRXf9M2F5hooglA8pX95LAmmMrGsJEi-f7ISkIjac0r1muvkJ5Tp2CcrXgUQqwc-mBTb4wiFOk1IsAwBSDRrRMHMVHDh9xQDhP8a2BqgPS_Hk4xK9qJWKVmy6LzjCkYG4Q9ovxGmXiHeH5mTv3btZ46h_jwK9QBfMzXJiFIRBZ9R6-DtZgKPELgMoMS63Hbi_63OUPmfaZnTdHf-RbqiSvESuYye1vmARzXHlbJH5KV5lqAgUIWGTHcNxaJBDdTPvzzGtU_CmefcD4qqamLMpHxWama9MjpgsLlTOrB5I439dO9UEVlcsCjbNtmnWPo3Hb_pAVKrF3VRWrZgFxIeyemDeWtJizNGXBvPV-mhMe91hkCA7cUy-sFrBVs7mQgFZ3p-EM2SE4tfLhDr14cW4xiQqpmuQt6gfD3Vi98-rjtTRruokVg-dY6W2z8InYNp4vwBMFfY0ZTsqrTGY_gUbgXoFWsZQwCmSekr2sHwvDE7AqTJvigkd4SVWsx2VCdQPx0aiePK5uRLKMQdCuT11q_pRRya_9EcJOOFVmfvYYglqVcxuVn1D5DJMOSZfJJgzH8xduqJi-tF2Y4wenyaQFFOm4BqB_27IOKqzs_UEUe_BQAyuox2g5GbASHnvVZrjpiYct5iO8HF5iiHFmIHxly4iPDHqtzhEOKeUkNSMoOE2fH09FNsmRnwD5OzWL9XM8__mBWd6jr60kZgp99i3Mi3Tgcjwor_VeVt8ZJd4c2kjuJNCeC8S-72h1866=w1553-h777-no?authuser=0">
            <a:extLst>
              <a:ext uri="{FF2B5EF4-FFF2-40B4-BE49-F238E27FC236}">
                <a16:creationId xmlns:a16="http://schemas.microsoft.com/office/drawing/2014/main" id="{2D6F5F00-FBFE-155A-2292-99F04327B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156" y="1538556"/>
            <a:ext cx="9003084" cy="4499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68028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BF5944345EA74F86C24BB1FD956C2A" ma:contentTypeVersion="14" ma:contentTypeDescription="Create a new document." ma:contentTypeScope="" ma:versionID="a1c9ccd09b2a95db99e55bdd190a8081">
  <xsd:schema xmlns:xsd="http://www.w3.org/2001/XMLSchema" xmlns:xs="http://www.w3.org/2001/XMLSchema" xmlns:p="http://schemas.microsoft.com/office/2006/metadata/properties" xmlns:ns2="39cc7287-a08a-4b02-af40-eef140c02b16" xmlns:ns3="f7dba7f9-cff2-44a7-9c1a-e975f5aa5a8c" targetNamespace="http://schemas.microsoft.com/office/2006/metadata/properties" ma:root="true" ma:fieldsID="e1d8364953fd697c91df1d599e95059c" ns2:_="" ns3:_="">
    <xsd:import namespace="39cc7287-a08a-4b02-af40-eef140c02b16"/>
    <xsd:import namespace="f7dba7f9-cff2-44a7-9c1a-e975f5aa5a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c7287-a08a-4b02-af40-eef140c02b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523ec20-c236-44d0-81c4-5f47a013f2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7dba7f9-cff2-44a7-9c1a-e975f5aa5a8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248094e-458e-4b03-bd82-a22164752a8d}" ma:internalName="TaxCatchAll" ma:showField="CatchAllData" ma:web="f7dba7f9-cff2-44a7-9c1a-e975f5aa5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cc7287-a08a-4b02-af40-eef140c02b16">
      <Terms xmlns="http://schemas.microsoft.com/office/infopath/2007/PartnerControls"/>
    </lcf76f155ced4ddcb4097134ff3c332f>
    <TaxCatchAll xmlns="f7dba7f9-cff2-44a7-9c1a-e975f5aa5a8c" xsi:nil="true"/>
  </documentManagement>
</p:properties>
</file>

<file path=customXml/itemProps1.xml><?xml version="1.0" encoding="utf-8"?>
<ds:datastoreItem xmlns:ds="http://schemas.openxmlformats.org/officeDocument/2006/customXml" ds:itemID="{47DBC294-E3C0-4BC6-876B-2F4DEF1C3334}">
  <ds:schemaRefs>
    <ds:schemaRef ds:uri="http://schemas.microsoft.com/sharepoint/v3/contenttype/forms"/>
  </ds:schemaRefs>
</ds:datastoreItem>
</file>

<file path=customXml/itemProps2.xml><?xml version="1.0" encoding="utf-8"?>
<ds:datastoreItem xmlns:ds="http://schemas.openxmlformats.org/officeDocument/2006/customXml" ds:itemID="{4F62D4E8-A766-434B-A706-445003B20C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cc7287-a08a-4b02-af40-eef140c02b16"/>
    <ds:schemaRef ds:uri="f7dba7f9-cff2-44a7-9c1a-e975f5aa5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C97F9D-5C19-4779-9802-2B4374781553}">
  <ds:schemaRefs>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 ds:uri="f7dba7f9-cff2-44a7-9c1a-e975f5aa5a8c"/>
    <ds:schemaRef ds:uri="39cc7287-a08a-4b02-af40-eef140c02b1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393</TotalTime>
  <Words>2273</Words>
  <Application>Microsoft Office PowerPoint</Application>
  <PresentationFormat>Widescreen</PresentationFormat>
  <Paragraphs>287</Paragraphs>
  <Slides>40</Slides>
  <Notes>15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Candara</vt:lpstr>
      <vt:lpstr>Book Antiqua</vt:lpstr>
      <vt:lpstr>Arial</vt:lpstr>
      <vt:lpstr>Wingdings</vt:lpstr>
      <vt:lpstr>Times New Roman</vt:lpstr>
      <vt:lpstr>Calibri</vt:lpstr>
      <vt:lpstr>Noto Sans Symbols</vt:lpstr>
      <vt:lpstr>Courier New</vt:lpstr>
      <vt:lpstr>Symbol</vt:lpstr>
      <vt:lpstr>Office Theme</vt:lpstr>
      <vt:lpstr>PowerPoint Presentation</vt:lpstr>
      <vt:lpstr>Statement of Land Acknowledgement</vt:lpstr>
      <vt:lpstr>About Pop Up PD for Literacy Educators</vt:lpstr>
      <vt:lpstr>Our Panelists</vt:lpstr>
      <vt:lpstr>PowerPoint Presentation</vt:lpstr>
      <vt:lpstr>TLG Hybrid Summary</vt:lpstr>
      <vt:lpstr>Organizational</vt:lpstr>
      <vt:lpstr>Learner Celebration Event</vt:lpstr>
      <vt:lpstr>Learner Celebration Event</vt:lpstr>
      <vt:lpstr> Wider Community</vt:lpstr>
      <vt:lpstr> Learners</vt:lpstr>
      <vt:lpstr>Feb 2020</vt:lpstr>
      <vt:lpstr>Computer Training</vt:lpstr>
      <vt:lpstr>Tutors</vt:lpstr>
      <vt:lpstr>Professional Development</vt:lpstr>
      <vt:lpstr>Organizational Investment in Tech</vt:lpstr>
      <vt:lpstr>Innovation in Learning Award 2022</vt:lpstr>
      <vt:lpstr>Panelists</vt:lpstr>
      <vt:lpstr>HYBRID LBS DELIVERY Intake and Assessment</vt:lpstr>
      <vt:lpstr>PowerPoint Presentation</vt:lpstr>
      <vt:lpstr>Assessment in Hybrid Model</vt:lpstr>
      <vt:lpstr>Hybrid Upgrading Online Brightspace Platform Video</vt:lpstr>
      <vt:lpstr>Engagement Tools</vt:lpstr>
      <vt:lpstr>Exit Methods</vt:lpstr>
      <vt:lpstr>Challenges and Benefits</vt:lpstr>
      <vt:lpstr>Learner Experience</vt:lpstr>
      <vt:lpstr>Panelist</vt:lpstr>
      <vt:lpstr>Hybrid Delivery at Cambrian College</vt:lpstr>
      <vt:lpstr>It Takes a Village</vt:lpstr>
      <vt:lpstr>Hybrid Content</vt:lpstr>
      <vt:lpstr>Panelist</vt:lpstr>
      <vt:lpstr>The “How To” of Hybrid Meetings</vt:lpstr>
      <vt:lpstr>https://projectread.ca/tools-and-resources/practitioner-resources/publications/ </vt:lpstr>
      <vt:lpstr>Definition of Hybrid Meetings</vt:lpstr>
      <vt:lpstr>Surveyed the support networks</vt:lpstr>
      <vt:lpstr>Best Practices</vt:lpstr>
      <vt:lpstr>Best Technologies for Hybrid Meetings</vt:lpstr>
      <vt:lpstr>Budget</vt:lpstr>
      <vt:lpstr>Thank you</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Summer Burton</dc:creator>
  <cp:lastModifiedBy>Andrea</cp:lastModifiedBy>
  <cp:revision>73</cp:revision>
  <cp:lastPrinted>2023-01-12T15:09:44Z</cp:lastPrinted>
  <dcterms:created xsi:type="dcterms:W3CDTF">2018-06-21T19:55:49Z</dcterms:created>
  <dcterms:modified xsi:type="dcterms:W3CDTF">2023-01-12T20:14:51Z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0x010100F8BF5944345EA74F86C24BB1FD956C2A</vt:lpwstr>
  </property>
</Properties>
</file>