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C_7DFD856.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72_523531AE.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169_2DB614B1.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7"/>
  </p:notesMasterIdLst>
  <p:sldIdLst>
    <p:sldId id="256" r:id="rId5"/>
    <p:sldId id="257" r:id="rId6"/>
    <p:sldId id="258" r:id="rId7"/>
    <p:sldId id="265" r:id="rId8"/>
    <p:sldId id="407" r:id="rId9"/>
    <p:sldId id="267" r:id="rId10"/>
    <p:sldId id="268" r:id="rId11"/>
    <p:sldId id="359" r:id="rId12"/>
    <p:sldId id="356" r:id="rId13"/>
    <p:sldId id="353" r:id="rId14"/>
    <p:sldId id="355" r:id="rId15"/>
    <p:sldId id="290" r:id="rId16"/>
    <p:sldId id="269" r:id="rId17"/>
    <p:sldId id="354" r:id="rId18"/>
    <p:sldId id="374" r:id="rId19"/>
    <p:sldId id="386" r:id="rId20"/>
    <p:sldId id="387" r:id="rId21"/>
    <p:sldId id="389" r:id="rId22"/>
    <p:sldId id="385" r:id="rId23"/>
    <p:sldId id="379" r:id="rId24"/>
    <p:sldId id="380" r:id="rId25"/>
    <p:sldId id="381" r:id="rId26"/>
    <p:sldId id="382" r:id="rId27"/>
    <p:sldId id="383" r:id="rId28"/>
    <p:sldId id="384" r:id="rId29"/>
    <p:sldId id="390" r:id="rId30"/>
    <p:sldId id="408" r:id="rId31"/>
    <p:sldId id="358" r:id="rId32"/>
    <p:sldId id="391" r:id="rId33"/>
    <p:sldId id="392" r:id="rId34"/>
    <p:sldId id="393" r:id="rId35"/>
    <p:sldId id="332" r:id="rId36"/>
    <p:sldId id="329" r:id="rId37"/>
    <p:sldId id="327" r:id="rId38"/>
    <p:sldId id="328" r:id="rId39"/>
    <p:sldId id="350" r:id="rId40"/>
    <p:sldId id="394" r:id="rId41"/>
    <p:sldId id="403" r:id="rId42"/>
    <p:sldId id="404" r:id="rId43"/>
    <p:sldId id="396" r:id="rId44"/>
    <p:sldId id="397" r:id="rId45"/>
    <p:sldId id="398" r:id="rId46"/>
    <p:sldId id="402" r:id="rId47"/>
    <p:sldId id="399" r:id="rId48"/>
    <p:sldId id="400" r:id="rId49"/>
    <p:sldId id="401" r:id="rId50"/>
    <p:sldId id="406" r:id="rId51"/>
    <p:sldId id="366" r:id="rId52"/>
    <p:sldId id="367" r:id="rId53"/>
    <p:sldId id="368" r:id="rId54"/>
    <p:sldId id="369" r:id="rId55"/>
    <p:sldId id="370" r:id="rId56"/>
    <p:sldId id="371" r:id="rId57"/>
    <p:sldId id="340" r:id="rId58"/>
    <p:sldId id="365" r:id="rId59"/>
    <p:sldId id="362" r:id="rId60"/>
    <p:sldId id="405" r:id="rId61"/>
    <p:sldId id="361" r:id="rId62"/>
    <p:sldId id="363" r:id="rId63"/>
    <p:sldId id="364" r:id="rId64"/>
    <p:sldId id="395" r:id="rId65"/>
    <p:sldId id="264" r:id="rId66"/>
  </p:sldIdLst>
  <p:sldSz cx="12192000" cy="6858000"/>
  <p:notesSz cx="7010400" cy="9296400"/>
  <p:embeddedFontLst>
    <p:embeddedFont>
      <p:font typeface="Calibri" panose="020F050202020403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0" roundtripDataSignature="AMtx7mh1ypiBB9lGpqmXLHuaa/xoxC3Wn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49AAC-A6B9-8CC5-1FCF-5FEF33EF22C6}" name="Barb Glass" initials="B" userId="Barb Glas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82A4B5-F22D-4F84-A39A-B7307356056B}" v="8" dt="2022-10-03T17:12:11.072"/>
    <p1510:client id="{9665C32B-A81B-4419-A154-2661313F8CDA}" v="104" dt="2022-10-04T11:19:13.772"/>
    <p1510:client id="{EAF9D638-C413-4E21-82F8-C5D3B8D510F9}" v="2" dt="2022-10-03T20:04:34.285"/>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87" autoAdjust="0"/>
  </p:normalViewPr>
  <p:slideViewPr>
    <p:cSldViewPr snapToGrid="0">
      <p:cViewPr varScale="1">
        <p:scale>
          <a:sx n="68" d="100"/>
          <a:sy n="68" d="100"/>
        </p:scale>
        <p:origin x="66" y="22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80" Type="http://customschemas.google.com/relationships/presentationmetadata" Target="metadata"/><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10C_7DFD856.xml><?xml version="1.0" encoding="utf-8"?>
<p188:cmLst xmlns:a="http://schemas.openxmlformats.org/drawingml/2006/main" xmlns:r="http://schemas.openxmlformats.org/officeDocument/2006/relationships" xmlns:p188="http://schemas.microsoft.com/office/powerpoint/2018/8/main">
  <p188:cm id="{B712575B-513C-45F3-BC28-8A7E2F8B56F7}" authorId="{B5149AAC-A6B9-8CC5-1FCF-5FEF33EF22C6}" status="resolved" created="2022-10-03T13:45:13.143" complete="100000">
    <pc:sldMkLst xmlns:pc="http://schemas.microsoft.com/office/powerpoint/2013/main/command">
      <pc:docMk/>
      <pc:sldMk cId="132110422" sldId="268"/>
    </pc:sldMkLst>
    <p188:txBody>
      <a:bodyPr/>
      <a:lstStyle/>
      <a:p>
        <a:r>
          <a:rPr lang="en-CA"/>
          <a:t>In the notes, changed "X" to 22</a:t>
        </a:r>
      </a:p>
    </p188:txBody>
  </p188:cm>
</p188:cmLst>
</file>

<file path=ppt/comments/modernComment_169_2DB614B1.xml><?xml version="1.0" encoding="utf-8"?>
<p188:cmLst xmlns:a="http://schemas.openxmlformats.org/drawingml/2006/main" xmlns:r="http://schemas.openxmlformats.org/officeDocument/2006/relationships" xmlns:p188="http://schemas.microsoft.com/office/powerpoint/2018/8/main">
  <p188:cm id="{E5481C28-A88A-4A0F-8F23-D3EF11EE6D87}" authorId="{B5149AAC-A6B9-8CC5-1FCF-5FEF33EF22C6}" status="resolved" created="2022-10-03T14:00:42.815" complete="100000">
    <pc:sldMkLst xmlns:pc="http://schemas.microsoft.com/office/powerpoint/2013/main/command">
      <pc:docMk/>
      <pc:sldMk cId="766907569" sldId="361"/>
    </pc:sldMkLst>
    <p188:txBody>
      <a:bodyPr/>
      <a:lstStyle/>
      <a:p>
        <a:r>
          <a:rPr lang="en-CA"/>
          <a:t>Added a note to this slide</a:t>
        </a:r>
      </a:p>
    </p188:txBody>
  </p188:cm>
</p188:cmLst>
</file>

<file path=ppt/comments/modernComment_172_523531AE.xml><?xml version="1.0" encoding="utf-8"?>
<p188:cmLst xmlns:a="http://schemas.openxmlformats.org/drawingml/2006/main" xmlns:r="http://schemas.openxmlformats.org/officeDocument/2006/relationships" xmlns:p188="http://schemas.microsoft.com/office/powerpoint/2018/8/main">
  <p188:cm id="{8E5BB925-97B1-4331-9900-30CF1155EACB}" authorId="{B5149AAC-A6B9-8CC5-1FCF-5FEF33EF22C6}" status="resolved" created="2022-10-03T13:58:53.867" complete="100000">
    <ac:deMkLst xmlns:ac="http://schemas.microsoft.com/office/drawing/2013/main/command">
      <pc:docMk xmlns:pc="http://schemas.microsoft.com/office/powerpoint/2013/main/command"/>
      <pc:sldMk xmlns:pc="http://schemas.microsoft.com/office/powerpoint/2013/main/command" cId="1379217838" sldId="370"/>
      <ac:picMk id="3" creationId="{C542F3B8-D169-BBBE-9CA3-268779CFD1B0}"/>
    </ac:deMkLst>
    <p188:txBody>
      <a:bodyPr/>
      <a:lstStyle/>
      <a:p>
        <a:r>
          <a:rPr lang="en-CA"/>
          <a:t>Added a note here too</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228666-62EC-44A3-8974-C5CE20039C2A}"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6305D0B5-ACB4-4F2F-A725-216CCD9DABE7}">
      <dgm:prSet>
        <dgm:style>
          <a:lnRef idx="3">
            <a:schemeClr val="lt1"/>
          </a:lnRef>
          <a:fillRef idx="1">
            <a:schemeClr val="accent6"/>
          </a:fillRef>
          <a:effectRef idx="1">
            <a:schemeClr val="accent6"/>
          </a:effectRef>
          <a:fontRef idx="minor">
            <a:schemeClr val="lt1"/>
          </a:fontRef>
        </dgm:style>
      </dgm:prSet>
      <dgm:spPr/>
      <dgm:t>
        <a:bodyPr/>
        <a:lstStyle/>
        <a:p>
          <a:r>
            <a:rPr lang="en-CA" dirty="0"/>
            <a:t>1. Development Timeline</a:t>
          </a:r>
          <a:endParaRPr lang="en-US" dirty="0"/>
        </a:p>
      </dgm:t>
    </dgm:pt>
    <dgm:pt modelId="{80B87D2B-DE77-4F4B-8C68-68BC30928503}" type="parTrans" cxnId="{B79A2ADE-94A1-45B0-9D4B-450F8590C157}">
      <dgm:prSet/>
      <dgm:spPr/>
      <dgm:t>
        <a:bodyPr/>
        <a:lstStyle/>
        <a:p>
          <a:endParaRPr lang="en-US"/>
        </a:p>
      </dgm:t>
    </dgm:pt>
    <dgm:pt modelId="{C72C69EA-9E2E-41EE-AA3E-5C331ABF22D1}" type="sibTrans" cxnId="{B79A2ADE-94A1-45B0-9D4B-450F8590C157}">
      <dgm:prSet/>
      <dgm:spPr/>
      <dgm:t>
        <a:bodyPr/>
        <a:lstStyle/>
        <a:p>
          <a:endParaRPr lang="en-US"/>
        </a:p>
      </dgm:t>
    </dgm:pt>
    <dgm:pt modelId="{C9413DD5-7D31-490A-BC9F-48D54D81CC32}">
      <dgm:prSet>
        <dgm:style>
          <a:lnRef idx="3">
            <a:schemeClr val="lt1"/>
          </a:lnRef>
          <a:fillRef idx="1">
            <a:schemeClr val="accent6"/>
          </a:fillRef>
          <a:effectRef idx="1">
            <a:schemeClr val="accent6"/>
          </a:effectRef>
          <a:fontRef idx="minor">
            <a:schemeClr val="lt1"/>
          </a:fontRef>
        </dgm:style>
      </dgm:prSet>
      <dgm:spPr/>
      <dgm:t>
        <a:bodyPr/>
        <a:lstStyle/>
        <a:p>
          <a:r>
            <a:rPr lang="en-CA" dirty="0"/>
            <a:t>2. Milestone Refresher</a:t>
          </a:r>
          <a:endParaRPr lang="en-US" dirty="0"/>
        </a:p>
      </dgm:t>
    </dgm:pt>
    <dgm:pt modelId="{28CDB20F-518B-40CF-B28D-4AC2339039E3}" type="parTrans" cxnId="{C7A0DF2D-7FEE-461A-9F0F-5628CF2F6772}">
      <dgm:prSet/>
      <dgm:spPr/>
      <dgm:t>
        <a:bodyPr/>
        <a:lstStyle/>
        <a:p>
          <a:endParaRPr lang="en-US"/>
        </a:p>
      </dgm:t>
    </dgm:pt>
    <dgm:pt modelId="{5E756B6E-0435-4B55-8A7E-B6145EA5BE14}" type="sibTrans" cxnId="{C7A0DF2D-7FEE-461A-9F0F-5628CF2F6772}">
      <dgm:prSet/>
      <dgm:spPr/>
      <dgm:t>
        <a:bodyPr/>
        <a:lstStyle/>
        <a:p>
          <a:endParaRPr lang="en-US"/>
        </a:p>
      </dgm:t>
    </dgm:pt>
    <dgm:pt modelId="{42555AB8-18A6-485A-ABE7-AF639BFEC931}">
      <dgm:prSet>
        <dgm:style>
          <a:lnRef idx="3">
            <a:schemeClr val="lt1"/>
          </a:lnRef>
          <a:fillRef idx="1">
            <a:schemeClr val="accent6"/>
          </a:fillRef>
          <a:effectRef idx="1">
            <a:schemeClr val="accent6"/>
          </a:effectRef>
          <a:fontRef idx="minor">
            <a:schemeClr val="lt1"/>
          </a:fontRef>
        </dgm:style>
      </dgm:prSet>
      <dgm:spPr/>
      <dgm:t>
        <a:bodyPr/>
        <a:lstStyle/>
        <a:p>
          <a:r>
            <a:rPr lang="en-CA" dirty="0"/>
            <a:t>3. The New Milestones</a:t>
          </a:r>
          <a:endParaRPr lang="en-US" dirty="0"/>
        </a:p>
      </dgm:t>
    </dgm:pt>
    <dgm:pt modelId="{25F5A397-55CD-4737-8174-54F77DA3DB62}" type="parTrans" cxnId="{C3E1710C-48F6-4559-88BF-3AAC49CE96A0}">
      <dgm:prSet/>
      <dgm:spPr/>
      <dgm:t>
        <a:bodyPr/>
        <a:lstStyle/>
        <a:p>
          <a:endParaRPr lang="en-US"/>
        </a:p>
      </dgm:t>
    </dgm:pt>
    <dgm:pt modelId="{72DD34C4-1588-4E8A-BF70-57DDF2BA0AE4}" type="sibTrans" cxnId="{C3E1710C-48F6-4559-88BF-3AAC49CE96A0}">
      <dgm:prSet/>
      <dgm:spPr/>
      <dgm:t>
        <a:bodyPr/>
        <a:lstStyle/>
        <a:p>
          <a:endParaRPr lang="en-US"/>
        </a:p>
      </dgm:t>
    </dgm:pt>
    <dgm:pt modelId="{F79D7466-EA7C-4893-BB29-D2D3E3DA3E88}">
      <dgm:prSet>
        <dgm:style>
          <a:lnRef idx="3">
            <a:schemeClr val="lt1"/>
          </a:lnRef>
          <a:fillRef idx="1">
            <a:schemeClr val="accent6"/>
          </a:fillRef>
          <a:effectRef idx="1">
            <a:schemeClr val="accent6"/>
          </a:effectRef>
          <a:fontRef idx="minor">
            <a:schemeClr val="lt1"/>
          </a:fontRef>
        </dgm:style>
      </dgm:prSet>
      <dgm:spPr/>
      <dgm:t>
        <a:bodyPr/>
        <a:lstStyle/>
        <a:p>
          <a:r>
            <a:rPr lang="en-CA" dirty="0"/>
            <a:t>4. Culminating Task Refresher</a:t>
          </a:r>
          <a:endParaRPr lang="en-US" dirty="0"/>
        </a:p>
      </dgm:t>
    </dgm:pt>
    <dgm:pt modelId="{D26A5EE9-CA6A-4880-A072-613E630C7081}" type="parTrans" cxnId="{18B1B166-B2A3-47D8-9E20-E1A4A91E0313}">
      <dgm:prSet/>
      <dgm:spPr/>
      <dgm:t>
        <a:bodyPr/>
        <a:lstStyle/>
        <a:p>
          <a:endParaRPr lang="en-US"/>
        </a:p>
      </dgm:t>
    </dgm:pt>
    <dgm:pt modelId="{B6D53769-7304-42F2-9C56-02AC2C29B4D1}" type="sibTrans" cxnId="{18B1B166-B2A3-47D8-9E20-E1A4A91E0313}">
      <dgm:prSet/>
      <dgm:spPr/>
      <dgm:t>
        <a:bodyPr/>
        <a:lstStyle/>
        <a:p>
          <a:endParaRPr lang="en-US"/>
        </a:p>
      </dgm:t>
    </dgm:pt>
    <dgm:pt modelId="{710DE2BD-5058-4A45-9602-71575D49093C}">
      <dgm:prSet>
        <dgm:style>
          <a:lnRef idx="3">
            <a:schemeClr val="lt1"/>
          </a:lnRef>
          <a:fillRef idx="1">
            <a:schemeClr val="accent6"/>
          </a:fillRef>
          <a:effectRef idx="1">
            <a:schemeClr val="accent6"/>
          </a:effectRef>
          <a:fontRef idx="minor">
            <a:schemeClr val="lt1"/>
          </a:fontRef>
        </dgm:style>
      </dgm:prSet>
      <dgm:spPr/>
      <dgm:t>
        <a:bodyPr/>
        <a:lstStyle/>
        <a:p>
          <a:r>
            <a:rPr lang="en-CA" dirty="0"/>
            <a:t>5. The New Culminating Tasks</a:t>
          </a:r>
          <a:endParaRPr lang="en-US" dirty="0"/>
        </a:p>
      </dgm:t>
    </dgm:pt>
    <dgm:pt modelId="{0E4803E6-6A25-4128-A010-ADC84382AB60}" type="parTrans" cxnId="{C4D897E4-7423-413E-BEB2-A278F12F82A1}">
      <dgm:prSet/>
      <dgm:spPr/>
      <dgm:t>
        <a:bodyPr/>
        <a:lstStyle/>
        <a:p>
          <a:endParaRPr lang="en-US"/>
        </a:p>
      </dgm:t>
    </dgm:pt>
    <dgm:pt modelId="{A9BA5EED-D0AA-4B40-8D9E-6B7136791880}" type="sibTrans" cxnId="{C4D897E4-7423-413E-BEB2-A278F12F82A1}">
      <dgm:prSet/>
      <dgm:spPr/>
      <dgm:t>
        <a:bodyPr/>
        <a:lstStyle/>
        <a:p>
          <a:endParaRPr lang="en-US"/>
        </a:p>
      </dgm:t>
    </dgm:pt>
    <dgm:pt modelId="{E7B5EB5E-2166-41EF-8287-1973BEBC3E77}">
      <dgm:prSet>
        <dgm:style>
          <a:lnRef idx="3">
            <a:schemeClr val="lt1"/>
          </a:lnRef>
          <a:fillRef idx="1">
            <a:schemeClr val="accent6"/>
          </a:fillRef>
          <a:effectRef idx="1">
            <a:schemeClr val="accent6"/>
          </a:effectRef>
          <a:fontRef idx="minor">
            <a:schemeClr val="lt1"/>
          </a:fontRef>
        </dgm:style>
      </dgm:prSet>
      <dgm:spPr/>
      <dgm:t>
        <a:bodyPr/>
        <a:lstStyle/>
        <a:p>
          <a:r>
            <a:rPr lang="en-CA" dirty="0"/>
            <a:t>6. The Repository</a:t>
          </a:r>
          <a:endParaRPr lang="en-US" dirty="0"/>
        </a:p>
      </dgm:t>
    </dgm:pt>
    <dgm:pt modelId="{3215BE4E-EACA-4240-A6CB-36EA12F7A622}" type="parTrans" cxnId="{D350BCA8-02DC-4642-90FE-914343EF30EA}">
      <dgm:prSet/>
      <dgm:spPr/>
      <dgm:t>
        <a:bodyPr/>
        <a:lstStyle/>
        <a:p>
          <a:endParaRPr lang="en-US"/>
        </a:p>
      </dgm:t>
    </dgm:pt>
    <dgm:pt modelId="{8AFE0603-F835-4EDC-A047-7AB64F229B96}" type="sibTrans" cxnId="{D350BCA8-02DC-4642-90FE-914343EF30EA}">
      <dgm:prSet/>
      <dgm:spPr/>
      <dgm:t>
        <a:bodyPr/>
        <a:lstStyle/>
        <a:p>
          <a:endParaRPr lang="en-US"/>
        </a:p>
      </dgm:t>
    </dgm:pt>
    <dgm:pt modelId="{739C6E32-7031-40BF-8725-723CBD3A150F}">
      <dgm:prSet>
        <dgm:style>
          <a:lnRef idx="3">
            <a:schemeClr val="lt1"/>
          </a:lnRef>
          <a:fillRef idx="1">
            <a:schemeClr val="accent6"/>
          </a:fillRef>
          <a:effectRef idx="1">
            <a:schemeClr val="accent6"/>
          </a:effectRef>
          <a:fontRef idx="minor">
            <a:schemeClr val="lt1"/>
          </a:fontRef>
        </dgm:style>
      </dgm:prSet>
      <dgm:spPr/>
      <dgm:t>
        <a:bodyPr/>
        <a:lstStyle/>
        <a:p>
          <a:r>
            <a:rPr lang="en-CA" dirty="0"/>
            <a:t>7. Best Practices</a:t>
          </a:r>
          <a:endParaRPr lang="en-US" dirty="0"/>
        </a:p>
      </dgm:t>
    </dgm:pt>
    <dgm:pt modelId="{F4F83FAE-3AC0-494C-9E09-2F6118F1ED83}" type="parTrans" cxnId="{1A85AC40-1A2E-4D85-82AD-956AB09339F9}">
      <dgm:prSet/>
      <dgm:spPr/>
      <dgm:t>
        <a:bodyPr/>
        <a:lstStyle/>
        <a:p>
          <a:endParaRPr lang="en-US"/>
        </a:p>
      </dgm:t>
    </dgm:pt>
    <dgm:pt modelId="{58DFFCEE-0B5D-4B2C-A396-14CF7F17AC97}" type="sibTrans" cxnId="{1A85AC40-1A2E-4D85-82AD-956AB09339F9}">
      <dgm:prSet/>
      <dgm:spPr/>
      <dgm:t>
        <a:bodyPr/>
        <a:lstStyle/>
        <a:p>
          <a:endParaRPr lang="en-US"/>
        </a:p>
      </dgm:t>
    </dgm:pt>
    <dgm:pt modelId="{43FC8919-A5CB-443C-A374-67E76A578BE4}">
      <dgm:prSet>
        <dgm:style>
          <a:lnRef idx="3">
            <a:schemeClr val="lt1"/>
          </a:lnRef>
          <a:fillRef idx="1">
            <a:schemeClr val="accent6"/>
          </a:fillRef>
          <a:effectRef idx="1">
            <a:schemeClr val="accent6"/>
          </a:effectRef>
          <a:fontRef idx="minor">
            <a:schemeClr val="lt1"/>
          </a:fontRef>
        </dgm:style>
      </dgm:prSet>
      <dgm:spPr/>
      <dgm:t>
        <a:bodyPr/>
        <a:lstStyle/>
        <a:p>
          <a:r>
            <a:rPr lang="en-CA" dirty="0"/>
            <a:t>8. What’s Next?</a:t>
          </a:r>
          <a:endParaRPr lang="en-US" dirty="0"/>
        </a:p>
      </dgm:t>
    </dgm:pt>
    <dgm:pt modelId="{C047423B-EC0B-4290-AA7D-B28A8BA68387}" type="parTrans" cxnId="{0E393522-8C93-4896-8ACC-E563F9D4CEA2}">
      <dgm:prSet/>
      <dgm:spPr/>
      <dgm:t>
        <a:bodyPr/>
        <a:lstStyle/>
        <a:p>
          <a:endParaRPr lang="en-US"/>
        </a:p>
      </dgm:t>
    </dgm:pt>
    <dgm:pt modelId="{3E0013F3-B296-43CC-9979-56765344F91C}" type="sibTrans" cxnId="{0E393522-8C93-4896-8ACC-E563F9D4CEA2}">
      <dgm:prSet/>
      <dgm:spPr/>
      <dgm:t>
        <a:bodyPr/>
        <a:lstStyle/>
        <a:p>
          <a:endParaRPr lang="en-US"/>
        </a:p>
      </dgm:t>
    </dgm:pt>
    <dgm:pt modelId="{D436E67D-3DCC-4054-BB1D-18ACE0456451}" type="pres">
      <dgm:prSet presAssocID="{1A228666-62EC-44A3-8974-C5CE20039C2A}" presName="diagram" presStyleCnt="0">
        <dgm:presLayoutVars>
          <dgm:dir/>
          <dgm:resizeHandles val="exact"/>
        </dgm:presLayoutVars>
      </dgm:prSet>
      <dgm:spPr/>
    </dgm:pt>
    <dgm:pt modelId="{0842DCB3-5122-4103-8BB5-549108AC8E57}" type="pres">
      <dgm:prSet presAssocID="{6305D0B5-ACB4-4F2F-A725-216CCD9DABE7}" presName="node" presStyleLbl="node1" presStyleIdx="0" presStyleCnt="8">
        <dgm:presLayoutVars>
          <dgm:bulletEnabled val="1"/>
        </dgm:presLayoutVars>
      </dgm:prSet>
      <dgm:spPr/>
    </dgm:pt>
    <dgm:pt modelId="{139DCBB0-8DAC-44FF-8406-DA2E8921B5F2}" type="pres">
      <dgm:prSet presAssocID="{C72C69EA-9E2E-41EE-AA3E-5C331ABF22D1}" presName="sibTrans" presStyleCnt="0"/>
      <dgm:spPr/>
    </dgm:pt>
    <dgm:pt modelId="{75DD3D9D-BCF5-4030-8FDD-266CEE1F3F40}" type="pres">
      <dgm:prSet presAssocID="{C9413DD5-7D31-490A-BC9F-48D54D81CC32}" presName="node" presStyleLbl="node1" presStyleIdx="1" presStyleCnt="8">
        <dgm:presLayoutVars>
          <dgm:bulletEnabled val="1"/>
        </dgm:presLayoutVars>
      </dgm:prSet>
      <dgm:spPr/>
    </dgm:pt>
    <dgm:pt modelId="{BB0AABD6-B538-410F-A5E6-533CDB2D4832}" type="pres">
      <dgm:prSet presAssocID="{5E756B6E-0435-4B55-8A7E-B6145EA5BE14}" presName="sibTrans" presStyleCnt="0"/>
      <dgm:spPr/>
    </dgm:pt>
    <dgm:pt modelId="{46245C47-DB02-4519-896D-3074A67C2995}" type="pres">
      <dgm:prSet presAssocID="{42555AB8-18A6-485A-ABE7-AF639BFEC931}" presName="node" presStyleLbl="node1" presStyleIdx="2" presStyleCnt="8">
        <dgm:presLayoutVars>
          <dgm:bulletEnabled val="1"/>
        </dgm:presLayoutVars>
      </dgm:prSet>
      <dgm:spPr/>
    </dgm:pt>
    <dgm:pt modelId="{FEE46A6C-BE00-4FE5-BA77-783A8194D3C5}" type="pres">
      <dgm:prSet presAssocID="{72DD34C4-1588-4E8A-BF70-57DDF2BA0AE4}" presName="sibTrans" presStyleCnt="0"/>
      <dgm:spPr/>
    </dgm:pt>
    <dgm:pt modelId="{62C52561-CC5E-4177-A2E9-DBF305B4E56B}" type="pres">
      <dgm:prSet presAssocID="{F79D7466-EA7C-4893-BB29-D2D3E3DA3E88}" presName="node" presStyleLbl="node1" presStyleIdx="3" presStyleCnt="8">
        <dgm:presLayoutVars>
          <dgm:bulletEnabled val="1"/>
        </dgm:presLayoutVars>
      </dgm:prSet>
      <dgm:spPr/>
    </dgm:pt>
    <dgm:pt modelId="{F058AC92-ABCC-4578-B52D-976E0E7CC120}" type="pres">
      <dgm:prSet presAssocID="{B6D53769-7304-42F2-9C56-02AC2C29B4D1}" presName="sibTrans" presStyleCnt="0"/>
      <dgm:spPr/>
    </dgm:pt>
    <dgm:pt modelId="{AFB65F49-3A81-49F4-B269-62C597DAE6C0}" type="pres">
      <dgm:prSet presAssocID="{710DE2BD-5058-4A45-9602-71575D49093C}" presName="node" presStyleLbl="node1" presStyleIdx="4" presStyleCnt="8">
        <dgm:presLayoutVars>
          <dgm:bulletEnabled val="1"/>
        </dgm:presLayoutVars>
      </dgm:prSet>
      <dgm:spPr/>
    </dgm:pt>
    <dgm:pt modelId="{F94D1B1D-DEBF-4BF7-AB52-E9D9063933C7}" type="pres">
      <dgm:prSet presAssocID="{A9BA5EED-D0AA-4B40-8D9E-6B7136791880}" presName="sibTrans" presStyleCnt="0"/>
      <dgm:spPr/>
    </dgm:pt>
    <dgm:pt modelId="{BDE349BF-3110-4B5C-8B23-0C78CE4675FC}" type="pres">
      <dgm:prSet presAssocID="{E7B5EB5E-2166-41EF-8287-1973BEBC3E77}" presName="node" presStyleLbl="node1" presStyleIdx="5" presStyleCnt="8">
        <dgm:presLayoutVars>
          <dgm:bulletEnabled val="1"/>
        </dgm:presLayoutVars>
      </dgm:prSet>
      <dgm:spPr/>
    </dgm:pt>
    <dgm:pt modelId="{5F096404-9153-4DFB-9CFC-F548D580D756}" type="pres">
      <dgm:prSet presAssocID="{8AFE0603-F835-4EDC-A047-7AB64F229B96}" presName="sibTrans" presStyleCnt="0"/>
      <dgm:spPr/>
    </dgm:pt>
    <dgm:pt modelId="{B7489F91-8C1F-4CDE-8779-27D62F7EBF94}" type="pres">
      <dgm:prSet presAssocID="{739C6E32-7031-40BF-8725-723CBD3A150F}" presName="node" presStyleLbl="node1" presStyleIdx="6" presStyleCnt="8">
        <dgm:presLayoutVars>
          <dgm:bulletEnabled val="1"/>
        </dgm:presLayoutVars>
      </dgm:prSet>
      <dgm:spPr/>
    </dgm:pt>
    <dgm:pt modelId="{78F05A73-9751-4EF8-BCD8-3743E01554C2}" type="pres">
      <dgm:prSet presAssocID="{58DFFCEE-0B5D-4B2C-A396-14CF7F17AC97}" presName="sibTrans" presStyleCnt="0"/>
      <dgm:spPr/>
    </dgm:pt>
    <dgm:pt modelId="{C491CA80-3AC6-4D73-9DF3-0350F33956ED}" type="pres">
      <dgm:prSet presAssocID="{43FC8919-A5CB-443C-A374-67E76A578BE4}" presName="node" presStyleLbl="node1" presStyleIdx="7" presStyleCnt="8">
        <dgm:presLayoutVars>
          <dgm:bulletEnabled val="1"/>
        </dgm:presLayoutVars>
      </dgm:prSet>
      <dgm:spPr/>
    </dgm:pt>
  </dgm:ptLst>
  <dgm:cxnLst>
    <dgm:cxn modelId="{C3E1710C-48F6-4559-88BF-3AAC49CE96A0}" srcId="{1A228666-62EC-44A3-8974-C5CE20039C2A}" destId="{42555AB8-18A6-485A-ABE7-AF639BFEC931}" srcOrd="2" destOrd="0" parTransId="{25F5A397-55CD-4737-8174-54F77DA3DB62}" sibTransId="{72DD34C4-1588-4E8A-BF70-57DDF2BA0AE4}"/>
    <dgm:cxn modelId="{7D74620E-1AE2-4B19-897E-CBED8ACF22BA}" type="presOf" srcId="{42555AB8-18A6-485A-ABE7-AF639BFEC931}" destId="{46245C47-DB02-4519-896D-3074A67C2995}" srcOrd="0" destOrd="0" presId="urn:microsoft.com/office/officeart/2005/8/layout/default"/>
    <dgm:cxn modelId="{0E393522-8C93-4896-8ACC-E563F9D4CEA2}" srcId="{1A228666-62EC-44A3-8974-C5CE20039C2A}" destId="{43FC8919-A5CB-443C-A374-67E76A578BE4}" srcOrd="7" destOrd="0" parTransId="{C047423B-EC0B-4290-AA7D-B28A8BA68387}" sibTransId="{3E0013F3-B296-43CC-9979-56765344F91C}"/>
    <dgm:cxn modelId="{C7A0DF2D-7FEE-461A-9F0F-5628CF2F6772}" srcId="{1A228666-62EC-44A3-8974-C5CE20039C2A}" destId="{C9413DD5-7D31-490A-BC9F-48D54D81CC32}" srcOrd="1" destOrd="0" parTransId="{28CDB20F-518B-40CF-B28D-4AC2339039E3}" sibTransId="{5E756B6E-0435-4B55-8A7E-B6145EA5BE14}"/>
    <dgm:cxn modelId="{1A85AC40-1A2E-4D85-82AD-956AB09339F9}" srcId="{1A228666-62EC-44A3-8974-C5CE20039C2A}" destId="{739C6E32-7031-40BF-8725-723CBD3A150F}" srcOrd="6" destOrd="0" parTransId="{F4F83FAE-3AC0-494C-9E09-2F6118F1ED83}" sibTransId="{58DFFCEE-0B5D-4B2C-A396-14CF7F17AC97}"/>
    <dgm:cxn modelId="{18B1B166-B2A3-47D8-9E20-E1A4A91E0313}" srcId="{1A228666-62EC-44A3-8974-C5CE20039C2A}" destId="{F79D7466-EA7C-4893-BB29-D2D3E3DA3E88}" srcOrd="3" destOrd="0" parTransId="{D26A5EE9-CA6A-4880-A072-613E630C7081}" sibTransId="{B6D53769-7304-42F2-9C56-02AC2C29B4D1}"/>
    <dgm:cxn modelId="{BD353355-F6CC-4DFB-B6DE-8741ECBC6D76}" type="presOf" srcId="{6305D0B5-ACB4-4F2F-A725-216CCD9DABE7}" destId="{0842DCB3-5122-4103-8BB5-549108AC8E57}" srcOrd="0" destOrd="0" presId="urn:microsoft.com/office/officeart/2005/8/layout/default"/>
    <dgm:cxn modelId="{A9AF3790-EBEF-4A56-81C8-0882B3E52EB6}" type="presOf" srcId="{E7B5EB5E-2166-41EF-8287-1973BEBC3E77}" destId="{BDE349BF-3110-4B5C-8B23-0C78CE4675FC}" srcOrd="0" destOrd="0" presId="urn:microsoft.com/office/officeart/2005/8/layout/default"/>
    <dgm:cxn modelId="{EC13BA94-A438-488E-B42F-0C42F75F105B}" type="presOf" srcId="{43FC8919-A5CB-443C-A374-67E76A578BE4}" destId="{C491CA80-3AC6-4D73-9DF3-0350F33956ED}" srcOrd="0" destOrd="0" presId="urn:microsoft.com/office/officeart/2005/8/layout/default"/>
    <dgm:cxn modelId="{3571979A-3D8A-4A8F-A353-43FC83A79F52}" type="presOf" srcId="{C9413DD5-7D31-490A-BC9F-48D54D81CC32}" destId="{75DD3D9D-BCF5-4030-8FDD-266CEE1F3F40}" srcOrd="0" destOrd="0" presId="urn:microsoft.com/office/officeart/2005/8/layout/default"/>
    <dgm:cxn modelId="{BF465F9C-06ED-4EBC-8ED4-055DEC559124}" type="presOf" srcId="{1A228666-62EC-44A3-8974-C5CE20039C2A}" destId="{D436E67D-3DCC-4054-BB1D-18ACE0456451}" srcOrd="0" destOrd="0" presId="urn:microsoft.com/office/officeart/2005/8/layout/default"/>
    <dgm:cxn modelId="{4EF436A1-F3EB-4EDC-9669-95FFCEB868DC}" type="presOf" srcId="{F79D7466-EA7C-4893-BB29-D2D3E3DA3E88}" destId="{62C52561-CC5E-4177-A2E9-DBF305B4E56B}" srcOrd="0" destOrd="0" presId="urn:microsoft.com/office/officeart/2005/8/layout/default"/>
    <dgm:cxn modelId="{D350BCA8-02DC-4642-90FE-914343EF30EA}" srcId="{1A228666-62EC-44A3-8974-C5CE20039C2A}" destId="{E7B5EB5E-2166-41EF-8287-1973BEBC3E77}" srcOrd="5" destOrd="0" parTransId="{3215BE4E-EACA-4240-A6CB-36EA12F7A622}" sibTransId="{8AFE0603-F835-4EDC-A047-7AB64F229B96}"/>
    <dgm:cxn modelId="{39AA19BD-072E-43A3-BE0B-8565E930791C}" type="presOf" srcId="{739C6E32-7031-40BF-8725-723CBD3A150F}" destId="{B7489F91-8C1F-4CDE-8779-27D62F7EBF94}" srcOrd="0" destOrd="0" presId="urn:microsoft.com/office/officeart/2005/8/layout/default"/>
    <dgm:cxn modelId="{93517ACD-3278-459C-9B3C-4C73F5D291BF}" type="presOf" srcId="{710DE2BD-5058-4A45-9602-71575D49093C}" destId="{AFB65F49-3A81-49F4-B269-62C597DAE6C0}" srcOrd="0" destOrd="0" presId="urn:microsoft.com/office/officeart/2005/8/layout/default"/>
    <dgm:cxn modelId="{B79A2ADE-94A1-45B0-9D4B-450F8590C157}" srcId="{1A228666-62EC-44A3-8974-C5CE20039C2A}" destId="{6305D0B5-ACB4-4F2F-A725-216CCD9DABE7}" srcOrd="0" destOrd="0" parTransId="{80B87D2B-DE77-4F4B-8C68-68BC30928503}" sibTransId="{C72C69EA-9E2E-41EE-AA3E-5C331ABF22D1}"/>
    <dgm:cxn modelId="{C4D897E4-7423-413E-BEB2-A278F12F82A1}" srcId="{1A228666-62EC-44A3-8974-C5CE20039C2A}" destId="{710DE2BD-5058-4A45-9602-71575D49093C}" srcOrd="4" destOrd="0" parTransId="{0E4803E6-6A25-4128-A010-ADC84382AB60}" sibTransId="{A9BA5EED-D0AA-4B40-8D9E-6B7136791880}"/>
    <dgm:cxn modelId="{84B3AAB5-850D-4642-912D-B9926C96D8F7}" type="presParOf" srcId="{D436E67D-3DCC-4054-BB1D-18ACE0456451}" destId="{0842DCB3-5122-4103-8BB5-549108AC8E57}" srcOrd="0" destOrd="0" presId="urn:microsoft.com/office/officeart/2005/8/layout/default"/>
    <dgm:cxn modelId="{1CBE4B7E-2CE2-4F97-A928-3900EE361A3C}" type="presParOf" srcId="{D436E67D-3DCC-4054-BB1D-18ACE0456451}" destId="{139DCBB0-8DAC-44FF-8406-DA2E8921B5F2}" srcOrd="1" destOrd="0" presId="urn:microsoft.com/office/officeart/2005/8/layout/default"/>
    <dgm:cxn modelId="{10981D55-DB31-4F7F-A711-4BC15F8326B0}" type="presParOf" srcId="{D436E67D-3DCC-4054-BB1D-18ACE0456451}" destId="{75DD3D9D-BCF5-4030-8FDD-266CEE1F3F40}" srcOrd="2" destOrd="0" presId="urn:microsoft.com/office/officeart/2005/8/layout/default"/>
    <dgm:cxn modelId="{623DF5A4-1A7B-4D00-A187-1868A5C431CA}" type="presParOf" srcId="{D436E67D-3DCC-4054-BB1D-18ACE0456451}" destId="{BB0AABD6-B538-410F-A5E6-533CDB2D4832}" srcOrd="3" destOrd="0" presId="urn:microsoft.com/office/officeart/2005/8/layout/default"/>
    <dgm:cxn modelId="{62143657-5A24-4B8B-8B74-77854FF034EC}" type="presParOf" srcId="{D436E67D-3DCC-4054-BB1D-18ACE0456451}" destId="{46245C47-DB02-4519-896D-3074A67C2995}" srcOrd="4" destOrd="0" presId="urn:microsoft.com/office/officeart/2005/8/layout/default"/>
    <dgm:cxn modelId="{20DBE39E-E1BF-4529-AB13-7B711AA60751}" type="presParOf" srcId="{D436E67D-3DCC-4054-BB1D-18ACE0456451}" destId="{FEE46A6C-BE00-4FE5-BA77-783A8194D3C5}" srcOrd="5" destOrd="0" presId="urn:microsoft.com/office/officeart/2005/8/layout/default"/>
    <dgm:cxn modelId="{5B8C5A36-E391-468F-A98F-794D83E1E238}" type="presParOf" srcId="{D436E67D-3DCC-4054-BB1D-18ACE0456451}" destId="{62C52561-CC5E-4177-A2E9-DBF305B4E56B}" srcOrd="6" destOrd="0" presId="urn:microsoft.com/office/officeart/2005/8/layout/default"/>
    <dgm:cxn modelId="{53B5BCE1-9269-46A9-A0A1-6DD2FD825F7F}" type="presParOf" srcId="{D436E67D-3DCC-4054-BB1D-18ACE0456451}" destId="{F058AC92-ABCC-4578-B52D-976E0E7CC120}" srcOrd="7" destOrd="0" presId="urn:microsoft.com/office/officeart/2005/8/layout/default"/>
    <dgm:cxn modelId="{4CF7779E-8FB3-45FA-B097-DE331B714781}" type="presParOf" srcId="{D436E67D-3DCC-4054-BB1D-18ACE0456451}" destId="{AFB65F49-3A81-49F4-B269-62C597DAE6C0}" srcOrd="8" destOrd="0" presId="urn:microsoft.com/office/officeart/2005/8/layout/default"/>
    <dgm:cxn modelId="{70DB510E-C5A1-4F2C-B28B-79D83F6EA160}" type="presParOf" srcId="{D436E67D-3DCC-4054-BB1D-18ACE0456451}" destId="{F94D1B1D-DEBF-4BF7-AB52-E9D9063933C7}" srcOrd="9" destOrd="0" presId="urn:microsoft.com/office/officeart/2005/8/layout/default"/>
    <dgm:cxn modelId="{DA151CD1-8823-4264-B83D-E74489F818F6}" type="presParOf" srcId="{D436E67D-3DCC-4054-BB1D-18ACE0456451}" destId="{BDE349BF-3110-4B5C-8B23-0C78CE4675FC}" srcOrd="10" destOrd="0" presId="urn:microsoft.com/office/officeart/2005/8/layout/default"/>
    <dgm:cxn modelId="{8EE120B3-2249-4E29-83D5-D345ADFF8359}" type="presParOf" srcId="{D436E67D-3DCC-4054-BB1D-18ACE0456451}" destId="{5F096404-9153-4DFB-9CFC-F548D580D756}" srcOrd="11" destOrd="0" presId="urn:microsoft.com/office/officeart/2005/8/layout/default"/>
    <dgm:cxn modelId="{9ED2833F-7680-40B5-A855-E3098764A065}" type="presParOf" srcId="{D436E67D-3DCC-4054-BB1D-18ACE0456451}" destId="{B7489F91-8C1F-4CDE-8779-27D62F7EBF94}" srcOrd="12" destOrd="0" presId="urn:microsoft.com/office/officeart/2005/8/layout/default"/>
    <dgm:cxn modelId="{2273BCEC-6CBA-4FB5-B18B-64950B58D71D}" type="presParOf" srcId="{D436E67D-3DCC-4054-BB1D-18ACE0456451}" destId="{78F05A73-9751-4EF8-BCD8-3743E01554C2}" srcOrd="13" destOrd="0" presId="urn:microsoft.com/office/officeart/2005/8/layout/default"/>
    <dgm:cxn modelId="{03ACB11F-7653-4A55-BC72-2E5A14FE8C08}" type="presParOf" srcId="{D436E67D-3DCC-4054-BB1D-18ACE0456451}" destId="{C491CA80-3AC6-4D73-9DF3-0350F33956E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8367DF-A9F2-4F51-A49D-66E93DC246F9}" type="doc">
      <dgm:prSet loTypeId="urn:microsoft.com/office/officeart/2009/3/layout/StepUpProcess" loCatId="process" qsTypeId="urn:microsoft.com/office/officeart/2005/8/quickstyle/simple1" qsCatId="simple" csTypeId="urn:microsoft.com/office/officeart/2005/8/colors/colorful1#1" csCatId="colorful" phldr="1"/>
      <dgm:spPr/>
      <dgm:t>
        <a:bodyPr/>
        <a:lstStyle/>
        <a:p>
          <a:endParaRPr lang="en-CA"/>
        </a:p>
      </dgm:t>
    </dgm:pt>
    <dgm:pt modelId="{BABFA1C5-56D2-408B-95D0-5A2E79D3E2EE}">
      <dgm:prSet phldrT="[Text]"/>
      <dgm:spPr/>
      <dgm:t>
        <a:bodyPr/>
        <a:lstStyle/>
        <a:p>
          <a:r>
            <a:rPr lang="en-US" dirty="0"/>
            <a:t>Daily Activities</a:t>
          </a:r>
        </a:p>
      </dgm:t>
    </dgm:pt>
    <dgm:pt modelId="{BD421B48-22E3-4BD2-87D0-4E5912B47AD5}" type="parTrans" cxnId="{6B2D4498-781C-4BDF-9000-A95F48579E69}">
      <dgm:prSet/>
      <dgm:spPr/>
      <dgm:t>
        <a:bodyPr/>
        <a:lstStyle/>
        <a:p>
          <a:endParaRPr lang="en-CA"/>
        </a:p>
      </dgm:t>
    </dgm:pt>
    <dgm:pt modelId="{B18C9E7B-54B9-4A58-B41F-00A990A1286E}" type="sibTrans" cxnId="{6B2D4498-781C-4BDF-9000-A95F48579E69}">
      <dgm:prSet/>
      <dgm:spPr/>
      <dgm:t>
        <a:bodyPr/>
        <a:lstStyle/>
        <a:p>
          <a:endParaRPr lang="en-CA"/>
        </a:p>
      </dgm:t>
    </dgm:pt>
    <dgm:pt modelId="{BBA36EB1-8E78-4A13-A15F-D77B463B3979}">
      <dgm:prSet phldrT="[Text]"/>
      <dgm:spPr/>
      <dgm:t>
        <a:bodyPr/>
        <a:lstStyle/>
        <a:p>
          <a:r>
            <a:rPr lang="en-US" dirty="0"/>
            <a:t>Tasks/Task-based Activities</a:t>
          </a:r>
          <a:endParaRPr lang="en-CA" dirty="0"/>
        </a:p>
      </dgm:t>
    </dgm:pt>
    <dgm:pt modelId="{61933E43-8630-4127-96C9-93F6077BCC83}" type="parTrans" cxnId="{17151EA0-B935-46E2-BD12-25CD3181BF61}">
      <dgm:prSet/>
      <dgm:spPr/>
      <dgm:t>
        <a:bodyPr/>
        <a:lstStyle/>
        <a:p>
          <a:endParaRPr lang="en-CA"/>
        </a:p>
      </dgm:t>
    </dgm:pt>
    <dgm:pt modelId="{651234EF-D6E9-44AA-8E2D-C345AF5BAECA}" type="sibTrans" cxnId="{17151EA0-B935-46E2-BD12-25CD3181BF61}">
      <dgm:prSet/>
      <dgm:spPr/>
      <dgm:t>
        <a:bodyPr/>
        <a:lstStyle/>
        <a:p>
          <a:endParaRPr lang="en-CA"/>
        </a:p>
      </dgm:t>
    </dgm:pt>
    <dgm:pt modelId="{FADB2B29-F491-4810-B428-FBD6E85A11C0}">
      <dgm:prSet phldrT="[Text]"/>
      <dgm:spPr/>
      <dgm:t>
        <a:bodyPr/>
        <a:lstStyle/>
        <a:p>
          <a:r>
            <a:rPr lang="en-US" dirty="0"/>
            <a:t>Integrated Tasks</a:t>
          </a:r>
          <a:endParaRPr lang="en-CA" dirty="0"/>
        </a:p>
      </dgm:t>
    </dgm:pt>
    <dgm:pt modelId="{DEAA7BD6-0E5A-4BAF-9FFA-7A4F7F9C34ED}" type="parTrans" cxnId="{C2295ADC-5709-4761-B216-3E663A862B72}">
      <dgm:prSet/>
      <dgm:spPr/>
      <dgm:t>
        <a:bodyPr/>
        <a:lstStyle/>
        <a:p>
          <a:endParaRPr lang="en-CA"/>
        </a:p>
      </dgm:t>
    </dgm:pt>
    <dgm:pt modelId="{4BE56E91-C8EC-4D13-8CB0-1F923BFE47DC}" type="sibTrans" cxnId="{C2295ADC-5709-4761-B216-3E663A862B72}">
      <dgm:prSet/>
      <dgm:spPr/>
      <dgm:t>
        <a:bodyPr/>
        <a:lstStyle/>
        <a:p>
          <a:endParaRPr lang="en-CA"/>
        </a:p>
      </dgm:t>
    </dgm:pt>
    <dgm:pt modelId="{5F387EE6-B5DE-4B9D-8603-09AFAB806357}">
      <dgm:prSet/>
      <dgm:spPr/>
      <dgm:t>
        <a:bodyPr/>
        <a:lstStyle/>
        <a:p>
          <a:r>
            <a:rPr lang="en-US" dirty="0"/>
            <a:t>Milestones</a:t>
          </a:r>
          <a:endParaRPr lang="en-CA" dirty="0"/>
        </a:p>
      </dgm:t>
    </dgm:pt>
    <dgm:pt modelId="{487092CF-C1B7-4C80-9848-96868646FF53}" type="parTrans" cxnId="{E7955309-0E8F-40AA-BC97-D0DCD88798F9}">
      <dgm:prSet/>
      <dgm:spPr/>
      <dgm:t>
        <a:bodyPr/>
        <a:lstStyle/>
        <a:p>
          <a:endParaRPr lang="en-CA"/>
        </a:p>
      </dgm:t>
    </dgm:pt>
    <dgm:pt modelId="{571997EF-349E-4596-9870-E6902B5E6C74}" type="sibTrans" cxnId="{E7955309-0E8F-40AA-BC97-D0DCD88798F9}">
      <dgm:prSet/>
      <dgm:spPr/>
      <dgm:t>
        <a:bodyPr/>
        <a:lstStyle/>
        <a:p>
          <a:endParaRPr lang="en-CA"/>
        </a:p>
      </dgm:t>
    </dgm:pt>
    <dgm:pt modelId="{B0B20F88-F5FD-4D6C-BC35-DE8C9DAF92A5}">
      <dgm:prSet/>
      <dgm:spPr/>
      <dgm:t>
        <a:bodyPr/>
        <a:lstStyle/>
        <a:p>
          <a:r>
            <a:rPr lang="en-US" dirty="0"/>
            <a:t>Culminating</a:t>
          </a:r>
        </a:p>
        <a:p>
          <a:r>
            <a:rPr lang="en-US" dirty="0"/>
            <a:t>Task</a:t>
          </a:r>
          <a:endParaRPr lang="en-CA" dirty="0"/>
        </a:p>
      </dgm:t>
    </dgm:pt>
    <dgm:pt modelId="{B9E42B9C-A0C8-41D6-AD23-8D68D7424099}" type="parTrans" cxnId="{21295209-D503-445B-B02D-DEEF283F69BB}">
      <dgm:prSet/>
      <dgm:spPr/>
      <dgm:t>
        <a:bodyPr/>
        <a:lstStyle/>
        <a:p>
          <a:endParaRPr lang="en-CA"/>
        </a:p>
      </dgm:t>
    </dgm:pt>
    <dgm:pt modelId="{C7722D88-9004-4900-95C0-1ADCD926F2E2}" type="sibTrans" cxnId="{21295209-D503-445B-B02D-DEEF283F69BB}">
      <dgm:prSet/>
      <dgm:spPr/>
      <dgm:t>
        <a:bodyPr/>
        <a:lstStyle/>
        <a:p>
          <a:endParaRPr lang="en-CA"/>
        </a:p>
      </dgm:t>
    </dgm:pt>
    <dgm:pt modelId="{CEDE7FAA-B437-4591-9019-A5F57D70AF3F}" type="pres">
      <dgm:prSet presAssocID="{498367DF-A9F2-4F51-A49D-66E93DC246F9}" presName="rootnode" presStyleCnt="0">
        <dgm:presLayoutVars>
          <dgm:chMax/>
          <dgm:chPref/>
          <dgm:dir/>
          <dgm:animLvl val="lvl"/>
        </dgm:presLayoutVars>
      </dgm:prSet>
      <dgm:spPr/>
    </dgm:pt>
    <dgm:pt modelId="{9E6EB6FB-70AC-4B7F-B161-C14708230B81}" type="pres">
      <dgm:prSet presAssocID="{BABFA1C5-56D2-408B-95D0-5A2E79D3E2EE}" presName="composite" presStyleCnt="0"/>
      <dgm:spPr/>
    </dgm:pt>
    <dgm:pt modelId="{E7B203BA-D3B8-4BE4-8311-EF094DA1ABF4}" type="pres">
      <dgm:prSet presAssocID="{BABFA1C5-56D2-408B-95D0-5A2E79D3E2EE}" presName="LShape" presStyleLbl="alignNode1" presStyleIdx="0" presStyleCnt="9"/>
      <dgm:spPr/>
    </dgm:pt>
    <dgm:pt modelId="{98AAEFA7-F90D-41D5-B416-14FEF2340464}" type="pres">
      <dgm:prSet presAssocID="{BABFA1C5-56D2-408B-95D0-5A2E79D3E2EE}" presName="ParentText" presStyleLbl="revTx" presStyleIdx="0" presStyleCnt="5">
        <dgm:presLayoutVars>
          <dgm:chMax val="0"/>
          <dgm:chPref val="0"/>
          <dgm:bulletEnabled val="1"/>
        </dgm:presLayoutVars>
      </dgm:prSet>
      <dgm:spPr/>
    </dgm:pt>
    <dgm:pt modelId="{CD8358DF-1CC3-40FA-A41C-A3EBD3813397}" type="pres">
      <dgm:prSet presAssocID="{BABFA1C5-56D2-408B-95D0-5A2E79D3E2EE}" presName="Triangle" presStyleLbl="alignNode1" presStyleIdx="1" presStyleCnt="9"/>
      <dgm:spPr/>
    </dgm:pt>
    <dgm:pt modelId="{1ED20FD3-12D8-4314-8E10-FFF9C20CEF52}" type="pres">
      <dgm:prSet presAssocID="{B18C9E7B-54B9-4A58-B41F-00A990A1286E}" presName="sibTrans" presStyleCnt="0"/>
      <dgm:spPr/>
    </dgm:pt>
    <dgm:pt modelId="{56D2042D-5976-46BD-BCA2-095C6EC90CDE}" type="pres">
      <dgm:prSet presAssocID="{B18C9E7B-54B9-4A58-B41F-00A990A1286E}" presName="space" presStyleCnt="0"/>
      <dgm:spPr/>
    </dgm:pt>
    <dgm:pt modelId="{E58BB7EF-6453-454D-9C47-8800224ADB84}" type="pres">
      <dgm:prSet presAssocID="{BBA36EB1-8E78-4A13-A15F-D77B463B3979}" presName="composite" presStyleCnt="0"/>
      <dgm:spPr/>
    </dgm:pt>
    <dgm:pt modelId="{974E0C71-36B7-4984-9F9A-C814342190E8}" type="pres">
      <dgm:prSet presAssocID="{BBA36EB1-8E78-4A13-A15F-D77B463B3979}" presName="LShape" presStyleLbl="alignNode1" presStyleIdx="2" presStyleCnt="9"/>
      <dgm:spPr/>
    </dgm:pt>
    <dgm:pt modelId="{BFCB01F5-DD4B-4C30-A430-3118831AFE55}" type="pres">
      <dgm:prSet presAssocID="{BBA36EB1-8E78-4A13-A15F-D77B463B3979}" presName="ParentText" presStyleLbl="revTx" presStyleIdx="1" presStyleCnt="5">
        <dgm:presLayoutVars>
          <dgm:chMax val="0"/>
          <dgm:chPref val="0"/>
          <dgm:bulletEnabled val="1"/>
        </dgm:presLayoutVars>
      </dgm:prSet>
      <dgm:spPr/>
    </dgm:pt>
    <dgm:pt modelId="{3FED0B99-58E9-4334-93F9-E93ABAE39C72}" type="pres">
      <dgm:prSet presAssocID="{BBA36EB1-8E78-4A13-A15F-D77B463B3979}" presName="Triangle" presStyleLbl="alignNode1" presStyleIdx="3" presStyleCnt="9"/>
      <dgm:spPr/>
    </dgm:pt>
    <dgm:pt modelId="{982925CF-27E0-46F8-AA45-F165CBE93E53}" type="pres">
      <dgm:prSet presAssocID="{651234EF-D6E9-44AA-8E2D-C345AF5BAECA}" presName="sibTrans" presStyleCnt="0"/>
      <dgm:spPr/>
    </dgm:pt>
    <dgm:pt modelId="{BA384CBB-1818-4FFD-AC8C-91C6E86646CA}" type="pres">
      <dgm:prSet presAssocID="{651234EF-D6E9-44AA-8E2D-C345AF5BAECA}" presName="space" presStyleCnt="0"/>
      <dgm:spPr/>
    </dgm:pt>
    <dgm:pt modelId="{CA87861F-604D-4EC5-9213-2BFF1047504B}" type="pres">
      <dgm:prSet presAssocID="{FADB2B29-F491-4810-B428-FBD6E85A11C0}" presName="composite" presStyleCnt="0"/>
      <dgm:spPr/>
    </dgm:pt>
    <dgm:pt modelId="{7DE62EE1-7CF9-434C-B20B-4A477EBDA033}" type="pres">
      <dgm:prSet presAssocID="{FADB2B29-F491-4810-B428-FBD6E85A11C0}" presName="LShape" presStyleLbl="alignNode1" presStyleIdx="4" presStyleCnt="9"/>
      <dgm:spPr/>
    </dgm:pt>
    <dgm:pt modelId="{168B016E-9E11-4CE7-87D9-E47BF703E40E}" type="pres">
      <dgm:prSet presAssocID="{FADB2B29-F491-4810-B428-FBD6E85A11C0}" presName="ParentText" presStyleLbl="revTx" presStyleIdx="2" presStyleCnt="5">
        <dgm:presLayoutVars>
          <dgm:chMax val="0"/>
          <dgm:chPref val="0"/>
          <dgm:bulletEnabled val="1"/>
        </dgm:presLayoutVars>
      </dgm:prSet>
      <dgm:spPr/>
    </dgm:pt>
    <dgm:pt modelId="{7C9F77ED-C07F-488D-8EB3-99BF95CCC786}" type="pres">
      <dgm:prSet presAssocID="{FADB2B29-F491-4810-B428-FBD6E85A11C0}" presName="Triangle" presStyleLbl="alignNode1" presStyleIdx="5" presStyleCnt="9"/>
      <dgm:spPr/>
    </dgm:pt>
    <dgm:pt modelId="{3B3E8BD5-D4FE-4E7B-87E9-7DF9CA3F00DD}" type="pres">
      <dgm:prSet presAssocID="{4BE56E91-C8EC-4D13-8CB0-1F923BFE47DC}" presName="sibTrans" presStyleCnt="0"/>
      <dgm:spPr/>
    </dgm:pt>
    <dgm:pt modelId="{13FA1D46-944E-4BD1-B750-ED95686D6183}" type="pres">
      <dgm:prSet presAssocID="{4BE56E91-C8EC-4D13-8CB0-1F923BFE47DC}" presName="space" presStyleCnt="0"/>
      <dgm:spPr/>
    </dgm:pt>
    <dgm:pt modelId="{D6102DC1-9B83-4423-A52C-296D22EEF621}" type="pres">
      <dgm:prSet presAssocID="{5F387EE6-B5DE-4B9D-8603-09AFAB806357}" presName="composite" presStyleCnt="0"/>
      <dgm:spPr/>
    </dgm:pt>
    <dgm:pt modelId="{4A923529-6C7B-44A8-B8B7-832C9FB8BFE3}" type="pres">
      <dgm:prSet presAssocID="{5F387EE6-B5DE-4B9D-8603-09AFAB806357}" presName="LShape" presStyleLbl="alignNode1" presStyleIdx="6" presStyleCnt="9"/>
      <dgm:spPr/>
    </dgm:pt>
    <dgm:pt modelId="{F320CF7B-ED9E-4A05-B545-53F235C5E75B}" type="pres">
      <dgm:prSet presAssocID="{5F387EE6-B5DE-4B9D-8603-09AFAB806357}" presName="ParentText" presStyleLbl="revTx" presStyleIdx="3" presStyleCnt="5">
        <dgm:presLayoutVars>
          <dgm:chMax val="0"/>
          <dgm:chPref val="0"/>
          <dgm:bulletEnabled val="1"/>
        </dgm:presLayoutVars>
      </dgm:prSet>
      <dgm:spPr/>
    </dgm:pt>
    <dgm:pt modelId="{9F1B490D-8415-4D60-B299-C1BD9AE30402}" type="pres">
      <dgm:prSet presAssocID="{5F387EE6-B5DE-4B9D-8603-09AFAB806357}" presName="Triangle" presStyleLbl="alignNode1" presStyleIdx="7" presStyleCnt="9"/>
      <dgm:spPr/>
    </dgm:pt>
    <dgm:pt modelId="{E9201C69-38A1-40CC-82DF-8BEBCEFB1632}" type="pres">
      <dgm:prSet presAssocID="{571997EF-349E-4596-9870-E6902B5E6C74}" presName="sibTrans" presStyleCnt="0"/>
      <dgm:spPr/>
    </dgm:pt>
    <dgm:pt modelId="{3FC92B95-04F2-4525-B1F8-C7A3E4A868B6}" type="pres">
      <dgm:prSet presAssocID="{571997EF-349E-4596-9870-E6902B5E6C74}" presName="space" presStyleCnt="0"/>
      <dgm:spPr/>
    </dgm:pt>
    <dgm:pt modelId="{1CF6A04C-53CE-482E-9652-AE0B950FAC5C}" type="pres">
      <dgm:prSet presAssocID="{B0B20F88-F5FD-4D6C-BC35-DE8C9DAF92A5}" presName="composite" presStyleCnt="0"/>
      <dgm:spPr/>
    </dgm:pt>
    <dgm:pt modelId="{DC572F5E-21BD-4533-B9E3-A3599FFEF871}" type="pres">
      <dgm:prSet presAssocID="{B0B20F88-F5FD-4D6C-BC35-DE8C9DAF92A5}" presName="LShape" presStyleLbl="alignNode1" presStyleIdx="8" presStyleCnt="9"/>
      <dgm:spPr/>
    </dgm:pt>
    <dgm:pt modelId="{899E67E5-548F-43B5-9D51-C00D9788885A}" type="pres">
      <dgm:prSet presAssocID="{B0B20F88-F5FD-4D6C-BC35-DE8C9DAF92A5}" presName="ParentText" presStyleLbl="revTx" presStyleIdx="4" presStyleCnt="5">
        <dgm:presLayoutVars>
          <dgm:chMax val="0"/>
          <dgm:chPref val="0"/>
          <dgm:bulletEnabled val="1"/>
        </dgm:presLayoutVars>
      </dgm:prSet>
      <dgm:spPr/>
    </dgm:pt>
  </dgm:ptLst>
  <dgm:cxnLst>
    <dgm:cxn modelId="{21295209-D503-445B-B02D-DEEF283F69BB}" srcId="{498367DF-A9F2-4F51-A49D-66E93DC246F9}" destId="{B0B20F88-F5FD-4D6C-BC35-DE8C9DAF92A5}" srcOrd="4" destOrd="0" parTransId="{B9E42B9C-A0C8-41D6-AD23-8D68D7424099}" sibTransId="{C7722D88-9004-4900-95C0-1ADCD926F2E2}"/>
    <dgm:cxn modelId="{E7955309-0E8F-40AA-BC97-D0DCD88798F9}" srcId="{498367DF-A9F2-4F51-A49D-66E93DC246F9}" destId="{5F387EE6-B5DE-4B9D-8603-09AFAB806357}" srcOrd="3" destOrd="0" parTransId="{487092CF-C1B7-4C80-9848-96868646FF53}" sibTransId="{571997EF-349E-4596-9870-E6902B5E6C74}"/>
    <dgm:cxn modelId="{9AEECD1E-A0EC-0548-A68E-755061A1EDB8}" type="presOf" srcId="{BABFA1C5-56D2-408B-95D0-5A2E79D3E2EE}" destId="{98AAEFA7-F90D-41D5-B416-14FEF2340464}" srcOrd="0" destOrd="0" presId="urn:microsoft.com/office/officeart/2009/3/layout/StepUpProcess"/>
    <dgm:cxn modelId="{FC80A85B-CABE-3F4B-9501-BCB903A74B61}" type="presOf" srcId="{FADB2B29-F491-4810-B428-FBD6E85A11C0}" destId="{168B016E-9E11-4CE7-87D9-E47BF703E40E}" srcOrd="0" destOrd="0" presId="urn:microsoft.com/office/officeart/2009/3/layout/StepUpProcess"/>
    <dgm:cxn modelId="{FA4B696B-004D-FB47-A043-0A62AAFA4A8A}" type="presOf" srcId="{B0B20F88-F5FD-4D6C-BC35-DE8C9DAF92A5}" destId="{899E67E5-548F-43B5-9D51-C00D9788885A}" srcOrd="0" destOrd="0" presId="urn:microsoft.com/office/officeart/2009/3/layout/StepUpProcess"/>
    <dgm:cxn modelId="{CB31AB7A-15D0-984F-9BFE-2B54F0358CCE}" type="presOf" srcId="{BBA36EB1-8E78-4A13-A15F-D77B463B3979}" destId="{BFCB01F5-DD4B-4C30-A430-3118831AFE55}" srcOrd="0" destOrd="0" presId="urn:microsoft.com/office/officeart/2009/3/layout/StepUpProcess"/>
    <dgm:cxn modelId="{6B2D4498-781C-4BDF-9000-A95F48579E69}" srcId="{498367DF-A9F2-4F51-A49D-66E93DC246F9}" destId="{BABFA1C5-56D2-408B-95D0-5A2E79D3E2EE}" srcOrd="0" destOrd="0" parTransId="{BD421B48-22E3-4BD2-87D0-4E5912B47AD5}" sibTransId="{B18C9E7B-54B9-4A58-B41F-00A990A1286E}"/>
    <dgm:cxn modelId="{17151EA0-B935-46E2-BD12-25CD3181BF61}" srcId="{498367DF-A9F2-4F51-A49D-66E93DC246F9}" destId="{BBA36EB1-8E78-4A13-A15F-D77B463B3979}" srcOrd="1" destOrd="0" parTransId="{61933E43-8630-4127-96C9-93F6077BCC83}" sibTransId="{651234EF-D6E9-44AA-8E2D-C345AF5BAECA}"/>
    <dgm:cxn modelId="{C2C943A4-AF9A-D044-B03B-2DE8FD838195}" type="presOf" srcId="{5F387EE6-B5DE-4B9D-8603-09AFAB806357}" destId="{F320CF7B-ED9E-4A05-B545-53F235C5E75B}" srcOrd="0" destOrd="0" presId="urn:microsoft.com/office/officeart/2009/3/layout/StepUpProcess"/>
    <dgm:cxn modelId="{C2295ADC-5709-4761-B216-3E663A862B72}" srcId="{498367DF-A9F2-4F51-A49D-66E93DC246F9}" destId="{FADB2B29-F491-4810-B428-FBD6E85A11C0}" srcOrd="2" destOrd="0" parTransId="{DEAA7BD6-0E5A-4BAF-9FFA-7A4F7F9C34ED}" sibTransId="{4BE56E91-C8EC-4D13-8CB0-1F923BFE47DC}"/>
    <dgm:cxn modelId="{83CB32E9-9283-884D-9ED6-3FA573FB12F3}" type="presOf" srcId="{498367DF-A9F2-4F51-A49D-66E93DC246F9}" destId="{CEDE7FAA-B437-4591-9019-A5F57D70AF3F}" srcOrd="0" destOrd="0" presId="urn:microsoft.com/office/officeart/2009/3/layout/StepUpProcess"/>
    <dgm:cxn modelId="{784A0120-427F-FE4E-91AD-EDC76A51F895}" type="presParOf" srcId="{CEDE7FAA-B437-4591-9019-A5F57D70AF3F}" destId="{9E6EB6FB-70AC-4B7F-B161-C14708230B81}" srcOrd="0" destOrd="0" presId="urn:microsoft.com/office/officeart/2009/3/layout/StepUpProcess"/>
    <dgm:cxn modelId="{37CDC160-78E0-1547-85B4-C220117521DE}" type="presParOf" srcId="{9E6EB6FB-70AC-4B7F-B161-C14708230B81}" destId="{E7B203BA-D3B8-4BE4-8311-EF094DA1ABF4}" srcOrd="0" destOrd="0" presId="urn:microsoft.com/office/officeart/2009/3/layout/StepUpProcess"/>
    <dgm:cxn modelId="{7060E924-868D-7840-B28E-34E88C53BAC1}" type="presParOf" srcId="{9E6EB6FB-70AC-4B7F-B161-C14708230B81}" destId="{98AAEFA7-F90D-41D5-B416-14FEF2340464}" srcOrd="1" destOrd="0" presId="urn:microsoft.com/office/officeart/2009/3/layout/StepUpProcess"/>
    <dgm:cxn modelId="{5919C9FC-C816-7B4C-B8CA-6FCDA56DE2C4}" type="presParOf" srcId="{9E6EB6FB-70AC-4B7F-B161-C14708230B81}" destId="{CD8358DF-1CC3-40FA-A41C-A3EBD3813397}" srcOrd="2" destOrd="0" presId="urn:microsoft.com/office/officeart/2009/3/layout/StepUpProcess"/>
    <dgm:cxn modelId="{57B4308F-4937-1B43-A843-38F9B784858D}" type="presParOf" srcId="{CEDE7FAA-B437-4591-9019-A5F57D70AF3F}" destId="{1ED20FD3-12D8-4314-8E10-FFF9C20CEF52}" srcOrd="1" destOrd="0" presId="urn:microsoft.com/office/officeart/2009/3/layout/StepUpProcess"/>
    <dgm:cxn modelId="{BE8547DF-BDE9-BD4A-896A-8ADC76400183}" type="presParOf" srcId="{1ED20FD3-12D8-4314-8E10-FFF9C20CEF52}" destId="{56D2042D-5976-46BD-BCA2-095C6EC90CDE}" srcOrd="0" destOrd="0" presId="urn:microsoft.com/office/officeart/2009/3/layout/StepUpProcess"/>
    <dgm:cxn modelId="{18F2D3BB-6B2F-EF43-B58C-E601E328E60B}" type="presParOf" srcId="{CEDE7FAA-B437-4591-9019-A5F57D70AF3F}" destId="{E58BB7EF-6453-454D-9C47-8800224ADB84}" srcOrd="2" destOrd="0" presId="urn:microsoft.com/office/officeart/2009/3/layout/StepUpProcess"/>
    <dgm:cxn modelId="{CA0E96F5-5545-1C4B-B939-AF028D44CBB8}" type="presParOf" srcId="{E58BB7EF-6453-454D-9C47-8800224ADB84}" destId="{974E0C71-36B7-4984-9F9A-C814342190E8}" srcOrd="0" destOrd="0" presId="urn:microsoft.com/office/officeart/2009/3/layout/StepUpProcess"/>
    <dgm:cxn modelId="{A0DCBAE8-60DA-6A40-AB43-B3D3EA2A0A92}" type="presParOf" srcId="{E58BB7EF-6453-454D-9C47-8800224ADB84}" destId="{BFCB01F5-DD4B-4C30-A430-3118831AFE55}" srcOrd="1" destOrd="0" presId="urn:microsoft.com/office/officeart/2009/3/layout/StepUpProcess"/>
    <dgm:cxn modelId="{391C2354-C342-6148-8A9D-AFEDBC59442A}" type="presParOf" srcId="{E58BB7EF-6453-454D-9C47-8800224ADB84}" destId="{3FED0B99-58E9-4334-93F9-E93ABAE39C72}" srcOrd="2" destOrd="0" presId="urn:microsoft.com/office/officeart/2009/3/layout/StepUpProcess"/>
    <dgm:cxn modelId="{6B6C2CED-B12B-5E4B-9D65-95D5CB6026BA}" type="presParOf" srcId="{CEDE7FAA-B437-4591-9019-A5F57D70AF3F}" destId="{982925CF-27E0-46F8-AA45-F165CBE93E53}" srcOrd="3" destOrd="0" presId="urn:microsoft.com/office/officeart/2009/3/layout/StepUpProcess"/>
    <dgm:cxn modelId="{E9D408E4-D6AD-9448-B9B0-D1BD5E0DBAF3}" type="presParOf" srcId="{982925CF-27E0-46F8-AA45-F165CBE93E53}" destId="{BA384CBB-1818-4FFD-AC8C-91C6E86646CA}" srcOrd="0" destOrd="0" presId="urn:microsoft.com/office/officeart/2009/3/layout/StepUpProcess"/>
    <dgm:cxn modelId="{141CE486-60B4-DF43-B4F0-6575A63A8955}" type="presParOf" srcId="{CEDE7FAA-B437-4591-9019-A5F57D70AF3F}" destId="{CA87861F-604D-4EC5-9213-2BFF1047504B}" srcOrd="4" destOrd="0" presId="urn:microsoft.com/office/officeart/2009/3/layout/StepUpProcess"/>
    <dgm:cxn modelId="{31631506-0C5D-3242-93AA-90830C31CBAE}" type="presParOf" srcId="{CA87861F-604D-4EC5-9213-2BFF1047504B}" destId="{7DE62EE1-7CF9-434C-B20B-4A477EBDA033}" srcOrd="0" destOrd="0" presId="urn:microsoft.com/office/officeart/2009/3/layout/StepUpProcess"/>
    <dgm:cxn modelId="{BF228803-D606-EF4F-98E2-2BAB342129C7}" type="presParOf" srcId="{CA87861F-604D-4EC5-9213-2BFF1047504B}" destId="{168B016E-9E11-4CE7-87D9-E47BF703E40E}" srcOrd="1" destOrd="0" presId="urn:microsoft.com/office/officeart/2009/3/layout/StepUpProcess"/>
    <dgm:cxn modelId="{07B7DFE0-98AF-3947-9E5F-6AD0C6C13FAB}" type="presParOf" srcId="{CA87861F-604D-4EC5-9213-2BFF1047504B}" destId="{7C9F77ED-C07F-488D-8EB3-99BF95CCC786}" srcOrd="2" destOrd="0" presId="urn:microsoft.com/office/officeart/2009/3/layout/StepUpProcess"/>
    <dgm:cxn modelId="{717AF53E-BC1B-5243-B61A-9832AB812599}" type="presParOf" srcId="{CEDE7FAA-B437-4591-9019-A5F57D70AF3F}" destId="{3B3E8BD5-D4FE-4E7B-87E9-7DF9CA3F00DD}" srcOrd="5" destOrd="0" presId="urn:microsoft.com/office/officeart/2009/3/layout/StepUpProcess"/>
    <dgm:cxn modelId="{E274831C-7BFC-9948-8CAD-8634CAA52A11}" type="presParOf" srcId="{3B3E8BD5-D4FE-4E7B-87E9-7DF9CA3F00DD}" destId="{13FA1D46-944E-4BD1-B750-ED95686D6183}" srcOrd="0" destOrd="0" presId="urn:microsoft.com/office/officeart/2009/3/layout/StepUpProcess"/>
    <dgm:cxn modelId="{DD54E07D-688A-AC44-8970-760F3BB908B5}" type="presParOf" srcId="{CEDE7FAA-B437-4591-9019-A5F57D70AF3F}" destId="{D6102DC1-9B83-4423-A52C-296D22EEF621}" srcOrd="6" destOrd="0" presId="urn:microsoft.com/office/officeart/2009/3/layout/StepUpProcess"/>
    <dgm:cxn modelId="{2306B142-92D0-AC40-95C8-AA56C0BCAF63}" type="presParOf" srcId="{D6102DC1-9B83-4423-A52C-296D22EEF621}" destId="{4A923529-6C7B-44A8-B8B7-832C9FB8BFE3}" srcOrd="0" destOrd="0" presId="urn:microsoft.com/office/officeart/2009/3/layout/StepUpProcess"/>
    <dgm:cxn modelId="{B6B5FEF1-8A4C-7B49-88C8-BE06BB0FA169}" type="presParOf" srcId="{D6102DC1-9B83-4423-A52C-296D22EEF621}" destId="{F320CF7B-ED9E-4A05-B545-53F235C5E75B}" srcOrd="1" destOrd="0" presId="urn:microsoft.com/office/officeart/2009/3/layout/StepUpProcess"/>
    <dgm:cxn modelId="{D7754300-F89A-AF4D-BF26-96A2E56F8192}" type="presParOf" srcId="{D6102DC1-9B83-4423-A52C-296D22EEF621}" destId="{9F1B490D-8415-4D60-B299-C1BD9AE30402}" srcOrd="2" destOrd="0" presId="urn:microsoft.com/office/officeart/2009/3/layout/StepUpProcess"/>
    <dgm:cxn modelId="{8C2DC7AE-F696-B64F-B99C-05E83D1F5EC7}" type="presParOf" srcId="{CEDE7FAA-B437-4591-9019-A5F57D70AF3F}" destId="{E9201C69-38A1-40CC-82DF-8BEBCEFB1632}" srcOrd="7" destOrd="0" presId="urn:microsoft.com/office/officeart/2009/3/layout/StepUpProcess"/>
    <dgm:cxn modelId="{1A0D36A7-839C-084E-BAF0-741492591DBD}" type="presParOf" srcId="{E9201C69-38A1-40CC-82DF-8BEBCEFB1632}" destId="{3FC92B95-04F2-4525-B1F8-C7A3E4A868B6}" srcOrd="0" destOrd="0" presId="urn:microsoft.com/office/officeart/2009/3/layout/StepUpProcess"/>
    <dgm:cxn modelId="{F2E39D3C-E5D7-7E45-AE74-AAAB7C6AA477}" type="presParOf" srcId="{CEDE7FAA-B437-4591-9019-A5F57D70AF3F}" destId="{1CF6A04C-53CE-482E-9652-AE0B950FAC5C}" srcOrd="8" destOrd="0" presId="urn:microsoft.com/office/officeart/2009/3/layout/StepUpProcess"/>
    <dgm:cxn modelId="{AEAFB0B6-69F7-384D-B37B-FF08234C8B51}" type="presParOf" srcId="{1CF6A04C-53CE-482E-9652-AE0B950FAC5C}" destId="{DC572F5E-21BD-4533-B9E3-A3599FFEF871}" srcOrd="0" destOrd="0" presId="urn:microsoft.com/office/officeart/2009/3/layout/StepUpProcess"/>
    <dgm:cxn modelId="{3DFBC5E2-8B1C-8842-AE5B-C8B92804A57F}" type="presParOf" srcId="{1CF6A04C-53CE-482E-9652-AE0B950FAC5C}" destId="{899E67E5-548F-43B5-9D51-C00D9788885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AC6D02-FEFC-4D2E-B72C-910C86D1950E}" type="doc">
      <dgm:prSet loTypeId="urn:microsoft.com/office/officeart/2005/8/layout/target2" loCatId="relationship" qsTypeId="urn:microsoft.com/office/officeart/2005/8/quickstyle/simple1" qsCatId="simple" csTypeId="urn:microsoft.com/office/officeart/2005/8/colors/colorful1#2" csCatId="colorful" phldr="1"/>
      <dgm:spPr/>
      <dgm:t>
        <a:bodyPr/>
        <a:lstStyle/>
        <a:p>
          <a:endParaRPr lang="en-CA"/>
        </a:p>
      </dgm:t>
    </dgm:pt>
    <dgm:pt modelId="{B0457A48-F864-4682-9130-388942E092EC}">
      <dgm:prSet phldrT="[Text]"/>
      <dgm:spPr/>
      <dgm:t>
        <a:bodyPr/>
        <a:lstStyle/>
        <a:p>
          <a:r>
            <a:rPr lang="en-US" dirty="0"/>
            <a:t>Goal</a:t>
          </a:r>
          <a:endParaRPr lang="en-CA" dirty="0"/>
        </a:p>
      </dgm:t>
    </dgm:pt>
    <dgm:pt modelId="{D7BEE5D1-0713-4F1F-8D3F-7B8C82BA48C7}" type="parTrans" cxnId="{34A91D05-E714-4B57-90F1-DAE7D98477B0}">
      <dgm:prSet/>
      <dgm:spPr/>
      <dgm:t>
        <a:bodyPr/>
        <a:lstStyle/>
        <a:p>
          <a:endParaRPr lang="en-CA"/>
        </a:p>
      </dgm:t>
    </dgm:pt>
    <dgm:pt modelId="{1456001C-FB4E-4371-9766-7427A9CA5A4C}" type="sibTrans" cxnId="{34A91D05-E714-4B57-90F1-DAE7D98477B0}">
      <dgm:prSet/>
      <dgm:spPr/>
      <dgm:t>
        <a:bodyPr/>
        <a:lstStyle/>
        <a:p>
          <a:endParaRPr lang="en-CA"/>
        </a:p>
      </dgm:t>
    </dgm:pt>
    <dgm:pt modelId="{A03F1FCA-62C7-4A55-B76C-7B8DEC14225B}">
      <dgm:prSet phldrT="[Text]"/>
      <dgm:spPr/>
      <dgm:t>
        <a:bodyPr/>
        <a:lstStyle/>
        <a:p>
          <a:r>
            <a:rPr lang="en-US" dirty="0"/>
            <a:t>Culminating Task</a:t>
          </a:r>
          <a:endParaRPr lang="en-CA" dirty="0"/>
        </a:p>
      </dgm:t>
    </dgm:pt>
    <dgm:pt modelId="{73176DF0-655B-4117-A49C-74888455FF7C}" type="parTrans" cxnId="{452E9B4D-1513-4144-A28B-3F5846C50CE1}">
      <dgm:prSet/>
      <dgm:spPr/>
      <dgm:t>
        <a:bodyPr/>
        <a:lstStyle/>
        <a:p>
          <a:endParaRPr lang="en-CA"/>
        </a:p>
      </dgm:t>
    </dgm:pt>
    <dgm:pt modelId="{8ABE9332-FC6F-4BE2-920C-A952B7CB20AD}" type="sibTrans" cxnId="{452E9B4D-1513-4144-A28B-3F5846C50CE1}">
      <dgm:prSet/>
      <dgm:spPr/>
      <dgm:t>
        <a:bodyPr/>
        <a:lstStyle/>
        <a:p>
          <a:endParaRPr lang="en-CA"/>
        </a:p>
      </dgm:t>
    </dgm:pt>
    <dgm:pt modelId="{72BBB0EE-845B-4FDD-81B6-C48C2A155834}">
      <dgm:prSet phldrT="[Text]"/>
      <dgm:spPr/>
      <dgm:t>
        <a:bodyPr/>
        <a:lstStyle/>
        <a:p>
          <a:r>
            <a:rPr lang="en-US" dirty="0"/>
            <a:t>Milestones</a:t>
          </a:r>
          <a:endParaRPr lang="en-CA" dirty="0"/>
        </a:p>
      </dgm:t>
    </dgm:pt>
    <dgm:pt modelId="{51ABB774-7F37-497A-BDF1-988AFD0B9620}" type="parTrans" cxnId="{E04F9912-6D21-4371-90E5-7A92B71F1C89}">
      <dgm:prSet/>
      <dgm:spPr/>
      <dgm:t>
        <a:bodyPr/>
        <a:lstStyle/>
        <a:p>
          <a:endParaRPr lang="en-CA"/>
        </a:p>
      </dgm:t>
    </dgm:pt>
    <dgm:pt modelId="{D7A30760-6708-41AA-A9E3-DD80FE547F49}" type="sibTrans" cxnId="{E04F9912-6D21-4371-90E5-7A92B71F1C89}">
      <dgm:prSet/>
      <dgm:spPr/>
      <dgm:t>
        <a:bodyPr/>
        <a:lstStyle/>
        <a:p>
          <a:endParaRPr lang="en-CA"/>
        </a:p>
      </dgm:t>
    </dgm:pt>
    <dgm:pt modelId="{905A5B5E-49D4-47F9-8C18-F6B6D5014B38}">
      <dgm:prSet phldrT="[Text]"/>
      <dgm:spPr/>
      <dgm:t>
        <a:bodyPr/>
        <a:lstStyle/>
        <a:p>
          <a:r>
            <a:rPr lang="en-US" dirty="0"/>
            <a:t>1</a:t>
          </a:r>
          <a:endParaRPr lang="en-CA" dirty="0"/>
        </a:p>
      </dgm:t>
    </dgm:pt>
    <dgm:pt modelId="{82323B79-9E50-4273-9D45-37F37A462930}" type="parTrans" cxnId="{5B16BF82-6DAF-4B7D-A6BF-0DD14B0A2242}">
      <dgm:prSet/>
      <dgm:spPr/>
      <dgm:t>
        <a:bodyPr/>
        <a:lstStyle/>
        <a:p>
          <a:endParaRPr lang="en-CA"/>
        </a:p>
      </dgm:t>
    </dgm:pt>
    <dgm:pt modelId="{5E217D9E-F883-4BA6-ACD5-6D324616B57B}" type="sibTrans" cxnId="{5B16BF82-6DAF-4B7D-A6BF-0DD14B0A2242}">
      <dgm:prSet/>
      <dgm:spPr/>
      <dgm:t>
        <a:bodyPr/>
        <a:lstStyle/>
        <a:p>
          <a:endParaRPr lang="en-CA"/>
        </a:p>
      </dgm:t>
    </dgm:pt>
    <dgm:pt modelId="{EA2DA6ED-E2C8-4E4A-9066-8FC247E65D26}">
      <dgm:prSet phldrT="[Text]"/>
      <dgm:spPr/>
      <dgm:t>
        <a:bodyPr/>
        <a:lstStyle/>
        <a:p>
          <a:r>
            <a:rPr lang="en-US" dirty="0"/>
            <a:t>2</a:t>
          </a:r>
          <a:endParaRPr lang="en-CA" dirty="0"/>
        </a:p>
      </dgm:t>
    </dgm:pt>
    <dgm:pt modelId="{A5E80B2A-3D8B-4240-A773-8FBEE8B9B534}" type="parTrans" cxnId="{3C6102B9-30CA-4B0B-933B-9185FC25F3D3}">
      <dgm:prSet/>
      <dgm:spPr/>
      <dgm:t>
        <a:bodyPr/>
        <a:lstStyle/>
        <a:p>
          <a:endParaRPr lang="en-CA"/>
        </a:p>
      </dgm:t>
    </dgm:pt>
    <dgm:pt modelId="{4D6E983E-8E7E-47E2-9507-FEC70DEE32C7}" type="sibTrans" cxnId="{3C6102B9-30CA-4B0B-933B-9185FC25F3D3}">
      <dgm:prSet/>
      <dgm:spPr/>
      <dgm:t>
        <a:bodyPr/>
        <a:lstStyle/>
        <a:p>
          <a:endParaRPr lang="en-CA"/>
        </a:p>
      </dgm:t>
    </dgm:pt>
    <dgm:pt modelId="{D6FDE6AB-6D90-44EC-A500-A93D75DF52BE}">
      <dgm:prSet/>
      <dgm:spPr/>
      <dgm:t>
        <a:bodyPr/>
        <a:lstStyle/>
        <a:p>
          <a:r>
            <a:rPr lang="en-US" dirty="0"/>
            <a:t>3</a:t>
          </a:r>
          <a:endParaRPr lang="en-CA" dirty="0"/>
        </a:p>
      </dgm:t>
    </dgm:pt>
    <dgm:pt modelId="{F9460BAC-D51F-4413-98DC-E4EDDA5E5EAA}" type="parTrans" cxnId="{DE6F817F-A063-4343-9E70-C631DB3DF6D9}">
      <dgm:prSet/>
      <dgm:spPr/>
      <dgm:t>
        <a:bodyPr/>
        <a:lstStyle/>
        <a:p>
          <a:endParaRPr lang="en-CA"/>
        </a:p>
      </dgm:t>
    </dgm:pt>
    <dgm:pt modelId="{4553F35B-88DD-419D-9BA8-D11DFDABFEBC}" type="sibTrans" cxnId="{DE6F817F-A063-4343-9E70-C631DB3DF6D9}">
      <dgm:prSet/>
      <dgm:spPr/>
      <dgm:t>
        <a:bodyPr/>
        <a:lstStyle/>
        <a:p>
          <a:endParaRPr lang="en-CA"/>
        </a:p>
      </dgm:t>
    </dgm:pt>
    <dgm:pt modelId="{FB4A19B3-6488-4C53-B161-3C924BBE3AC9}" type="pres">
      <dgm:prSet presAssocID="{07AC6D02-FEFC-4D2E-B72C-910C86D1950E}" presName="Name0" presStyleCnt="0">
        <dgm:presLayoutVars>
          <dgm:chMax val="3"/>
          <dgm:chPref val="1"/>
          <dgm:dir/>
          <dgm:animLvl val="lvl"/>
          <dgm:resizeHandles/>
        </dgm:presLayoutVars>
      </dgm:prSet>
      <dgm:spPr/>
    </dgm:pt>
    <dgm:pt modelId="{08EECA00-DF9C-47C0-8B0D-E201E73FFC7D}" type="pres">
      <dgm:prSet presAssocID="{07AC6D02-FEFC-4D2E-B72C-910C86D1950E}" presName="outerBox" presStyleCnt="0"/>
      <dgm:spPr/>
    </dgm:pt>
    <dgm:pt modelId="{17102BFC-93F5-4E04-89B4-6CBE361BF70C}" type="pres">
      <dgm:prSet presAssocID="{07AC6D02-FEFC-4D2E-B72C-910C86D1950E}" presName="outerBoxParent" presStyleLbl="node1" presStyleIdx="0" presStyleCnt="3" custLinFactNeighborX="3604"/>
      <dgm:spPr/>
    </dgm:pt>
    <dgm:pt modelId="{F88C78DB-1BFD-47BB-ACEA-F68AD52196B6}" type="pres">
      <dgm:prSet presAssocID="{07AC6D02-FEFC-4D2E-B72C-910C86D1950E}" presName="outerBoxChildren" presStyleCnt="0"/>
      <dgm:spPr/>
    </dgm:pt>
    <dgm:pt modelId="{312E2009-4FA0-466A-A629-CCDF196DA8B3}" type="pres">
      <dgm:prSet presAssocID="{07AC6D02-FEFC-4D2E-B72C-910C86D1950E}" presName="middleBox" presStyleCnt="0"/>
      <dgm:spPr/>
    </dgm:pt>
    <dgm:pt modelId="{3C81FD20-D194-4BA8-8DAA-593772FE0EDF}" type="pres">
      <dgm:prSet presAssocID="{07AC6D02-FEFC-4D2E-B72C-910C86D1950E}" presName="middleBoxParent" presStyleLbl="node1" presStyleIdx="1" presStyleCnt="3"/>
      <dgm:spPr/>
    </dgm:pt>
    <dgm:pt modelId="{EB9E0A90-8C2D-43BC-AB61-61953E116F8D}" type="pres">
      <dgm:prSet presAssocID="{07AC6D02-FEFC-4D2E-B72C-910C86D1950E}" presName="middleBoxChildren" presStyleCnt="0"/>
      <dgm:spPr/>
    </dgm:pt>
    <dgm:pt modelId="{AEC15C6A-9A26-4559-BB5B-1B20C3FF3F7E}" type="pres">
      <dgm:prSet presAssocID="{07AC6D02-FEFC-4D2E-B72C-910C86D1950E}" presName="centerBox" presStyleCnt="0"/>
      <dgm:spPr/>
    </dgm:pt>
    <dgm:pt modelId="{DA07E7A0-80AC-4D58-ACEC-B96ECB558C8C}" type="pres">
      <dgm:prSet presAssocID="{07AC6D02-FEFC-4D2E-B72C-910C86D1950E}" presName="centerBoxParent" presStyleLbl="node1" presStyleIdx="2" presStyleCnt="3"/>
      <dgm:spPr/>
    </dgm:pt>
    <dgm:pt modelId="{8F6ECDE1-EEA4-4D44-9407-385100CC067F}" type="pres">
      <dgm:prSet presAssocID="{07AC6D02-FEFC-4D2E-B72C-910C86D1950E}" presName="centerBoxChildren" presStyleCnt="0"/>
      <dgm:spPr/>
    </dgm:pt>
    <dgm:pt modelId="{0AB45AD2-3AF8-4B52-91E3-9ED875E8E31D}" type="pres">
      <dgm:prSet presAssocID="{905A5B5E-49D4-47F9-8C18-F6B6D5014B38}" presName="cChild" presStyleLbl="fgAcc1" presStyleIdx="0" presStyleCnt="3">
        <dgm:presLayoutVars>
          <dgm:bulletEnabled val="1"/>
        </dgm:presLayoutVars>
      </dgm:prSet>
      <dgm:spPr/>
    </dgm:pt>
    <dgm:pt modelId="{06372340-9B29-419D-A024-775D7C9AB5D1}" type="pres">
      <dgm:prSet presAssocID="{5E217D9E-F883-4BA6-ACD5-6D324616B57B}" presName="centerSibTrans" presStyleCnt="0"/>
      <dgm:spPr/>
    </dgm:pt>
    <dgm:pt modelId="{5080492F-CFBF-4636-AB49-F6BBE9C038F6}" type="pres">
      <dgm:prSet presAssocID="{EA2DA6ED-E2C8-4E4A-9066-8FC247E65D26}" presName="cChild" presStyleLbl="fgAcc1" presStyleIdx="1" presStyleCnt="3">
        <dgm:presLayoutVars>
          <dgm:bulletEnabled val="1"/>
        </dgm:presLayoutVars>
      </dgm:prSet>
      <dgm:spPr/>
    </dgm:pt>
    <dgm:pt modelId="{40AF66BC-3C50-4BE1-93ED-6528D3AD5138}" type="pres">
      <dgm:prSet presAssocID="{4D6E983E-8E7E-47E2-9507-FEC70DEE32C7}" presName="centerSibTrans" presStyleCnt="0"/>
      <dgm:spPr/>
    </dgm:pt>
    <dgm:pt modelId="{0CF69348-C418-4BE3-955B-ACEA46987053}" type="pres">
      <dgm:prSet presAssocID="{D6FDE6AB-6D90-44EC-A500-A93D75DF52BE}" presName="cChild" presStyleLbl="fgAcc1" presStyleIdx="2" presStyleCnt="3">
        <dgm:presLayoutVars>
          <dgm:bulletEnabled val="1"/>
        </dgm:presLayoutVars>
      </dgm:prSet>
      <dgm:spPr/>
    </dgm:pt>
  </dgm:ptLst>
  <dgm:cxnLst>
    <dgm:cxn modelId="{34A91D05-E714-4B57-90F1-DAE7D98477B0}" srcId="{07AC6D02-FEFC-4D2E-B72C-910C86D1950E}" destId="{B0457A48-F864-4682-9130-388942E092EC}" srcOrd="0" destOrd="0" parTransId="{D7BEE5D1-0713-4F1F-8D3F-7B8C82BA48C7}" sibTransId="{1456001C-FB4E-4371-9766-7427A9CA5A4C}"/>
    <dgm:cxn modelId="{B003F60B-8EBF-D74C-977A-7ABC4E05E01F}" type="presOf" srcId="{B0457A48-F864-4682-9130-388942E092EC}" destId="{17102BFC-93F5-4E04-89B4-6CBE361BF70C}" srcOrd="0" destOrd="0" presId="urn:microsoft.com/office/officeart/2005/8/layout/target2"/>
    <dgm:cxn modelId="{083FFD0E-B07F-B147-AE8B-B6BECB8682FB}" type="presOf" srcId="{905A5B5E-49D4-47F9-8C18-F6B6D5014B38}" destId="{0AB45AD2-3AF8-4B52-91E3-9ED875E8E31D}" srcOrd="0" destOrd="0" presId="urn:microsoft.com/office/officeart/2005/8/layout/target2"/>
    <dgm:cxn modelId="{E04F9912-6D21-4371-90E5-7A92B71F1C89}" srcId="{07AC6D02-FEFC-4D2E-B72C-910C86D1950E}" destId="{72BBB0EE-845B-4FDD-81B6-C48C2A155834}" srcOrd="2" destOrd="0" parTransId="{51ABB774-7F37-497A-BDF1-988AFD0B9620}" sibTransId="{D7A30760-6708-41AA-A9E3-DD80FE547F49}"/>
    <dgm:cxn modelId="{8A92EA3E-EB26-5A42-8E99-045A9E479487}" type="presOf" srcId="{72BBB0EE-845B-4FDD-81B6-C48C2A155834}" destId="{DA07E7A0-80AC-4D58-ACEC-B96ECB558C8C}" srcOrd="0" destOrd="0" presId="urn:microsoft.com/office/officeart/2005/8/layout/target2"/>
    <dgm:cxn modelId="{0E186244-9BE0-A744-94FC-5E99B305E659}" type="presOf" srcId="{A03F1FCA-62C7-4A55-B76C-7B8DEC14225B}" destId="{3C81FD20-D194-4BA8-8DAA-593772FE0EDF}" srcOrd="0" destOrd="0" presId="urn:microsoft.com/office/officeart/2005/8/layout/target2"/>
    <dgm:cxn modelId="{452E9B4D-1513-4144-A28B-3F5846C50CE1}" srcId="{07AC6D02-FEFC-4D2E-B72C-910C86D1950E}" destId="{A03F1FCA-62C7-4A55-B76C-7B8DEC14225B}" srcOrd="1" destOrd="0" parTransId="{73176DF0-655B-4117-A49C-74888455FF7C}" sibTransId="{8ABE9332-FC6F-4BE2-920C-A952B7CB20AD}"/>
    <dgm:cxn modelId="{DE6F817F-A063-4343-9E70-C631DB3DF6D9}" srcId="{72BBB0EE-845B-4FDD-81B6-C48C2A155834}" destId="{D6FDE6AB-6D90-44EC-A500-A93D75DF52BE}" srcOrd="2" destOrd="0" parTransId="{F9460BAC-D51F-4413-98DC-E4EDDA5E5EAA}" sibTransId="{4553F35B-88DD-419D-9BA8-D11DFDABFEBC}"/>
    <dgm:cxn modelId="{5B16BF82-6DAF-4B7D-A6BF-0DD14B0A2242}" srcId="{72BBB0EE-845B-4FDD-81B6-C48C2A155834}" destId="{905A5B5E-49D4-47F9-8C18-F6B6D5014B38}" srcOrd="0" destOrd="0" parTransId="{82323B79-9E50-4273-9D45-37F37A462930}" sibTransId="{5E217D9E-F883-4BA6-ACD5-6D324616B57B}"/>
    <dgm:cxn modelId="{D96F8386-F44B-2C49-8436-70B02E26F207}" type="presOf" srcId="{D6FDE6AB-6D90-44EC-A500-A93D75DF52BE}" destId="{0CF69348-C418-4BE3-955B-ACEA46987053}" srcOrd="0" destOrd="0" presId="urn:microsoft.com/office/officeart/2005/8/layout/target2"/>
    <dgm:cxn modelId="{374EB4B5-E85D-8341-B21F-88341DEFE97E}" type="presOf" srcId="{EA2DA6ED-E2C8-4E4A-9066-8FC247E65D26}" destId="{5080492F-CFBF-4636-AB49-F6BBE9C038F6}" srcOrd="0" destOrd="0" presId="urn:microsoft.com/office/officeart/2005/8/layout/target2"/>
    <dgm:cxn modelId="{3C6102B9-30CA-4B0B-933B-9185FC25F3D3}" srcId="{72BBB0EE-845B-4FDD-81B6-C48C2A155834}" destId="{EA2DA6ED-E2C8-4E4A-9066-8FC247E65D26}" srcOrd="1" destOrd="0" parTransId="{A5E80B2A-3D8B-4240-A773-8FBEE8B9B534}" sibTransId="{4D6E983E-8E7E-47E2-9507-FEC70DEE32C7}"/>
    <dgm:cxn modelId="{D4E552E5-30AF-F143-A136-8D7F919E6C9D}" type="presOf" srcId="{07AC6D02-FEFC-4D2E-B72C-910C86D1950E}" destId="{FB4A19B3-6488-4C53-B161-3C924BBE3AC9}" srcOrd="0" destOrd="0" presId="urn:microsoft.com/office/officeart/2005/8/layout/target2"/>
    <dgm:cxn modelId="{1B6CAC9C-E38F-924A-8933-9DC0AE02382C}" type="presParOf" srcId="{FB4A19B3-6488-4C53-B161-3C924BBE3AC9}" destId="{08EECA00-DF9C-47C0-8B0D-E201E73FFC7D}" srcOrd="0" destOrd="0" presId="urn:microsoft.com/office/officeart/2005/8/layout/target2"/>
    <dgm:cxn modelId="{012248D6-BDE0-4E4A-A8FC-E0EA716770FA}" type="presParOf" srcId="{08EECA00-DF9C-47C0-8B0D-E201E73FFC7D}" destId="{17102BFC-93F5-4E04-89B4-6CBE361BF70C}" srcOrd="0" destOrd="0" presId="urn:microsoft.com/office/officeart/2005/8/layout/target2"/>
    <dgm:cxn modelId="{F2593469-0636-CB45-854C-B6603E2EA867}" type="presParOf" srcId="{08EECA00-DF9C-47C0-8B0D-E201E73FFC7D}" destId="{F88C78DB-1BFD-47BB-ACEA-F68AD52196B6}" srcOrd="1" destOrd="0" presId="urn:microsoft.com/office/officeart/2005/8/layout/target2"/>
    <dgm:cxn modelId="{C398960D-CFF9-E241-9BB2-9D24AA0F9844}" type="presParOf" srcId="{FB4A19B3-6488-4C53-B161-3C924BBE3AC9}" destId="{312E2009-4FA0-466A-A629-CCDF196DA8B3}" srcOrd="1" destOrd="0" presId="urn:microsoft.com/office/officeart/2005/8/layout/target2"/>
    <dgm:cxn modelId="{387551EF-42C1-4E4D-90BE-15E58DB15FCE}" type="presParOf" srcId="{312E2009-4FA0-466A-A629-CCDF196DA8B3}" destId="{3C81FD20-D194-4BA8-8DAA-593772FE0EDF}" srcOrd="0" destOrd="0" presId="urn:microsoft.com/office/officeart/2005/8/layout/target2"/>
    <dgm:cxn modelId="{C06996C2-9255-6747-8557-4810BE6F40AA}" type="presParOf" srcId="{312E2009-4FA0-466A-A629-CCDF196DA8B3}" destId="{EB9E0A90-8C2D-43BC-AB61-61953E116F8D}" srcOrd="1" destOrd="0" presId="urn:microsoft.com/office/officeart/2005/8/layout/target2"/>
    <dgm:cxn modelId="{608783A5-0A3C-714E-ABEE-2502883F1D5B}" type="presParOf" srcId="{FB4A19B3-6488-4C53-B161-3C924BBE3AC9}" destId="{AEC15C6A-9A26-4559-BB5B-1B20C3FF3F7E}" srcOrd="2" destOrd="0" presId="urn:microsoft.com/office/officeart/2005/8/layout/target2"/>
    <dgm:cxn modelId="{8DBBBE1A-987D-014D-924E-5F17552A1088}" type="presParOf" srcId="{AEC15C6A-9A26-4559-BB5B-1B20C3FF3F7E}" destId="{DA07E7A0-80AC-4D58-ACEC-B96ECB558C8C}" srcOrd="0" destOrd="0" presId="urn:microsoft.com/office/officeart/2005/8/layout/target2"/>
    <dgm:cxn modelId="{DF140A81-87D3-B74C-A27C-B9FA29BEA1AA}" type="presParOf" srcId="{AEC15C6A-9A26-4559-BB5B-1B20C3FF3F7E}" destId="{8F6ECDE1-EEA4-4D44-9407-385100CC067F}" srcOrd="1" destOrd="0" presId="urn:microsoft.com/office/officeart/2005/8/layout/target2"/>
    <dgm:cxn modelId="{C1785DA2-AA44-9E4B-98AD-2EC95AE6854A}" type="presParOf" srcId="{8F6ECDE1-EEA4-4D44-9407-385100CC067F}" destId="{0AB45AD2-3AF8-4B52-91E3-9ED875E8E31D}" srcOrd="0" destOrd="0" presId="urn:microsoft.com/office/officeart/2005/8/layout/target2"/>
    <dgm:cxn modelId="{CE54FCF7-9B54-F641-A17D-C0DA785811D1}" type="presParOf" srcId="{8F6ECDE1-EEA4-4D44-9407-385100CC067F}" destId="{06372340-9B29-419D-A024-775D7C9AB5D1}" srcOrd="1" destOrd="0" presId="urn:microsoft.com/office/officeart/2005/8/layout/target2"/>
    <dgm:cxn modelId="{404C3CE9-D1EC-1C43-BFA1-8D43118A8443}" type="presParOf" srcId="{8F6ECDE1-EEA4-4D44-9407-385100CC067F}" destId="{5080492F-CFBF-4636-AB49-F6BBE9C038F6}" srcOrd="2" destOrd="0" presId="urn:microsoft.com/office/officeart/2005/8/layout/target2"/>
    <dgm:cxn modelId="{5D81E138-1D8D-7643-9743-480DDBAA89F1}" type="presParOf" srcId="{8F6ECDE1-EEA4-4D44-9407-385100CC067F}" destId="{40AF66BC-3C50-4BE1-93ED-6528D3AD5138}" srcOrd="3" destOrd="0" presId="urn:microsoft.com/office/officeart/2005/8/layout/target2"/>
    <dgm:cxn modelId="{8D492E64-793E-5C49-8CCD-5910E3FAB2C5}" type="presParOf" srcId="{8F6ECDE1-EEA4-4D44-9407-385100CC067F}" destId="{0CF69348-C418-4BE3-955B-ACEA46987053}" srcOrd="4"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2DCB3-5122-4103-8BB5-549108AC8E57}">
      <dsp:nvSpPr>
        <dsp:cNvPr id="0" name=""/>
        <dsp:cNvSpPr/>
      </dsp:nvSpPr>
      <dsp:spPr>
        <a:xfrm>
          <a:off x="3036" y="301287"/>
          <a:ext cx="2408634" cy="1445180"/>
        </a:xfrm>
        <a:prstGeom prst="rect">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1. Development Timeline</a:t>
          </a:r>
          <a:endParaRPr lang="en-US" sz="2700" kern="1200" dirty="0"/>
        </a:p>
      </dsp:txBody>
      <dsp:txXfrm>
        <a:off x="3036" y="301287"/>
        <a:ext cx="2408634" cy="1445180"/>
      </dsp:txXfrm>
    </dsp:sp>
    <dsp:sp modelId="{75DD3D9D-BCF5-4030-8FDD-266CEE1F3F40}">
      <dsp:nvSpPr>
        <dsp:cNvPr id="0" name=""/>
        <dsp:cNvSpPr/>
      </dsp:nvSpPr>
      <dsp:spPr>
        <a:xfrm>
          <a:off x="2652533" y="301287"/>
          <a:ext cx="2408634" cy="1445180"/>
        </a:xfrm>
        <a:prstGeom prst="rect">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2. Milestone Refresher</a:t>
          </a:r>
          <a:endParaRPr lang="en-US" sz="2700" kern="1200" dirty="0"/>
        </a:p>
      </dsp:txBody>
      <dsp:txXfrm>
        <a:off x="2652533" y="301287"/>
        <a:ext cx="2408634" cy="1445180"/>
      </dsp:txXfrm>
    </dsp:sp>
    <dsp:sp modelId="{46245C47-DB02-4519-896D-3074A67C2995}">
      <dsp:nvSpPr>
        <dsp:cNvPr id="0" name=""/>
        <dsp:cNvSpPr/>
      </dsp:nvSpPr>
      <dsp:spPr>
        <a:xfrm>
          <a:off x="5302031" y="301287"/>
          <a:ext cx="2408634" cy="1445180"/>
        </a:xfrm>
        <a:prstGeom prst="rect">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3. The New Milestones</a:t>
          </a:r>
          <a:endParaRPr lang="en-US" sz="2700" kern="1200" dirty="0"/>
        </a:p>
      </dsp:txBody>
      <dsp:txXfrm>
        <a:off x="5302031" y="301287"/>
        <a:ext cx="2408634" cy="1445180"/>
      </dsp:txXfrm>
    </dsp:sp>
    <dsp:sp modelId="{62C52561-CC5E-4177-A2E9-DBF305B4E56B}">
      <dsp:nvSpPr>
        <dsp:cNvPr id="0" name=""/>
        <dsp:cNvSpPr/>
      </dsp:nvSpPr>
      <dsp:spPr>
        <a:xfrm>
          <a:off x="7951529" y="301287"/>
          <a:ext cx="2408634" cy="1445180"/>
        </a:xfrm>
        <a:prstGeom prst="rect">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4. Culminating Task Refresher</a:t>
          </a:r>
          <a:endParaRPr lang="en-US" sz="2700" kern="1200" dirty="0"/>
        </a:p>
      </dsp:txBody>
      <dsp:txXfrm>
        <a:off x="7951529" y="301287"/>
        <a:ext cx="2408634" cy="1445180"/>
      </dsp:txXfrm>
    </dsp:sp>
    <dsp:sp modelId="{AFB65F49-3A81-49F4-B269-62C597DAE6C0}">
      <dsp:nvSpPr>
        <dsp:cNvPr id="0" name=""/>
        <dsp:cNvSpPr/>
      </dsp:nvSpPr>
      <dsp:spPr>
        <a:xfrm>
          <a:off x="3036" y="1987331"/>
          <a:ext cx="2408634" cy="1445180"/>
        </a:xfrm>
        <a:prstGeom prst="rect">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5. The New Culminating Tasks</a:t>
          </a:r>
          <a:endParaRPr lang="en-US" sz="2700" kern="1200" dirty="0"/>
        </a:p>
      </dsp:txBody>
      <dsp:txXfrm>
        <a:off x="3036" y="1987331"/>
        <a:ext cx="2408634" cy="1445180"/>
      </dsp:txXfrm>
    </dsp:sp>
    <dsp:sp modelId="{BDE349BF-3110-4B5C-8B23-0C78CE4675FC}">
      <dsp:nvSpPr>
        <dsp:cNvPr id="0" name=""/>
        <dsp:cNvSpPr/>
      </dsp:nvSpPr>
      <dsp:spPr>
        <a:xfrm>
          <a:off x="2652533" y="1987331"/>
          <a:ext cx="2408634" cy="1445180"/>
        </a:xfrm>
        <a:prstGeom prst="rect">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6. The Repository</a:t>
          </a:r>
          <a:endParaRPr lang="en-US" sz="2700" kern="1200" dirty="0"/>
        </a:p>
      </dsp:txBody>
      <dsp:txXfrm>
        <a:off x="2652533" y="1987331"/>
        <a:ext cx="2408634" cy="1445180"/>
      </dsp:txXfrm>
    </dsp:sp>
    <dsp:sp modelId="{B7489F91-8C1F-4CDE-8779-27D62F7EBF94}">
      <dsp:nvSpPr>
        <dsp:cNvPr id="0" name=""/>
        <dsp:cNvSpPr/>
      </dsp:nvSpPr>
      <dsp:spPr>
        <a:xfrm>
          <a:off x="5302031" y="1987331"/>
          <a:ext cx="2408634" cy="1445180"/>
        </a:xfrm>
        <a:prstGeom prst="rect">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7. Best Practices</a:t>
          </a:r>
          <a:endParaRPr lang="en-US" sz="2700" kern="1200" dirty="0"/>
        </a:p>
      </dsp:txBody>
      <dsp:txXfrm>
        <a:off x="5302031" y="1987331"/>
        <a:ext cx="2408634" cy="1445180"/>
      </dsp:txXfrm>
    </dsp:sp>
    <dsp:sp modelId="{C491CA80-3AC6-4D73-9DF3-0350F33956ED}">
      <dsp:nvSpPr>
        <dsp:cNvPr id="0" name=""/>
        <dsp:cNvSpPr/>
      </dsp:nvSpPr>
      <dsp:spPr>
        <a:xfrm>
          <a:off x="7951529" y="1987331"/>
          <a:ext cx="2408634" cy="1445180"/>
        </a:xfrm>
        <a:prstGeom prst="rect">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8. What’s Next?</a:t>
          </a:r>
          <a:endParaRPr lang="en-US" sz="2700" kern="1200" dirty="0"/>
        </a:p>
      </dsp:txBody>
      <dsp:txXfrm>
        <a:off x="7951529" y="1987331"/>
        <a:ext cx="2408634" cy="1445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203BA-D3B8-4BE4-8311-EF094DA1ABF4}">
      <dsp:nvSpPr>
        <dsp:cNvPr id="0" name=""/>
        <dsp:cNvSpPr/>
      </dsp:nvSpPr>
      <dsp:spPr>
        <a:xfrm rot="5400000">
          <a:off x="1220429" y="1532547"/>
          <a:ext cx="1028811" cy="1711919"/>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AEFA7-F90D-41D5-B416-14FEF2340464}">
      <dsp:nvSpPr>
        <dsp:cNvPr id="0" name=""/>
        <dsp:cNvSpPr/>
      </dsp:nvSpPr>
      <dsp:spPr>
        <a:xfrm>
          <a:off x="1048695" y="2044042"/>
          <a:ext cx="1545530" cy="1354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Daily Activities</a:t>
          </a:r>
        </a:p>
      </dsp:txBody>
      <dsp:txXfrm>
        <a:off x="1048695" y="2044042"/>
        <a:ext cx="1545530" cy="1354748"/>
      </dsp:txXfrm>
    </dsp:sp>
    <dsp:sp modelId="{CD8358DF-1CC3-40FA-A41C-A3EBD3813397}">
      <dsp:nvSpPr>
        <dsp:cNvPr id="0" name=""/>
        <dsp:cNvSpPr/>
      </dsp:nvSpPr>
      <dsp:spPr>
        <a:xfrm>
          <a:off x="2302616" y="1406514"/>
          <a:ext cx="291609" cy="291609"/>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4E0C71-36B7-4984-9F9A-C814342190E8}">
      <dsp:nvSpPr>
        <dsp:cNvPr id="0" name=""/>
        <dsp:cNvSpPr/>
      </dsp:nvSpPr>
      <dsp:spPr>
        <a:xfrm rot="5400000">
          <a:off x="3112461" y="1064362"/>
          <a:ext cx="1028811" cy="1711919"/>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CB01F5-DD4B-4C30-A430-3118831AFE55}">
      <dsp:nvSpPr>
        <dsp:cNvPr id="0" name=""/>
        <dsp:cNvSpPr/>
      </dsp:nvSpPr>
      <dsp:spPr>
        <a:xfrm>
          <a:off x="2940726" y="1575857"/>
          <a:ext cx="1545530" cy="1354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Tasks/Task-based Activities</a:t>
          </a:r>
          <a:endParaRPr lang="en-CA" sz="2000" kern="1200" dirty="0"/>
        </a:p>
      </dsp:txBody>
      <dsp:txXfrm>
        <a:off x="2940726" y="1575857"/>
        <a:ext cx="1545530" cy="1354748"/>
      </dsp:txXfrm>
    </dsp:sp>
    <dsp:sp modelId="{3FED0B99-58E9-4334-93F9-E93ABAE39C72}">
      <dsp:nvSpPr>
        <dsp:cNvPr id="0" name=""/>
        <dsp:cNvSpPr/>
      </dsp:nvSpPr>
      <dsp:spPr>
        <a:xfrm>
          <a:off x="4194647" y="938329"/>
          <a:ext cx="291609" cy="291609"/>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E62EE1-7CF9-434C-B20B-4A477EBDA033}">
      <dsp:nvSpPr>
        <dsp:cNvPr id="0" name=""/>
        <dsp:cNvSpPr/>
      </dsp:nvSpPr>
      <dsp:spPr>
        <a:xfrm rot="5400000">
          <a:off x="5004492" y="596177"/>
          <a:ext cx="1028811" cy="1711919"/>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8B016E-9E11-4CE7-87D9-E47BF703E40E}">
      <dsp:nvSpPr>
        <dsp:cNvPr id="0" name=""/>
        <dsp:cNvSpPr/>
      </dsp:nvSpPr>
      <dsp:spPr>
        <a:xfrm>
          <a:off x="4832758" y="1107672"/>
          <a:ext cx="1545530" cy="1354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Integrated Tasks</a:t>
          </a:r>
          <a:endParaRPr lang="en-CA" sz="2000" kern="1200" dirty="0"/>
        </a:p>
      </dsp:txBody>
      <dsp:txXfrm>
        <a:off x="4832758" y="1107672"/>
        <a:ext cx="1545530" cy="1354748"/>
      </dsp:txXfrm>
    </dsp:sp>
    <dsp:sp modelId="{7C9F77ED-C07F-488D-8EB3-99BF95CCC786}">
      <dsp:nvSpPr>
        <dsp:cNvPr id="0" name=""/>
        <dsp:cNvSpPr/>
      </dsp:nvSpPr>
      <dsp:spPr>
        <a:xfrm>
          <a:off x="6086679" y="470144"/>
          <a:ext cx="291609" cy="291609"/>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923529-6C7B-44A8-B8B7-832C9FB8BFE3}">
      <dsp:nvSpPr>
        <dsp:cNvPr id="0" name=""/>
        <dsp:cNvSpPr/>
      </dsp:nvSpPr>
      <dsp:spPr>
        <a:xfrm rot="5400000">
          <a:off x="6896523" y="127992"/>
          <a:ext cx="1028811" cy="1711919"/>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20CF7B-ED9E-4A05-B545-53F235C5E75B}">
      <dsp:nvSpPr>
        <dsp:cNvPr id="0" name=""/>
        <dsp:cNvSpPr/>
      </dsp:nvSpPr>
      <dsp:spPr>
        <a:xfrm>
          <a:off x="6724789" y="639487"/>
          <a:ext cx="1545530" cy="1354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Milestones</a:t>
          </a:r>
          <a:endParaRPr lang="en-CA" sz="2000" kern="1200" dirty="0"/>
        </a:p>
      </dsp:txBody>
      <dsp:txXfrm>
        <a:off x="6724789" y="639487"/>
        <a:ext cx="1545530" cy="1354748"/>
      </dsp:txXfrm>
    </dsp:sp>
    <dsp:sp modelId="{9F1B490D-8415-4D60-B299-C1BD9AE30402}">
      <dsp:nvSpPr>
        <dsp:cNvPr id="0" name=""/>
        <dsp:cNvSpPr/>
      </dsp:nvSpPr>
      <dsp:spPr>
        <a:xfrm>
          <a:off x="7978710" y="1959"/>
          <a:ext cx="291609" cy="291609"/>
        </a:xfrm>
        <a:prstGeom prst="triangle">
          <a:avLst>
            <a:gd name="adj" fmla="val 10000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572F5E-21BD-4533-B9E3-A3599FFEF871}">
      <dsp:nvSpPr>
        <dsp:cNvPr id="0" name=""/>
        <dsp:cNvSpPr/>
      </dsp:nvSpPr>
      <dsp:spPr>
        <a:xfrm rot="5400000">
          <a:off x="8788554" y="-340192"/>
          <a:ext cx="1028811" cy="1711919"/>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E67E5-548F-43B5-9D51-C00D9788885A}">
      <dsp:nvSpPr>
        <dsp:cNvPr id="0" name=""/>
        <dsp:cNvSpPr/>
      </dsp:nvSpPr>
      <dsp:spPr>
        <a:xfrm>
          <a:off x="8616820" y="171302"/>
          <a:ext cx="1545530" cy="1354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Culminating</a:t>
          </a:r>
        </a:p>
        <a:p>
          <a:pPr marL="0" lvl="0" indent="0" algn="l" defTabSz="889000">
            <a:lnSpc>
              <a:spcPct val="90000"/>
            </a:lnSpc>
            <a:spcBef>
              <a:spcPct val="0"/>
            </a:spcBef>
            <a:spcAft>
              <a:spcPct val="35000"/>
            </a:spcAft>
            <a:buNone/>
          </a:pPr>
          <a:r>
            <a:rPr lang="en-US" sz="2000" kern="1200" dirty="0"/>
            <a:t>Task</a:t>
          </a:r>
          <a:endParaRPr lang="en-CA" sz="2000" kern="1200" dirty="0"/>
        </a:p>
      </dsp:txBody>
      <dsp:txXfrm>
        <a:off x="8616820" y="171302"/>
        <a:ext cx="1545530" cy="13547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02BFC-93F5-4E04-89B4-6CBE361BF70C}">
      <dsp:nvSpPr>
        <dsp:cNvPr id="0" name=""/>
        <dsp:cNvSpPr/>
      </dsp:nvSpPr>
      <dsp:spPr>
        <a:xfrm>
          <a:off x="0" y="0"/>
          <a:ext cx="10657183" cy="3600400"/>
        </a:xfrm>
        <a:prstGeom prst="roundRect">
          <a:avLst>
            <a:gd name="adj" fmla="val 8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2794310" numCol="1" spcCol="1270" anchor="t" anchorCtr="0">
          <a:noAutofit/>
        </a:bodyPr>
        <a:lstStyle/>
        <a:p>
          <a:pPr marL="0" lvl="0" indent="0" algn="l" defTabSz="1377950">
            <a:lnSpc>
              <a:spcPct val="90000"/>
            </a:lnSpc>
            <a:spcBef>
              <a:spcPct val="0"/>
            </a:spcBef>
            <a:spcAft>
              <a:spcPct val="35000"/>
            </a:spcAft>
            <a:buNone/>
          </a:pPr>
          <a:r>
            <a:rPr lang="en-US" sz="3100" kern="1200" dirty="0"/>
            <a:t>Goal</a:t>
          </a:r>
          <a:endParaRPr lang="en-CA" sz="3100" kern="1200" dirty="0"/>
        </a:p>
      </dsp:txBody>
      <dsp:txXfrm>
        <a:off x="89634" y="89634"/>
        <a:ext cx="10477915" cy="3421132"/>
      </dsp:txXfrm>
    </dsp:sp>
    <dsp:sp modelId="{3C81FD20-D194-4BA8-8DAA-593772FE0EDF}">
      <dsp:nvSpPr>
        <dsp:cNvPr id="0" name=""/>
        <dsp:cNvSpPr/>
      </dsp:nvSpPr>
      <dsp:spPr>
        <a:xfrm>
          <a:off x="266429" y="900100"/>
          <a:ext cx="10124324" cy="2520280"/>
        </a:xfrm>
        <a:prstGeom prst="roundRect">
          <a:avLst>
            <a:gd name="adj" fmla="val 10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600378" numCol="1" spcCol="1270" anchor="t" anchorCtr="0">
          <a:noAutofit/>
        </a:bodyPr>
        <a:lstStyle/>
        <a:p>
          <a:pPr marL="0" lvl="0" indent="0" algn="l" defTabSz="1377950">
            <a:lnSpc>
              <a:spcPct val="90000"/>
            </a:lnSpc>
            <a:spcBef>
              <a:spcPct val="0"/>
            </a:spcBef>
            <a:spcAft>
              <a:spcPct val="35000"/>
            </a:spcAft>
            <a:buNone/>
          </a:pPr>
          <a:r>
            <a:rPr lang="en-US" sz="3100" kern="1200" dirty="0"/>
            <a:t>Culminating Task</a:t>
          </a:r>
          <a:endParaRPr lang="en-CA" sz="3100" kern="1200" dirty="0"/>
        </a:p>
      </dsp:txBody>
      <dsp:txXfrm>
        <a:off x="343936" y="977607"/>
        <a:ext cx="9969310" cy="2365266"/>
      </dsp:txXfrm>
    </dsp:sp>
    <dsp:sp modelId="{DA07E7A0-80AC-4D58-ACEC-B96ECB558C8C}">
      <dsp:nvSpPr>
        <dsp:cNvPr id="0" name=""/>
        <dsp:cNvSpPr/>
      </dsp:nvSpPr>
      <dsp:spPr>
        <a:xfrm>
          <a:off x="532859" y="1800200"/>
          <a:ext cx="9591465" cy="1440160"/>
        </a:xfrm>
        <a:prstGeom prst="roundRect">
          <a:avLst>
            <a:gd name="adj" fmla="val 105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812890" numCol="1" spcCol="1270" anchor="t" anchorCtr="0">
          <a:noAutofit/>
        </a:bodyPr>
        <a:lstStyle/>
        <a:p>
          <a:pPr marL="0" lvl="0" indent="0" algn="l" defTabSz="1377950">
            <a:lnSpc>
              <a:spcPct val="90000"/>
            </a:lnSpc>
            <a:spcBef>
              <a:spcPct val="0"/>
            </a:spcBef>
            <a:spcAft>
              <a:spcPct val="35000"/>
            </a:spcAft>
            <a:buNone/>
          </a:pPr>
          <a:r>
            <a:rPr lang="en-US" sz="3100" kern="1200" dirty="0"/>
            <a:t>Milestones</a:t>
          </a:r>
          <a:endParaRPr lang="en-CA" sz="3100" kern="1200" dirty="0"/>
        </a:p>
      </dsp:txBody>
      <dsp:txXfrm>
        <a:off x="577149" y="1844490"/>
        <a:ext cx="9502885" cy="1351580"/>
      </dsp:txXfrm>
    </dsp:sp>
    <dsp:sp modelId="{0AB45AD2-3AF8-4B52-91E3-9ED875E8E31D}">
      <dsp:nvSpPr>
        <dsp:cNvPr id="0" name=""/>
        <dsp:cNvSpPr/>
      </dsp:nvSpPr>
      <dsp:spPr>
        <a:xfrm>
          <a:off x="772645" y="2448272"/>
          <a:ext cx="2998737" cy="648072"/>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a:t>
          </a:r>
          <a:endParaRPr lang="en-CA" sz="2900" kern="1200" dirty="0"/>
        </a:p>
      </dsp:txBody>
      <dsp:txXfrm>
        <a:off x="792575" y="2468202"/>
        <a:ext cx="2958877" cy="608212"/>
      </dsp:txXfrm>
    </dsp:sp>
    <dsp:sp modelId="{5080492F-CFBF-4636-AB49-F6BBE9C038F6}">
      <dsp:nvSpPr>
        <dsp:cNvPr id="0" name=""/>
        <dsp:cNvSpPr/>
      </dsp:nvSpPr>
      <dsp:spPr>
        <a:xfrm>
          <a:off x="3823993" y="2448272"/>
          <a:ext cx="2998737" cy="648072"/>
        </a:xfrm>
        <a:prstGeom prst="roundRect">
          <a:avLst>
            <a:gd name="adj" fmla="val 105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2</a:t>
          </a:r>
          <a:endParaRPr lang="en-CA" sz="2900" kern="1200" dirty="0"/>
        </a:p>
      </dsp:txBody>
      <dsp:txXfrm>
        <a:off x="3843923" y="2468202"/>
        <a:ext cx="2958877" cy="608212"/>
      </dsp:txXfrm>
    </dsp:sp>
    <dsp:sp modelId="{0CF69348-C418-4BE3-955B-ACEA46987053}">
      <dsp:nvSpPr>
        <dsp:cNvPr id="0" name=""/>
        <dsp:cNvSpPr/>
      </dsp:nvSpPr>
      <dsp:spPr>
        <a:xfrm>
          <a:off x="6875340" y="2448272"/>
          <a:ext cx="2998737" cy="648072"/>
        </a:xfrm>
        <a:prstGeom prst="roundRect">
          <a:avLst>
            <a:gd name="adj" fmla="val 105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3</a:t>
          </a:r>
          <a:endParaRPr lang="en-CA" sz="2900" kern="1200" dirty="0"/>
        </a:p>
      </dsp:txBody>
      <dsp:txXfrm>
        <a:off x="6895270" y="2468202"/>
        <a:ext cx="2958877" cy="6082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5" name="Google Shape;5;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indent="0">
              <a:buNone/>
            </a:pPr>
            <a:endParaRPr lang="en-GB" dirty="0"/>
          </a:p>
        </p:txBody>
      </p:sp>
      <p:sp>
        <p:nvSpPr>
          <p:cNvPr id="52" name="Google Shape;5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10</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31563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11</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335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B3A7C0-BB8F-4641-A316-72A9663C36C5}" type="slidenum">
              <a:rPr lang="en-US"/>
              <a:t>12</a:t>
            </a:fld>
            <a:endParaRPr lang="en-US"/>
          </a:p>
        </p:txBody>
      </p:sp>
    </p:spTree>
    <p:extLst>
      <p:ext uri="{BB962C8B-B14F-4D97-AF65-F5344CB8AC3E}">
        <p14:creationId xmlns:p14="http://schemas.microsoft.com/office/powerpoint/2010/main" val="1963438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13</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02570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14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8169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15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07133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16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90058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17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8829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18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6375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19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61792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c9307fa39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indent="0">
              <a:buNone/>
            </a:pPr>
            <a:endParaRPr lang="en-GB" dirty="0"/>
          </a:p>
        </p:txBody>
      </p:sp>
      <p:sp>
        <p:nvSpPr>
          <p:cNvPr id="58" name="Google Shape;58;g9c9307fa3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har char="•"/>
            </a:pPr>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20</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99726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har char="•"/>
            </a:pPr>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21</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33038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har char="•"/>
            </a:pPr>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22</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302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har char="•"/>
            </a:pPr>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23</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3998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24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72696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25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9908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74584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27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13476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7772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30</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12073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indent="0">
              <a:buNone/>
            </a:pPr>
            <a:endParaRPr lang="en-GB" dirty="0"/>
          </a:p>
        </p:txBody>
      </p:sp>
      <p:sp>
        <p:nvSpPr>
          <p:cNvPr id="64" name="Google Shape;6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CA" sz="11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31</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4000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B3A7C0-BB8F-4641-A316-72A9663C36C5}" type="slidenum">
              <a:rPr lang="en-US"/>
              <a:t>32</a:t>
            </a:fld>
            <a:endParaRPr lang="en-US"/>
          </a:p>
        </p:txBody>
      </p:sp>
    </p:spTree>
    <p:extLst>
      <p:ext uri="{BB962C8B-B14F-4D97-AF65-F5344CB8AC3E}">
        <p14:creationId xmlns:p14="http://schemas.microsoft.com/office/powerpoint/2010/main" val="3264323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E5A583-8F14-4012-8D72-B91541334969}" type="slidenum">
              <a:rPr lang="en-CA" smtClean="0"/>
              <a:pPr/>
              <a:t>33</a:t>
            </a:fld>
            <a:endParaRPr lang="en-CA"/>
          </a:p>
        </p:txBody>
      </p:sp>
    </p:spTree>
    <p:extLst>
      <p:ext uri="{BB962C8B-B14F-4D97-AF65-F5344CB8AC3E}">
        <p14:creationId xmlns:p14="http://schemas.microsoft.com/office/powerpoint/2010/main" val="149351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E5A583-8F14-4012-8D72-B91541334969}" type="slidenum">
              <a:rPr lang="en-CA" smtClean="0"/>
              <a:pPr/>
              <a:t>34</a:t>
            </a:fld>
            <a:endParaRPr lang="en-CA"/>
          </a:p>
        </p:txBody>
      </p:sp>
    </p:spTree>
    <p:extLst>
      <p:ext uri="{BB962C8B-B14F-4D97-AF65-F5344CB8AC3E}">
        <p14:creationId xmlns:p14="http://schemas.microsoft.com/office/powerpoint/2010/main" val="3064917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E5A583-8F14-4012-8D72-B91541334969}" type="slidenum">
              <a:rPr lang="en-CA" smtClean="0"/>
              <a:pPr/>
              <a:t>35</a:t>
            </a:fld>
            <a:endParaRPr lang="en-CA"/>
          </a:p>
        </p:txBody>
      </p:sp>
    </p:spTree>
    <p:extLst>
      <p:ext uri="{BB962C8B-B14F-4D97-AF65-F5344CB8AC3E}">
        <p14:creationId xmlns:p14="http://schemas.microsoft.com/office/powerpoint/2010/main" val="935928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CA" dirty="0"/>
          </a:p>
        </p:txBody>
      </p:sp>
      <p:sp>
        <p:nvSpPr>
          <p:cNvPr id="4" name="Slide Number Placeholder 3"/>
          <p:cNvSpPr>
            <a:spLocks noGrp="1"/>
          </p:cNvSpPr>
          <p:nvPr>
            <p:ph type="sldNum" sz="quarter" idx="10"/>
          </p:nvPr>
        </p:nvSpPr>
        <p:spPr/>
        <p:txBody>
          <a:bodyPr/>
          <a:lstStyle/>
          <a:p>
            <a:fld id="{2CB3A7C0-BB8F-4641-A316-72A9663C36C5}" type="slidenum">
              <a:rPr lang="en-US" smtClean="0"/>
              <a:t>36</a:t>
            </a:fld>
            <a:endParaRPr lang="en-US"/>
          </a:p>
        </p:txBody>
      </p:sp>
    </p:spTree>
    <p:extLst>
      <p:ext uri="{BB962C8B-B14F-4D97-AF65-F5344CB8AC3E}">
        <p14:creationId xmlns:p14="http://schemas.microsoft.com/office/powerpoint/2010/main" val="3126637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0800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22206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40</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3983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9835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2321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47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09875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8456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89723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50</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7361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51</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05378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52</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64013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53</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8546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58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46942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59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34329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60</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3963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373268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100" name="Google Shape;100;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7005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100" name="Google Shape;100;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338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5956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500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5903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4" name="Google Shape;12;p6">
            <a:extLst>
              <a:ext uri="{FF2B5EF4-FFF2-40B4-BE49-F238E27FC236}">
                <a16:creationId xmlns:a16="http://schemas.microsoft.com/office/drawing/2014/main" id="{FFE503EA-B776-3F03-DAB4-9DF022486858}"/>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EE0F8135-0C6F-FC4E-024E-455C0634742B}"/>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3F2FB03B-8FB4-10E5-B0D0-35B9CE2E394B}"/>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7BF9B66F-86D2-D397-A6C1-F2AAE54E0079}"/>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99DC7B81-9A2D-598E-2A2C-7BF8D83C8F3D}"/>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New Milestones and Culminating Tasks</a:t>
              </a:r>
              <a:endParaRPr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Freeform 6"/>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a:xfrm>
            <a:off x="914400" y="1600201"/>
            <a:ext cx="10363200" cy="37338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9" name="Freeform 8"/>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58464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Freeform 9"/>
          <p:cNvSpPr/>
          <p:nvPr/>
        </p:nvSpPr>
        <p:spPr>
          <a:xfrm>
            <a:off x="2409853" y="6148043"/>
            <a:ext cx="978532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6"/>
            <a:ext cx="9652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914400" y="1535113"/>
            <a:ext cx="48768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5" name="Text Placeholder 4"/>
          <p:cNvSpPr>
            <a:spLocks noGrp="1"/>
          </p:cNvSpPr>
          <p:nvPr>
            <p:ph type="body" sz="quarter" idx="3"/>
          </p:nvPr>
        </p:nvSpPr>
        <p:spPr>
          <a:xfrm>
            <a:off x="6400800" y="1535113"/>
            <a:ext cx="48768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2" name="Freeform 11"/>
          <p:cNvSpPr/>
          <p:nvPr/>
        </p:nvSpPr>
        <p:spPr>
          <a:xfrm>
            <a:off x="-261" y="5412337"/>
            <a:ext cx="10140757"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240967" y="6116508"/>
            <a:ext cx="9954208"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
        <p:nvSpPr>
          <p:cNvPr id="15" name="Content Placeholder 14"/>
          <p:cNvSpPr>
            <a:spLocks noGrp="1"/>
          </p:cNvSpPr>
          <p:nvPr>
            <p:ph sz="quarter" idx="13"/>
          </p:nvPr>
        </p:nvSpPr>
        <p:spPr>
          <a:xfrm>
            <a:off x="914400" y="2209800"/>
            <a:ext cx="4876800" cy="32004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7" name="Content Placeholder 16"/>
          <p:cNvSpPr>
            <a:spLocks noGrp="1"/>
          </p:cNvSpPr>
          <p:nvPr>
            <p:ph sz="quarter" idx="14"/>
          </p:nvPr>
        </p:nvSpPr>
        <p:spPr>
          <a:xfrm>
            <a:off x="6400800" y="2209800"/>
            <a:ext cx="4876800" cy="32004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99256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grpSp>
        <p:nvGrpSpPr>
          <p:cNvPr id="3" name="Google Shape;12;p6">
            <a:extLst>
              <a:ext uri="{FF2B5EF4-FFF2-40B4-BE49-F238E27FC236}">
                <a16:creationId xmlns:a16="http://schemas.microsoft.com/office/drawing/2014/main" id="{8939EC62-0409-13E5-1BD1-0F76069F3E38}"/>
              </a:ext>
            </a:extLst>
          </p:cNvPr>
          <p:cNvGrpSpPr/>
          <p:nvPr userDrawn="1"/>
        </p:nvGrpSpPr>
        <p:grpSpPr>
          <a:xfrm>
            <a:off x="0" y="6026478"/>
            <a:ext cx="11958172" cy="832052"/>
            <a:chOff x="0" y="6026478"/>
            <a:chExt cx="11958172" cy="832052"/>
          </a:xfrm>
        </p:grpSpPr>
        <p:pic>
          <p:nvPicPr>
            <p:cNvPr id="4" name="Google Shape;13;p6">
              <a:extLst>
                <a:ext uri="{FF2B5EF4-FFF2-40B4-BE49-F238E27FC236}">
                  <a16:creationId xmlns:a16="http://schemas.microsoft.com/office/drawing/2014/main" id="{63D88CC0-BD10-762A-7AE5-311FF23CD759}"/>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5" name="Google Shape;14;p6">
              <a:extLst>
                <a:ext uri="{FF2B5EF4-FFF2-40B4-BE49-F238E27FC236}">
                  <a16:creationId xmlns:a16="http://schemas.microsoft.com/office/drawing/2014/main" id="{ACE27269-25AE-7F4F-6633-1376B82FF71E}"/>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5;p6">
              <a:extLst>
                <a:ext uri="{FF2B5EF4-FFF2-40B4-BE49-F238E27FC236}">
                  <a16:creationId xmlns:a16="http://schemas.microsoft.com/office/drawing/2014/main" id="{729E0935-1086-B216-F88F-3C9790CBECCA}"/>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6;p6">
              <a:extLst>
                <a:ext uri="{FF2B5EF4-FFF2-40B4-BE49-F238E27FC236}">
                  <a16:creationId xmlns:a16="http://schemas.microsoft.com/office/drawing/2014/main" id="{1BAFCE5D-71EE-0F32-1B1B-8B1A3DC9A9D6}"/>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New Milestones and Culminating Tasks</a:t>
              </a:r>
              <a:endParaRPr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grpSp>
        <p:nvGrpSpPr>
          <p:cNvPr id="4" name="Google Shape;12;p6">
            <a:extLst>
              <a:ext uri="{FF2B5EF4-FFF2-40B4-BE49-F238E27FC236}">
                <a16:creationId xmlns:a16="http://schemas.microsoft.com/office/drawing/2014/main" id="{2F0119D2-C7A4-D592-88B2-F6E3B7AB258A}"/>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256CF636-2FC5-6359-E35D-3F724C7D6EB1}"/>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DB77B8B7-F067-A7F4-E5FE-CE3A95B08BD9}"/>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BC2D141C-1205-72D9-5EE3-AE8A738823C8}"/>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A5830606-BD2B-B6B9-AD0B-87F5C85A07AA}"/>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New Milestones and Culminating Tasks</a:t>
              </a:r>
              <a:endParaRPr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grpSp>
        <p:nvGrpSpPr>
          <p:cNvPr id="2" name="Google Shape;12;p6">
            <a:extLst>
              <a:ext uri="{FF2B5EF4-FFF2-40B4-BE49-F238E27FC236}">
                <a16:creationId xmlns:a16="http://schemas.microsoft.com/office/drawing/2014/main" id="{FEDCBB1C-3746-4CDE-6552-6B572ED4B84B}"/>
              </a:ext>
            </a:extLst>
          </p:cNvPr>
          <p:cNvGrpSpPr/>
          <p:nvPr userDrawn="1"/>
        </p:nvGrpSpPr>
        <p:grpSpPr>
          <a:xfrm>
            <a:off x="0" y="6026478"/>
            <a:ext cx="11958172" cy="832052"/>
            <a:chOff x="0" y="6026478"/>
            <a:chExt cx="11958172" cy="832052"/>
          </a:xfrm>
        </p:grpSpPr>
        <p:pic>
          <p:nvPicPr>
            <p:cNvPr id="3" name="Google Shape;13;p6">
              <a:extLst>
                <a:ext uri="{FF2B5EF4-FFF2-40B4-BE49-F238E27FC236}">
                  <a16:creationId xmlns:a16="http://schemas.microsoft.com/office/drawing/2014/main" id="{79924C15-DE65-E554-E9F5-92C35307319C}"/>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4" name="Google Shape;14;p6">
              <a:extLst>
                <a:ext uri="{FF2B5EF4-FFF2-40B4-BE49-F238E27FC236}">
                  <a16:creationId xmlns:a16="http://schemas.microsoft.com/office/drawing/2014/main" id="{1A791BAF-8BC7-1207-9BDE-68D2ADFE4A35}"/>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5;p6">
              <a:extLst>
                <a:ext uri="{FF2B5EF4-FFF2-40B4-BE49-F238E27FC236}">
                  <a16:creationId xmlns:a16="http://schemas.microsoft.com/office/drawing/2014/main" id="{CE094FDF-9D9D-BFB4-B41D-57C674776D86}"/>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6;p6">
              <a:extLst>
                <a:ext uri="{FF2B5EF4-FFF2-40B4-BE49-F238E27FC236}">
                  <a16:creationId xmlns:a16="http://schemas.microsoft.com/office/drawing/2014/main" id="{74E5B8A6-579A-EBE7-13A3-B5A490BED7A5}"/>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New Milestones and Culminating Tasks</a:t>
              </a:r>
              <a:endParaRPr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grpSp>
        <p:nvGrpSpPr>
          <p:cNvPr id="5" name="Google Shape;12;p6">
            <a:extLst>
              <a:ext uri="{FF2B5EF4-FFF2-40B4-BE49-F238E27FC236}">
                <a16:creationId xmlns:a16="http://schemas.microsoft.com/office/drawing/2014/main" id="{29EB6972-5B79-5D91-F3A8-22D5516C2D7B}"/>
              </a:ext>
            </a:extLst>
          </p:cNvPr>
          <p:cNvGrpSpPr/>
          <p:nvPr userDrawn="1"/>
        </p:nvGrpSpPr>
        <p:grpSpPr>
          <a:xfrm>
            <a:off x="0" y="6026478"/>
            <a:ext cx="11958172" cy="832052"/>
            <a:chOff x="0" y="6026478"/>
            <a:chExt cx="11958172" cy="832052"/>
          </a:xfrm>
        </p:grpSpPr>
        <p:pic>
          <p:nvPicPr>
            <p:cNvPr id="6" name="Google Shape;13;p6">
              <a:extLst>
                <a:ext uri="{FF2B5EF4-FFF2-40B4-BE49-F238E27FC236}">
                  <a16:creationId xmlns:a16="http://schemas.microsoft.com/office/drawing/2014/main" id="{36BC6741-8790-6E40-0A1C-453E83155AC8}"/>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7" name="Google Shape;14;p6">
              <a:extLst>
                <a:ext uri="{FF2B5EF4-FFF2-40B4-BE49-F238E27FC236}">
                  <a16:creationId xmlns:a16="http://schemas.microsoft.com/office/drawing/2014/main" id="{EB7FC6E9-54D8-411D-5FDD-035764279D82}"/>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5;p6">
              <a:extLst>
                <a:ext uri="{FF2B5EF4-FFF2-40B4-BE49-F238E27FC236}">
                  <a16:creationId xmlns:a16="http://schemas.microsoft.com/office/drawing/2014/main" id="{85539AB9-87DB-1D83-96DE-D007AD4D0F91}"/>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16;p6">
              <a:extLst>
                <a:ext uri="{FF2B5EF4-FFF2-40B4-BE49-F238E27FC236}">
                  <a16:creationId xmlns:a16="http://schemas.microsoft.com/office/drawing/2014/main" id="{29EEB219-CF2D-775E-B5C5-AE6BEB2205F6}"/>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New Milestones and Culminating Tasks</a:t>
              </a:r>
              <a:endParaRPr dirty="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 name="Google Shape;12;p6">
            <a:extLst>
              <a:ext uri="{FF2B5EF4-FFF2-40B4-BE49-F238E27FC236}">
                <a16:creationId xmlns:a16="http://schemas.microsoft.com/office/drawing/2014/main" id="{C60B28AF-794F-32FA-ADC8-B2E46EB0928F}"/>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0B714113-0B42-17D6-D15F-3F12E86E8425}"/>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1193137F-768F-2DA6-0F15-871B9B2E0185}"/>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B0D703FF-5E03-CC0E-A1F5-69090C43C9EA}"/>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38682556-A769-15FA-C128-BB177DA46446}"/>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New Milestones and Culminating Tasks</a:t>
              </a:r>
              <a:endParaRPr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 name="Google Shape;12;p6">
            <a:extLst>
              <a:ext uri="{FF2B5EF4-FFF2-40B4-BE49-F238E27FC236}">
                <a16:creationId xmlns:a16="http://schemas.microsoft.com/office/drawing/2014/main" id="{3C940202-F825-BE40-FEB2-47D8730E37B7}"/>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4539FC11-FF2C-ADC3-3190-8B020D923AEE}"/>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34D0BECD-DA58-E7C1-BEC3-AD7C52E37829}"/>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26EB1BF6-E7C1-A13B-D2DC-18013360BC27}"/>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487880C2-ACE2-DC38-3FCD-AB3D0BCE3747}"/>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New Milestones and Culminating Tasks</a:t>
              </a:r>
              <a:endParaRPr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9821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2480168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8" name="Google Shape;8;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6"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e-channel@contactnorth.ca"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northernliteracynetworks.ca/common-assessment-for-the-oalcf-goal-path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oalcf-repository.ca/"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mailto:sarahg@contactnorth.ca" TargetMode="Externa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172_523531AE.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169_2DB614B1.xml"/><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www.tcu.gov.on.ca/eng/eopg/publications/lbs-adm-memo-initiatives-en.pdf"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tinyurl.com/3m28vhtj"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app.smartsheet.com/b/form/6d114669e433460fbadd21761368e09d"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C_7DFD856.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descr="A person riding a snowboard&#10;&#10;Description automatically generated with medium confidence">
            <a:extLst>
              <a:ext uri="{FF2B5EF4-FFF2-40B4-BE49-F238E27FC236}">
                <a16:creationId xmlns:a16="http://schemas.microsoft.com/office/drawing/2014/main" id="{321FECF2-14C9-6B87-8F83-500A09258D1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42789-BEB6-3912-FBA6-C5FCFA6E6565}"/>
              </a:ext>
            </a:extLst>
          </p:cNvPr>
          <p:cNvSpPr>
            <a:spLocks noGrp="1"/>
          </p:cNvSpPr>
          <p:nvPr>
            <p:ph type="title"/>
          </p:nvPr>
        </p:nvSpPr>
        <p:spPr/>
        <p:txBody>
          <a:bodyPr/>
          <a:lstStyle/>
          <a:p>
            <a:r>
              <a:rPr lang="en-CA" dirty="0"/>
              <a:t>What is a milestone?</a:t>
            </a:r>
          </a:p>
        </p:txBody>
      </p:sp>
      <p:sp>
        <p:nvSpPr>
          <p:cNvPr id="4" name="TextBox 3">
            <a:extLst>
              <a:ext uri="{FF2B5EF4-FFF2-40B4-BE49-F238E27FC236}">
                <a16:creationId xmlns:a16="http://schemas.microsoft.com/office/drawing/2014/main" id="{B41AD4E5-0A86-A8FA-D359-874534A8B03C}"/>
              </a:ext>
            </a:extLst>
          </p:cNvPr>
          <p:cNvSpPr txBox="1"/>
          <p:nvPr/>
        </p:nvSpPr>
        <p:spPr>
          <a:xfrm>
            <a:off x="926275" y="1690688"/>
            <a:ext cx="9262754" cy="3847207"/>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A milestone is a goal-related assessment activity that learners complete to demonstrate their ability to carry out goal-related tasks. Milestones are aligned to the competencies and complexity levels found in the OALCF curriculum framework and are standard indicators of learner progress towards completion of goal path. Milestones answer the question, “Can learners apply the skills they are developing to purposeful tasks?”</a:t>
            </a:r>
          </a:p>
          <a:p>
            <a:endParaRPr lang="en-US" sz="24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Source: </a:t>
            </a:r>
            <a:r>
              <a:rPr lang="en-US" sz="1800" b="1" i="1" dirty="0">
                <a:latin typeface="Calibri" panose="020F0502020204030204" pitchFamily="34" charset="0"/>
                <a:cs typeface="Calibri" panose="020F0502020204030204" pitchFamily="34" charset="0"/>
              </a:rPr>
              <a:t> LBS Service Provider Guidelines</a:t>
            </a:r>
            <a:r>
              <a:rPr lang="en-US" sz="1800" i="1" dirty="0">
                <a:latin typeface="Calibri" panose="020F0502020204030204" pitchFamily="34" charset="0"/>
                <a:cs typeface="Calibri" panose="020F0502020204030204" pitchFamily="34" charset="0"/>
              </a:rPr>
              <a:t>, March 2020, page 16</a:t>
            </a:r>
          </a:p>
          <a:p>
            <a:endParaRPr lang="en-US" dirty="0"/>
          </a:p>
          <a:p>
            <a:endParaRPr lang="en-CA" dirty="0"/>
          </a:p>
        </p:txBody>
      </p:sp>
    </p:spTree>
    <p:extLst>
      <p:ext uri="{BB962C8B-B14F-4D97-AF65-F5344CB8AC3E}">
        <p14:creationId xmlns:p14="http://schemas.microsoft.com/office/powerpoint/2010/main" val="114740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E7EE5-0538-D7F7-1158-291A03ED3F00}"/>
              </a:ext>
            </a:extLst>
          </p:cNvPr>
          <p:cNvSpPr txBox="1">
            <a:spLocks/>
          </p:cNvSpPr>
          <p:nvPr/>
        </p:nvSpPr>
        <p:spPr>
          <a:xfrm>
            <a:off x="1186390" y="1182208"/>
            <a:ext cx="10045089" cy="449358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latin typeface="Calibri" panose="020F0502020204030204" pitchFamily="34" charset="0"/>
                <a:cs typeface="Calibri" panose="020F0502020204030204" pitchFamily="34" charset="0"/>
              </a:rPr>
              <a:t>“Learners will not be expected to perform every milestone task; they will only perform those tasks that are appropriate to their goal path and reflect what they need to focus on in the LBS Program.”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“Furthermore, milestone tasks are not intended to become the sum total of a learner’s program; instead, they are intended to support program delivery by informing instructional content and by providing common criteria for tracking learner progress.” </a:t>
            </a:r>
          </a:p>
          <a:p>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Source:  </a:t>
            </a:r>
            <a:r>
              <a:rPr lang="en-US" sz="1800" b="1" i="1" dirty="0">
                <a:latin typeface="Calibri" panose="020F0502020204030204" pitchFamily="34" charset="0"/>
                <a:cs typeface="Calibri" panose="020F0502020204030204" pitchFamily="34" charset="0"/>
              </a:rPr>
              <a:t>Practitioner Guide to Task-Based Programming,</a:t>
            </a:r>
            <a:r>
              <a:rPr lang="en-US" sz="1800" i="1" dirty="0">
                <a:latin typeface="Calibri" panose="020F0502020204030204" pitchFamily="34" charset="0"/>
                <a:cs typeface="Calibri" panose="020F0502020204030204" pitchFamily="34" charset="0"/>
              </a:rPr>
              <a:t> Employment Ontario, p. 18</a:t>
            </a:r>
            <a:endParaRPr lang="en-US" sz="12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3041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524" y="485775"/>
            <a:ext cx="9460675" cy="1143000"/>
          </a:xfrm>
        </p:spPr>
        <p:txBody>
          <a:bodyPr>
            <a:normAutofit fontScale="90000"/>
          </a:bodyPr>
          <a:lstStyle/>
          <a:p>
            <a:r>
              <a:rPr lang="en-CA" dirty="0"/>
              <a:t>Learners who perform increasingly complex tasks can:</a:t>
            </a:r>
            <a:br>
              <a:rPr lang="en-CA" dirty="0"/>
            </a:br>
            <a:endParaRPr lang="en-US" dirty="0"/>
          </a:p>
        </p:txBody>
      </p:sp>
      <p:sp>
        <p:nvSpPr>
          <p:cNvPr id="3" name="Content Placeholder 2"/>
          <p:cNvSpPr>
            <a:spLocks noGrp="1"/>
          </p:cNvSpPr>
          <p:nvPr>
            <p:ph idx="4294967295"/>
          </p:nvPr>
        </p:nvSpPr>
        <p:spPr>
          <a:xfrm>
            <a:off x="902524" y="1628653"/>
            <a:ext cx="6351588" cy="3733800"/>
          </a:xfrm>
        </p:spPr>
        <p:txBody>
          <a:bodyPr>
            <a:normAutofit lnSpcReduction="10000"/>
          </a:bodyPr>
          <a:lstStyle/>
          <a:p>
            <a:pPr lvl="0"/>
            <a:r>
              <a:rPr lang="en-CA" sz="2400" dirty="0"/>
              <a:t>make inferences to determine task requirements </a:t>
            </a:r>
          </a:p>
          <a:p>
            <a:pPr lvl="0"/>
            <a:r>
              <a:rPr lang="en-CA" sz="2400" dirty="0"/>
              <a:t>apply background knowledge and experience to carry out unfamiliar tasks </a:t>
            </a:r>
          </a:p>
          <a:p>
            <a:pPr lvl="0"/>
            <a:r>
              <a:rPr lang="en-CA" sz="2400" dirty="0"/>
              <a:t>manage tasks with unfamiliar elements</a:t>
            </a:r>
          </a:p>
          <a:p>
            <a:pPr lvl="0"/>
            <a:r>
              <a:rPr lang="en-CA" sz="2400" dirty="0"/>
              <a:t>identify a variety of ways to complete tasks</a:t>
            </a:r>
          </a:p>
          <a:p>
            <a:pPr lvl="0"/>
            <a:r>
              <a:rPr lang="en-CA" sz="2400" dirty="0"/>
              <a:t>find, integrate and analyze information</a:t>
            </a:r>
          </a:p>
          <a:p>
            <a:pPr lvl="0"/>
            <a:r>
              <a:rPr lang="en-CA" sz="2400" dirty="0"/>
              <a:t>experiment and problem solve to achieve desired results</a:t>
            </a:r>
          </a:p>
          <a:p>
            <a:endParaRPr lang="en-CA" dirty="0"/>
          </a:p>
          <a:p>
            <a:endParaRPr lang="en-US" dirty="0"/>
          </a:p>
        </p:txBody>
      </p:sp>
      <p:sp>
        <p:nvSpPr>
          <p:cNvPr id="4" name="Rectangle 3"/>
          <p:cNvSpPr/>
          <p:nvPr/>
        </p:nvSpPr>
        <p:spPr>
          <a:xfrm>
            <a:off x="7732293" y="1628653"/>
            <a:ext cx="3898234" cy="3108543"/>
          </a:xfrm>
          <a:prstGeom prst="rect">
            <a:avLst/>
          </a:prstGeom>
          <a:solidFill>
            <a:srgbClr val="960000"/>
          </a:solidFill>
        </p:spPr>
        <p:style>
          <a:lnRef idx="3">
            <a:schemeClr val="lt1"/>
          </a:lnRef>
          <a:fillRef idx="1">
            <a:schemeClr val="accent6"/>
          </a:fillRef>
          <a:effectRef idx="1">
            <a:schemeClr val="accent6"/>
          </a:effectRef>
          <a:fontRef idx="minor">
            <a:schemeClr val="lt1"/>
          </a:fontRef>
        </p:style>
        <p:txBody>
          <a:bodyPr wrap="square">
            <a:spAutoFit/>
          </a:bodyPr>
          <a:lstStyle/>
          <a:p>
            <a:r>
              <a:rPr lang="en-CA" sz="2800" dirty="0"/>
              <a:t>Practitioners work with learners to choose milestones that represent the kind of tasks learners need to be able to do once they transition out of LBS.</a:t>
            </a:r>
          </a:p>
        </p:txBody>
      </p:sp>
    </p:spTree>
    <p:extLst>
      <p:ext uri="{BB962C8B-B14F-4D97-AF65-F5344CB8AC3E}">
        <p14:creationId xmlns:p14="http://schemas.microsoft.com/office/powerpoint/2010/main" val="121074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2C01-1E8B-9020-47E4-77D6B652229D}"/>
              </a:ext>
            </a:extLst>
          </p:cNvPr>
          <p:cNvSpPr>
            <a:spLocks noGrp="1"/>
          </p:cNvSpPr>
          <p:nvPr>
            <p:ph type="title"/>
          </p:nvPr>
        </p:nvSpPr>
        <p:spPr>
          <a:xfrm>
            <a:off x="838200" y="246372"/>
            <a:ext cx="10515600" cy="1325563"/>
          </a:xfrm>
        </p:spPr>
        <p:txBody>
          <a:bodyPr/>
          <a:lstStyle/>
          <a:p>
            <a:r>
              <a:rPr lang="en-CA" dirty="0"/>
              <a:t>What is an “adapted” milestone?</a:t>
            </a:r>
          </a:p>
        </p:txBody>
      </p:sp>
      <p:sp>
        <p:nvSpPr>
          <p:cNvPr id="4" name="TextBox 3">
            <a:extLst>
              <a:ext uri="{FF2B5EF4-FFF2-40B4-BE49-F238E27FC236}">
                <a16:creationId xmlns:a16="http://schemas.microsoft.com/office/drawing/2014/main" id="{461B1D9F-753C-0EB0-E72B-A9531EFE348E}"/>
              </a:ext>
            </a:extLst>
          </p:cNvPr>
          <p:cNvSpPr txBox="1"/>
          <p:nvPr/>
        </p:nvSpPr>
        <p:spPr>
          <a:xfrm>
            <a:off x="838199" y="1263176"/>
            <a:ext cx="10051473" cy="4801314"/>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Adapted milestones are intended to support learners with limited reading skills.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Both the original and adapted versions assess abilities at the same level.</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Practitioners should review both versions to determine which version suits the individual needs of the learner.</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22 of the 60 milestones are available in a version adapted to face-to-face administration.</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They are identified in the Milestone Index by the use of “-a” next to the milestone number in the milestone file name.</a:t>
            </a:r>
          </a:p>
          <a:p>
            <a:endParaRPr lang="en-US" sz="2400" dirty="0">
              <a:latin typeface="Calibri" panose="020F0502020204030204" pitchFamily="34" charset="0"/>
              <a:cs typeface="Calibri" panose="020F0502020204030204" pitchFamily="34" charset="0"/>
            </a:endParaRPr>
          </a:p>
          <a:p>
            <a:pPr marL="0" indent="0" algn="r">
              <a:buNone/>
            </a:pPr>
            <a:r>
              <a:rPr lang="en-US" sz="1800" i="1" dirty="0">
                <a:latin typeface="Calibri" panose="020F0502020204030204" pitchFamily="34" charset="0"/>
                <a:cs typeface="Calibri" panose="020F0502020204030204" pitchFamily="34" charset="0"/>
              </a:rPr>
              <a:t>Source:  </a:t>
            </a:r>
            <a:r>
              <a:rPr lang="en-US" sz="1800" b="1" i="1" dirty="0">
                <a:latin typeface="Calibri" panose="020F0502020204030204" pitchFamily="34" charset="0"/>
                <a:cs typeface="Calibri" panose="020F0502020204030204" pitchFamily="34" charset="0"/>
              </a:rPr>
              <a:t>Milestones User Guide, </a:t>
            </a:r>
            <a:r>
              <a:rPr lang="en-US" sz="1800" i="1" dirty="0">
                <a:latin typeface="Calibri" panose="020F0502020204030204" pitchFamily="34" charset="0"/>
                <a:cs typeface="Calibri" panose="020F0502020204030204" pitchFamily="34" charset="0"/>
              </a:rPr>
              <a:t>March 2014, Employment Ontario, p. 11</a:t>
            </a:r>
          </a:p>
        </p:txBody>
      </p:sp>
    </p:spTree>
    <p:extLst>
      <p:ext uri="{BB962C8B-B14F-4D97-AF65-F5344CB8AC3E}">
        <p14:creationId xmlns:p14="http://schemas.microsoft.com/office/powerpoint/2010/main" val="2381308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FCFC-4A82-8C0C-6A65-571A4D953C77}"/>
              </a:ext>
            </a:extLst>
          </p:cNvPr>
          <p:cNvSpPr>
            <a:spLocks noGrp="1"/>
          </p:cNvSpPr>
          <p:nvPr>
            <p:ph type="title"/>
          </p:nvPr>
        </p:nvSpPr>
        <p:spPr/>
        <p:txBody>
          <a:bodyPr/>
          <a:lstStyle/>
          <a:p>
            <a:r>
              <a:rPr lang="en-CA" dirty="0"/>
              <a:t>Milestones with an Adapted Version</a:t>
            </a:r>
          </a:p>
        </p:txBody>
      </p:sp>
      <p:graphicFrame>
        <p:nvGraphicFramePr>
          <p:cNvPr id="3" name="Content Placeholder 3">
            <a:extLst>
              <a:ext uri="{FF2B5EF4-FFF2-40B4-BE49-F238E27FC236}">
                <a16:creationId xmlns:a16="http://schemas.microsoft.com/office/drawing/2014/main" id="{91F9A1AA-EC95-D5B7-8F4E-27D94A54A1CE}"/>
              </a:ext>
            </a:extLst>
          </p:cNvPr>
          <p:cNvGraphicFramePr>
            <a:graphicFrameLocks/>
          </p:cNvGraphicFramePr>
          <p:nvPr>
            <p:extLst>
              <p:ext uri="{D42A27DB-BD31-4B8C-83A1-F6EECF244321}">
                <p14:modId xmlns:p14="http://schemas.microsoft.com/office/powerpoint/2010/main" val="1103883302"/>
              </p:ext>
            </p:extLst>
          </p:nvPr>
        </p:nvGraphicFramePr>
        <p:xfrm>
          <a:off x="1396099" y="2397608"/>
          <a:ext cx="8676435" cy="2353862"/>
        </p:xfrm>
        <a:graphic>
          <a:graphicData uri="http://schemas.openxmlformats.org/drawingml/2006/table">
            <a:tbl>
              <a:tblPr firstRow="1" bandRow="1">
                <a:tableStyleId>{93296810-A885-4BE3-A3E7-6D5BEEA58F35}</a:tableStyleId>
              </a:tblPr>
              <a:tblGrid>
                <a:gridCol w="2892145">
                  <a:extLst>
                    <a:ext uri="{9D8B030D-6E8A-4147-A177-3AD203B41FA5}">
                      <a16:colId xmlns:a16="http://schemas.microsoft.com/office/drawing/2014/main" val="20000"/>
                    </a:ext>
                  </a:extLst>
                </a:gridCol>
                <a:gridCol w="2892145">
                  <a:extLst>
                    <a:ext uri="{9D8B030D-6E8A-4147-A177-3AD203B41FA5}">
                      <a16:colId xmlns:a16="http://schemas.microsoft.com/office/drawing/2014/main" val="20001"/>
                    </a:ext>
                  </a:extLst>
                </a:gridCol>
                <a:gridCol w="2892145">
                  <a:extLst>
                    <a:ext uri="{9D8B030D-6E8A-4147-A177-3AD203B41FA5}">
                      <a16:colId xmlns:a16="http://schemas.microsoft.com/office/drawing/2014/main" val="20002"/>
                    </a:ext>
                  </a:extLst>
                </a:gridCol>
              </a:tblGrid>
              <a:tr h="799382">
                <a:tc>
                  <a:txBody>
                    <a:bodyPr/>
                    <a:lstStyle/>
                    <a:p>
                      <a:pPr algn="ctr"/>
                      <a:r>
                        <a:rPr lang="en-US" sz="2400" dirty="0"/>
                        <a:t>Level 1</a:t>
                      </a:r>
                    </a:p>
                  </a:txBody>
                  <a:tcPr/>
                </a:tc>
                <a:tc>
                  <a:txBody>
                    <a:bodyPr/>
                    <a:lstStyle/>
                    <a:p>
                      <a:pPr algn="ctr"/>
                      <a:r>
                        <a:rPr lang="en-US" sz="2400" dirty="0"/>
                        <a:t>Level 2/3</a:t>
                      </a:r>
                    </a:p>
                  </a:txBody>
                  <a:tcPr/>
                </a:tc>
                <a:tc>
                  <a:txBody>
                    <a:bodyPr/>
                    <a:lstStyle/>
                    <a:p>
                      <a:pPr algn="ctr"/>
                      <a:r>
                        <a:rPr lang="en-US" sz="2400" dirty="0"/>
                        <a:t>No</a:t>
                      </a:r>
                      <a:r>
                        <a:rPr lang="en-US" sz="2400" baseline="0" dirty="0"/>
                        <a:t> Level </a:t>
                      </a:r>
                      <a:endParaRPr lang="en-US" sz="2400" dirty="0"/>
                    </a:p>
                  </a:txBody>
                  <a:tcPr/>
                </a:tc>
                <a:extLst>
                  <a:ext uri="{0D108BD9-81ED-4DB2-BD59-A6C34878D82A}">
                    <a16:rowId xmlns:a16="http://schemas.microsoft.com/office/drawing/2014/main" val="10000"/>
                  </a:ext>
                </a:extLst>
              </a:tr>
              <a:tr h="1525467">
                <a:tc>
                  <a:txBody>
                    <a:bodyPr/>
                    <a:lstStyle/>
                    <a:p>
                      <a:pPr algn="ctr"/>
                      <a:r>
                        <a:rPr lang="en-US" sz="2400" dirty="0"/>
                        <a:t>1, 2</a:t>
                      </a:r>
                      <a:r>
                        <a:rPr lang="en-US" sz="2400" baseline="0" dirty="0"/>
                        <a:t>, 8, 9, 15, 18, 19, 20, 27, 28, 37, 41, 45, 48, 49, 54, 57 </a:t>
                      </a:r>
                      <a:endParaRPr lang="en-US" sz="2400" dirty="0"/>
                    </a:p>
                  </a:txBody>
                  <a:tcPr/>
                </a:tc>
                <a:tc>
                  <a:txBody>
                    <a:bodyPr/>
                    <a:lstStyle/>
                    <a:p>
                      <a:pPr algn="ctr"/>
                      <a:r>
                        <a:rPr lang="en-US" sz="2400" dirty="0"/>
                        <a:t>58,</a:t>
                      </a:r>
                      <a:r>
                        <a:rPr lang="en-US" sz="2400" baseline="0" dirty="0"/>
                        <a:t> 59</a:t>
                      </a:r>
                      <a:endParaRPr lang="en-US" sz="2400" dirty="0"/>
                    </a:p>
                  </a:txBody>
                  <a:tcPr/>
                </a:tc>
                <a:tc>
                  <a:txBody>
                    <a:bodyPr/>
                    <a:lstStyle/>
                    <a:p>
                      <a:pPr algn="ctr"/>
                      <a:r>
                        <a:rPr lang="en-US" sz="2400" dirty="0"/>
                        <a:t>14,</a:t>
                      </a:r>
                      <a:r>
                        <a:rPr lang="en-US" sz="2400" baseline="0" dirty="0"/>
                        <a:t> 36, 60</a:t>
                      </a:r>
                      <a:endParaRPr lang="en-US" sz="24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70068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F6E132-42EA-AFB8-8FD5-DC311C2FCED9}"/>
              </a:ext>
            </a:extLst>
          </p:cNvPr>
          <p:cNvSpPr>
            <a:spLocks noGrp="1"/>
          </p:cNvSpPr>
          <p:nvPr>
            <p:ph type="title"/>
          </p:nvPr>
        </p:nvSpPr>
        <p:spPr>
          <a:xfrm>
            <a:off x="838200" y="365125"/>
            <a:ext cx="10515600" cy="1325563"/>
          </a:xfrm>
        </p:spPr>
        <p:txBody>
          <a:bodyPr/>
          <a:lstStyle/>
          <a:p>
            <a:r>
              <a:rPr lang="en-CA" dirty="0"/>
              <a:t>Milestones and Performance Management</a:t>
            </a:r>
          </a:p>
        </p:txBody>
      </p:sp>
      <p:sp>
        <p:nvSpPr>
          <p:cNvPr id="4" name="Title 1">
            <a:extLst>
              <a:ext uri="{FF2B5EF4-FFF2-40B4-BE49-F238E27FC236}">
                <a16:creationId xmlns:a16="http://schemas.microsoft.com/office/drawing/2014/main" id="{FA00001C-66D0-D8AA-E9EB-443E045706A1}"/>
              </a:ext>
            </a:extLst>
          </p:cNvPr>
          <p:cNvSpPr txBox="1">
            <a:spLocks/>
          </p:cNvSpPr>
          <p:nvPr/>
        </p:nvSpPr>
        <p:spPr>
          <a:xfrm>
            <a:off x="838200" y="1413163"/>
            <a:ext cx="6836910" cy="11456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t>Dimension-Effectiveness (W-50%) </a:t>
            </a:r>
            <a:br>
              <a:rPr lang="en-US" sz="2800" dirty="0"/>
            </a:br>
            <a:r>
              <a:rPr lang="en-US" sz="2800" dirty="0"/>
              <a:t>Measure #4:  Learner Progress (W-30%)</a:t>
            </a:r>
          </a:p>
        </p:txBody>
      </p:sp>
      <p:sp>
        <p:nvSpPr>
          <p:cNvPr id="5" name="Content Placeholder 2">
            <a:extLst>
              <a:ext uri="{FF2B5EF4-FFF2-40B4-BE49-F238E27FC236}">
                <a16:creationId xmlns:a16="http://schemas.microsoft.com/office/drawing/2014/main" id="{8AD73E2C-1F3F-9E8B-CD96-330395CAE786}"/>
              </a:ext>
            </a:extLst>
          </p:cNvPr>
          <p:cNvSpPr txBox="1">
            <a:spLocks/>
          </p:cNvSpPr>
          <p:nvPr/>
        </p:nvSpPr>
        <p:spPr>
          <a:xfrm>
            <a:off x="549541" y="2786227"/>
            <a:ext cx="9496983" cy="3761918"/>
          </a:xfrm>
          <a:prstGeom prst="rect">
            <a:avLst/>
          </a:prstGeom>
        </p:spPr>
        <p:txBody>
          <a:bodyPr vert="horz" lIns="0" tIns="45720" rIns="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t>Based on both active and closed service plans</a:t>
            </a:r>
          </a:p>
          <a:p>
            <a:r>
              <a:rPr lang="en-US" sz="2400" dirty="0"/>
              <a:t>It is the percentage of learners who have successfully completed at least one milestone</a:t>
            </a:r>
          </a:p>
          <a:p>
            <a:pPr marL="342900" lvl="2" indent="-342900">
              <a:spcBef>
                <a:spcPts val="2000"/>
              </a:spcBef>
              <a:buSzPct val="85000"/>
            </a:pPr>
            <a:r>
              <a:rPr lang="en-US" sz="2400" dirty="0"/>
              <a:t>Data comes from “attained” </a:t>
            </a:r>
            <a:r>
              <a:rPr lang="en-US" sz="2400" b="1" dirty="0"/>
              <a:t>competency</a:t>
            </a:r>
            <a:r>
              <a:rPr lang="en-US" sz="2400" dirty="0"/>
              <a:t> plan items</a:t>
            </a:r>
          </a:p>
          <a:p>
            <a:pPr marL="342900" lvl="2" indent="-342900">
              <a:spcBef>
                <a:spcPts val="2000"/>
              </a:spcBef>
              <a:buSzPct val="85000"/>
            </a:pPr>
            <a:r>
              <a:rPr lang="en-US" sz="2400" dirty="0"/>
              <a:t>2022-2023 target:  60%</a:t>
            </a:r>
          </a:p>
          <a:p>
            <a:pPr marL="342900" lvl="2" indent="-342900">
              <a:spcBef>
                <a:spcPts val="2000"/>
              </a:spcBef>
              <a:buSzPct val="85000"/>
            </a:pPr>
            <a:endParaRPr lang="en-US" sz="2400" dirty="0"/>
          </a:p>
          <a:p>
            <a:endParaRPr lang="en-US" dirty="0"/>
          </a:p>
        </p:txBody>
      </p:sp>
      <p:pic>
        <p:nvPicPr>
          <p:cNvPr id="6" name="Picture 5" descr="progress">
            <a:extLst>
              <a:ext uri="{FF2B5EF4-FFF2-40B4-BE49-F238E27FC236}">
                <a16:creationId xmlns:a16="http://schemas.microsoft.com/office/drawing/2014/main" id="{A04C9D71-04BC-03C7-7821-06003E79EDD4}"/>
              </a:ext>
            </a:extLst>
          </p:cNvPr>
          <p:cNvPicPr>
            <a:picLocks noChangeAspect="1"/>
          </p:cNvPicPr>
          <p:nvPr/>
        </p:nvPicPr>
        <p:blipFill>
          <a:blip r:embed="rId3"/>
          <a:stretch>
            <a:fillRect/>
          </a:stretch>
        </p:blipFill>
        <p:spPr>
          <a:xfrm>
            <a:off x="9110353" y="1635326"/>
            <a:ext cx="2743200" cy="1200150"/>
          </a:xfrm>
          <a:prstGeom prst="rect">
            <a:avLst/>
          </a:prstGeom>
        </p:spPr>
      </p:pic>
      <p:sp>
        <p:nvSpPr>
          <p:cNvPr id="7" name="TextBox 6">
            <a:extLst>
              <a:ext uri="{FF2B5EF4-FFF2-40B4-BE49-F238E27FC236}">
                <a16:creationId xmlns:a16="http://schemas.microsoft.com/office/drawing/2014/main" id="{51155C95-68BF-BBD5-D026-D39B0292D380}"/>
              </a:ext>
            </a:extLst>
          </p:cNvPr>
          <p:cNvSpPr txBox="1"/>
          <p:nvPr/>
        </p:nvSpPr>
        <p:spPr>
          <a:xfrm>
            <a:off x="8178368" y="4105677"/>
            <a:ext cx="3675185"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 Learner Progress (30%) is a measure of the successful completion of the required milestones on a learner’s goal path.</a:t>
            </a:r>
          </a:p>
          <a:p>
            <a:endParaRPr lang="en-US" i="1" dirty="0"/>
          </a:p>
          <a:p>
            <a:r>
              <a:rPr lang="en-US" i="1" dirty="0"/>
              <a:t>Source: LBS Service Provider Guidelines, March 2020, p.30</a:t>
            </a:r>
            <a:endParaRPr lang="en-CA" i="1" dirty="0"/>
          </a:p>
        </p:txBody>
      </p:sp>
    </p:spTree>
    <p:extLst>
      <p:ext uri="{BB962C8B-B14F-4D97-AF65-F5344CB8AC3E}">
        <p14:creationId xmlns:p14="http://schemas.microsoft.com/office/powerpoint/2010/main" val="767924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0E16-40A0-F19F-C114-BF099548DB1D}"/>
              </a:ext>
            </a:extLst>
          </p:cNvPr>
          <p:cNvSpPr>
            <a:spLocks noGrp="1"/>
          </p:cNvSpPr>
          <p:nvPr>
            <p:ph type="title"/>
          </p:nvPr>
        </p:nvSpPr>
        <p:spPr/>
        <p:txBody>
          <a:bodyPr/>
          <a:lstStyle/>
          <a:p>
            <a:r>
              <a:rPr lang="en-CA" dirty="0"/>
              <a:t>Preparing Learners for Milestones</a:t>
            </a:r>
          </a:p>
        </p:txBody>
      </p:sp>
      <p:sp>
        <p:nvSpPr>
          <p:cNvPr id="3" name="Content Placeholder 7">
            <a:extLst>
              <a:ext uri="{FF2B5EF4-FFF2-40B4-BE49-F238E27FC236}">
                <a16:creationId xmlns:a16="http://schemas.microsoft.com/office/drawing/2014/main" id="{9C910F61-23CA-FCE6-0E45-38077BE5DC85}"/>
              </a:ext>
            </a:extLst>
          </p:cNvPr>
          <p:cNvSpPr txBox="1">
            <a:spLocks/>
          </p:cNvSpPr>
          <p:nvPr/>
        </p:nvSpPr>
        <p:spPr>
          <a:xfrm>
            <a:off x="914400" y="1600201"/>
            <a:ext cx="10363200" cy="3733800"/>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Font typeface="Arial" panose="020B0604020202020204" pitchFamily="34" charset="0"/>
              <a:buChar char="•"/>
            </a:pPr>
            <a:endParaRPr lang="en-CA" sz="2800" dirty="0">
              <a:latin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92CA1AB-8852-3047-88F1-D328DD22AB73}"/>
              </a:ext>
            </a:extLst>
          </p:cNvPr>
          <p:cNvSpPr txBox="1"/>
          <p:nvPr/>
        </p:nvSpPr>
        <p:spPr>
          <a:xfrm>
            <a:off x="1221659" y="1959077"/>
            <a:ext cx="866713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CA" sz="2400" dirty="0"/>
              <a:t>Does the learner understand the purpose of the milestone and how it relates to their goal?​</a:t>
            </a:r>
            <a:endParaRPr lang="en-US"/>
          </a:p>
          <a:p>
            <a:pPr marL="342900" indent="-342900">
              <a:buChar char="•"/>
            </a:pPr>
            <a:endParaRPr lang="en-CA" sz="2400" dirty="0"/>
          </a:p>
          <a:p>
            <a:pPr marL="342900" indent="-342900">
              <a:buChar char="•"/>
            </a:pPr>
            <a:r>
              <a:rPr lang="en-CA" sz="2400" dirty="0"/>
              <a:t>Has the learner received instruction on similar tasks? </a:t>
            </a:r>
            <a:r>
              <a:rPr lang="en-US" sz="2400" dirty="0"/>
              <a:t>​</a:t>
            </a:r>
          </a:p>
          <a:p>
            <a:pPr marL="342900" indent="-342900">
              <a:buChar char="•"/>
            </a:pPr>
            <a:endParaRPr lang="en-CA" sz="2400" dirty="0"/>
          </a:p>
          <a:p>
            <a:pPr marL="342900" indent="-342900">
              <a:buChar char="•"/>
            </a:pPr>
            <a:r>
              <a:rPr lang="en-CA" sz="2400" dirty="0"/>
              <a:t>Has the learner successfully completed similar tasks? </a:t>
            </a:r>
            <a:r>
              <a:rPr lang="en-US" sz="2400" dirty="0"/>
              <a:t>​</a:t>
            </a:r>
          </a:p>
          <a:p>
            <a:pPr marL="342900" indent="-342900">
              <a:buChar char="•"/>
            </a:pPr>
            <a:endParaRPr lang="en-CA" sz="2400" dirty="0"/>
          </a:p>
          <a:p>
            <a:pPr marL="342900" indent="-342900">
              <a:buChar char="•"/>
            </a:pPr>
            <a:r>
              <a:rPr lang="en-CA" sz="2400" dirty="0"/>
              <a:t>Does the learner feel ready to try an assessment task? </a:t>
            </a:r>
          </a:p>
        </p:txBody>
      </p:sp>
    </p:spTree>
    <p:extLst>
      <p:ext uri="{BB962C8B-B14F-4D97-AF65-F5344CB8AC3E}">
        <p14:creationId xmlns:p14="http://schemas.microsoft.com/office/powerpoint/2010/main" val="2880986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DDCD-6C76-5703-66DA-E4AECFE34482}"/>
              </a:ext>
            </a:extLst>
          </p:cNvPr>
          <p:cNvSpPr>
            <a:spLocks noGrp="1"/>
          </p:cNvSpPr>
          <p:nvPr>
            <p:ph type="title"/>
          </p:nvPr>
        </p:nvSpPr>
        <p:spPr>
          <a:xfrm>
            <a:off x="4620211" y="2460770"/>
            <a:ext cx="6186335" cy="1325563"/>
          </a:xfrm>
        </p:spPr>
        <p:txBody>
          <a:bodyPr/>
          <a:lstStyle/>
          <a:p>
            <a:r>
              <a:rPr lang="en-CA" dirty="0"/>
              <a:t>How many Milestones?</a:t>
            </a:r>
          </a:p>
        </p:txBody>
      </p:sp>
      <p:pic>
        <p:nvPicPr>
          <p:cNvPr id="3" name="Picture 2" descr="Ponto De Interrogação, Ponto De Pergunta, Ajuda, Info">
            <a:extLst>
              <a:ext uri="{FF2B5EF4-FFF2-40B4-BE49-F238E27FC236}">
                <a16:creationId xmlns:a16="http://schemas.microsoft.com/office/drawing/2014/main" id="{E7A0A8A2-3481-024A-CF04-4B94F97EA8FD}"/>
              </a:ext>
            </a:extLst>
          </p:cNvPr>
          <p:cNvPicPr>
            <a:picLocks noChangeAspect="1"/>
          </p:cNvPicPr>
          <p:nvPr/>
        </p:nvPicPr>
        <p:blipFill>
          <a:blip r:embed="rId3"/>
          <a:stretch>
            <a:fillRect/>
          </a:stretch>
        </p:blipFill>
        <p:spPr>
          <a:xfrm>
            <a:off x="1245212" y="1609448"/>
            <a:ext cx="2743200" cy="2743200"/>
          </a:xfrm>
          <a:prstGeom prst="rect">
            <a:avLst/>
          </a:prstGeom>
        </p:spPr>
      </p:pic>
    </p:spTree>
    <p:extLst>
      <p:ext uri="{BB962C8B-B14F-4D97-AF65-F5344CB8AC3E}">
        <p14:creationId xmlns:p14="http://schemas.microsoft.com/office/powerpoint/2010/main" val="539138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8FE0-47F0-A665-A4BC-9927F104F756}"/>
              </a:ext>
            </a:extLst>
          </p:cNvPr>
          <p:cNvSpPr>
            <a:spLocks noGrp="1"/>
          </p:cNvSpPr>
          <p:nvPr>
            <p:ph type="title"/>
          </p:nvPr>
        </p:nvSpPr>
        <p:spPr/>
        <p:txBody>
          <a:bodyPr/>
          <a:lstStyle/>
          <a:p>
            <a:r>
              <a:rPr lang="en-CA" dirty="0"/>
              <a:t>The New Milestones</a:t>
            </a:r>
          </a:p>
        </p:txBody>
      </p:sp>
    </p:spTree>
    <p:extLst>
      <p:ext uri="{BB962C8B-B14F-4D97-AF65-F5344CB8AC3E}">
        <p14:creationId xmlns:p14="http://schemas.microsoft.com/office/powerpoint/2010/main" val="203848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15AB-6777-83BC-AF4E-1C38B5016EAA}"/>
              </a:ext>
            </a:extLst>
          </p:cNvPr>
          <p:cNvSpPr>
            <a:spLocks noGrp="1"/>
          </p:cNvSpPr>
          <p:nvPr>
            <p:ph type="title"/>
          </p:nvPr>
        </p:nvSpPr>
        <p:spPr>
          <a:xfrm>
            <a:off x="838200" y="72742"/>
            <a:ext cx="10515600" cy="1067290"/>
          </a:xfrm>
        </p:spPr>
        <p:txBody>
          <a:bodyPr/>
          <a:lstStyle/>
          <a:p>
            <a:r>
              <a:rPr lang="en-CA" dirty="0"/>
              <a:t>The New Milestones-Who Did What</a:t>
            </a:r>
          </a:p>
        </p:txBody>
      </p:sp>
      <p:graphicFrame>
        <p:nvGraphicFramePr>
          <p:cNvPr id="3" name="Table 3">
            <a:extLst>
              <a:ext uri="{FF2B5EF4-FFF2-40B4-BE49-F238E27FC236}">
                <a16:creationId xmlns:a16="http://schemas.microsoft.com/office/drawing/2014/main" id="{0CFEACA1-3E3B-C69A-0097-2B6E2EAF817C}"/>
              </a:ext>
            </a:extLst>
          </p:cNvPr>
          <p:cNvGraphicFramePr>
            <a:graphicFrameLocks noGrp="1"/>
          </p:cNvGraphicFramePr>
          <p:nvPr>
            <p:extLst>
              <p:ext uri="{D42A27DB-BD31-4B8C-83A1-F6EECF244321}">
                <p14:modId xmlns:p14="http://schemas.microsoft.com/office/powerpoint/2010/main" val="2430456640"/>
              </p:ext>
            </p:extLst>
          </p:nvPr>
        </p:nvGraphicFramePr>
        <p:xfrm>
          <a:off x="838200" y="1079500"/>
          <a:ext cx="10989623" cy="4699000"/>
        </p:xfrm>
        <a:graphic>
          <a:graphicData uri="http://schemas.openxmlformats.org/drawingml/2006/table">
            <a:tbl>
              <a:tblPr firstRow="1" bandRow="1">
                <a:tableStyleId>{E8B1032C-EA38-4F05-BA0D-38AFFFC7BED3}</a:tableStyleId>
              </a:tblPr>
              <a:tblGrid>
                <a:gridCol w="4885707">
                  <a:extLst>
                    <a:ext uri="{9D8B030D-6E8A-4147-A177-3AD203B41FA5}">
                      <a16:colId xmlns:a16="http://schemas.microsoft.com/office/drawing/2014/main" val="1652844683"/>
                    </a:ext>
                  </a:extLst>
                </a:gridCol>
                <a:gridCol w="6103916">
                  <a:extLst>
                    <a:ext uri="{9D8B030D-6E8A-4147-A177-3AD203B41FA5}">
                      <a16:colId xmlns:a16="http://schemas.microsoft.com/office/drawing/2014/main" val="1569138908"/>
                    </a:ext>
                  </a:extLst>
                </a:gridCol>
              </a:tblGrid>
              <a:tr h="370840">
                <a:tc>
                  <a:txBody>
                    <a:bodyPr/>
                    <a:lstStyle/>
                    <a:p>
                      <a:r>
                        <a:rPr lang="en-CA" dirty="0">
                          <a:latin typeface="Calibri" panose="020F0502020204030204" pitchFamily="34" charset="0"/>
                          <a:cs typeface="Calibri" panose="020F0502020204030204" pitchFamily="34" charset="0"/>
                        </a:rPr>
                        <a:t>Organization </a:t>
                      </a:r>
                    </a:p>
                  </a:txBody>
                  <a:tcPr/>
                </a:tc>
                <a:tc>
                  <a:txBody>
                    <a:bodyPr/>
                    <a:lstStyle/>
                    <a:p>
                      <a:r>
                        <a:rPr lang="en-CA" dirty="0">
                          <a:latin typeface="Calibri" panose="020F0502020204030204" pitchFamily="34" charset="0"/>
                          <a:cs typeface="Calibri" panose="020F0502020204030204" pitchFamily="34" charset="0"/>
                        </a:rPr>
                        <a:t>Deliverables</a:t>
                      </a:r>
                    </a:p>
                  </a:txBody>
                  <a:tcPr/>
                </a:tc>
                <a:extLst>
                  <a:ext uri="{0D108BD9-81ED-4DB2-BD59-A6C34878D82A}">
                    <a16:rowId xmlns:a16="http://schemas.microsoft.com/office/drawing/2014/main" val="221117172"/>
                  </a:ext>
                </a:extLst>
              </a:tr>
              <a:tr h="370840">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Centre FORA</a:t>
                      </a:r>
                      <a:endParaRPr lang="en-CA" dirty="0">
                        <a:latin typeface="Calibri" panose="020F0502020204030204" pitchFamily="34" charset="0"/>
                        <a:cs typeface="Calibri" panose="020F0502020204030204" pitchFamily="34" charset="0"/>
                      </a:endParaRPr>
                    </a:p>
                  </a:txBody>
                  <a:tcPr/>
                </a:tc>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6 French language milestones</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82920753"/>
                  </a:ext>
                </a:extLst>
              </a:tr>
              <a:tr h="370840">
                <a:tc>
                  <a:txBody>
                    <a:bodyPr/>
                    <a:lstStyle/>
                    <a:p>
                      <a:r>
                        <a:rPr lang="fr-FR"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Coalition ontarienne de formation des adultes (COFA)</a:t>
                      </a:r>
                      <a:endParaRPr lang="en-CA" dirty="0">
                        <a:latin typeface="Calibri" panose="020F0502020204030204" pitchFamily="34" charset="0"/>
                        <a:cs typeface="Calibri" panose="020F0502020204030204" pitchFamily="34" charset="0"/>
                      </a:endParaRPr>
                    </a:p>
                  </a:txBody>
                  <a:tcPr/>
                </a:tc>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6 French language milestones</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1897216"/>
                  </a:ext>
                </a:extLst>
              </a:tr>
              <a:tr h="370840">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College Sector Committee for Adult Upgrading (CSC)</a:t>
                      </a:r>
                      <a:endParaRPr lang="en-CA" dirty="0">
                        <a:latin typeface="Calibri" panose="020F0502020204030204" pitchFamily="34" charset="0"/>
                        <a:cs typeface="Calibri" panose="020F0502020204030204" pitchFamily="34" charset="0"/>
                      </a:endParaRPr>
                    </a:p>
                  </a:txBody>
                  <a:tcPr/>
                </a:tc>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3 Level 3 milestones </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34471135"/>
                  </a:ext>
                </a:extLst>
              </a:tr>
              <a:tr h="370840">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Community Literacy of Ontario (CLO)</a:t>
                      </a:r>
                      <a:endParaRPr lang="en-CA" dirty="0">
                        <a:latin typeface="Calibri" panose="020F0502020204030204" pitchFamily="34" charset="0"/>
                        <a:cs typeface="Calibri" panose="020F0502020204030204" pitchFamily="34" charset="0"/>
                      </a:endParaRPr>
                    </a:p>
                  </a:txBody>
                  <a:tcPr/>
                </a:tc>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2 Level 1 milestones</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57630556"/>
                  </a:ext>
                </a:extLst>
              </a:tr>
              <a:tr h="370840">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Contact North | Contact Nord </a:t>
                      </a:r>
                      <a:endParaRPr lang="en-CA" dirty="0">
                        <a:latin typeface="Calibri" panose="020F0502020204030204" pitchFamily="34" charset="0"/>
                        <a:cs typeface="Calibri" panose="020F0502020204030204" pitchFamily="34" charset="0"/>
                      </a:endParaRPr>
                    </a:p>
                  </a:txBody>
                  <a:tcPr/>
                </a:tc>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Update/undertake revisions to online repository to reflect new indicators (and any related technical work); Support LLO in developing the milestones development instructions.</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74080342"/>
                  </a:ext>
                </a:extLst>
              </a:tr>
              <a:tr h="370840">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Continuing Education School Board Administrators (CESBA)</a:t>
                      </a:r>
                      <a:endParaRPr lang="en-CA" dirty="0">
                        <a:latin typeface="Calibri" panose="020F0502020204030204" pitchFamily="34" charset="0"/>
                        <a:cs typeface="Calibri" panose="020F0502020204030204" pitchFamily="34" charset="0"/>
                      </a:endParaRPr>
                    </a:p>
                  </a:txBody>
                  <a:tcPr/>
                </a:tc>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3 Level 2 milestones</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69754291"/>
                  </a:ext>
                </a:extLst>
              </a:tr>
              <a:tr h="370840">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Ontario Native Literacy Coalition (ONLC)</a:t>
                      </a:r>
                      <a:endParaRPr lang="en-CA" dirty="0">
                        <a:latin typeface="Calibri" panose="020F0502020204030204" pitchFamily="34" charset="0"/>
                        <a:cs typeface="Calibri" panose="020F0502020204030204" pitchFamily="34" charset="0"/>
                      </a:endParaRPr>
                    </a:p>
                  </a:txBody>
                  <a:tcPr/>
                </a:tc>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6 culturally specific milestones</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905115"/>
                  </a:ext>
                </a:extLst>
              </a:tr>
              <a:tr h="370840">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Laubach Literacy Ontario (LLO)</a:t>
                      </a:r>
                      <a:endParaRPr lang="en-CA" dirty="0">
                        <a:latin typeface="Calibri" panose="020F0502020204030204" pitchFamily="34" charset="0"/>
                        <a:cs typeface="Calibri" panose="020F0502020204030204" pitchFamily="34" charset="0"/>
                      </a:endParaRPr>
                    </a:p>
                  </a:txBody>
                  <a:tcPr/>
                </a:tc>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Create a streamlined standard process to guide the development of additional OALCF that includes seeking and reflecting input from key stakeholders to ensure relevance and to support recognition. Coordinate and support the development of additional milestones. As part of finalizing new or redesigned milestones, LLO will ensure that these are reviewed and vetted by a third-party, separate and distinct from the Support Organization that develops them. </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13431242"/>
                  </a:ext>
                </a:extLst>
              </a:tr>
            </a:tbl>
          </a:graphicData>
        </a:graphic>
      </p:graphicFrame>
    </p:spTree>
    <p:extLst>
      <p:ext uri="{BB962C8B-B14F-4D97-AF65-F5344CB8AC3E}">
        <p14:creationId xmlns:p14="http://schemas.microsoft.com/office/powerpoint/2010/main" val="260931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9c9307fa39_0_0"/>
          <p:cNvSpPr txBox="1">
            <a:spLocks noGrp="1"/>
          </p:cNvSpPr>
          <p:nvPr>
            <p:ph type="title"/>
          </p:nvPr>
        </p:nvSpPr>
        <p:spPr>
          <a:xfrm>
            <a:off x="799012" y="416459"/>
            <a:ext cx="10515600" cy="961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Statement of Land Acknowledgement</a:t>
            </a:r>
            <a:endParaRPr dirty="0">
              <a:solidFill>
                <a:srgbClr val="C00000"/>
              </a:solidFill>
            </a:endParaRPr>
          </a:p>
        </p:txBody>
      </p:sp>
      <p:sp>
        <p:nvSpPr>
          <p:cNvPr id="61" name="Google Shape;61;g9c9307fa39_0_0"/>
          <p:cNvSpPr txBox="1"/>
          <p:nvPr/>
        </p:nvSpPr>
        <p:spPr>
          <a:xfrm>
            <a:off x="799012" y="2032985"/>
            <a:ext cx="10910635" cy="3831289"/>
          </a:xfrm>
          <a:prstGeom prst="rect">
            <a:avLst/>
          </a:prstGeom>
          <a:noFill/>
          <a:ln>
            <a:noFill/>
          </a:ln>
        </p:spPr>
        <p:txBody>
          <a:bodyPr spcFirstLastPara="1" wrap="square" lIns="91425" tIns="45700" rIns="91425" bIns="45700" anchor="t" anchorCtr="0">
            <a:noAutofit/>
          </a:bodyPr>
          <a:lstStyle/>
          <a:p>
            <a:pPr marL="152400" marR="0" lvl="0" indent="0" algn="l" rtl="0">
              <a:lnSpc>
                <a:spcPct val="90000"/>
              </a:lnSpc>
              <a:spcBef>
                <a:spcPts val="0"/>
              </a:spcBef>
              <a:spcAft>
                <a:spcPts val="0"/>
              </a:spcAft>
              <a:buClr>
                <a:schemeClr val="dk1"/>
              </a:buClr>
              <a:buSzPts val="2400"/>
              <a:buFont typeface="Arial"/>
              <a:buNone/>
            </a:pPr>
            <a:r>
              <a:rPr lang="en-CA" sz="2400" dirty="0">
                <a:solidFill>
                  <a:schemeClr val="tx1"/>
                </a:solidFill>
                <a:latin typeface="Calibri" panose="020F0502020204030204" pitchFamily="34" charset="0"/>
                <a:ea typeface="Book Antiqua"/>
                <a:cs typeface="Calibri" panose="020F0502020204030204" pitchFamily="34" charset="0"/>
                <a:sym typeface="Book Antiqua"/>
              </a:rPr>
              <a:t>I would like to begin by acknowledging the Indigenous Peoples of all the lands that we are on today. While we meet today on a virtual platform, I would like to take a moment to acknowledge the importance of the lands, which we each call home. </a:t>
            </a:r>
          </a:p>
          <a:p>
            <a:pPr marL="152400" marR="0" lvl="0" indent="0" algn="l" rtl="0">
              <a:lnSpc>
                <a:spcPct val="90000"/>
              </a:lnSpc>
              <a:spcBef>
                <a:spcPts val="0"/>
              </a:spcBef>
              <a:spcAft>
                <a:spcPts val="0"/>
              </a:spcAft>
              <a:buClr>
                <a:schemeClr val="dk1"/>
              </a:buClr>
              <a:buSzPts val="2400"/>
              <a:buFont typeface="Arial"/>
              <a:buNone/>
            </a:pPr>
            <a:endParaRPr lang="en-CA" sz="2400" dirty="0">
              <a:solidFill>
                <a:schemeClr val="tx1"/>
              </a:solidFill>
              <a:latin typeface="Calibri" panose="020F0502020204030204" pitchFamily="34" charset="0"/>
              <a:ea typeface="Book Antiqua"/>
              <a:cs typeface="Calibri" panose="020F0502020204030204" pitchFamily="34" charset="0"/>
              <a:sym typeface="Book Antiqua"/>
            </a:endParaRPr>
          </a:p>
          <a:p>
            <a:pPr marL="152400" marR="0" lvl="0" indent="0" algn="l" rtl="0">
              <a:lnSpc>
                <a:spcPct val="90000"/>
              </a:lnSpc>
              <a:spcBef>
                <a:spcPts val="0"/>
              </a:spcBef>
              <a:spcAft>
                <a:spcPts val="0"/>
              </a:spcAft>
              <a:buClr>
                <a:schemeClr val="dk1"/>
              </a:buClr>
              <a:buSzPts val="2400"/>
              <a:buFont typeface="Arial"/>
              <a:buNone/>
            </a:pPr>
            <a:r>
              <a:rPr lang="en-CA" sz="2400" dirty="0">
                <a:solidFill>
                  <a:schemeClr val="tx1"/>
                </a:solidFill>
                <a:latin typeface="Calibri" panose="020F0502020204030204" pitchFamily="34" charset="0"/>
                <a:ea typeface="Book Antiqua"/>
                <a:cs typeface="Calibri" panose="020F0502020204030204" pitchFamily="34" charset="0"/>
                <a:sym typeface="Book Antiqua"/>
              </a:rPr>
              <a:t>We do this to reaffirm our commitment and responsibility in improving relationships between nations and to improving our own understanding of local Indigenous peoples and their cultures. From coast to coast to coast, we acknowledge the ancestral and unceded territory of all the Inuit, Métis, and First Nations people that call this land home.</a:t>
            </a:r>
            <a:endParaRPr sz="40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FD5A-F9C0-34CD-298A-E17BE1AA89FA}"/>
              </a:ext>
            </a:extLst>
          </p:cNvPr>
          <p:cNvSpPr>
            <a:spLocks noGrp="1"/>
          </p:cNvSpPr>
          <p:nvPr>
            <p:ph type="title"/>
          </p:nvPr>
        </p:nvSpPr>
        <p:spPr/>
        <p:txBody>
          <a:bodyPr/>
          <a:lstStyle/>
          <a:p>
            <a:r>
              <a:rPr lang="en-CA" dirty="0"/>
              <a:t>New Milestones- Find and Use Information</a:t>
            </a:r>
          </a:p>
        </p:txBody>
      </p:sp>
      <p:pic>
        <p:nvPicPr>
          <p:cNvPr id="6" name="Picture 5">
            <a:extLst>
              <a:ext uri="{FF2B5EF4-FFF2-40B4-BE49-F238E27FC236}">
                <a16:creationId xmlns:a16="http://schemas.microsoft.com/office/drawing/2014/main" id="{EF36C27A-A979-B447-3F61-7F56EF2E42CC}"/>
              </a:ext>
            </a:extLst>
          </p:cNvPr>
          <p:cNvPicPr>
            <a:picLocks noChangeAspect="1"/>
          </p:cNvPicPr>
          <p:nvPr/>
        </p:nvPicPr>
        <p:blipFill>
          <a:blip r:embed="rId3"/>
          <a:stretch>
            <a:fillRect/>
          </a:stretch>
        </p:blipFill>
        <p:spPr>
          <a:xfrm>
            <a:off x="1555667" y="1690688"/>
            <a:ext cx="8633429" cy="3880531"/>
          </a:xfrm>
          <a:prstGeom prst="rect">
            <a:avLst/>
          </a:prstGeom>
        </p:spPr>
      </p:pic>
    </p:spTree>
    <p:extLst>
      <p:ext uri="{BB962C8B-B14F-4D97-AF65-F5344CB8AC3E}">
        <p14:creationId xmlns:p14="http://schemas.microsoft.com/office/powerpoint/2010/main" val="3252513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FD5A-F9C0-34CD-298A-E17BE1AA89FA}"/>
              </a:ext>
            </a:extLst>
          </p:cNvPr>
          <p:cNvSpPr>
            <a:spLocks noGrp="1"/>
          </p:cNvSpPr>
          <p:nvPr>
            <p:ph type="title"/>
          </p:nvPr>
        </p:nvSpPr>
        <p:spPr/>
        <p:txBody>
          <a:bodyPr/>
          <a:lstStyle/>
          <a:p>
            <a:r>
              <a:rPr lang="en-CA" dirty="0"/>
              <a:t>New Milestones- Communicate Ideas and Information</a:t>
            </a:r>
          </a:p>
        </p:txBody>
      </p:sp>
      <p:pic>
        <p:nvPicPr>
          <p:cNvPr id="5" name="Picture 4">
            <a:extLst>
              <a:ext uri="{FF2B5EF4-FFF2-40B4-BE49-F238E27FC236}">
                <a16:creationId xmlns:a16="http://schemas.microsoft.com/office/drawing/2014/main" id="{DD7EC04D-764D-D1AA-CC29-3E8CEAA35D74}"/>
              </a:ext>
            </a:extLst>
          </p:cNvPr>
          <p:cNvPicPr>
            <a:picLocks noChangeAspect="1"/>
          </p:cNvPicPr>
          <p:nvPr/>
        </p:nvPicPr>
        <p:blipFill>
          <a:blip r:embed="rId3"/>
          <a:stretch>
            <a:fillRect/>
          </a:stretch>
        </p:blipFill>
        <p:spPr>
          <a:xfrm>
            <a:off x="1959429" y="1690688"/>
            <a:ext cx="7415044" cy="4164614"/>
          </a:xfrm>
          <a:prstGeom prst="rect">
            <a:avLst/>
          </a:prstGeom>
        </p:spPr>
      </p:pic>
    </p:spTree>
    <p:extLst>
      <p:ext uri="{BB962C8B-B14F-4D97-AF65-F5344CB8AC3E}">
        <p14:creationId xmlns:p14="http://schemas.microsoft.com/office/powerpoint/2010/main" val="1256871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FD5A-F9C0-34CD-298A-E17BE1AA89FA}"/>
              </a:ext>
            </a:extLst>
          </p:cNvPr>
          <p:cNvSpPr>
            <a:spLocks noGrp="1"/>
          </p:cNvSpPr>
          <p:nvPr>
            <p:ph type="title"/>
          </p:nvPr>
        </p:nvSpPr>
        <p:spPr/>
        <p:txBody>
          <a:bodyPr/>
          <a:lstStyle/>
          <a:p>
            <a:r>
              <a:rPr lang="en-CA" dirty="0"/>
              <a:t>New Milestones- Understand and Use Numbers</a:t>
            </a:r>
          </a:p>
        </p:txBody>
      </p:sp>
      <p:pic>
        <p:nvPicPr>
          <p:cNvPr id="5" name="Picture 4">
            <a:extLst>
              <a:ext uri="{FF2B5EF4-FFF2-40B4-BE49-F238E27FC236}">
                <a16:creationId xmlns:a16="http://schemas.microsoft.com/office/drawing/2014/main" id="{51DF5CD8-CECB-EC1D-CC4D-0BBD60F471C1}"/>
              </a:ext>
            </a:extLst>
          </p:cNvPr>
          <p:cNvPicPr>
            <a:picLocks noChangeAspect="1"/>
          </p:cNvPicPr>
          <p:nvPr/>
        </p:nvPicPr>
        <p:blipFill>
          <a:blip r:embed="rId3"/>
          <a:stretch>
            <a:fillRect/>
          </a:stretch>
        </p:blipFill>
        <p:spPr>
          <a:xfrm>
            <a:off x="1852550" y="1922934"/>
            <a:ext cx="8010471" cy="3266583"/>
          </a:xfrm>
          <a:prstGeom prst="rect">
            <a:avLst/>
          </a:prstGeom>
        </p:spPr>
      </p:pic>
    </p:spTree>
    <p:extLst>
      <p:ext uri="{BB962C8B-B14F-4D97-AF65-F5344CB8AC3E}">
        <p14:creationId xmlns:p14="http://schemas.microsoft.com/office/powerpoint/2010/main" val="183409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FD5A-F9C0-34CD-298A-E17BE1AA89FA}"/>
              </a:ext>
            </a:extLst>
          </p:cNvPr>
          <p:cNvSpPr>
            <a:spLocks noGrp="1"/>
          </p:cNvSpPr>
          <p:nvPr>
            <p:ph type="title"/>
          </p:nvPr>
        </p:nvSpPr>
        <p:spPr/>
        <p:txBody>
          <a:bodyPr/>
          <a:lstStyle/>
          <a:p>
            <a:r>
              <a:rPr lang="en-CA" dirty="0"/>
              <a:t>New Milestones- Use Digital Technology</a:t>
            </a:r>
          </a:p>
        </p:txBody>
      </p:sp>
      <p:pic>
        <p:nvPicPr>
          <p:cNvPr id="5" name="Picture 4">
            <a:extLst>
              <a:ext uri="{FF2B5EF4-FFF2-40B4-BE49-F238E27FC236}">
                <a16:creationId xmlns:a16="http://schemas.microsoft.com/office/drawing/2014/main" id="{C74006B6-F860-2F02-2A5E-B5A16D194F71}"/>
              </a:ext>
            </a:extLst>
          </p:cNvPr>
          <p:cNvPicPr>
            <a:picLocks noChangeAspect="1"/>
          </p:cNvPicPr>
          <p:nvPr/>
        </p:nvPicPr>
        <p:blipFill>
          <a:blip r:embed="rId3"/>
          <a:stretch>
            <a:fillRect/>
          </a:stretch>
        </p:blipFill>
        <p:spPr>
          <a:xfrm>
            <a:off x="1531917" y="1803655"/>
            <a:ext cx="8403436" cy="3504614"/>
          </a:xfrm>
          <a:prstGeom prst="rect">
            <a:avLst/>
          </a:prstGeom>
        </p:spPr>
      </p:pic>
    </p:spTree>
    <p:extLst>
      <p:ext uri="{BB962C8B-B14F-4D97-AF65-F5344CB8AC3E}">
        <p14:creationId xmlns:p14="http://schemas.microsoft.com/office/powerpoint/2010/main" val="4003793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FD5A-F9C0-34CD-298A-E17BE1AA89FA}"/>
              </a:ext>
            </a:extLst>
          </p:cNvPr>
          <p:cNvSpPr>
            <a:spLocks noGrp="1"/>
          </p:cNvSpPr>
          <p:nvPr>
            <p:ph type="title"/>
          </p:nvPr>
        </p:nvSpPr>
        <p:spPr/>
        <p:txBody>
          <a:bodyPr/>
          <a:lstStyle/>
          <a:p>
            <a:r>
              <a:rPr lang="en-CA" dirty="0"/>
              <a:t>New Milestone- Manage Learning</a:t>
            </a:r>
          </a:p>
        </p:txBody>
      </p:sp>
      <p:pic>
        <p:nvPicPr>
          <p:cNvPr id="5" name="Picture 4">
            <a:extLst>
              <a:ext uri="{FF2B5EF4-FFF2-40B4-BE49-F238E27FC236}">
                <a16:creationId xmlns:a16="http://schemas.microsoft.com/office/drawing/2014/main" id="{D40ADA33-A890-251E-BABC-2C464E5B5164}"/>
              </a:ext>
            </a:extLst>
          </p:cNvPr>
          <p:cNvPicPr>
            <a:picLocks noChangeAspect="1"/>
          </p:cNvPicPr>
          <p:nvPr/>
        </p:nvPicPr>
        <p:blipFill>
          <a:blip r:embed="rId3"/>
          <a:stretch>
            <a:fillRect/>
          </a:stretch>
        </p:blipFill>
        <p:spPr>
          <a:xfrm>
            <a:off x="1307737" y="2695699"/>
            <a:ext cx="9798982" cy="1092530"/>
          </a:xfrm>
          <a:prstGeom prst="rect">
            <a:avLst/>
          </a:prstGeom>
        </p:spPr>
      </p:pic>
    </p:spTree>
    <p:extLst>
      <p:ext uri="{BB962C8B-B14F-4D97-AF65-F5344CB8AC3E}">
        <p14:creationId xmlns:p14="http://schemas.microsoft.com/office/powerpoint/2010/main" val="1083017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FD5A-F9C0-34CD-298A-E17BE1AA89FA}"/>
              </a:ext>
            </a:extLst>
          </p:cNvPr>
          <p:cNvSpPr>
            <a:spLocks noGrp="1"/>
          </p:cNvSpPr>
          <p:nvPr>
            <p:ph type="title"/>
          </p:nvPr>
        </p:nvSpPr>
        <p:spPr/>
        <p:txBody>
          <a:bodyPr/>
          <a:lstStyle/>
          <a:p>
            <a:r>
              <a:rPr lang="en-CA" dirty="0"/>
              <a:t>New Milestone- Engage with Others</a:t>
            </a:r>
          </a:p>
        </p:txBody>
      </p:sp>
      <p:pic>
        <p:nvPicPr>
          <p:cNvPr id="5" name="Picture 4">
            <a:extLst>
              <a:ext uri="{FF2B5EF4-FFF2-40B4-BE49-F238E27FC236}">
                <a16:creationId xmlns:a16="http://schemas.microsoft.com/office/drawing/2014/main" id="{DF05C059-2E5E-8251-2A58-05EB3EEBBCAB}"/>
              </a:ext>
            </a:extLst>
          </p:cNvPr>
          <p:cNvPicPr>
            <a:picLocks noChangeAspect="1"/>
          </p:cNvPicPr>
          <p:nvPr/>
        </p:nvPicPr>
        <p:blipFill>
          <a:blip r:embed="rId3"/>
          <a:stretch>
            <a:fillRect/>
          </a:stretch>
        </p:blipFill>
        <p:spPr>
          <a:xfrm>
            <a:off x="1122219" y="2680587"/>
            <a:ext cx="9637468" cy="1146545"/>
          </a:xfrm>
          <a:prstGeom prst="rect">
            <a:avLst/>
          </a:prstGeom>
        </p:spPr>
      </p:pic>
    </p:spTree>
    <p:extLst>
      <p:ext uri="{BB962C8B-B14F-4D97-AF65-F5344CB8AC3E}">
        <p14:creationId xmlns:p14="http://schemas.microsoft.com/office/powerpoint/2010/main" val="383245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66D1-65C0-506D-4E86-1B699E77ED50}"/>
              </a:ext>
            </a:extLst>
          </p:cNvPr>
          <p:cNvSpPr>
            <a:spLocks noGrp="1"/>
          </p:cNvSpPr>
          <p:nvPr>
            <p:ph type="title"/>
          </p:nvPr>
        </p:nvSpPr>
        <p:spPr>
          <a:xfrm>
            <a:off x="1111333" y="2103437"/>
            <a:ext cx="10515600" cy="1325563"/>
          </a:xfrm>
        </p:spPr>
        <p:txBody>
          <a:bodyPr/>
          <a:lstStyle/>
          <a:p>
            <a:r>
              <a:rPr lang="en-CA" dirty="0"/>
              <a:t>New Milestones- What about adapted versions?</a:t>
            </a:r>
          </a:p>
        </p:txBody>
      </p:sp>
    </p:spTree>
    <p:extLst>
      <p:ext uri="{BB962C8B-B14F-4D97-AF65-F5344CB8AC3E}">
        <p14:creationId xmlns:p14="http://schemas.microsoft.com/office/powerpoint/2010/main" val="1202691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DEF-E22E-57B9-8CDB-BB5978BF4B0C}"/>
              </a:ext>
            </a:extLst>
          </p:cNvPr>
          <p:cNvSpPr>
            <a:spLocks noGrp="1"/>
          </p:cNvSpPr>
          <p:nvPr>
            <p:ph type="title"/>
          </p:nvPr>
        </p:nvSpPr>
        <p:spPr/>
        <p:txBody>
          <a:bodyPr/>
          <a:lstStyle/>
          <a:p>
            <a:r>
              <a:rPr lang="en-CA" dirty="0"/>
              <a:t>Milestones Summary</a:t>
            </a:r>
          </a:p>
        </p:txBody>
      </p:sp>
      <p:graphicFrame>
        <p:nvGraphicFramePr>
          <p:cNvPr id="3" name="Table 3">
            <a:extLst>
              <a:ext uri="{FF2B5EF4-FFF2-40B4-BE49-F238E27FC236}">
                <a16:creationId xmlns:a16="http://schemas.microsoft.com/office/drawing/2014/main" id="{B7E43469-4479-A133-50C1-49DD7BF1B640}"/>
              </a:ext>
            </a:extLst>
          </p:cNvPr>
          <p:cNvGraphicFramePr>
            <a:graphicFrameLocks noGrp="1"/>
          </p:cNvGraphicFramePr>
          <p:nvPr>
            <p:extLst>
              <p:ext uri="{D42A27DB-BD31-4B8C-83A1-F6EECF244321}">
                <p14:modId xmlns:p14="http://schemas.microsoft.com/office/powerpoint/2010/main" val="1285457341"/>
              </p:ext>
            </p:extLst>
          </p:nvPr>
        </p:nvGraphicFramePr>
        <p:xfrm>
          <a:off x="1473860" y="4322618"/>
          <a:ext cx="8127999" cy="366110"/>
        </p:xfrm>
        <a:graphic>
          <a:graphicData uri="http://schemas.openxmlformats.org/drawingml/2006/table">
            <a:tbl>
              <a:tblPr firstRow="1" bandRow="1">
                <a:tableStyleId>{16D9F66E-5EB9-4882-86FB-DCBF35E3C3E4}</a:tableStyleId>
              </a:tblPr>
              <a:tblGrid>
                <a:gridCol w="2709333">
                  <a:extLst>
                    <a:ext uri="{9D8B030D-6E8A-4147-A177-3AD203B41FA5}">
                      <a16:colId xmlns:a16="http://schemas.microsoft.com/office/drawing/2014/main" val="1626781458"/>
                    </a:ext>
                  </a:extLst>
                </a:gridCol>
                <a:gridCol w="2709333">
                  <a:extLst>
                    <a:ext uri="{9D8B030D-6E8A-4147-A177-3AD203B41FA5}">
                      <a16:colId xmlns:a16="http://schemas.microsoft.com/office/drawing/2014/main" val="2755837404"/>
                    </a:ext>
                  </a:extLst>
                </a:gridCol>
                <a:gridCol w="2709333">
                  <a:extLst>
                    <a:ext uri="{9D8B030D-6E8A-4147-A177-3AD203B41FA5}">
                      <a16:colId xmlns:a16="http://schemas.microsoft.com/office/drawing/2014/main" val="2574622017"/>
                    </a:ext>
                  </a:extLst>
                </a:gridCol>
              </a:tblGrid>
              <a:tr h="366110">
                <a:tc>
                  <a:txBody>
                    <a:bodyPr/>
                    <a:lstStyle/>
                    <a:p>
                      <a:pPr algn="ctr"/>
                      <a:r>
                        <a:rPr lang="en-CA" dirty="0"/>
                        <a:t>60 Original</a:t>
                      </a:r>
                    </a:p>
                  </a:txBody>
                  <a:tcPr/>
                </a:tc>
                <a:tc>
                  <a:txBody>
                    <a:bodyPr/>
                    <a:lstStyle/>
                    <a:p>
                      <a:pPr algn="ctr"/>
                      <a:r>
                        <a:rPr lang="en-CA" dirty="0"/>
                        <a:t>22 Adapted</a:t>
                      </a:r>
                    </a:p>
                  </a:txBody>
                  <a:tcPr/>
                </a:tc>
                <a:tc>
                  <a:txBody>
                    <a:bodyPr/>
                    <a:lstStyle/>
                    <a:p>
                      <a:pPr algn="ctr"/>
                      <a:r>
                        <a:rPr lang="en-CA" dirty="0"/>
                        <a:t>30 New</a:t>
                      </a:r>
                    </a:p>
                  </a:txBody>
                  <a:tcPr/>
                </a:tc>
                <a:extLst>
                  <a:ext uri="{0D108BD9-81ED-4DB2-BD59-A6C34878D82A}">
                    <a16:rowId xmlns:a16="http://schemas.microsoft.com/office/drawing/2014/main" val="397756039"/>
                  </a:ext>
                </a:extLst>
              </a:tr>
            </a:tbl>
          </a:graphicData>
        </a:graphic>
      </p:graphicFrame>
      <p:sp>
        <p:nvSpPr>
          <p:cNvPr id="4" name="TextBox 3">
            <a:extLst>
              <a:ext uri="{FF2B5EF4-FFF2-40B4-BE49-F238E27FC236}">
                <a16:creationId xmlns:a16="http://schemas.microsoft.com/office/drawing/2014/main" id="{F8EF93E3-6A03-4551-2DDC-6F0A946F13FE}"/>
              </a:ext>
            </a:extLst>
          </p:cNvPr>
          <p:cNvSpPr txBox="1"/>
          <p:nvPr/>
        </p:nvSpPr>
        <p:spPr>
          <a:xfrm>
            <a:off x="4168239" y="2105561"/>
            <a:ext cx="2565070" cy="132343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CA" sz="4000" dirty="0">
                <a:latin typeface="Calibri" panose="020F0502020204030204" pitchFamily="34" charset="0"/>
                <a:cs typeface="Calibri" panose="020F0502020204030204" pitchFamily="34" charset="0"/>
              </a:rPr>
              <a:t>112 Milestones</a:t>
            </a:r>
          </a:p>
        </p:txBody>
      </p:sp>
    </p:spTree>
    <p:extLst>
      <p:ext uri="{BB962C8B-B14F-4D97-AF65-F5344CB8AC3E}">
        <p14:creationId xmlns:p14="http://schemas.microsoft.com/office/powerpoint/2010/main" val="1656688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F560-EF98-0EA7-2191-0B245FB22C6B}"/>
              </a:ext>
            </a:extLst>
          </p:cNvPr>
          <p:cNvSpPr>
            <a:spLocks noGrp="1"/>
          </p:cNvSpPr>
          <p:nvPr>
            <p:ph type="title"/>
          </p:nvPr>
        </p:nvSpPr>
        <p:spPr/>
        <p:txBody>
          <a:bodyPr/>
          <a:lstStyle/>
          <a:p>
            <a:r>
              <a:rPr lang="en-CA" dirty="0"/>
              <a:t>Culminating Task Refresher</a:t>
            </a:r>
          </a:p>
        </p:txBody>
      </p:sp>
    </p:spTree>
    <p:extLst>
      <p:ext uri="{BB962C8B-B14F-4D97-AF65-F5344CB8AC3E}">
        <p14:creationId xmlns:p14="http://schemas.microsoft.com/office/powerpoint/2010/main" val="229863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1A7C-493E-4FA9-2187-5B320DFAF7E4}"/>
              </a:ext>
            </a:extLst>
          </p:cNvPr>
          <p:cNvSpPr>
            <a:spLocks noGrp="1"/>
          </p:cNvSpPr>
          <p:nvPr>
            <p:ph type="title"/>
          </p:nvPr>
        </p:nvSpPr>
        <p:spPr/>
        <p:txBody>
          <a:bodyPr/>
          <a:lstStyle/>
          <a:p>
            <a:r>
              <a:rPr lang="en-CA" dirty="0"/>
              <a:t>What is a Culminating Task?</a:t>
            </a:r>
          </a:p>
        </p:txBody>
      </p:sp>
      <p:sp>
        <p:nvSpPr>
          <p:cNvPr id="4" name="TextBox 3">
            <a:extLst>
              <a:ext uri="{FF2B5EF4-FFF2-40B4-BE49-F238E27FC236}">
                <a16:creationId xmlns:a16="http://schemas.microsoft.com/office/drawing/2014/main" id="{E657F282-0483-51B1-6C56-A7A1DC40F965}"/>
              </a:ext>
            </a:extLst>
          </p:cNvPr>
          <p:cNvSpPr txBox="1"/>
          <p:nvPr/>
        </p:nvSpPr>
        <p:spPr>
          <a:xfrm>
            <a:off x="1425039" y="1690688"/>
            <a:ext cx="8790708" cy="3046988"/>
          </a:xfrm>
          <a:prstGeom prst="rect">
            <a:avLst/>
          </a:prstGeom>
          <a:noFill/>
        </p:spPr>
        <p:txBody>
          <a:bodyPr wrap="square">
            <a:spAutoFit/>
          </a:bodyPr>
          <a:lstStyle/>
          <a:p>
            <a:pPr marL="68580" indent="0">
              <a:buNone/>
            </a:pPr>
            <a:r>
              <a:rPr lang="en-US" sz="2400" dirty="0">
                <a:latin typeface="Calibri" panose="020F0502020204030204" pitchFamily="34" charset="0"/>
                <a:cs typeface="Calibri" panose="020F0502020204030204" pitchFamily="34" charset="0"/>
              </a:rPr>
              <a:t>A culminating task is more complex than a milestone task and is also aligned to the OALCF. It reflects a task that a learner could expect to perform upon exiting the LBS program. A culminating task answers the question, “Can the learner manage the expectations of the learning, training, community or work setting after leaving the LBS program?” </a:t>
            </a:r>
          </a:p>
          <a:p>
            <a:pPr marL="68580" indent="0">
              <a:buNone/>
            </a:pPr>
            <a:endParaRPr lang="en-US" sz="2400" i="1" dirty="0">
              <a:latin typeface="Calibri" panose="020F0502020204030204" pitchFamily="34" charset="0"/>
              <a:cs typeface="Calibri" panose="020F0502020204030204" pitchFamily="34" charset="0"/>
            </a:endParaRPr>
          </a:p>
          <a:p>
            <a:pPr marL="68580" indent="0" algn="r">
              <a:buNone/>
            </a:pPr>
            <a:r>
              <a:rPr lang="en-US" sz="1800" i="1" dirty="0">
                <a:latin typeface="Calibri" panose="020F0502020204030204" pitchFamily="34" charset="0"/>
                <a:cs typeface="Calibri" panose="020F0502020204030204" pitchFamily="34" charset="0"/>
              </a:rPr>
              <a:t>Source:  </a:t>
            </a:r>
            <a:r>
              <a:rPr lang="en-US" sz="1800" b="1" i="1" dirty="0">
                <a:latin typeface="Calibri" panose="020F0502020204030204" pitchFamily="34" charset="0"/>
                <a:cs typeface="Calibri" panose="020F0502020204030204" pitchFamily="34" charset="0"/>
              </a:rPr>
              <a:t>LBS Service Provider Guidelines </a:t>
            </a:r>
            <a:r>
              <a:rPr lang="en-US" sz="1800" i="1" dirty="0">
                <a:latin typeface="Calibri" panose="020F0502020204030204" pitchFamily="34" charset="0"/>
                <a:cs typeface="Calibri" panose="020F0502020204030204" pitchFamily="34" charset="0"/>
              </a:rPr>
              <a:t>March 2020, p. 16</a:t>
            </a:r>
            <a:endParaRPr lang="en-CA"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8718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p:cNvSpPr txBox="1">
            <a:spLocks noGrp="1"/>
          </p:cNvSpPr>
          <p:nvPr>
            <p:ph type="title"/>
          </p:nvPr>
        </p:nvSpPr>
        <p:spPr>
          <a:xfrm>
            <a:off x="799012" y="416459"/>
            <a:ext cx="10515600" cy="9613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About Pop Up PD for Literacy Educators</a:t>
            </a:r>
            <a:endParaRPr dirty="0">
              <a:solidFill>
                <a:srgbClr val="C00000"/>
              </a:solidFill>
            </a:endParaRPr>
          </a:p>
        </p:txBody>
      </p:sp>
      <p:sp>
        <p:nvSpPr>
          <p:cNvPr id="67" name="Google Shape;67;p2"/>
          <p:cNvSpPr txBox="1"/>
          <p:nvPr/>
        </p:nvSpPr>
        <p:spPr>
          <a:xfrm>
            <a:off x="799013" y="1569174"/>
            <a:ext cx="10333586" cy="3748678"/>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free webinar series developed by Ontario’s LBS Regional Networks &amp; the Provincial Support Organizations for Literacy</a:t>
            </a:r>
            <a:endParaRPr sz="2400" b="0" i="0" u="none" strike="noStrike" cap="none" dirty="0">
              <a:solidFill>
                <a:srgbClr val="000000"/>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supports LBS practitioners with presentations on topics important to them</a:t>
            </a:r>
            <a:endParaRPr sz="2400" b="0" i="0" u="none" strike="noStrike" cap="none" dirty="0">
              <a:solidFill>
                <a:srgbClr val="000000"/>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English language webinars presented for LBS practitioners annually since   2015-2016; French language transcriptions coming soon! </a:t>
            </a:r>
            <a:endParaRPr sz="2400" b="0" i="0" u="none" strike="noStrike" cap="none" dirty="0">
              <a:solidFill>
                <a:schemeClr val="dk1"/>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1" i="0" u="none" strike="noStrike" cap="none" dirty="0">
                <a:solidFill>
                  <a:schemeClr val="dk1"/>
                </a:solidFill>
                <a:latin typeface="Calibri"/>
                <a:ea typeface="Calibri"/>
                <a:cs typeface="Calibri"/>
                <a:sym typeface="Calibri"/>
              </a:rPr>
              <a:t>all</a:t>
            </a:r>
            <a:r>
              <a:rPr lang="en-CA" sz="2400" b="0" i="0" u="none" strike="noStrike" cap="none" dirty="0">
                <a:solidFill>
                  <a:schemeClr val="dk1"/>
                </a:solidFill>
                <a:latin typeface="Calibri"/>
                <a:ea typeface="Calibri"/>
                <a:cs typeface="Calibri"/>
                <a:sym typeface="Calibri"/>
              </a:rPr>
              <a:t> webinar presentations, recording links &amp; transcripts here:  </a:t>
            </a:r>
            <a:endParaRPr sz="2400" b="0" i="0" u="none" strike="noStrike" cap="none" dirty="0">
              <a:solidFill>
                <a:schemeClr val="dk1"/>
              </a:solidFill>
              <a:latin typeface="Calibri"/>
              <a:ea typeface="Calibri"/>
              <a:cs typeface="Calibri"/>
              <a:sym typeface="Calibri"/>
            </a:endParaRPr>
          </a:p>
          <a:p>
            <a:pPr marL="457200" marR="0" lvl="1" indent="0" algn="l" rtl="0">
              <a:lnSpc>
                <a:spcPct val="90000"/>
              </a:lnSpc>
              <a:spcBef>
                <a:spcPts val="0"/>
              </a:spcBef>
              <a:spcAft>
                <a:spcPts val="0"/>
              </a:spcAft>
              <a:buClr>
                <a:srgbClr val="000000"/>
              </a:buClr>
              <a:buSzPts val="2400"/>
              <a:buFont typeface="Arial"/>
              <a:buNone/>
            </a:pPr>
            <a:r>
              <a:rPr lang="en-CA" sz="2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Pop Up PD Resources for LBS Educators</a:t>
            </a: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CA"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topic ideas welcome at:  </a:t>
            </a:r>
            <a:r>
              <a:rPr lang="en-CA" sz="24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e-channel@contactnorth.ca</a:t>
            </a:r>
            <a:r>
              <a:rPr lang="en-CA"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1A7C-493E-4FA9-2187-5B320DFAF7E4}"/>
              </a:ext>
            </a:extLst>
          </p:cNvPr>
          <p:cNvSpPr>
            <a:spLocks noGrp="1"/>
          </p:cNvSpPr>
          <p:nvPr>
            <p:ph type="title"/>
          </p:nvPr>
        </p:nvSpPr>
        <p:spPr/>
        <p:txBody>
          <a:bodyPr/>
          <a:lstStyle/>
          <a:p>
            <a:r>
              <a:rPr lang="en-CA" dirty="0"/>
              <a:t>What is a Culminating Task?</a:t>
            </a:r>
          </a:p>
        </p:txBody>
      </p:sp>
      <p:sp>
        <p:nvSpPr>
          <p:cNvPr id="4" name="TextBox 3">
            <a:extLst>
              <a:ext uri="{FF2B5EF4-FFF2-40B4-BE49-F238E27FC236}">
                <a16:creationId xmlns:a16="http://schemas.microsoft.com/office/drawing/2014/main" id="{E657F282-0483-51B1-6C56-A7A1DC40F965}"/>
              </a:ext>
            </a:extLst>
          </p:cNvPr>
          <p:cNvSpPr txBox="1"/>
          <p:nvPr/>
        </p:nvSpPr>
        <p:spPr>
          <a:xfrm>
            <a:off x="1425039" y="1690688"/>
            <a:ext cx="8790708" cy="3416320"/>
          </a:xfrm>
          <a:prstGeom prst="rect">
            <a:avLst/>
          </a:prstGeom>
          <a:noFill/>
        </p:spPr>
        <p:txBody>
          <a:bodyPr wrap="square">
            <a:spAutoFit/>
          </a:bodyPr>
          <a:lstStyle/>
          <a:p>
            <a:pPr marL="342900" lvl="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A complex task.</a:t>
            </a:r>
          </a:p>
          <a:p>
            <a:pPr marL="342900" lvl="0" indent="-342900">
              <a:buFont typeface="Arial" panose="020B0604020202020204" pitchFamily="34" charset="0"/>
              <a:buChar char="•"/>
            </a:pPr>
            <a:endParaRPr lang="en-CA" sz="24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Incorporates multiple competencies and task groups.</a:t>
            </a:r>
          </a:p>
          <a:p>
            <a:pPr marL="342900" lvl="0" indent="-342900">
              <a:buFont typeface="Arial" panose="020B0604020202020204" pitchFamily="34" charset="0"/>
              <a:buChar char="•"/>
            </a:pPr>
            <a:endParaRPr lang="en-CA"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Culminating tasks allow learners to apply their skills and knowledge across competencies in a way that reflects real-life situations.</a:t>
            </a:r>
          </a:p>
          <a:p>
            <a:pPr marL="342900" indent="-342900">
              <a:buFont typeface="Arial" panose="020B0604020202020204" pitchFamily="34" charset="0"/>
              <a:buChar char="•"/>
            </a:pPr>
            <a:endParaRPr lang="en-CA"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Culminating tasks represent the end point of a goal path.</a:t>
            </a:r>
          </a:p>
        </p:txBody>
      </p:sp>
      <p:sp>
        <p:nvSpPr>
          <p:cNvPr id="5" name="TextBox 4">
            <a:extLst>
              <a:ext uri="{FF2B5EF4-FFF2-40B4-BE49-F238E27FC236}">
                <a16:creationId xmlns:a16="http://schemas.microsoft.com/office/drawing/2014/main" id="{A1D0BB58-98DC-802E-7CCB-9C264906174E}"/>
              </a:ext>
            </a:extLst>
          </p:cNvPr>
          <p:cNvSpPr txBox="1"/>
          <p:nvPr/>
        </p:nvSpPr>
        <p:spPr>
          <a:xfrm>
            <a:off x="9633610" y="879265"/>
            <a:ext cx="2266701" cy="2308324"/>
          </a:xfrm>
          <a:prstGeom prst="rect">
            <a:avLst/>
          </a:prstGeom>
          <a:solidFill>
            <a:srgbClr val="C00000"/>
          </a:solidFill>
        </p:spPr>
        <p:txBody>
          <a:bodyPr wrap="square">
            <a:spAutoFit/>
          </a:bodyPr>
          <a:lstStyle/>
          <a:p>
            <a:pPr marL="68580" indent="0" algn="ctr">
              <a:buNone/>
            </a:pPr>
            <a:r>
              <a:rPr lang="en-CA" sz="2400" dirty="0">
                <a:ln>
                  <a:solidFill>
                    <a:schemeClr val="bg1"/>
                  </a:solidFill>
                </a:ln>
                <a:solidFill>
                  <a:schemeClr val="bg1"/>
                </a:solidFill>
                <a:latin typeface="Calibri" panose="020F0502020204030204" pitchFamily="34" charset="0"/>
                <a:cs typeface="Calibri" panose="020F0502020204030204" pitchFamily="34" charset="0"/>
              </a:rPr>
              <a:t>Culminating tasks are representative of the five goal paths in the OALCF.</a:t>
            </a:r>
          </a:p>
        </p:txBody>
      </p:sp>
    </p:spTree>
    <p:extLst>
      <p:ext uri="{BB962C8B-B14F-4D97-AF65-F5344CB8AC3E}">
        <p14:creationId xmlns:p14="http://schemas.microsoft.com/office/powerpoint/2010/main" val="738267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57F282-0483-51B1-6C56-A7A1DC40F965}"/>
              </a:ext>
            </a:extLst>
          </p:cNvPr>
          <p:cNvSpPr txBox="1"/>
          <p:nvPr/>
        </p:nvSpPr>
        <p:spPr>
          <a:xfrm>
            <a:off x="886188" y="1370055"/>
            <a:ext cx="8790708" cy="2308324"/>
          </a:xfrm>
          <a:prstGeom prst="rect">
            <a:avLst/>
          </a:prstGeom>
          <a:noFill/>
        </p:spPr>
        <p:txBody>
          <a:bodyPr wrap="square">
            <a:spAutoFit/>
          </a:bodyPr>
          <a:lstStyle/>
          <a:p>
            <a:r>
              <a:rPr lang="en-CA" sz="3600" dirty="0">
                <a:latin typeface="Calibri" panose="020F0502020204030204" pitchFamily="34" charset="0"/>
                <a:cs typeface="Calibri" panose="020F0502020204030204" pitchFamily="34" charset="0"/>
              </a:rPr>
              <a:t>Culminating tasks do not replace any credentials, courses, or certifications that learners may need to access their goal destination.</a:t>
            </a:r>
          </a:p>
        </p:txBody>
      </p:sp>
      <p:pic>
        <p:nvPicPr>
          <p:cNvPr id="6" name="Picture 5">
            <a:extLst>
              <a:ext uri="{FF2B5EF4-FFF2-40B4-BE49-F238E27FC236}">
                <a16:creationId xmlns:a16="http://schemas.microsoft.com/office/drawing/2014/main" id="{7741C3FC-7296-023D-F56F-3841D87DA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6092" y="3056180"/>
            <a:ext cx="1821608" cy="1821608"/>
          </a:xfrm>
          <a:prstGeom prst="rect">
            <a:avLst/>
          </a:prstGeom>
          <a:ln>
            <a:solidFill>
              <a:srgbClr val="960000"/>
            </a:solidFill>
          </a:ln>
        </p:spPr>
      </p:pic>
    </p:spTree>
    <p:extLst>
      <p:ext uri="{BB962C8B-B14F-4D97-AF65-F5344CB8AC3E}">
        <p14:creationId xmlns:p14="http://schemas.microsoft.com/office/powerpoint/2010/main" val="3078676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Transition readiness</a:t>
            </a:r>
          </a:p>
        </p:txBody>
      </p:sp>
      <p:sp>
        <p:nvSpPr>
          <p:cNvPr id="3" name="Content Placeholder 2"/>
          <p:cNvSpPr>
            <a:spLocks noGrp="1"/>
          </p:cNvSpPr>
          <p:nvPr>
            <p:ph idx="4294967295"/>
          </p:nvPr>
        </p:nvSpPr>
        <p:spPr>
          <a:xfrm>
            <a:off x="1211283" y="1600200"/>
            <a:ext cx="9151917" cy="3733800"/>
          </a:xfrm>
        </p:spPr>
        <p:txBody>
          <a:bodyPr vert="horz" lIns="0" tIns="45720" rIns="0" bIns="45720" rtlCol="0" anchor="t">
            <a:normAutofit lnSpcReduction="10000"/>
          </a:bodyPr>
          <a:lstStyle/>
          <a:p>
            <a:pPr marL="68580" indent="0">
              <a:buNone/>
            </a:pPr>
            <a:r>
              <a:rPr lang="en-US" sz="2400" dirty="0">
                <a:latin typeface="Calibri" panose="020F0502020204030204" pitchFamily="34" charset="0"/>
                <a:cs typeface="Calibri" panose="020F0502020204030204" pitchFamily="34" charset="0"/>
              </a:rPr>
              <a:t>There are many other elements that are involved in transition readiness including (but not limited to) </a:t>
            </a:r>
          </a:p>
          <a:p>
            <a:r>
              <a:rPr lang="en-US" sz="2400" dirty="0">
                <a:latin typeface="Calibri" panose="020F0502020204030204" pitchFamily="34" charset="0"/>
                <a:cs typeface="Calibri" panose="020F0502020204030204" pitchFamily="34" charset="0"/>
              </a:rPr>
              <a:t>completion of any required academic courses/credentials; </a:t>
            </a:r>
          </a:p>
          <a:p>
            <a:r>
              <a:rPr lang="en-US" sz="2400" dirty="0">
                <a:latin typeface="Calibri" panose="020F0502020204030204" pitchFamily="34" charset="0"/>
                <a:cs typeface="Calibri" panose="020F0502020204030204" pitchFamily="34" charset="0"/>
              </a:rPr>
              <a:t>completion of any required industry credentials; </a:t>
            </a:r>
          </a:p>
          <a:p>
            <a:r>
              <a:rPr lang="en-US" sz="2400" dirty="0">
                <a:latin typeface="Calibri" panose="020F0502020204030204" pitchFamily="34" charset="0"/>
                <a:cs typeface="Calibri" panose="020F0502020204030204" pitchFamily="34" charset="0"/>
              </a:rPr>
              <a:t>stability of the learner’s personal life including health, finances, and family circumstances; </a:t>
            </a:r>
          </a:p>
          <a:p>
            <a:r>
              <a:rPr lang="en-US" sz="2400" dirty="0">
                <a:latin typeface="Calibri" panose="020F0502020204030204" pitchFamily="34" charset="0"/>
                <a:cs typeface="Calibri" panose="020F0502020204030204" pitchFamily="34" charset="0"/>
              </a:rPr>
              <a:t>motivation and persistence of the learner</a:t>
            </a:r>
          </a:p>
          <a:p>
            <a:endParaRPr lang="en-US" dirty="0">
              <a:latin typeface="Calibri" panose="020F0502020204030204" pitchFamily="34" charset="0"/>
              <a:cs typeface="Calibri" panose="020F0502020204030204" pitchFamily="34" charset="0"/>
            </a:endParaRPr>
          </a:p>
          <a:p>
            <a:pPr marL="68580" indent="0" algn="r">
              <a:buNone/>
            </a:pPr>
            <a:r>
              <a:rPr lang="en-US" sz="1800" i="1" dirty="0">
                <a:latin typeface="Calibri" panose="020F0502020204030204" pitchFamily="34" charset="0"/>
                <a:cs typeface="Calibri" panose="020F0502020204030204" pitchFamily="34" charset="0"/>
              </a:rPr>
              <a:t>Source</a:t>
            </a:r>
            <a:r>
              <a:rPr lang="en-US" sz="1800" b="1" i="1" dirty="0">
                <a:latin typeface="Calibri" panose="020F0502020204030204" pitchFamily="34" charset="0"/>
                <a:cs typeface="Calibri" panose="020F0502020204030204" pitchFamily="34" charset="0"/>
              </a:rPr>
              <a:t>: OALCF Culminating Task- User Guide 2013 </a:t>
            </a:r>
            <a:r>
              <a:rPr lang="en-US" sz="1800" i="1" dirty="0">
                <a:latin typeface="Calibri" panose="020F0502020204030204" pitchFamily="34" charset="0"/>
                <a:cs typeface="Calibri" panose="020F0502020204030204" pitchFamily="34" charset="0"/>
              </a:rPr>
              <a:t>(EN). p3 </a:t>
            </a:r>
            <a:r>
              <a:rPr lang="en-US" sz="1800" dirty="0">
                <a:latin typeface="Calibri" panose="020F0502020204030204" pitchFamily="34" charset="0"/>
                <a:cs typeface="Calibri" panose="020F0502020204030204" pitchFamily="34" charset="0"/>
              </a:rPr>
              <a:t> </a:t>
            </a:r>
            <a:endParaRPr lang="en-US" sz="1800" dirty="0">
              <a:solidFill>
                <a:srgbClr val="F1F1F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1816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98765" y="472720"/>
            <a:ext cx="6994062" cy="1295400"/>
          </a:xfrm>
        </p:spPr>
        <p:txBody>
          <a:bodyPr>
            <a:noAutofit/>
          </a:bodyPr>
          <a:lstStyle/>
          <a:p>
            <a:pPr marL="68580" indent="0">
              <a:buNone/>
            </a:pPr>
            <a:r>
              <a:rPr lang="en-CA" sz="3200" dirty="0"/>
              <a:t> </a:t>
            </a:r>
          </a:p>
        </p:txBody>
      </p:sp>
      <p:sp>
        <p:nvSpPr>
          <p:cNvPr id="2" name="Rectangle 1"/>
          <p:cNvSpPr/>
          <p:nvPr/>
        </p:nvSpPr>
        <p:spPr>
          <a:xfrm>
            <a:off x="729608" y="755619"/>
            <a:ext cx="7936808" cy="2246769"/>
          </a:xfrm>
          <a:prstGeom prst="rect">
            <a:avLst/>
          </a:prstGeom>
        </p:spPr>
        <p:txBody>
          <a:bodyPr wrap="square">
            <a:spAutoFit/>
          </a:bodyPr>
          <a:lstStyle/>
          <a:p>
            <a:pPr marL="68580"/>
            <a:r>
              <a:rPr lang="en-CA" sz="2800" dirty="0">
                <a:latin typeface="Calibri" panose="020F0502020204030204" pitchFamily="34" charset="0"/>
                <a:cs typeface="Calibri" panose="020F0502020204030204" pitchFamily="34" charset="0"/>
              </a:rPr>
              <a:t>Helps the learner answer the question:  </a:t>
            </a:r>
          </a:p>
          <a:p>
            <a:pPr marL="68580" indent="0">
              <a:buNone/>
            </a:pPr>
            <a:endParaRPr lang="en-CA" sz="2800" dirty="0">
              <a:latin typeface="Calibri" panose="020F0502020204030204" pitchFamily="34" charset="0"/>
              <a:cs typeface="Calibri" panose="020F0502020204030204" pitchFamily="34" charset="0"/>
            </a:endParaRPr>
          </a:p>
          <a:p>
            <a:pPr marL="68580" indent="0">
              <a:buNone/>
            </a:pPr>
            <a:r>
              <a:rPr lang="en-CA" sz="2800" dirty="0">
                <a:latin typeface="Calibri" panose="020F0502020204030204" pitchFamily="34" charset="0"/>
                <a:cs typeface="Calibri" panose="020F0502020204030204" pitchFamily="34" charset="0"/>
              </a:rPr>
              <a:t>“Do I have a reasonable chance of managing the next step in my life/learning/work, and can I transition successfully to my goal destination?”</a:t>
            </a:r>
          </a:p>
        </p:txBody>
      </p:sp>
      <p:pic>
        <p:nvPicPr>
          <p:cNvPr id="5" name="Picture 4" descr="Local Job Postings Related to &quot;Lifestyle Management&quot;"/>
          <p:cNvPicPr>
            <a:picLocks noChangeAspect="1"/>
          </p:cNvPicPr>
          <p:nvPr/>
        </p:nvPicPr>
        <p:blipFill>
          <a:blip r:embed="rId3"/>
          <a:stretch>
            <a:fillRect/>
          </a:stretch>
        </p:blipFill>
        <p:spPr>
          <a:xfrm>
            <a:off x="9151237" y="1411853"/>
            <a:ext cx="2200858" cy="302506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5470D14-A153-C15C-AC60-07EE4E704DDF}"/>
              </a:ext>
            </a:extLst>
          </p:cNvPr>
          <p:cNvSpPr txBox="1"/>
          <p:nvPr/>
        </p:nvSpPr>
        <p:spPr>
          <a:xfrm>
            <a:off x="1773065" y="3678382"/>
            <a:ext cx="4445462" cy="1938992"/>
          </a:xfrm>
          <a:prstGeom prst="rect">
            <a:avLst/>
          </a:prstGeom>
          <a:solidFill>
            <a:srgbClr val="C00000"/>
          </a:solidFill>
        </p:spPr>
        <p:txBody>
          <a:bodyPr wrap="square">
            <a:spAutoFit/>
          </a:bodyPr>
          <a:lstStyle/>
          <a:p>
            <a:pPr marL="68580" indent="0" algn="ctr">
              <a:buNone/>
            </a:pPr>
            <a:r>
              <a:rPr lang="en-CA" sz="2400" dirty="0">
                <a:solidFill>
                  <a:schemeClr val="bg1"/>
                </a:solidFill>
                <a:latin typeface="Calibri" panose="020F0502020204030204" pitchFamily="34" charset="0"/>
                <a:cs typeface="Calibri" panose="020F0502020204030204" pitchFamily="34" charset="0"/>
              </a:rPr>
              <a:t>Successful completion of a culminating task is </a:t>
            </a:r>
            <a:r>
              <a:rPr lang="en-CA" sz="2400" b="1" dirty="0">
                <a:solidFill>
                  <a:schemeClr val="bg1"/>
                </a:solidFill>
                <a:latin typeface="Calibri" panose="020F0502020204030204" pitchFamily="34" charset="0"/>
                <a:cs typeface="Calibri" panose="020F0502020204030204" pitchFamily="34" charset="0"/>
              </a:rPr>
              <a:t>one way</a:t>
            </a:r>
            <a:r>
              <a:rPr lang="en-CA" sz="2400" dirty="0">
                <a:solidFill>
                  <a:schemeClr val="bg1"/>
                </a:solidFill>
                <a:latin typeface="Calibri" panose="020F0502020204030204" pitchFamily="34" charset="0"/>
                <a:cs typeface="Calibri" panose="020F0502020204030204" pitchFamily="34" charset="0"/>
              </a:rPr>
              <a:t> for learners to demonstrate that they may be ready to transition to one of the goal paths.</a:t>
            </a:r>
          </a:p>
        </p:txBody>
      </p:sp>
    </p:spTree>
    <p:extLst>
      <p:ext uri="{BB962C8B-B14F-4D97-AF65-F5344CB8AC3E}">
        <p14:creationId xmlns:p14="http://schemas.microsoft.com/office/powerpoint/2010/main" val="3249623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815413" y="808759"/>
            <a:ext cx="9985375" cy="1657350"/>
          </a:xfrm>
        </p:spPr>
        <p:txBody>
          <a:bodyPr vert="horz" lIns="0" tIns="45720" rIns="0" bIns="45720" rtlCol="0" anchor="t">
            <a:normAutofit lnSpcReduction="10000"/>
          </a:bodyPr>
          <a:lstStyle/>
          <a:p>
            <a:pPr marL="68580" indent="0">
              <a:buNone/>
            </a:pPr>
            <a:r>
              <a:rPr lang="en-CA" sz="3600" dirty="0"/>
              <a:t>The culminating task for a learner’s goal path is meant to bring together many elements of the learner plan.</a:t>
            </a:r>
            <a:endParaRPr lang="en-US" sz="3600" dirty="0"/>
          </a:p>
        </p:txBody>
      </p:sp>
      <p:graphicFrame>
        <p:nvGraphicFramePr>
          <p:cNvPr id="2" name="Diagram 1"/>
          <p:cNvGraphicFramePr/>
          <p:nvPr/>
        </p:nvGraphicFramePr>
        <p:xfrm>
          <a:off x="815413" y="2060848"/>
          <a:ext cx="11041227" cy="3400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0070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623392" y="549300"/>
            <a:ext cx="9601200" cy="1079500"/>
          </a:xfrm>
        </p:spPr>
        <p:txBody>
          <a:bodyPr>
            <a:normAutofit/>
          </a:bodyPr>
          <a:lstStyle/>
          <a:p>
            <a:pPr marL="68580" indent="0">
              <a:buNone/>
            </a:pPr>
            <a:r>
              <a:rPr lang="en-CA" sz="3600" b="1" dirty="0"/>
              <a:t>Relationship to milestones</a:t>
            </a:r>
            <a:endParaRPr lang="en-CA" sz="3600" dirty="0"/>
          </a:p>
        </p:txBody>
      </p:sp>
      <p:sp>
        <p:nvSpPr>
          <p:cNvPr id="3" name="Rectangle 1"/>
          <p:cNvSpPr>
            <a:spLocks noChangeArrowheads="1"/>
          </p:cNvSpPr>
          <p:nvPr/>
        </p:nvSpPr>
        <p:spPr bwMode="auto">
          <a:xfrm>
            <a:off x="4267200" y="2556947"/>
            <a:ext cx="18466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aphicFrame>
        <p:nvGraphicFramePr>
          <p:cNvPr id="4" name="Diagram 3"/>
          <p:cNvGraphicFramePr/>
          <p:nvPr/>
        </p:nvGraphicFramePr>
        <p:xfrm>
          <a:off x="623392" y="1628800"/>
          <a:ext cx="10657184"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1764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376" t="16600" r="63908" b="34262"/>
          <a:stretch/>
        </p:blipFill>
        <p:spPr>
          <a:xfrm>
            <a:off x="1106490" y="223652"/>
            <a:ext cx="7128198" cy="5484140"/>
          </a:xfrm>
          <a:prstGeom prst="rect">
            <a:avLst/>
          </a:prstGeom>
          <a:ln>
            <a:solidFill>
              <a:schemeClr val="tx1"/>
            </a:solidFill>
          </a:ln>
        </p:spPr>
      </p:pic>
      <p:sp>
        <p:nvSpPr>
          <p:cNvPr id="2" name="TextBox 1">
            <a:extLst>
              <a:ext uri="{FF2B5EF4-FFF2-40B4-BE49-F238E27FC236}">
                <a16:creationId xmlns:a16="http://schemas.microsoft.com/office/drawing/2014/main" id="{5706C1A1-64FA-6615-948A-16282AB28F4D}"/>
              </a:ext>
            </a:extLst>
          </p:cNvPr>
          <p:cNvSpPr txBox="1"/>
          <p:nvPr/>
        </p:nvSpPr>
        <p:spPr>
          <a:xfrm>
            <a:off x="8546690" y="1762432"/>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https://northernliteracynetworks.ca/common-assessment-for-the-oalcf-goal-paths/</a:t>
            </a:r>
            <a:endParaRPr lang="en-US" dirty="0"/>
          </a:p>
          <a:p>
            <a:endParaRPr lang="en-US" dirty="0"/>
          </a:p>
        </p:txBody>
      </p:sp>
    </p:spTree>
    <p:extLst>
      <p:ext uri="{BB962C8B-B14F-4D97-AF65-F5344CB8AC3E}">
        <p14:creationId xmlns:p14="http://schemas.microsoft.com/office/powerpoint/2010/main" val="3444889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8FE0-47F0-A665-A4BC-9927F104F756}"/>
              </a:ext>
            </a:extLst>
          </p:cNvPr>
          <p:cNvSpPr>
            <a:spLocks noGrp="1"/>
          </p:cNvSpPr>
          <p:nvPr>
            <p:ph type="title"/>
          </p:nvPr>
        </p:nvSpPr>
        <p:spPr/>
        <p:txBody>
          <a:bodyPr/>
          <a:lstStyle/>
          <a:p>
            <a:r>
              <a:rPr lang="en-CA" dirty="0"/>
              <a:t>The New Culminating Tasks</a:t>
            </a:r>
          </a:p>
        </p:txBody>
      </p:sp>
    </p:spTree>
    <p:extLst>
      <p:ext uri="{BB962C8B-B14F-4D97-AF65-F5344CB8AC3E}">
        <p14:creationId xmlns:p14="http://schemas.microsoft.com/office/powerpoint/2010/main" val="2566915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15AB-6777-83BC-AF4E-1C38B5016EAA}"/>
              </a:ext>
            </a:extLst>
          </p:cNvPr>
          <p:cNvSpPr>
            <a:spLocks noGrp="1"/>
          </p:cNvSpPr>
          <p:nvPr>
            <p:ph type="title"/>
          </p:nvPr>
        </p:nvSpPr>
        <p:spPr>
          <a:xfrm>
            <a:off x="838200" y="72742"/>
            <a:ext cx="10515600" cy="1067290"/>
          </a:xfrm>
        </p:spPr>
        <p:txBody>
          <a:bodyPr/>
          <a:lstStyle/>
          <a:p>
            <a:r>
              <a:rPr lang="en-CA" dirty="0"/>
              <a:t>The New Culminating Tasks -Who Did What</a:t>
            </a:r>
          </a:p>
        </p:txBody>
      </p:sp>
      <p:graphicFrame>
        <p:nvGraphicFramePr>
          <p:cNvPr id="3" name="Table 3">
            <a:extLst>
              <a:ext uri="{FF2B5EF4-FFF2-40B4-BE49-F238E27FC236}">
                <a16:creationId xmlns:a16="http://schemas.microsoft.com/office/drawing/2014/main" id="{0CFEACA1-3E3B-C69A-0097-2B6E2EAF817C}"/>
              </a:ext>
            </a:extLst>
          </p:cNvPr>
          <p:cNvGraphicFramePr>
            <a:graphicFrameLocks noGrp="1"/>
          </p:cNvGraphicFramePr>
          <p:nvPr>
            <p:extLst>
              <p:ext uri="{D42A27DB-BD31-4B8C-83A1-F6EECF244321}">
                <p14:modId xmlns:p14="http://schemas.microsoft.com/office/powerpoint/2010/main" val="3580980484"/>
              </p:ext>
            </p:extLst>
          </p:nvPr>
        </p:nvGraphicFramePr>
        <p:xfrm>
          <a:off x="838199" y="1211283"/>
          <a:ext cx="10989623" cy="4114800"/>
        </p:xfrm>
        <a:graphic>
          <a:graphicData uri="http://schemas.openxmlformats.org/drawingml/2006/table">
            <a:tbl>
              <a:tblPr firstRow="1" bandRow="1">
                <a:tableStyleId>{E8B1032C-EA38-4F05-BA0D-38AFFFC7BED3}</a:tableStyleId>
              </a:tblPr>
              <a:tblGrid>
                <a:gridCol w="5705105">
                  <a:extLst>
                    <a:ext uri="{9D8B030D-6E8A-4147-A177-3AD203B41FA5}">
                      <a16:colId xmlns:a16="http://schemas.microsoft.com/office/drawing/2014/main" val="1652844683"/>
                    </a:ext>
                  </a:extLst>
                </a:gridCol>
                <a:gridCol w="5284518">
                  <a:extLst>
                    <a:ext uri="{9D8B030D-6E8A-4147-A177-3AD203B41FA5}">
                      <a16:colId xmlns:a16="http://schemas.microsoft.com/office/drawing/2014/main" val="1569138908"/>
                    </a:ext>
                  </a:extLst>
                </a:gridCol>
              </a:tblGrid>
              <a:tr h="178097">
                <a:tc>
                  <a:txBody>
                    <a:bodyPr/>
                    <a:lstStyle/>
                    <a:p>
                      <a:r>
                        <a:rPr lang="en-CA" dirty="0">
                          <a:latin typeface="Calibri" panose="020F0502020204030204" pitchFamily="34" charset="0"/>
                          <a:cs typeface="Calibri" panose="020F0502020204030204" pitchFamily="34" charset="0"/>
                        </a:rPr>
                        <a:t>Organization </a:t>
                      </a:r>
                    </a:p>
                  </a:txBody>
                  <a:tcPr/>
                </a:tc>
                <a:tc>
                  <a:txBody>
                    <a:bodyPr/>
                    <a:lstStyle/>
                    <a:p>
                      <a:r>
                        <a:rPr lang="en-CA" dirty="0">
                          <a:latin typeface="Calibri" panose="020F0502020204030204" pitchFamily="34" charset="0"/>
                          <a:cs typeface="Calibri" panose="020F0502020204030204" pitchFamily="34" charset="0"/>
                        </a:rPr>
                        <a:t>Deliverables</a:t>
                      </a:r>
                    </a:p>
                  </a:txBody>
                  <a:tcPr/>
                </a:tc>
                <a:extLst>
                  <a:ext uri="{0D108BD9-81ED-4DB2-BD59-A6C34878D82A}">
                    <a16:rowId xmlns:a16="http://schemas.microsoft.com/office/drawing/2014/main" val="221117172"/>
                  </a:ext>
                </a:extLst>
              </a:tr>
              <a:tr h="368498">
                <a:tc>
                  <a:txBody>
                    <a:bodyPr/>
                    <a:lstStyle/>
                    <a:p>
                      <a:pPr marL="285750" indent="-285750" rtl="0">
                        <a:buFont typeface="Arial" panose="020B0604020202020204" pitchFamily="34" charset="0"/>
                        <a:buChar char="•"/>
                      </a:pPr>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Adult Basic Education Association (ABEA)</a:t>
                      </a:r>
                    </a:p>
                    <a:p>
                      <a:pPr marL="285750" indent="-285750" rtl="0">
                        <a:buFont typeface="Arial" panose="020B0604020202020204" pitchFamily="34" charset="0"/>
                        <a:buChar char="•"/>
                      </a:pPr>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Literacy Link Eastern Ontario (LLEO)</a:t>
                      </a:r>
                      <a:endParaRPr lang="en-US" b="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Literacy Link Niagara (LLN)</a:t>
                      </a:r>
                    </a:p>
                    <a:p>
                      <a:pPr marL="285750" indent="-285750" rtl="0">
                        <a:buFont typeface="Arial" panose="020B0604020202020204" pitchFamily="34" charset="0"/>
                        <a:buChar char="•"/>
                      </a:pPr>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Literacy Link South Central (LLSC)</a:t>
                      </a:r>
                      <a:endParaRPr lang="en-US" b="0" dirty="0">
                        <a:effectLst/>
                        <a:latin typeface="Calibri" panose="020F0502020204030204" pitchFamily="34" charset="0"/>
                        <a:cs typeface="Calibri" panose="020F0502020204030204" pitchFamily="34" charset="0"/>
                      </a:endParaRPr>
                    </a:p>
                    <a:p>
                      <a:pPr marL="285750" indent="-285750" rtl="0">
                        <a:buFont typeface="Arial" panose="020B0604020202020204" pitchFamily="34" charset="0"/>
                        <a:buChar char="•"/>
                      </a:pPr>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Literacy Network of Durham Region (LINDR)</a:t>
                      </a:r>
                    </a:p>
                    <a:p>
                      <a:pPr marL="285750" indent="-285750" rtl="0">
                        <a:buFont typeface="Arial" panose="020B0604020202020204" pitchFamily="34" charset="0"/>
                        <a:buChar char="•"/>
                      </a:pPr>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Literacy Northwest  (LNW)</a:t>
                      </a:r>
                      <a:endParaRPr lang="en-CA" b="0" dirty="0">
                        <a:effectLst/>
                        <a:latin typeface="Calibri" panose="020F0502020204030204" pitchFamily="34" charset="0"/>
                        <a:cs typeface="Calibri" panose="020F0502020204030204" pitchFamily="34" charset="0"/>
                      </a:endParaRPr>
                    </a:p>
                    <a:p>
                      <a:pPr marL="285750" indent="-285750" rtl="0">
                        <a:buFont typeface="Arial" panose="020B0604020202020204" pitchFamily="34" charset="0"/>
                        <a:buChar char="•"/>
                      </a:pPr>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Literacy Ontario Central South (LOCS)</a:t>
                      </a:r>
                      <a:endParaRPr lang="en-US" b="0" dirty="0">
                        <a:effectLst/>
                        <a:latin typeface="Calibri" panose="020F0502020204030204" pitchFamily="34" charset="0"/>
                        <a:cs typeface="Calibri" panose="020F0502020204030204" pitchFamily="34" charset="0"/>
                      </a:endParaRPr>
                    </a:p>
                    <a:p>
                      <a:pPr marL="285750" indent="-285750" rtl="0">
                        <a:buFont typeface="Arial" panose="020B0604020202020204" pitchFamily="34" charset="0"/>
                        <a:buChar char="•"/>
                      </a:pPr>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Metro Toronto Movement for Literacy (MTML)</a:t>
                      </a:r>
                    </a:p>
                    <a:p>
                      <a:pPr marL="285750" indent="-285750" rtl="0">
                        <a:buFont typeface="Arial" panose="020B0604020202020204" pitchFamily="34" charset="0"/>
                        <a:buChar char="•"/>
                      </a:pPr>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Peel-Halton-Dufferin Adult Learning Network (PHDALN)</a:t>
                      </a:r>
                    </a:p>
                    <a:p>
                      <a:pPr marL="285750" indent="-285750" rtl="0">
                        <a:buFont typeface="Arial" panose="020B0604020202020204" pitchFamily="34" charset="0"/>
                        <a:buChar char="•"/>
                      </a:pPr>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Project READ Literacy Network Waterloo/ Wellington (Project READ)</a:t>
                      </a:r>
                    </a:p>
                    <a:p>
                      <a:pPr marL="285750" indent="-285750" rtl="0">
                        <a:buFont typeface="Arial" panose="020B0604020202020204" pitchFamily="34" charset="0"/>
                        <a:buChar char="•"/>
                      </a:pPr>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QUILL Learning Network (QUILL)</a:t>
                      </a:r>
                    </a:p>
                    <a:p>
                      <a:pPr marL="285750" indent="-285750" rtl="0">
                        <a:buFont typeface="Arial" panose="020B0604020202020204" pitchFamily="34" charset="0"/>
                        <a:buChar char="•"/>
                      </a:pPr>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Rideau-Ottawa Valley Learning Network | </a:t>
                      </a:r>
                      <a:r>
                        <a:rPr lang="en-CA" sz="1400" b="0" i="0" u="none" strike="noStrike" cap="none" dirty="0" err="1">
                          <a:solidFill>
                            <a:schemeClr val="tx1"/>
                          </a:solidFill>
                          <a:effectLst/>
                          <a:latin typeface="Calibri" panose="020F0502020204030204" pitchFamily="34" charset="0"/>
                          <a:ea typeface="+mn-ea"/>
                          <a:cs typeface="Calibri" panose="020F0502020204030204" pitchFamily="34" charset="0"/>
                          <a:sym typeface="Arial"/>
                        </a:rPr>
                        <a:t>Réseau</a:t>
                      </a:r>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 </a:t>
                      </a:r>
                      <a:r>
                        <a:rPr lang="en-CA" sz="1400" b="0" i="0" u="none" strike="noStrike" cap="none" dirty="0" err="1">
                          <a:solidFill>
                            <a:schemeClr val="tx1"/>
                          </a:solidFill>
                          <a:effectLst/>
                          <a:latin typeface="Calibri" panose="020F0502020204030204" pitchFamily="34" charset="0"/>
                          <a:ea typeface="+mn-ea"/>
                          <a:cs typeface="Calibri" panose="020F0502020204030204" pitchFamily="34" charset="0"/>
                          <a:sym typeface="Arial"/>
                        </a:rPr>
                        <a:t>d’apprentissage</a:t>
                      </a:r>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 de la </a:t>
                      </a:r>
                      <a:r>
                        <a:rPr lang="en-CA" sz="1400" b="0" i="0" u="none" strike="noStrike" cap="none" dirty="0" err="1">
                          <a:solidFill>
                            <a:schemeClr val="tx1"/>
                          </a:solidFill>
                          <a:effectLst/>
                          <a:latin typeface="Calibri" panose="020F0502020204030204" pitchFamily="34" charset="0"/>
                          <a:ea typeface="+mn-ea"/>
                          <a:cs typeface="Calibri" panose="020F0502020204030204" pitchFamily="34" charset="0"/>
                          <a:sym typeface="Arial"/>
                        </a:rPr>
                        <a:t>Valée</a:t>
                      </a:r>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 Rideau-Ottawa (ROVLN | RAVRO)</a:t>
                      </a:r>
                      <a:endParaRPr lang="en-US" b="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The Mid North Network (MNN)</a:t>
                      </a:r>
                    </a:p>
                    <a:p>
                      <a:pPr marL="285750" indent="-285750">
                        <a:buFont typeface="Arial" panose="020B0604020202020204" pitchFamily="34" charset="0"/>
                        <a:buChar char="•"/>
                      </a:pPr>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Tri-County Literacy Network (TCLN)</a:t>
                      </a:r>
                      <a:endParaRPr lang="en-CA" dirty="0">
                        <a:latin typeface="Calibri" panose="020F0502020204030204" pitchFamily="34" charset="0"/>
                        <a:cs typeface="Calibri" panose="020F0502020204030204" pitchFamily="34" charset="0"/>
                      </a:endParaRPr>
                    </a:p>
                  </a:txBody>
                  <a:tcPr/>
                </a:tc>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Develop 2 culminating tasks for employment, apprenticeship, or skills training</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82920753"/>
                  </a:ext>
                </a:extLst>
              </a:tr>
              <a:tr h="370840">
                <a:tc>
                  <a:txBody>
                    <a:bodyPr/>
                    <a:lstStyle/>
                    <a:p>
                      <a:pPr marL="285750" indent="-285750">
                        <a:buFont typeface="Arial" panose="020B0604020202020204" pitchFamily="34" charset="0"/>
                        <a:buChar char="•"/>
                      </a:pPr>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Simcoe/Muskoka Literacy Network (SMLN)</a:t>
                      </a:r>
                      <a:endParaRPr lang="en-CA" dirty="0">
                        <a:latin typeface="Calibri" panose="020F0502020204030204" pitchFamily="34" charset="0"/>
                        <a:cs typeface="Calibri" panose="020F0502020204030204" pitchFamily="34" charset="0"/>
                      </a:endParaRPr>
                    </a:p>
                  </a:txBody>
                  <a:tcPr/>
                </a:tc>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Develop 1 culminating task for employment, apprenticeship or skills training </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1897216"/>
                  </a:ext>
                </a:extLst>
              </a:tr>
            </a:tbl>
          </a:graphicData>
        </a:graphic>
      </p:graphicFrame>
    </p:spTree>
    <p:extLst>
      <p:ext uri="{BB962C8B-B14F-4D97-AF65-F5344CB8AC3E}">
        <p14:creationId xmlns:p14="http://schemas.microsoft.com/office/powerpoint/2010/main" val="4042002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15AB-6777-83BC-AF4E-1C38B5016EAA}"/>
              </a:ext>
            </a:extLst>
          </p:cNvPr>
          <p:cNvSpPr>
            <a:spLocks noGrp="1"/>
          </p:cNvSpPr>
          <p:nvPr>
            <p:ph type="title"/>
          </p:nvPr>
        </p:nvSpPr>
        <p:spPr>
          <a:xfrm>
            <a:off x="838200" y="72742"/>
            <a:ext cx="10515600" cy="1067290"/>
          </a:xfrm>
        </p:spPr>
        <p:txBody>
          <a:bodyPr/>
          <a:lstStyle/>
          <a:p>
            <a:r>
              <a:rPr lang="en-CA" dirty="0"/>
              <a:t>The New Culminating Tasks -Who Did What</a:t>
            </a:r>
          </a:p>
        </p:txBody>
      </p:sp>
      <p:graphicFrame>
        <p:nvGraphicFramePr>
          <p:cNvPr id="3" name="Table 3">
            <a:extLst>
              <a:ext uri="{FF2B5EF4-FFF2-40B4-BE49-F238E27FC236}">
                <a16:creationId xmlns:a16="http://schemas.microsoft.com/office/drawing/2014/main" id="{0CFEACA1-3E3B-C69A-0097-2B6E2EAF817C}"/>
              </a:ext>
            </a:extLst>
          </p:cNvPr>
          <p:cNvGraphicFramePr>
            <a:graphicFrameLocks noGrp="1"/>
          </p:cNvGraphicFramePr>
          <p:nvPr>
            <p:extLst>
              <p:ext uri="{D42A27DB-BD31-4B8C-83A1-F6EECF244321}">
                <p14:modId xmlns:p14="http://schemas.microsoft.com/office/powerpoint/2010/main" val="3446630188"/>
              </p:ext>
            </p:extLst>
          </p:nvPr>
        </p:nvGraphicFramePr>
        <p:xfrm>
          <a:off x="838199" y="1018540"/>
          <a:ext cx="10989623" cy="4521200"/>
        </p:xfrm>
        <a:graphic>
          <a:graphicData uri="http://schemas.openxmlformats.org/drawingml/2006/table">
            <a:tbl>
              <a:tblPr firstRow="1" bandRow="1">
                <a:tableStyleId>{E8B1032C-EA38-4F05-BA0D-38AFFFC7BED3}</a:tableStyleId>
              </a:tblPr>
              <a:tblGrid>
                <a:gridCol w="5705105">
                  <a:extLst>
                    <a:ext uri="{9D8B030D-6E8A-4147-A177-3AD203B41FA5}">
                      <a16:colId xmlns:a16="http://schemas.microsoft.com/office/drawing/2014/main" val="1652844683"/>
                    </a:ext>
                  </a:extLst>
                </a:gridCol>
                <a:gridCol w="5284518">
                  <a:extLst>
                    <a:ext uri="{9D8B030D-6E8A-4147-A177-3AD203B41FA5}">
                      <a16:colId xmlns:a16="http://schemas.microsoft.com/office/drawing/2014/main" val="1569138908"/>
                    </a:ext>
                  </a:extLst>
                </a:gridCol>
              </a:tblGrid>
              <a:tr h="370840">
                <a:tc>
                  <a:txBody>
                    <a:bodyPr/>
                    <a:lstStyle/>
                    <a:p>
                      <a:r>
                        <a:rPr lang="en-CA" dirty="0">
                          <a:latin typeface="Calibri" panose="020F0502020204030204" pitchFamily="34" charset="0"/>
                          <a:cs typeface="Calibri" panose="020F0502020204030204" pitchFamily="34" charset="0"/>
                        </a:rPr>
                        <a:t>Organization </a:t>
                      </a:r>
                    </a:p>
                  </a:txBody>
                  <a:tcPr/>
                </a:tc>
                <a:tc>
                  <a:txBody>
                    <a:bodyPr/>
                    <a:lstStyle/>
                    <a:p>
                      <a:r>
                        <a:rPr lang="en-CA" dirty="0">
                          <a:latin typeface="Calibri" panose="020F0502020204030204" pitchFamily="34" charset="0"/>
                          <a:cs typeface="Calibri" panose="020F0502020204030204" pitchFamily="34" charset="0"/>
                        </a:rPr>
                        <a:t>Deliverables</a:t>
                      </a:r>
                    </a:p>
                  </a:txBody>
                  <a:tcPr/>
                </a:tc>
                <a:extLst>
                  <a:ext uri="{0D108BD9-81ED-4DB2-BD59-A6C34878D82A}">
                    <a16:rowId xmlns:a16="http://schemas.microsoft.com/office/drawing/2014/main" val="221117172"/>
                  </a:ext>
                </a:extLst>
              </a:tr>
              <a:tr h="370840">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College Sector Committee for Adult Upgrading (CSC)</a:t>
                      </a:r>
                      <a:endParaRPr lang="en-CA" dirty="0">
                        <a:latin typeface="Calibri" panose="020F0502020204030204" pitchFamily="34" charset="0"/>
                        <a:cs typeface="Calibri" panose="020F0502020204030204" pitchFamily="34" charset="0"/>
                      </a:endParaRPr>
                    </a:p>
                  </a:txBody>
                  <a:tcPr/>
                </a:tc>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Develop 1 specific OALCF culminating task for post-secondary goal path</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34471135"/>
                  </a:ext>
                </a:extLst>
              </a:tr>
              <a:tr h="370840">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Community Literacy of Ontario (CLO)</a:t>
                      </a:r>
                      <a:endParaRPr lang="en-CA" dirty="0">
                        <a:latin typeface="Calibri" panose="020F0502020204030204" pitchFamily="34" charset="0"/>
                        <a:cs typeface="Calibri" panose="020F0502020204030204" pitchFamily="34" charset="0"/>
                      </a:endParaRPr>
                    </a:p>
                  </a:txBody>
                  <a:tcPr/>
                </a:tc>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Develop one culminating task of OALCF independence goal path</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57630556"/>
                  </a:ext>
                </a:extLst>
              </a:tr>
              <a:tr h="370840">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Contact North | Contact Nord </a:t>
                      </a:r>
                      <a:endParaRPr lang="en-CA" dirty="0">
                        <a:latin typeface="Calibri" panose="020F0502020204030204" pitchFamily="34" charset="0"/>
                        <a:cs typeface="Calibri" panose="020F0502020204030204" pitchFamily="34" charset="0"/>
                      </a:endParaRPr>
                    </a:p>
                  </a:txBody>
                  <a:tcPr/>
                </a:tc>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Update/undertake revisions to online repository to reflect new indicators (and any related technical work); Support LLO in developing the culminating task development instructions.</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74080342"/>
                  </a:ext>
                </a:extLst>
              </a:tr>
              <a:tr h="370840">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Continuing Education School Board Administrators (CESBA)</a:t>
                      </a:r>
                      <a:endParaRPr lang="en-CA" dirty="0">
                        <a:latin typeface="Calibri" panose="020F0502020204030204" pitchFamily="34" charset="0"/>
                        <a:cs typeface="Calibri" panose="020F0502020204030204" pitchFamily="34" charset="0"/>
                      </a:endParaRPr>
                    </a:p>
                  </a:txBody>
                  <a:tcPr/>
                </a:tc>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Develop 1 secondary </a:t>
                      </a:r>
                      <a:r>
                        <a:rPr lang="en-US" sz="1400" b="0" i="0" u="none" strike="noStrike" cap="none">
                          <a:solidFill>
                            <a:schemeClr val="tx1"/>
                          </a:solidFill>
                          <a:effectLst/>
                          <a:latin typeface="Calibri" panose="020F0502020204030204" pitchFamily="34" charset="0"/>
                          <a:ea typeface="+mn-ea"/>
                          <a:cs typeface="Calibri" panose="020F0502020204030204" pitchFamily="34" charset="0"/>
                          <a:sym typeface="Arial"/>
                        </a:rPr>
                        <a:t>school credit </a:t>
                      </a:r>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culminating task that will show transition-readiness in line with the  Ontario Adult Literacy Curriculum Framework.</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69754291"/>
                  </a:ext>
                </a:extLst>
              </a:tr>
              <a:tr h="370840">
                <a:tc>
                  <a:txBody>
                    <a:bodyPr/>
                    <a:lstStyle/>
                    <a:p>
                      <a:r>
                        <a:rPr lang="en-CA"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Laubach Literacy Ontario (LLO)</a:t>
                      </a:r>
                      <a:endParaRPr lang="en-CA" dirty="0">
                        <a:latin typeface="Calibri" panose="020F0502020204030204" pitchFamily="34" charset="0"/>
                        <a:cs typeface="Calibri" panose="020F0502020204030204" pitchFamily="34" charset="0"/>
                      </a:endParaRPr>
                    </a:p>
                  </a:txBody>
                  <a:tcPr/>
                </a:tc>
                <a:tc>
                  <a:txBody>
                    <a:bodyPr/>
                    <a:lstStyle/>
                    <a:p>
                      <a:r>
                        <a:rPr lang="en-US" sz="1400" b="0" i="0" u="none" strike="noStrike" cap="none" dirty="0">
                          <a:solidFill>
                            <a:schemeClr val="tx1"/>
                          </a:solidFill>
                          <a:effectLst/>
                          <a:latin typeface="Calibri" panose="020F0502020204030204" pitchFamily="34" charset="0"/>
                          <a:ea typeface="+mn-ea"/>
                          <a:cs typeface="Calibri" panose="020F0502020204030204" pitchFamily="34" charset="0"/>
                          <a:sym typeface="Arial"/>
                        </a:rPr>
                        <a:t>Create a streamlined standard process to guide the development of additional OALCF that includes seeking and reflecting input from key stakeholders to ensure relevance and to support recognition. Coordinate and support the development of additional culminating tasks. As part of finalizing new or redesigned culminating tasks, LLO will ensure that these are reviewed and vetted by a third-party, separate and distinct from the Support Organization that develops them. </a:t>
                      </a:r>
                      <a:endParaRPr lang="en-CA"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13431242"/>
                  </a:ext>
                </a:extLst>
              </a:tr>
            </a:tbl>
          </a:graphicData>
        </a:graphic>
      </p:graphicFrame>
    </p:spTree>
    <p:extLst>
      <p:ext uri="{BB962C8B-B14F-4D97-AF65-F5344CB8AC3E}">
        <p14:creationId xmlns:p14="http://schemas.microsoft.com/office/powerpoint/2010/main" val="2567188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B7C2-36E8-AEDE-55D6-9A8CFA5DBFF6}"/>
              </a:ext>
            </a:extLst>
          </p:cNvPr>
          <p:cNvSpPr>
            <a:spLocks noGrp="1"/>
          </p:cNvSpPr>
          <p:nvPr>
            <p:ph type="title" idx="4294967295"/>
          </p:nvPr>
        </p:nvSpPr>
        <p:spPr>
          <a:xfrm>
            <a:off x="914400" y="436377"/>
            <a:ext cx="10515600" cy="1325563"/>
          </a:xfrm>
        </p:spPr>
        <p:txBody>
          <a:bodyPr spcFirstLastPara="1" wrap="square" lIns="91425" tIns="45700" rIns="91425" bIns="45700" anchor="ctr" anchorCtr="0">
            <a:normAutofit/>
          </a:bodyPr>
          <a:lstStyle/>
          <a:p>
            <a:r>
              <a:rPr lang="en-CA" dirty="0"/>
              <a:t>Agenda</a:t>
            </a:r>
          </a:p>
        </p:txBody>
      </p:sp>
      <p:graphicFrame>
        <p:nvGraphicFramePr>
          <p:cNvPr id="5" name="TextBox 2">
            <a:extLst>
              <a:ext uri="{FF2B5EF4-FFF2-40B4-BE49-F238E27FC236}">
                <a16:creationId xmlns:a16="http://schemas.microsoft.com/office/drawing/2014/main" id="{2D007C68-E3DD-D339-0324-BF1B4B2A619C}"/>
              </a:ext>
            </a:extLst>
          </p:cNvPr>
          <p:cNvGraphicFramePr/>
          <p:nvPr>
            <p:extLst>
              <p:ext uri="{D42A27DB-BD31-4B8C-83A1-F6EECF244321}">
                <p14:modId xmlns:p14="http://schemas.microsoft.com/office/powerpoint/2010/main" val="4121427651"/>
              </p:ext>
            </p:extLst>
          </p:nvPr>
        </p:nvGraphicFramePr>
        <p:xfrm>
          <a:off x="914400" y="1600201"/>
          <a:ext cx="103632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5408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0E0FF-85B3-6501-E11B-41AE6B1225DD}"/>
              </a:ext>
            </a:extLst>
          </p:cNvPr>
          <p:cNvSpPr>
            <a:spLocks noGrp="1"/>
          </p:cNvSpPr>
          <p:nvPr>
            <p:ph type="title"/>
          </p:nvPr>
        </p:nvSpPr>
        <p:spPr>
          <a:xfrm>
            <a:off x="1080654" y="317623"/>
            <a:ext cx="10273145" cy="1325563"/>
          </a:xfrm>
        </p:spPr>
        <p:txBody>
          <a:bodyPr/>
          <a:lstStyle/>
          <a:p>
            <a:r>
              <a:rPr lang="en-CA" dirty="0"/>
              <a:t>Apprenticeship Culminating Tasks</a:t>
            </a:r>
          </a:p>
        </p:txBody>
      </p:sp>
      <p:graphicFrame>
        <p:nvGraphicFramePr>
          <p:cNvPr id="5" name="Table 4">
            <a:extLst>
              <a:ext uri="{FF2B5EF4-FFF2-40B4-BE49-F238E27FC236}">
                <a16:creationId xmlns:a16="http://schemas.microsoft.com/office/drawing/2014/main" id="{B4A1C735-36F5-096D-42D0-556ACBD601D0}"/>
              </a:ext>
            </a:extLst>
          </p:cNvPr>
          <p:cNvGraphicFramePr>
            <a:graphicFrameLocks noGrp="1"/>
          </p:cNvGraphicFramePr>
          <p:nvPr>
            <p:extLst>
              <p:ext uri="{D42A27DB-BD31-4B8C-83A1-F6EECF244321}">
                <p14:modId xmlns:p14="http://schemas.microsoft.com/office/powerpoint/2010/main" val="2850219830"/>
              </p:ext>
            </p:extLst>
          </p:nvPr>
        </p:nvGraphicFramePr>
        <p:xfrm>
          <a:off x="1080654" y="1965574"/>
          <a:ext cx="8965871" cy="3391408"/>
        </p:xfrm>
        <a:graphic>
          <a:graphicData uri="http://schemas.openxmlformats.org/drawingml/2006/table">
            <a:tbl>
              <a:tblPr>
                <a:tableStyleId>{93296810-A885-4BE3-A3E7-6D5BEEA58F35}</a:tableStyleId>
              </a:tblPr>
              <a:tblGrid>
                <a:gridCol w="2485519">
                  <a:extLst>
                    <a:ext uri="{9D8B030D-6E8A-4147-A177-3AD203B41FA5}">
                      <a16:colId xmlns:a16="http://schemas.microsoft.com/office/drawing/2014/main" val="1775787297"/>
                    </a:ext>
                  </a:extLst>
                </a:gridCol>
                <a:gridCol w="6480352">
                  <a:extLst>
                    <a:ext uri="{9D8B030D-6E8A-4147-A177-3AD203B41FA5}">
                      <a16:colId xmlns:a16="http://schemas.microsoft.com/office/drawing/2014/main" val="3941069352"/>
                    </a:ext>
                  </a:extLst>
                </a:gridCol>
              </a:tblGrid>
              <a:tr h="0">
                <a:tc rowSpan="5">
                  <a:txBody>
                    <a:bodyPr/>
                    <a:lstStyle/>
                    <a:p>
                      <a:pPr>
                        <a:lnSpc>
                          <a:spcPct val="115000"/>
                        </a:lnSpc>
                      </a:pPr>
                      <a:r>
                        <a:rPr lang="en-CA" sz="1800" b="1" dirty="0">
                          <a:effectLst/>
                          <a:latin typeface="Calibri" panose="020F0502020204030204" pitchFamily="34" charset="0"/>
                          <a:ea typeface="Arial" panose="020B0604020202020204" pitchFamily="34" charset="0"/>
                          <a:cs typeface="Calibri" panose="020F0502020204030204" pitchFamily="34" charset="0"/>
                        </a:rPr>
                        <a:t>NEW</a:t>
                      </a:r>
                    </a:p>
                  </a:txBody>
                  <a:tcPr marL="63500" marR="63500" marT="63500" marB="63500"/>
                </a:tc>
                <a:tc>
                  <a:txBody>
                    <a:bodyPr/>
                    <a:lstStyle/>
                    <a:p>
                      <a:pPr>
                        <a:lnSpc>
                          <a:spcPct val="115000"/>
                        </a:lnSpc>
                      </a:pPr>
                      <a:r>
                        <a:rPr lang="en-CA" sz="1800" b="1" dirty="0">
                          <a:effectLst/>
                          <a:latin typeface="Calibri" panose="020F0502020204030204" pitchFamily="34" charset="0"/>
                          <a:cs typeface="Calibri" panose="020F0502020204030204" pitchFamily="34" charset="0"/>
                        </a:rPr>
                        <a:t>Construction Craft Worker</a:t>
                      </a:r>
                      <a:endParaRPr lang="en-CA" sz="1800" b="1"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1913871891"/>
                  </a:ext>
                </a:extLst>
              </a:tr>
              <a:tr h="0">
                <a:tc vMerge="1">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b="1" dirty="0">
                          <a:effectLst/>
                          <a:latin typeface="Calibri" panose="020F0502020204030204" pitchFamily="34" charset="0"/>
                          <a:cs typeface="Calibri" panose="020F0502020204030204" pitchFamily="34" charset="0"/>
                        </a:rPr>
                        <a:t>Early Childhood Educator</a:t>
                      </a:r>
                      <a:endParaRPr lang="en-CA" sz="1800" b="1"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2121590574"/>
                  </a:ext>
                </a:extLst>
              </a:tr>
              <a:tr h="0">
                <a:tc vMerge="1">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b="1" dirty="0">
                          <a:effectLst/>
                          <a:latin typeface="Calibri" panose="020F0502020204030204" pitchFamily="34" charset="0"/>
                          <a:cs typeface="Calibri" panose="020F0502020204030204" pitchFamily="34" charset="0"/>
                        </a:rPr>
                        <a:t>Carpenter</a:t>
                      </a:r>
                      <a:endParaRPr lang="en-CA" sz="1800" b="1"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893045960"/>
                  </a:ext>
                </a:extLst>
              </a:tr>
              <a:tr h="0">
                <a:tc vMerge="1">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b="1" dirty="0">
                          <a:effectLst/>
                          <a:latin typeface="Calibri" panose="020F0502020204030204" pitchFamily="34" charset="0"/>
                          <a:cs typeface="Calibri" panose="020F0502020204030204" pitchFamily="34" charset="0"/>
                        </a:rPr>
                        <a:t>Prepare for Certificate of Qualification Exam</a:t>
                      </a:r>
                      <a:endParaRPr lang="en-CA" sz="1800" b="1"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770251270"/>
                  </a:ext>
                </a:extLst>
              </a:tr>
              <a:tr h="0">
                <a:tc vMerge="1">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b="1" dirty="0">
                          <a:effectLst/>
                          <a:latin typeface="Calibri" panose="020F0502020204030204" pitchFamily="34" charset="0"/>
                          <a:cs typeface="Calibri" panose="020F0502020204030204" pitchFamily="34" charset="0"/>
                        </a:rPr>
                        <a:t>Heavy Equipment Technician</a:t>
                      </a:r>
                      <a:endParaRPr lang="en-CA" sz="1800" b="1"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2041768033"/>
                  </a:ext>
                </a:extLst>
              </a:tr>
              <a:tr h="0">
                <a:tc>
                  <a:txBody>
                    <a:bodyPr/>
                    <a:lstStyle/>
                    <a:p>
                      <a:pPr>
                        <a:lnSpc>
                          <a:spcPct val="115000"/>
                        </a:lnSpc>
                      </a:pPr>
                      <a:r>
                        <a:rPr lang="en-CA" sz="1800" b="0" dirty="0">
                          <a:effectLst/>
                          <a:latin typeface="Calibri" panose="020F0502020204030204" pitchFamily="34" charset="0"/>
                          <a:ea typeface="Arial" panose="020B0604020202020204" pitchFamily="34" charset="0"/>
                          <a:cs typeface="Calibri" panose="020F0502020204030204" pitchFamily="34" charset="0"/>
                        </a:rPr>
                        <a:t>OLD</a:t>
                      </a: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Apprenticeship Employment</a:t>
                      </a:r>
                    </a:p>
                  </a:txBody>
                  <a:tcPr marL="63500" marR="63500" marT="63500" marB="63500"/>
                </a:tc>
                <a:extLst>
                  <a:ext uri="{0D108BD9-81ED-4DB2-BD59-A6C34878D82A}">
                    <a16:rowId xmlns:a16="http://schemas.microsoft.com/office/drawing/2014/main" val="1884962989"/>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Swimming Pool Construction</a:t>
                      </a:r>
                    </a:p>
                  </a:txBody>
                  <a:tcPr marL="63500" marR="63500" marT="63500" marB="63500"/>
                </a:tc>
                <a:extLst>
                  <a:ext uri="{0D108BD9-81ED-4DB2-BD59-A6C34878D82A}">
                    <a16:rowId xmlns:a16="http://schemas.microsoft.com/office/drawing/2014/main" val="1630607737"/>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Training Options</a:t>
                      </a:r>
                    </a:p>
                  </a:txBody>
                  <a:tcPr marL="63500" marR="63500" marT="63500" marB="63500"/>
                </a:tc>
                <a:extLst>
                  <a:ext uri="{0D108BD9-81ED-4DB2-BD59-A6C34878D82A}">
                    <a16:rowId xmlns:a16="http://schemas.microsoft.com/office/drawing/2014/main" val="2376691035"/>
                  </a:ext>
                </a:extLst>
              </a:tr>
            </a:tbl>
          </a:graphicData>
        </a:graphic>
      </p:graphicFrame>
    </p:spTree>
    <p:extLst>
      <p:ext uri="{BB962C8B-B14F-4D97-AF65-F5344CB8AC3E}">
        <p14:creationId xmlns:p14="http://schemas.microsoft.com/office/powerpoint/2010/main" val="2451798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0E0FF-85B3-6501-E11B-41AE6B1225DD}"/>
              </a:ext>
            </a:extLst>
          </p:cNvPr>
          <p:cNvSpPr>
            <a:spLocks noGrp="1"/>
          </p:cNvSpPr>
          <p:nvPr>
            <p:ph type="title"/>
          </p:nvPr>
        </p:nvSpPr>
        <p:spPr>
          <a:xfrm>
            <a:off x="1080654" y="317623"/>
            <a:ext cx="10273145" cy="1325563"/>
          </a:xfrm>
        </p:spPr>
        <p:txBody>
          <a:bodyPr/>
          <a:lstStyle/>
          <a:p>
            <a:r>
              <a:rPr lang="en-CA" dirty="0"/>
              <a:t>Apprenticeship-Skills Training </a:t>
            </a:r>
            <a:br>
              <a:rPr lang="en-CA" dirty="0"/>
            </a:br>
            <a:r>
              <a:rPr lang="en-CA" dirty="0"/>
              <a:t>Culminating Tasks</a:t>
            </a:r>
          </a:p>
        </p:txBody>
      </p:sp>
      <p:graphicFrame>
        <p:nvGraphicFramePr>
          <p:cNvPr id="5" name="Table 4">
            <a:extLst>
              <a:ext uri="{FF2B5EF4-FFF2-40B4-BE49-F238E27FC236}">
                <a16:creationId xmlns:a16="http://schemas.microsoft.com/office/drawing/2014/main" id="{B4A1C735-36F5-096D-42D0-556ACBD601D0}"/>
              </a:ext>
            </a:extLst>
          </p:cNvPr>
          <p:cNvGraphicFramePr>
            <a:graphicFrameLocks noGrp="1"/>
          </p:cNvGraphicFramePr>
          <p:nvPr>
            <p:extLst>
              <p:ext uri="{D42A27DB-BD31-4B8C-83A1-F6EECF244321}">
                <p14:modId xmlns:p14="http://schemas.microsoft.com/office/powerpoint/2010/main" val="1957622241"/>
              </p:ext>
            </p:extLst>
          </p:nvPr>
        </p:nvGraphicFramePr>
        <p:xfrm>
          <a:off x="1080654" y="1965574"/>
          <a:ext cx="8965871" cy="2967482"/>
        </p:xfrm>
        <a:graphic>
          <a:graphicData uri="http://schemas.openxmlformats.org/drawingml/2006/table">
            <a:tbl>
              <a:tblPr>
                <a:tableStyleId>{93296810-A885-4BE3-A3E7-6D5BEEA58F35}</a:tableStyleId>
              </a:tblPr>
              <a:tblGrid>
                <a:gridCol w="2485519">
                  <a:extLst>
                    <a:ext uri="{9D8B030D-6E8A-4147-A177-3AD203B41FA5}">
                      <a16:colId xmlns:a16="http://schemas.microsoft.com/office/drawing/2014/main" val="1775787297"/>
                    </a:ext>
                  </a:extLst>
                </a:gridCol>
                <a:gridCol w="6480352">
                  <a:extLst>
                    <a:ext uri="{9D8B030D-6E8A-4147-A177-3AD203B41FA5}">
                      <a16:colId xmlns:a16="http://schemas.microsoft.com/office/drawing/2014/main" val="3941069352"/>
                    </a:ext>
                  </a:extLst>
                </a:gridCol>
              </a:tblGrid>
              <a:tr h="0">
                <a:tc rowSpan="4">
                  <a:txBody>
                    <a:bodyPr/>
                    <a:lstStyle/>
                    <a:p>
                      <a:pPr>
                        <a:lnSpc>
                          <a:spcPct val="115000"/>
                        </a:lnSpc>
                      </a:pPr>
                      <a:r>
                        <a:rPr lang="en-CA" sz="1800" b="1" dirty="0">
                          <a:effectLst/>
                          <a:latin typeface="Calibri" panose="020F0502020204030204" pitchFamily="34" charset="0"/>
                          <a:ea typeface="Arial" panose="020B0604020202020204" pitchFamily="34" charset="0"/>
                          <a:cs typeface="Calibri" panose="020F0502020204030204" pitchFamily="34" charset="0"/>
                        </a:rPr>
                        <a:t>NEW</a:t>
                      </a:r>
                    </a:p>
                  </a:txBody>
                  <a:tcPr marL="63500" marR="63500" marT="63500" marB="63500"/>
                </a:tc>
                <a:tc>
                  <a:txBody>
                    <a:bodyPr/>
                    <a:lstStyle/>
                    <a:p>
                      <a:pPr>
                        <a:lnSpc>
                          <a:spcPct val="115000"/>
                        </a:lnSpc>
                      </a:pPr>
                      <a:r>
                        <a:rPr lang="en-CA" sz="1800" b="1" dirty="0">
                          <a:effectLst/>
                          <a:latin typeface="Calibri" panose="020F0502020204030204" pitchFamily="34" charset="0"/>
                          <a:ea typeface="Arial" panose="020B0604020202020204" pitchFamily="34" charset="0"/>
                          <a:cs typeface="Calibri" panose="020F0502020204030204" pitchFamily="34" charset="0"/>
                        </a:rPr>
                        <a:t>Certificate Training</a:t>
                      </a:r>
                    </a:p>
                  </a:txBody>
                  <a:tcPr marL="63500" marR="63500" marT="63500" marB="63500"/>
                </a:tc>
                <a:extLst>
                  <a:ext uri="{0D108BD9-81ED-4DB2-BD59-A6C34878D82A}">
                    <a16:rowId xmlns:a16="http://schemas.microsoft.com/office/drawing/2014/main" val="1913871891"/>
                  </a:ext>
                </a:extLst>
              </a:tr>
              <a:tr h="0">
                <a:tc vMerge="1">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b="1" dirty="0">
                          <a:effectLst/>
                          <a:latin typeface="Calibri" panose="020F0502020204030204" pitchFamily="34" charset="0"/>
                          <a:ea typeface="Arial" panose="020B0604020202020204" pitchFamily="34" charset="0"/>
                          <a:cs typeface="Calibri" panose="020F0502020204030204" pitchFamily="34" charset="0"/>
                        </a:rPr>
                        <a:t>Personal Support Worker</a:t>
                      </a:r>
                    </a:p>
                  </a:txBody>
                  <a:tcPr marL="63500" marR="63500" marT="63500" marB="63500"/>
                </a:tc>
                <a:extLst>
                  <a:ext uri="{0D108BD9-81ED-4DB2-BD59-A6C34878D82A}">
                    <a16:rowId xmlns:a16="http://schemas.microsoft.com/office/drawing/2014/main" val="2121590574"/>
                  </a:ext>
                </a:extLst>
              </a:tr>
              <a:tr h="0">
                <a:tc vMerge="1">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b="1" dirty="0">
                          <a:effectLst/>
                          <a:latin typeface="Calibri" panose="020F0502020204030204" pitchFamily="34" charset="0"/>
                          <a:ea typeface="Arial" panose="020B0604020202020204" pitchFamily="34" charset="0"/>
                          <a:cs typeface="Calibri" panose="020F0502020204030204" pitchFamily="34" charset="0"/>
                        </a:rPr>
                        <a:t>Hairstyling Apprenticeship</a:t>
                      </a:r>
                    </a:p>
                  </a:txBody>
                  <a:tcPr marL="63500" marR="63500" marT="63500" marB="63500"/>
                </a:tc>
                <a:extLst>
                  <a:ext uri="{0D108BD9-81ED-4DB2-BD59-A6C34878D82A}">
                    <a16:rowId xmlns:a16="http://schemas.microsoft.com/office/drawing/2014/main" val="893045960"/>
                  </a:ext>
                </a:extLst>
              </a:tr>
              <a:tr h="0">
                <a:tc vMerge="1">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b="1" dirty="0">
                          <a:effectLst/>
                          <a:latin typeface="Calibri" panose="020F0502020204030204" pitchFamily="34" charset="0"/>
                          <a:ea typeface="Arial" panose="020B0604020202020204" pitchFamily="34" charset="0"/>
                          <a:cs typeface="Calibri" panose="020F0502020204030204" pitchFamily="34" charset="0"/>
                        </a:rPr>
                        <a:t>Forestry</a:t>
                      </a:r>
                    </a:p>
                  </a:txBody>
                  <a:tcPr marL="63500" marR="63500" marT="63500" marB="63500"/>
                </a:tc>
                <a:extLst>
                  <a:ext uri="{0D108BD9-81ED-4DB2-BD59-A6C34878D82A}">
                    <a16:rowId xmlns:a16="http://schemas.microsoft.com/office/drawing/2014/main" val="770251270"/>
                  </a:ext>
                </a:extLst>
              </a:tr>
              <a:tr h="0">
                <a:tc>
                  <a:txBody>
                    <a:bodyPr/>
                    <a:lstStyle/>
                    <a:p>
                      <a:pPr>
                        <a:lnSpc>
                          <a:spcPct val="115000"/>
                        </a:lnSpc>
                      </a:pPr>
                      <a:r>
                        <a:rPr lang="en-CA" sz="1800" b="0" dirty="0">
                          <a:effectLst/>
                          <a:latin typeface="Calibri" panose="020F0502020204030204" pitchFamily="34" charset="0"/>
                          <a:ea typeface="Arial" panose="020B0604020202020204" pitchFamily="34" charset="0"/>
                          <a:cs typeface="Calibri" panose="020F0502020204030204" pitchFamily="34" charset="0"/>
                        </a:rPr>
                        <a:t>OLD</a:t>
                      </a: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Program Research</a:t>
                      </a:r>
                    </a:p>
                  </a:txBody>
                  <a:tcPr marL="63500" marR="63500" marT="63500" marB="63500"/>
                </a:tc>
                <a:extLst>
                  <a:ext uri="{0D108BD9-81ED-4DB2-BD59-A6C34878D82A}">
                    <a16:rowId xmlns:a16="http://schemas.microsoft.com/office/drawing/2014/main" val="1884962989"/>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Medical Office</a:t>
                      </a:r>
                    </a:p>
                  </a:txBody>
                  <a:tcPr marL="63500" marR="63500" marT="63500" marB="63500"/>
                </a:tc>
                <a:extLst>
                  <a:ext uri="{0D108BD9-81ED-4DB2-BD59-A6C34878D82A}">
                    <a16:rowId xmlns:a16="http://schemas.microsoft.com/office/drawing/2014/main" val="1630607737"/>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Home Renovation</a:t>
                      </a:r>
                    </a:p>
                  </a:txBody>
                  <a:tcPr marL="63500" marR="63500" marT="63500" marB="63500"/>
                </a:tc>
                <a:extLst>
                  <a:ext uri="{0D108BD9-81ED-4DB2-BD59-A6C34878D82A}">
                    <a16:rowId xmlns:a16="http://schemas.microsoft.com/office/drawing/2014/main" val="2376691035"/>
                  </a:ext>
                </a:extLst>
              </a:tr>
            </a:tbl>
          </a:graphicData>
        </a:graphic>
      </p:graphicFrame>
    </p:spTree>
    <p:extLst>
      <p:ext uri="{BB962C8B-B14F-4D97-AF65-F5344CB8AC3E}">
        <p14:creationId xmlns:p14="http://schemas.microsoft.com/office/powerpoint/2010/main" val="186808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0E0FF-85B3-6501-E11B-41AE6B1225DD}"/>
              </a:ext>
            </a:extLst>
          </p:cNvPr>
          <p:cNvSpPr>
            <a:spLocks noGrp="1"/>
          </p:cNvSpPr>
          <p:nvPr>
            <p:ph type="title"/>
          </p:nvPr>
        </p:nvSpPr>
        <p:spPr>
          <a:xfrm>
            <a:off x="1080654" y="29714"/>
            <a:ext cx="10273145" cy="1325563"/>
          </a:xfrm>
        </p:spPr>
        <p:txBody>
          <a:bodyPr/>
          <a:lstStyle/>
          <a:p>
            <a:r>
              <a:rPr lang="en-CA" dirty="0"/>
              <a:t>Employment Culminating Tasks</a:t>
            </a:r>
          </a:p>
        </p:txBody>
      </p:sp>
      <p:graphicFrame>
        <p:nvGraphicFramePr>
          <p:cNvPr id="5" name="Table 4">
            <a:extLst>
              <a:ext uri="{FF2B5EF4-FFF2-40B4-BE49-F238E27FC236}">
                <a16:creationId xmlns:a16="http://schemas.microsoft.com/office/drawing/2014/main" id="{B4A1C735-36F5-096D-42D0-556ACBD601D0}"/>
              </a:ext>
            </a:extLst>
          </p:cNvPr>
          <p:cNvGraphicFramePr>
            <a:graphicFrameLocks noGrp="1"/>
          </p:cNvGraphicFramePr>
          <p:nvPr>
            <p:extLst>
              <p:ext uri="{D42A27DB-BD31-4B8C-83A1-F6EECF244321}">
                <p14:modId xmlns:p14="http://schemas.microsoft.com/office/powerpoint/2010/main" val="3050305446"/>
              </p:ext>
            </p:extLst>
          </p:nvPr>
        </p:nvGraphicFramePr>
        <p:xfrm>
          <a:off x="1080654" y="1155435"/>
          <a:ext cx="9619014" cy="5302504"/>
        </p:xfrm>
        <a:graphic>
          <a:graphicData uri="http://schemas.openxmlformats.org/drawingml/2006/table">
            <a:tbl>
              <a:tblPr>
                <a:tableStyleId>{93296810-A885-4BE3-A3E7-6D5BEEA58F35}</a:tableStyleId>
              </a:tblPr>
              <a:tblGrid>
                <a:gridCol w="1656254">
                  <a:extLst>
                    <a:ext uri="{9D8B030D-6E8A-4147-A177-3AD203B41FA5}">
                      <a16:colId xmlns:a16="http://schemas.microsoft.com/office/drawing/2014/main" val="1775787297"/>
                    </a:ext>
                  </a:extLst>
                </a:gridCol>
                <a:gridCol w="3873087">
                  <a:extLst>
                    <a:ext uri="{9D8B030D-6E8A-4147-A177-3AD203B41FA5}">
                      <a16:colId xmlns:a16="http://schemas.microsoft.com/office/drawing/2014/main" val="3941069352"/>
                    </a:ext>
                  </a:extLst>
                </a:gridCol>
                <a:gridCol w="4089673">
                  <a:extLst>
                    <a:ext uri="{9D8B030D-6E8A-4147-A177-3AD203B41FA5}">
                      <a16:colId xmlns:a16="http://schemas.microsoft.com/office/drawing/2014/main" val="2300736624"/>
                    </a:ext>
                  </a:extLst>
                </a:gridCol>
              </a:tblGrid>
              <a:tr h="203371">
                <a:tc rowSpan="4">
                  <a:txBody>
                    <a:bodyPr/>
                    <a:lstStyle/>
                    <a:p>
                      <a:pPr>
                        <a:lnSpc>
                          <a:spcPct val="115000"/>
                        </a:lnSpc>
                      </a:pPr>
                      <a:r>
                        <a:rPr lang="en-CA" sz="1800" b="1" dirty="0">
                          <a:effectLst/>
                          <a:latin typeface="Calibri" panose="020F0502020204030204" pitchFamily="34" charset="0"/>
                          <a:ea typeface="Arial" panose="020B0604020202020204" pitchFamily="34" charset="0"/>
                          <a:cs typeface="Calibri" panose="020F0502020204030204" pitchFamily="34" charset="0"/>
                        </a:rPr>
                        <a:t>NEW</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Delivery Driver</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Stock Clerk</a:t>
                      </a:r>
                    </a:p>
                  </a:txBody>
                  <a:tcPr marL="63500" marR="63500" marT="63500" marB="63500"/>
                </a:tc>
                <a:extLst>
                  <a:ext uri="{0D108BD9-81ED-4DB2-BD59-A6C34878D82A}">
                    <a16:rowId xmlns:a16="http://schemas.microsoft.com/office/drawing/2014/main" val="1913871891"/>
                  </a:ext>
                </a:extLst>
              </a:tr>
              <a:tr h="0">
                <a:tc vMerge="1">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Retail Associate</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Small Business Owner</a:t>
                      </a:r>
                    </a:p>
                  </a:txBody>
                  <a:tcPr marL="63500" marR="63500" marT="63500" marB="63500"/>
                </a:tc>
                <a:extLst>
                  <a:ext uri="{0D108BD9-81ED-4DB2-BD59-A6C34878D82A}">
                    <a16:rowId xmlns:a16="http://schemas.microsoft.com/office/drawing/2014/main" val="2121590574"/>
                  </a:ext>
                </a:extLst>
              </a:tr>
              <a:tr h="0">
                <a:tc vMerge="1">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Customer and Information Services Representative</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Hospitality/Event Planner</a:t>
                      </a:r>
                    </a:p>
                  </a:txBody>
                  <a:tcPr marL="63500" marR="63500" marT="63500" marB="63500"/>
                </a:tc>
                <a:extLst>
                  <a:ext uri="{0D108BD9-81ED-4DB2-BD59-A6C34878D82A}">
                    <a16:rowId xmlns:a16="http://schemas.microsoft.com/office/drawing/2014/main" val="893045960"/>
                  </a:ext>
                </a:extLst>
              </a:tr>
              <a:tr h="0">
                <a:tc vMerge="1">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High School Equivalency Test Readiness</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Labourers Food Beverage</a:t>
                      </a:r>
                    </a:p>
                  </a:txBody>
                  <a:tcPr marL="63500" marR="63500" marT="63500" marB="63500"/>
                </a:tc>
                <a:extLst>
                  <a:ext uri="{0D108BD9-81ED-4DB2-BD59-A6C34878D82A}">
                    <a16:rowId xmlns:a16="http://schemas.microsoft.com/office/drawing/2014/main" val="770251270"/>
                  </a:ext>
                </a:extLst>
              </a:tr>
              <a:tr h="0">
                <a:tc>
                  <a:txBody>
                    <a:bodyPr/>
                    <a:lstStyle/>
                    <a:p>
                      <a:pPr>
                        <a:lnSpc>
                          <a:spcPct val="115000"/>
                        </a:lnSpc>
                      </a:pPr>
                      <a:endParaRPr lang="en-CA" sz="1800" b="1"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Use Digital Technology to Search for Jobs</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Material Handler</a:t>
                      </a:r>
                    </a:p>
                  </a:txBody>
                  <a:tcPr marL="63500" marR="63500" marT="63500" marB="63500"/>
                </a:tc>
                <a:extLst>
                  <a:ext uri="{0D108BD9-81ED-4DB2-BD59-A6C34878D82A}">
                    <a16:rowId xmlns:a16="http://schemas.microsoft.com/office/drawing/2014/main" val="1884962989"/>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Winery Assistant</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Home Support Worker A</a:t>
                      </a:r>
                    </a:p>
                  </a:txBody>
                  <a:tcPr marL="63500" marR="63500" marT="63500" marB="63500"/>
                </a:tc>
                <a:extLst>
                  <a:ext uri="{0D108BD9-81ED-4DB2-BD59-A6C34878D82A}">
                    <a16:rowId xmlns:a16="http://schemas.microsoft.com/office/drawing/2014/main" val="1630607737"/>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Light Housekeeping</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Home Support Worker B</a:t>
                      </a:r>
                    </a:p>
                  </a:txBody>
                  <a:tcPr marL="63500" marR="63500" marT="63500" marB="63500"/>
                </a:tc>
                <a:extLst>
                  <a:ext uri="{0D108BD9-81ED-4DB2-BD59-A6C34878D82A}">
                    <a16:rowId xmlns:a16="http://schemas.microsoft.com/office/drawing/2014/main" val="2376691035"/>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Administrative Assistant</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New Employee Orientation</a:t>
                      </a:r>
                    </a:p>
                  </a:txBody>
                  <a:tcPr marL="63500" marR="63500" marT="63500" marB="63500"/>
                </a:tc>
                <a:extLst>
                  <a:ext uri="{0D108BD9-81ED-4DB2-BD59-A6C34878D82A}">
                    <a16:rowId xmlns:a16="http://schemas.microsoft.com/office/drawing/2014/main" val="189950744"/>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Greenhouse Worker</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Small Business General</a:t>
                      </a:r>
                    </a:p>
                  </a:txBody>
                  <a:tcPr marL="63500" marR="63500" marT="63500" marB="63500"/>
                </a:tc>
                <a:extLst>
                  <a:ext uri="{0D108BD9-81ED-4DB2-BD59-A6C34878D82A}">
                    <a16:rowId xmlns:a16="http://schemas.microsoft.com/office/drawing/2014/main" val="3586772525"/>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Manufacturing Related to Forestry</a:t>
                      </a: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Natural Resources Industry</a:t>
                      </a:r>
                    </a:p>
                  </a:txBody>
                  <a:tcPr marL="63500" marR="63500" marT="63500" marB="63500"/>
                </a:tc>
                <a:extLst>
                  <a:ext uri="{0D108BD9-81ED-4DB2-BD59-A6C34878D82A}">
                    <a16:rowId xmlns:a16="http://schemas.microsoft.com/office/drawing/2014/main" val="603129108"/>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600" b="1" dirty="0">
                          <a:effectLst/>
                          <a:latin typeface="Arial" panose="020B0604020202020204" pitchFamily="34" charset="0"/>
                          <a:ea typeface="Arial" panose="020B0604020202020204" pitchFamily="34" charset="0"/>
                        </a:rPr>
                        <a:t>Shipper/Receiver</a:t>
                      </a:r>
                    </a:p>
                  </a:txBody>
                  <a:tcPr marL="63500" marR="63500" marT="63500" marB="63500"/>
                </a:tc>
                <a:tc>
                  <a:txBody>
                    <a:bodyPr/>
                    <a:lstStyle/>
                    <a:p>
                      <a:pPr>
                        <a:lnSpc>
                          <a:spcPct val="115000"/>
                        </a:lnSpc>
                      </a:pPr>
                      <a:endParaRPr lang="en-CA" sz="1600" b="1"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729049021"/>
                  </a:ext>
                </a:extLst>
              </a:tr>
            </a:tbl>
          </a:graphicData>
        </a:graphic>
      </p:graphicFrame>
    </p:spTree>
    <p:extLst>
      <p:ext uri="{BB962C8B-B14F-4D97-AF65-F5344CB8AC3E}">
        <p14:creationId xmlns:p14="http://schemas.microsoft.com/office/powerpoint/2010/main" val="4086703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0E0FF-85B3-6501-E11B-41AE6B1225DD}"/>
              </a:ext>
            </a:extLst>
          </p:cNvPr>
          <p:cNvSpPr>
            <a:spLocks noGrp="1"/>
          </p:cNvSpPr>
          <p:nvPr>
            <p:ph type="title"/>
          </p:nvPr>
        </p:nvSpPr>
        <p:spPr>
          <a:xfrm>
            <a:off x="1080654" y="317623"/>
            <a:ext cx="10273145" cy="1325563"/>
          </a:xfrm>
        </p:spPr>
        <p:txBody>
          <a:bodyPr/>
          <a:lstStyle/>
          <a:p>
            <a:r>
              <a:rPr lang="en-CA" dirty="0"/>
              <a:t>Employment Culminating Tasks</a:t>
            </a:r>
          </a:p>
        </p:txBody>
      </p:sp>
      <p:graphicFrame>
        <p:nvGraphicFramePr>
          <p:cNvPr id="5" name="Table 4">
            <a:extLst>
              <a:ext uri="{FF2B5EF4-FFF2-40B4-BE49-F238E27FC236}">
                <a16:creationId xmlns:a16="http://schemas.microsoft.com/office/drawing/2014/main" id="{B4A1C735-36F5-096D-42D0-556ACBD601D0}"/>
              </a:ext>
            </a:extLst>
          </p:cNvPr>
          <p:cNvGraphicFramePr>
            <a:graphicFrameLocks noGrp="1"/>
          </p:cNvGraphicFramePr>
          <p:nvPr>
            <p:extLst>
              <p:ext uri="{D42A27DB-BD31-4B8C-83A1-F6EECF244321}">
                <p14:modId xmlns:p14="http://schemas.microsoft.com/office/powerpoint/2010/main" val="3331107290"/>
              </p:ext>
            </p:extLst>
          </p:nvPr>
        </p:nvGraphicFramePr>
        <p:xfrm>
          <a:off x="1080654" y="1965574"/>
          <a:ext cx="8965871" cy="1271778"/>
        </p:xfrm>
        <a:graphic>
          <a:graphicData uri="http://schemas.openxmlformats.org/drawingml/2006/table">
            <a:tbl>
              <a:tblPr>
                <a:tableStyleId>{93296810-A885-4BE3-A3E7-6D5BEEA58F35}</a:tableStyleId>
              </a:tblPr>
              <a:tblGrid>
                <a:gridCol w="2485519">
                  <a:extLst>
                    <a:ext uri="{9D8B030D-6E8A-4147-A177-3AD203B41FA5}">
                      <a16:colId xmlns:a16="http://schemas.microsoft.com/office/drawing/2014/main" val="1775787297"/>
                    </a:ext>
                  </a:extLst>
                </a:gridCol>
                <a:gridCol w="6480352">
                  <a:extLst>
                    <a:ext uri="{9D8B030D-6E8A-4147-A177-3AD203B41FA5}">
                      <a16:colId xmlns:a16="http://schemas.microsoft.com/office/drawing/2014/main" val="3941069352"/>
                    </a:ext>
                  </a:extLst>
                </a:gridCol>
              </a:tblGrid>
              <a:tr h="0">
                <a:tc>
                  <a:txBody>
                    <a:bodyPr/>
                    <a:lstStyle/>
                    <a:p>
                      <a:pPr>
                        <a:lnSpc>
                          <a:spcPct val="115000"/>
                        </a:lnSpc>
                      </a:pPr>
                      <a:r>
                        <a:rPr lang="en-CA" sz="1800" b="0" dirty="0">
                          <a:effectLst/>
                          <a:latin typeface="Calibri" panose="020F0502020204030204" pitchFamily="34" charset="0"/>
                          <a:ea typeface="Arial" panose="020B0604020202020204" pitchFamily="34" charset="0"/>
                          <a:cs typeface="Calibri" panose="020F0502020204030204" pitchFamily="34" charset="0"/>
                        </a:rPr>
                        <a:t>OLD</a:t>
                      </a: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Fire Safety</a:t>
                      </a:r>
                    </a:p>
                  </a:txBody>
                  <a:tcPr marL="63500" marR="63500" marT="63500" marB="63500"/>
                </a:tc>
                <a:extLst>
                  <a:ext uri="{0D108BD9-81ED-4DB2-BD59-A6C34878D82A}">
                    <a16:rowId xmlns:a16="http://schemas.microsoft.com/office/drawing/2014/main" val="1884962989"/>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Job Readiness</a:t>
                      </a:r>
                    </a:p>
                  </a:txBody>
                  <a:tcPr marL="63500" marR="63500" marT="63500" marB="63500"/>
                </a:tc>
                <a:extLst>
                  <a:ext uri="{0D108BD9-81ED-4DB2-BD59-A6C34878D82A}">
                    <a16:rowId xmlns:a16="http://schemas.microsoft.com/office/drawing/2014/main" val="1630607737"/>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Food Service</a:t>
                      </a:r>
                    </a:p>
                  </a:txBody>
                  <a:tcPr marL="63500" marR="63500" marT="63500" marB="63500"/>
                </a:tc>
                <a:extLst>
                  <a:ext uri="{0D108BD9-81ED-4DB2-BD59-A6C34878D82A}">
                    <a16:rowId xmlns:a16="http://schemas.microsoft.com/office/drawing/2014/main" val="2376691035"/>
                  </a:ext>
                </a:extLst>
              </a:tr>
            </a:tbl>
          </a:graphicData>
        </a:graphic>
      </p:graphicFrame>
    </p:spTree>
    <p:extLst>
      <p:ext uri="{BB962C8B-B14F-4D97-AF65-F5344CB8AC3E}">
        <p14:creationId xmlns:p14="http://schemas.microsoft.com/office/powerpoint/2010/main" val="3062315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0E0FF-85B3-6501-E11B-41AE6B1225DD}"/>
              </a:ext>
            </a:extLst>
          </p:cNvPr>
          <p:cNvSpPr>
            <a:spLocks noGrp="1"/>
          </p:cNvSpPr>
          <p:nvPr>
            <p:ph type="title"/>
          </p:nvPr>
        </p:nvSpPr>
        <p:spPr>
          <a:xfrm>
            <a:off x="1080654" y="317623"/>
            <a:ext cx="10273145" cy="1325563"/>
          </a:xfrm>
        </p:spPr>
        <p:txBody>
          <a:bodyPr/>
          <a:lstStyle/>
          <a:p>
            <a:r>
              <a:rPr lang="en-CA" dirty="0"/>
              <a:t>Independence Culminating Tasks</a:t>
            </a:r>
          </a:p>
        </p:txBody>
      </p:sp>
      <p:graphicFrame>
        <p:nvGraphicFramePr>
          <p:cNvPr id="5" name="Table 4">
            <a:extLst>
              <a:ext uri="{FF2B5EF4-FFF2-40B4-BE49-F238E27FC236}">
                <a16:creationId xmlns:a16="http://schemas.microsoft.com/office/drawing/2014/main" id="{B4A1C735-36F5-096D-42D0-556ACBD601D0}"/>
              </a:ext>
            </a:extLst>
          </p:cNvPr>
          <p:cNvGraphicFramePr>
            <a:graphicFrameLocks noGrp="1"/>
          </p:cNvGraphicFramePr>
          <p:nvPr>
            <p:extLst>
              <p:ext uri="{D42A27DB-BD31-4B8C-83A1-F6EECF244321}">
                <p14:modId xmlns:p14="http://schemas.microsoft.com/office/powerpoint/2010/main" val="4121714557"/>
              </p:ext>
            </p:extLst>
          </p:nvPr>
        </p:nvGraphicFramePr>
        <p:xfrm>
          <a:off x="1080654" y="1965574"/>
          <a:ext cx="8965871" cy="1695704"/>
        </p:xfrm>
        <a:graphic>
          <a:graphicData uri="http://schemas.openxmlformats.org/drawingml/2006/table">
            <a:tbl>
              <a:tblPr>
                <a:tableStyleId>{93296810-A885-4BE3-A3E7-6D5BEEA58F35}</a:tableStyleId>
              </a:tblPr>
              <a:tblGrid>
                <a:gridCol w="2485519">
                  <a:extLst>
                    <a:ext uri="{9D8B030D-6E8A-4147-A177-3AD203B41FA5}">
                      <a16:colId xmlns:a16="http://schemas.microsoft.com/office/drawing/2014/main" val="1775787297"/>
                    </a:ext>
                  </a:extLst>
                </a:gridCol>
                <a:gridCol w="6480352">
                  <a:extLst>
                    <a:ext uri="{9D8B030D-6E8A-4147-A177-3AD203B41FA5}">
                      <a16:colId xmlns:a16="http://schemas.microsoft.com/office/drawing/2014/main" val="3941069352"/>
                    </a:ext>
                  </a:extLst>
                </a:gridCol>
              </a:tblGrid>
              <a:tr h="0">
                <a:tc>
                  <a:txBody>
                    <a:bodyPr/>
                    <a:lstStyle/>
                    <a:p>
                      <a:pPr>
                        <a:lnSpc>
                          <a:spcPct val="115000"/>
                        </a:lnSpc>
                      </a:pPr>
                      <a:r>
                        <a:rPr lang="en-CA" sz="1800" b="1" dirty="0">
                          <a:effectLst/>
                          <a:latin typeface="Calibri" panose="020F0502020204030204" pitchFamily="34" charset="0"/>
                          <a:ea typeface="Arial" panose="020B0604020202020204" pitchFamily="34" charset="0"/>
                          <a:cs typeface="Calibri" panose="020F0502020204030204" pitchFamily="34" charset="0"/>
                        </a:rPr>
                        <a:t>NEW</a:t>
                      </a:r>
                    </a:p>
                  </a:txBody>
                  <a:tcPr marL="63500" marR="63500" marT="63500" marB="63500"/>
                </a:tc>
                <a:tc>
                  <a:txBody>
                    <a:bodyPr/>
                    <a:lstStyle/>
                    <a:p>
                      <a:r>
                        <a:rPr lang="en-CA" sz="1800" b="1" i="0" u="none" strike="noStrike" cap="none" dirty="0">
                          <a:solidFill>
                            <a:schemeClr val="dk1"/>
                          </a:solidFill>
                          <a:effectLst/>
                          <a:latin typeface="Calibri" panose="020F0502020204030204" pitchFamily="34" charset="0"/>
                          <a:ea typeface="+mn-ea"/>
                          <a:cs typeface="Calibri" panose="020F0502020204030204" pitchFamily="34" charset="0"/>
                          <a:sym typeface="Arial"/>
                        </a:rPr>
                        <a:t>Information on a Medicine Product Label</a:t>
                      </a:r>
                      <a:endParaRPr lang="en-CA" sz="1800" b="1"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1913871891"/>
                  </a:ext>
                </a:extLst>
              </a:tr>
              <a:tr h="0">
                <a:tc>
                  <a:txBody>
                    <a:bodyPr/>
                    <a:lstStyle/>
                    <a:p>
                      <a:pPr>
                        <a:lnSpc>
                          <a:spcPct val="115000"/>
                        </a:lnSpc>
                      </a:pPr>
                      <a:r>
                        <a:rPr lang="en-CA" sz="1800" b="0" dirty="0">
                          <a:effectLst/>
                          <a:latin typeface="Calibri" panose="020F0502020204030204" pitchFamily="34" charset="0"/>
                          <a:ea typeface="Arial" panose="020B0604020202020204" pitchFamily="34" charset="0"/>
                          <a:cs typeface="Calibri" panose="020F0502020204030204" pitchFamily="34" charset="0"/>
                        </a:rPr>
                        <a:t>OLD</a:t>
                      </a:r>
                    </a:p>
                  </a:txBody>
                  <a:tcPr marL="63500" marR="63500" marT="63500" marB="63500"/>
                </a:tc>
                <a:tc>
                  <a:txBody>
                    <a:bodyPr/>
                    <a:lstStyle/>
                    <a:p>
                      <a:pPr>
                        <a:lnSpc>
                          <a:spcPct val="115000"/>
                        </a:lnSpc>
                      </a:pPr>
                      <a:r>
                        <a:rPr lang="en-CA" sz="1800">
                          <a:effectLst/>
                          <a:latin typeface="Calibri" panose="020F0502020204030204" pitchFamily="34" charset="0"/>
                          <a:ea typeface="Arial" panose="020B0604020202020204" pitchFamily="34" charset="0"/>
                          <a:cs typeface="Calibri" panose="020F0502020204030204" pitchFamily="34" charset="0"/>
                        </a:rPr>
                        <a:t>Personal </a:t>
                      </a:r>
                      <a:r>
                        <a:rPr lang="en-CA" sz="1800" dirty="0">
                          <a:effectLst/>
                          <a:latin typeface="Calibri" panose="020F0502020204030204" pitchFamily="34" charset="0"/>
                          <a:ea typeface="Arial" panose="020B0604020202020204" pitchFamily="34" charset="0"/>
                          <a:cs typeface="Calibri" panose="020F0502020204030204" pitchFamily="34" charset="0"/>
                        </a:rPr>
                        <a:t>Budget</a:t>
                      </a:r>
                    </a:p>
                  </a:txBody>
                  <a:tcPr marL="63500" marR="63500" marT="63500" marB="63500"/>
                </a:tc>
                <a:extLst>
                  <a:ext uri="{0D108BD9-81ED-4DB2-BD59-A6C34878D82A}">
                    <a16:rowId xmlns:a16="http://schemas.microsoft.com/office/drawing/2014/main" val="1884962989"/>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Medical Form</a:t>
                      </a:r>
                    </a:p>
                  </a:txBody>
                  <a:tcPr marL="63500" marR="63500" marT="63500" marB="63500"/>
                </a:tc>
                <a:extLst>
                  <a:ext uri="{0D108BD9-81ED-4DB2-BD59-A6C34878D82A}">
                    <a16:rowId xmlns:a16="http://schemas.microsoft.com/office/drawing/2014/main" val="1630607737"/>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Newspaper Ad</a:t>
                      </a:r>
                    </a:p>
                  </a:txBody>
                  <a:tcPr marL="63500" marR="63500" marT="63500" marB="63500"/>
                </a:tc>
                <a:extLst>
                  <a:ext uri="{0D108BD9-81ED-4DB2-BD59-A6C34878D82A}">
                    <a16:rowId xmlns:a16="http://schemas.microsoft.com/office/drawing/2014/main" val="2376691035"/>
                  </a:ext>
                </a:extLst>
              </a:tr>
            </a:tbl>
          </a:graphicData>
        </a:graphic>
      </p:graphicFrame>
    </p:spTree>
    <p:extLst>
      <p:ext uri="{BB962C8B-B14F-4D97-AF65-F5344CB8AC3E}">
        <p14:creationId xmlns:p14="http://schemas.microsoft.com/office/powerpoint/2010/main" val="4000338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0E0FF-85B3-6501-E11B-41AE6B1225DD}"/>
              </a:ext>
            </a:extLst>
          </p:cNvPr>
          <p:cNvSpPr>
            <a:spLocks noGrp="1"/>
          </p:cNvSpPr>
          <p:nvPr>
            <p:ph type="title"/>
          </p:nvPr>
        </p:nvSpPr>
        <p:spPr>
          <a:xfrm>
            <a:off x="1080654" y="317623"/>
            <a:ext cx="10273145" cy="1325563"/>
          </a:xfrm>
        </p:spPr>
        <p:txBody>
          <a:bodyPr/>
          <a:lstStyle/>
          <a:p>
            <a:r>
              <a:rPr lang="en-CA" dirty="0"/>
              <a:t>Secondary School Credit Culminating Tasks</a:t>
            </a:r>
          </a:p>
        </p:txBody>
      </p:sp>
      <p:graphicFrame>
        <p:nvGraphicFramePr>
          <p:cNvPr id="5" name="Table 4">
            <a:extLst>
              <a:ext uri="{FF2B5EF4-FFF2-40B4-BE49-F238E27FC236}">
                <a16:creationId xmlns:a16="http://schemas.microsoft.com/office/drawing/2014/main" id="{B4A1C735-36F5-096D-42D0-556ACBD601D0}"/>
              </a:ext>
            </a:extLst>
          </p:cNvPr>
          <p:cNvGraphicFramePr>
            <a:graphicFrameLocks noGrp="1"/>
          </p:cNvGraphicFramePr>
          <p:nvPr>
            <p:extLst>
              <p:ext uri="{D42A27DB-BD31-4B8C-83A1-F6EECF244321}">
                <p14:modId xmlns:p14="http://schemas.microsoft.com/office/powerpoint/2010/main" val="3177951878"/>
              </p:ext>
            </p:extLst>
          </p:nvPr>
        </p:nvGraphicFramePr>
        <p:xfrm>
          <a:off x="1080654" y="1965574"/>
          <a:ext cx="8965871" cy="1695704"/>
        </p:xfrm>
        <a:graphic>
          <a:graphicData uri="http://schemas.openxmlformats.org/drawingml/2006/table">
            <a:tbl>
              <a:tblPr>
                <a:tableStyleId>{93296810-A885-4BE3-A3E7-6D5BEEA58F35}</a:tableStyleId>
              </a:tblPr>
              <a:tblGrid>
                <a:gridCol w="2485519">
                  <a:extLst>
                    <a:ext uri="{9D8B030D-6E8A-4147-A177-3AD203B41FA5}">
                      <a16:colId xmlns:a16="http://schemas.microsoft.com/office/drawing/2014/main" val="1775787297"/>
                    </a:ext>
                  </a:extLst>
                </a:gridCol>
                <a:gridCol w="6480352">
                  <a:extLst>
                    <a:ext uri="{9D8B030D-6E8A-4147-A177-3AD203B41FA5}">
                      <a16:colId xmlns:a16="http://schemas.microsoft.com/office/drawing/2014/main" val="3941069352"/>
                    </a:ext>
                  </a:extLst>
                </a:gridCol>
              </a:tblGrid>
              <a:tr h="0">
                <a:tc>
                  <a:txBody>
                    <a:bodyPr/>
                    <a:lstStyle/>
                    <a:p>
                      <a:pPr>
                        <a:lnSpc>
                          <a:spcPct val="115000"/>
                        </a:lnSpc>
                      </a:pPr>
                      <a:r>
                        <a:rPr lang="en-CA" sz="1800" b="1" dirty="0">
                          <a:effectLst/>
                          <a:latin typeface="Calibri" panose="020F0502020204030204" pitchFamily="34" charset="0"/>
                          <a:ea typeface="Arial" panose="020B0604020202020204" pitchFamily="34" charset="0"/>
                          <a:cs typeface="Calibri" panose="020F0502020204030204" pitchFamily="34" charset="0"/>
                        </a:rPr>
                        <a:t>NEW</a:t>
                      </a:r>
                    </a:p>
                  </a:txBody>
                  <a:tcPr marL="63500" marR="63500" marT="63500" marB="63500"/>
                </a:tc>
                <a:tc>
                  <a:txBody>
                    <a:bodyPr/>
                    <a:lstStyle/>
                    <a:p>
                      <a:r>
                        <a:rPr lang="en-CA" sz="1800" b="1" i="0" u="none" strike="noStrike" cap="none" dirty="0">
                          <a:solidFill>
                            <a:schemeClr val="dk1"/>
                          </a:solidFill>
                          <a:effectLst/>
                          <a:latin typeface="Calibri" panose="020F0502020204030204" pitchFamily="34" charset="0"/>
                          <a:ea typeface="+mn-ea"/>
                          <a:cs typeface="Calibri" panose="020F0502020204030204" pitchFamily="34" charset="0"/>
                          <a:sym typeface="Arial"/>
                        </a:rPr>
                        <a:t>Growth Mindset</a:t>
                      </a:r>
                      <a:endParaRPr lang="en-CA" sz="1800" b="1"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1913871891"/>
                  </a:ext>
                </a:extLst>
              </a:tr>
              <a:tr h="0">
                <a:tc>
                  <a:txBody>
                    <a:bodyPr/>
                    <a:lstStyle/>
                    <a:p>
                      <a:pPr>
                        <a:lnSpc>
                          <a:spcPct val="115000"/>
                        </a:lnSpc>
                      </a:pPr>
                      <a:r>
                        <a:rPr lang="en-CA" sz="1800" b="0" dirty="0">
                          <a:effectLst/>
                          <a:latin typeface="Calibri" panose="020F0502020204030204" pitchFamily="34" charset="0"/>
                          <a:ea typeface="Arial" panose="020B0604020202020204" pitchFamily="34" charset="0"/>
                          <a:cs typeface="Calibri" panose="020F0502020204030204" pitchFamily="34" charset="0"/>
                        </a:rPr>
                        <a:t>OLD</a:t>
                      </a: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Planning for a Credit Program</a:t>
                      </a:r>
                    </a:p>
                  </a:txBody>
                  <a:tcPr marL="63500" marR="63500" marT="63500" marB="63500"/>
                </a:tc>
                <a:extLst>
                  <a:ext uri="{0D108BD9-81ED-4DB2-BD59-A6C34878D82A}">
                    <a16:rowId xmlns:a16="http://schemas.microsoft.com/office/drawing/2014/main" val="1884962989"/>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Completing a Credit Program</a:t>
                      </a:r>
                    </a:p>
                  </a:txBody>
                  <a:tcPr marL="63500" marR="63500" marT="63500" marB="63500"/>
                </a:tc>
                <a:extLst>
                  <a:ext uri="{0D108BD9-81ED-4DB2-BD59-A6C34878D82A}">
                    <a16:rowId xmlns:a16="http://schemas.microsoft.com/office/drawing/2014/main" val="1630607737"/>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Resource Consumption</a:t>
                      </a:r>
                    </a:p>
                  </a:txBody>
                  <a:tcPr marL="63500" marR="63500" marT="63500" marB="63500"/>
                </a:tc>
                <a:extLst>
                  <a:ext uri="{0D108BD9-81ED-4DB2-BD59-A6C34878D82A}">
                    <a16:rowId xmlns:a16="http://schemas.microsoft.com/office/drawing/2014/main" val="2376691035"/>
                  </a:ext>
                </a:extLst>
              </a:tr>
            </a:tbl>
          </a:graphicData>
        </a:graphic>
      </p:graphicFrame>
    </p:spTree>
    <p:extLst>
      <p:ext uri="{BB962C8B-B14F-4D97-AF65-F5344CB8AC3E}">
        <p14:creationId xmlns:p14="http://schemas.microsoft.com/office/powerpoint/2010/main" val="2362009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0E0FF-85B3-6501-E11B-41AE6B1225DD}"/>
              </a:ext>
            </a:extLst>
          </p:cNvPr>
          <p:cNvSpPr>
            <a:spLocks noGrp="1"/>
          </p:cNvSpPr>
          <p:nvPr>
            <p:ph type="title"/>
          </p:nvPr>
        </p:nvSpPr>
        <p:spPr>
          <a:xfrm>
            <a:off x="1080654" y="317623"/>
            <a:ext cx="10273145" cy="1325563"/>
          </a:xfrm>
        </p:spPr>
        <p:txBody>
          <a:bodyPr/>
          <a:lstStyle/>
          <a:p>
            <a:r>
              <a:rPr lang="en-CA" dirty="0"/>
              <a:t>Post Secondary Culminating Tasks</a:t>
            </a:r>
          </a:p>
        </p:txBody>
      </p:sp>
      <p:graphicFrame>
        <p:nvGraphicFramePr>
          <p:cNvPr id="5" name="Table 4">
            <a:extLst>
              <a:ext uri="{FF2B5EF4-FFF2-40B4-BE49-F238E27FC236}">
                <a16:creationId xmlns:a16="http://schemas.microsoft.com/office/drawing/2014/main" id="{B4A1C735-36F5-096D-42D0-556ACBD601D0}"/>
              </a:ext>
            </a:extLst>
          </p:cNvPr>
          <p:cNvGraphicFramePr>
            <a:graphicFrameLocks noGrp="1"/>
          </p:cNvGraphicFramePr>
          <p:nvPr>
            <p:extLst>
              <p:ext uri="{D42A27DB-BD31-4B8C-83A1-F6EECF244321}">
                <p14:modId xmlns:p14="http://schemas.microsoft.com/office/powerpoint/2010/main" val="2298323192"/>
              </p:ext>
            </p:extLst>
          </p:nvPr>
        </p:nvGraphicFramePr>
        <p:xfrm>
          <a:off x="1080654" y="1965574"/>
          <a:ext cx="8965871" cy="1695704"/>
        </p:xfrm>
        <a:graphic>
          <a:graphicData uri="http://schemas.openxmlformats.org/drawingml/2006/table">
            <a:tbl>
              <a:tblPr>
                <a:tableStyleId>{93296810-A885-4BE3-A3E7-6D5BEEA58F35}</a:tableStyleId>
              </a:tblPr>
              <a:tblGrid>
                <a:gridCol w="2485519">
                  <a:extLst>
                    <a:ext uri="{9D8B030D-6E8A-4147-A177-3AD203B41FA5}">
                      <a16:colId xmlns:a16="http://schemas.microsoft.com/office/drawing/2014/main" val="1775787297"/>
                    </a:ext>
                  </a:extLst>
                </a:gridCol>
                <a:gridCol w="6480352">
                  <a:extLst>
                    <a:ext uri="{9D8B030D-6E8A-4147-A177-3AD203B41FA5}">
                      <a16:colId xmlns:a16="http://schemas.microsoft.com/office/drawing/2014/main" val="3941069352"/>
                    </a:ext>
                  </a:extLst>
                </a:gridCol>
              </a:tblGrid>
              <a:tr h="0">
                <a:tc>
                  <a:txBody>
                    <a:bodyPr/>
                    <a:lstStyle/>
                    <a:p>
                      <a:pPr>
                        <a:lnSpc>
                          <a:spcPct val="115000"/>
                        </a:lnSpc>
                      </a:pPr>
                      <a:r>
                        <a:rPr lang="en-CA" sz="1800" b="1" dirty="0">
                          <a:effectLst/>
                          <a:latin typeface="Calibri" panose="020F0502020204030204" pitchFamily="34" charset="0"/>
                          <a:ea typeface="Arial" panose="020B0604020202020204" pitchFamily="34" charset="0"/>
                          <a:cs typeface="Calibri" panose="020F0502020204030204" pitchFamily="34" charset="0"/>
                        </a:rPr>
                        <a:t>NEW</a:t>
                      </a:r>
                    </a:p>
                  </a:txBody>
                  <a:tcPr marL="63500" marR="63500" marT="63500" marB="63500"/>
                </a:tc>
                <a:tc>
                  <a:txBody>
                    <a:bodyPr/>
                    <a:lstStyle/>
                    <a:p>
                      <a:r>
                        <a:rPr lang="en-CA" sz="1800" b="1" i="0" u="none" strike="noStrike" cap="none" dirty="0">
                          <a:solidFill>
                            <a:schemeClr val="dk1"/>
                          </a:solidFill>
                          <a:effectLst/>
                          <a:latin typeface="Calibri" panose="020F0502020204030204" pitchFamily="34" charset="0"/>
                          <a:ea typeface="+mn-ea"/>
                          <a:cs typeface="Calibri" panose="020F0502020204030204" pitchFamily="34" charset="0"/>
                          <a:sym typeface="Arial"/>
                        </a:rPr>
                        <a:t>Postsecondary Admission</a:t>
                      </a:r>
                      <a:endParaRPr lang="en-CA" sz="1800" b="1"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extLst>
                  <a:ext uri="{0D108BD9-81ED-4DB2-BD59-A6C34878D82A}">
                    <a16:rowId xmlns:a16="http://schemas.microsoft.com/office/drawing/2014/main" val="1913871891"/>
                  </a:ext>
                </a:extLst>
              </a:tr>
              <a:tr h="0">
                <a:tc>
                  <a:txBody>
                    <a:bodyPr/>
                    <a:lstStyle/>
                    <a:p>
                      <a:pPr>
                        <a:lnSpc>
                          <a:spcPct val="115000"/>
                        </a:lnSpc>
                      </a:pPr>
                      <a:r>
                        <a:rPr lang="en-CA" sz="1800" b="0" dirty="0">
                          <a:effectLst/>
                          <a:latin typeface="Calibri" panose="020F0502020204030204" pitchFamily="34" charset="0"/>
                          <a:ea typeface="Arial" panose="020B0604020202020204" pitchFamily="34" charset="0"/>
                          <a:cs typeface="Calibri" panose="020F0502020204030204" pitchFamily="34" charset="0"/>
                        </a:rPr>
                        <a:t>OLD</a:t>
                      </a: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Child Development</a:t>
                      </a:r>
                    </a:p>
                  </a:txBody>
                  <a:tcPr marL="63500" marR="63500" marT="63500" marB="63500"/>
                </a:tc>
                <a:extLst>
                  <a:ext uri="{0D108BD9-81ED-4DB2-BD59-A6C34878D82A}">
                    <a16:rowId xmlns:a16="http://schemas.microsoft.com/office/drawing/2014/main" val="1884962989"/>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Emotional Intelligence</a:t>
                      </a:r>
                    </a:p>
                  </a:txBody>
                  <a:tcPr marL="63500" marR="63500" marT="63500" marB="63500"/>
                </a:tc>
                <a:extLst>
                  <a:ext uri="{0D108BD9-81ED-4DB2-BD59-A6C34878D82A}">
                    <a16:rowId xmlns:a16="http://schemas.microsoft.com/office/drawing/2014/main" val="1630607737"/>
                  </a:ext>
                </a:extLst>
              </a:tr>
              <a:tr h="0">
                <a:tc>
                  <a:txBody>
                    <a:bodyPr/>
                    <a:lstStyle/>
                    <a:p>
                      <a:pPr>
                        <a:lnSpc>
                          <a:spcPct val="115000"/>
                        </a:lnSpc>
                      </a:pPr>
                      <a:endParaRPr lang="en-CA" sz="1800" dirty="0">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tc>
                <a:tc>
                  <a:txBody>
                    <a:bodyPr/>
                    <a:lstStyle/>
                    <a:p>
                      <a:pPr>
                        <a:lnSpc>
                          <a:spcPct val="115000"/>
                        </a:lnSpc>
                      </a:pPr>
                      <a:r>
                        <a:rPr lang="en-CA" sz="1800" dirty="0">
                          <a:effectLst/>
                          <a:latin typeface="Calibri" panose="020F0502020204030204" pitchFamily="34" charset="0"/>
                          <a:ea typeface="Arial" panose="020B0604020202020204" pitchFamily="34" charset="0"/>
                          <a:cs typeface="Calibri" panose="020F0502020204030204" pitchFamily="34" charset="0"/>
                        </a:rPr>
                        <a:t>Water Use</a:t>
                      </a:r>
                    </a:p>
                  </a:txBody>
                  <a:tcPr marL="63500" marR="63500" marT="63500" marB="63500"/>
                </a:tc>
                <a:extLst>
                  <a:ext uri="{0D108BD9-81ED-4DB2-BD59-A6C34878D82A}">
                    <a16:rowId xmlns:a16="http://schemas.microsoft.com/office/drawing/2014/main" val="2376691035"/>
                  </a:ext>
                </a:extLst>
              </a:tr>
            </a:tbl>
          </a:graphicData>
        </a:graphic>
      </p:graphicFrame>
    </p:spTree>
    <p:extLst>
      <p:ext uri="{BB962C8B-B14F-4D97-AF65-F5344CB8AC3E}">
        <p14:creationId xmlns:p14="http://schemas.microsoft.com/office/powerpoint/2010/main" val="1251655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2D85-6685-8458-C626-3D26AAE6E733}"/>
              </a:ext>
            </a:extLst>
          </p:cNvPr>
          <p:cNvSpPr>
            <a:spLocks noGrp="1"/>
          </p:cNvSpPr>
          <p:nvPr>
            <p:ph type="title"/>
          </p:nvPr>
        </p:nvSpPr>
        <p:spPr/>
        <p:txBody>
          <a:bodyPr/>
          <a:lstStyle/>
          <a:p>
            <a:r>
              <a:rPr lang="en-CA" dirty="0"/>
              <a:t>The Repository</a:t>
            </a:r>
          </a:p>
        </p:txBody>
      </p:sp>
    </p:spTree>
    <p:extLst>
      <p:ext uri="{BB962C8B-B14F-4D97-AF65-F5344CB8AC3E}">
        <p14:creationId xmlns:p14="http://schemas.microsoft.com/office/powerpoint/2010/main" val="2041283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2881-9E7E-0FFA-586B-5537A39E2487}"/>
              </a:ext>
            </a:extLst>
          </p:cNvPr>
          <p:cNvSpPr>
            <a:spLocks noGrp="1"/>
          </p:cNvSpPr>
          <p:nvPr>
            <p:ph type="title"/>
          </p:nvPr>
        </p:nvSpPr>
        <p:spPr>
          <a:xfrm>
            <a:off x="410688" y="286019"/>
            <a:ext cx="9861468" cy="1325563"/>
          </a:xfrm>
        </p:spPr>
        <p:txBody>
          <a:bodyPr/>
          <a:lstStyle/>
          <a:p>
            <a:r>
              <a:rPr lang="en-CA" dirty="0"/>
              <a:t>Where do I find Milestones and Culminating Tasks?</a:t>
            </a:r>
          </a:p>
        </p:txBody>
      </p:sp>
      <p:sp>
        <p:nvSpPr>
          <p:cNvPr id="4" name="TextBox 3">
            <a:extLst>
              <a:ext uri="{FF2B5EF4-FFF2-40B4-BE49-F238E27FC236}">
                <a16:creationId xmlns:a16="http://schemas.microsoft.com/office/drawing/2014/main" id="{8CBE09BA-DDCA-7CBC-7059-3DB981AAAA75}"/>
              </a:ext>
            </a:extLst>
          </p:cNvPr>
          <p:cNvSpPr txBox="1"/>
          <p:nvPr/>
        </p:nvSpPr>
        <p:spPr>
          <a:xfrm>
            <a:off x="412833" y="2081994"/>
            <a:ext cx="4969822" cy="1077218"/>
          </a:xfrm>
          <a:prstGeom prst="rect">
            <a:avLst/>
          </a:prstGeom>
          <a:noFill/>
        </p:spPr>
        <p:txBody>
          <a:bodyPr wrap="square">
            <a:spAutoFit/>
          </a:bodyPr>
          <a:lstStyle/>
          <a:p>
            <a:r>
              <a:rPr lang="en-CA" sz="3200" dirty="0">
                <a:latin typeface="Calibri" panose="020F0502020204030204" pitchFamily="34" charset="0"/>
                <a:cs typeface="Calibri" panose="020F0502020204030204" pitchFamily="34" charset="0"/>
                <a:hlinkClick r:id="rId3"/>
              </a:rPr>
              <a:t>https://oalcf-repository.ca/</a:t>
            </a:r>
            <a:endParaRPr lang="en-CA" sz="3200" dirty="0">
              <a:latin typeface="Calibri" panose="020F0502020204030204" pitchFamily="34" charset="0"/>
              <a:cs typeface="Calibri" panose="020F0502020204030204" pitchFamily="34" charset="0"/>
            </a:endParaRPr>
          </a:p>
          <a:p>
            <a:endParaRPr lang="en-CA" sz="32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09DC2A6-331F-3D48-38A0-0151FA2C0B85}"/>
              </a:ext>
            </a:extLst>
          </p:cNvPr>
          <p:cNvPicPr>
            <a:picLocks noChangeAspect="1"/>
          </p:cNvPicPr>
          <p:nvPr/>
        </p:nvPicPr>
        <p:blipFill>
          <a:blip r:embed="rId4"/>
          <a:stretch>
            <a:fillRect/>
          </a:stretch>
        </p:blipFill>
        <p:spPr>
          <a:xfrm>
            <a:off x="5979555" y="1202119"/>
            <a:ext cx="5646223" cy="406006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95CA7563-DD1A-C037-8153-F9FC31D78E53}"/>
              </a:ext>
            </a:extLst>
          </p:cNvPr>
          <p:cNvSpPr txBox="1"/>
          <p:nvPr/>
        </p:nvSpPr>
        <p:spPr>
          <a:xfrm>
            <a:off x="655122" y="4618589"/>
            <a:ext cx="4090060" cy="1384995"/>
          </a:xfrm>
          <a:prstGeom prst="rect">
            <a:avLst/>
          </a:prstGeom>
          <a:noFill/>
        </p:spPr>
        <p:txBody>
          <a:bodyPr wrap="square" lIns="91440" tIns="45720" rIns="91440" bIns="45720" rtlCol="0" anchor="t">
            <a:spAutoFit/>
          </a:bodyPr>
          <a:lstStyle/>
          <a:p>
            <a:r>
              <a:rPr lang="en-CA" sz="2000" dirty="0">
                <a:latin typeface="Calibri"/>
                <a:cs typeface="Calibri"/>
              </a:rPr>
              <a:t>If you don’t have access but need it contact:  Sarah Gauvreau at Contact North:  </a:t>
            </a:r>
            <a:r>
              <a:rPr lang="en-CA" sz="2000" dirty="0">
                <a:latin typeface="Calibri"/>
                <a:cs typeface="Calibri"/>
                <a:hlinkClick r:id="rId5"/>
              </a:rPr>
              <a:t>sarahg@contactnorth.ca</a:t>
            </a:r>
            <a:endParaRPr lang="en-CA" sz="2000" dirty="0">
              <a:latin typeface="Calibri"/>
              <a:cs typeface="Calibri"/>
            </a:endParaRPr>
          </a:p>
          <a:p>
            <a:r>
              <a:rPr lang="en-CA" sz="2400" dirty="0">
                <a:latin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3E1C34F0-4417-18B8-5894-F1411DC4C9E6}"/>
              </a:ext>
            </a:extLst>
          </p:cNvPr>
          <p:cNvSpPr txBox="1"/>
          <p:nvPr/>
        </p:nvSpPr>
        <p:spPr>
          <a:xfrm>
            <a:off x="850900" y="3167570"/>
            <a:ext cx="3547093" cy="1015663"/>
          </a:xfrm>
          <a:prstGeom prst="rect">
            <a:avLst/>
          </a:prstGeom>
          <a:noFill/>
        </p:spPr>
        <p:txBody>
          <a:bodyPr wrap="square" lIns="91440" tIns="45720" rIns="91440" bIns="45720" anchor="t">
            <a:spAutoFit/>
          </a:bodyPr>
          <a:lstStyle/>
          <a:p>
            <a:pPr algn="ctr"/>
            <a:r>
              <a:rPr lang="en-CA" sz="2000" dirty="0">
                <a:latin typeface="Calibri"/>
              </a:rPr>
              <a:t>You need to have username and password to access milestones and culminating tasks</a:t>
            </a:r>
            <a:r>
              <a:rPr lang="en-CA" sz="1600" dirty="0"/>
              <a:t>.</a:t>
            </a:r>
            <a:endParaRPr lang="en-US" sz="1600"/>
          </a:p>
        </p:txBody>
      </p:sp>
    </p:spTree>
    <p:extLst>
      <p:ext uri="{BB962C8B-B14F-4D97-AF65-F5344CB8AC3E}">
        <p14:creationId xmlns:p14="http://schemas.microsoft.com/office/powerpoint/2010/main" val="551731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197C48-315B-F9A6-57B1-6F3C99A3E1DE}"/>
              </a:ext>
            </a:extLst>
          </p:cNvPr>
          <p:cNvPicPr>
            <a:picLocks noChangeAspect="1"/>
          </p:cNvPicPr>
          <p:nvPr/>
        </p:nvPicPr>
        <p:blipFill>
          <a:blip r:embed="rId3"/>
          <a:stretch>
            <a:fillRect/>
          </a:stretch>
        </p:blipFill>
        <p:spPr>
          <a:xfrm>
            <a:off x="2165126" y="175568"/>
            <a:ext cx="8285159" cy="57608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5243A8F6-13A7-C6C6-1F17-325C9A4EFBBB}"/>
              </a:ext>
            </a:extLst>
          </p:cNvPr>
          <p:cNvSpPr/>
          <p:nvPr/>
        </p:nvSpPr>
        <p:spPr>
          <a:xfrm>
            <a:off x="563105" y="175568"/>
            <a:ext cx="769121" cy="5936882"/>
          </a:xfrm>
          <a:prstGeom prst="rect">
            <a:avLst/>
          </a:prstGeom>
          <a:solidFill>
            <a:schemeClr val="bg1"/>
          </a:solidFill>
          <a:ln>
            <a:solidFill>
              <a:schemeClr val="bg1"/>
            </a:solidFill>
          </a:ln>
        </p:spPr>
        <p:txBody>
          <a:bodyPr vert="wordArtVert" wrap="none" lIns="91440" tIns="45720" rIns="91440" bIns="45720">
            <a:spAutoFit/>
          </a:bodyPr>
          <a:lstStyle/>
          <a:p>
            <a:pPr algn="ctr"/>
            <a:r>
              <a:rPr lang="en-US" sz="3200" b="1" cap="none" spc="0" dirty="0">
                <a:ln w="22225">
                  <a:solidFill>
                    <a:schemeClr val="accent6">
                      <a:lumMod val="50000"/>
                    </a:schemeClr>
                  </a:solidFill>
                  <a:prstDash val="solid"/>
                </a:ln>
                <a:solidFill>
                  <a:schemeClr val="accent6">
                    <a:lumMod val="50000"/>
                  </a:schemeClr>
                </a:solidFill>
                <a:latin typeface="Calibri" panose="020F0502020204030204" pitchFamily="34" charset="0"/>
                <a:cs typeface="Calibri" panose="020F0502020204030204" pitchFamily="34" charset="0"/>
              </a:rPr>
              <a:t>REPOSITORY</a:t>
            </a:r>
          </a:p>
        </p:txBody>
      </p:sp>
    </p:spTree>
    <p:extLst>
      <p:ext uri="{BB962C8B-B14F-4D97-AF65-F5344CB8AC3E}">
        <p14:creationId xmlns:p14="http://schemas.microsoft.com/office/powerpoint/2010/main" val="2665979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2410-3BB3-07F8-F6D2-A853DB7A688C}"/>
              </a:ext>
            </a:extLst>
          </p:cNvPr>
          <p:cNvSpPr>
            <a:spLocks noGrp="1"/>
          </p:cNvSpPr>
          <p:nvPr>
            <p:ph type="title"/>
          </p:nvPr>
        </p:nvSpPr>
        <p:spPr/>
        <p:txBody>
          <a:bodyPr/>
          <a:lstStyle/>
          <a:p>
            <a:r>
              <a:rPr lang="en-CA" dirty="0"/>
              <a:t>Development Timeline</a:t>
            </a:r>
          </a:p>
        </p:txBody>
      </p:sp>
    </p:spTree>
    <p:extLst>
      <p:ext uri="{BB962C8B-B14F-4D97-AF65-F5344CB8AC3E}">
        <p14:creationId xmlns:p14="http://schemas.microsoft.com/office/powerpoint/2010/main" val="2958736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FD8F62-8588-E132-2442-FC0B16CDA976}"/>
              </a:ext>
            </a:extLst>
          </p:cNvPr>
          <p:cNvPicPr>
            <a:picLocks noChangeAspect="1"/>
          </p:cNvPicPr>
          <p:nvPr/>
        </p:nvPicPr>
        <p:blipFill>
          <a:blip r:embed="rId3"/>
          <a:stretch>
            <a:fillRect/>
          </a:stretch>
        </p:blipFill>
        <p:spPr>
          <a:xfrm>
            <a:off x="1672206" y="1352948"/>
            <a:ext cx="8847587" cy="33683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2BBDF932-9F67-76E9-9F11-575E76D5E213}"/>
              </a:ext>
            </a:extLst>
          </p:cNvPr>
          <p:cNvSpPr/>
          <p:nvPr/>
        </p:nvSpPr>
        <p:spPr>
          <a:xfrm>
            <a:off x="563105" y="175568"/>
            <a:ext cx="769121" cy="5936882"/>
          </a:xfrm>
          <a:prstGeom prst="rect">
            <a:avLst/>
          </a:prstGeom>
          <a:solidFill>
            <a:schemeClr val="bg1"/>
          </a:solidFill>
          <a:ln>
            <a:solidFill>
              <a:schemeClr val="bg1"/>
            </a:solidFill>
          </a:ln>
        </p:spPr>
        <p:txBody>
          <a:bodyPr vert="wordArtVert" wrap="none" lIns="91440" tIns="45720" rIns="91440" bIns="45720">
            <a:spAutoFit/>
          </a:bodyPr>
          <a:lstStyle/>
          <a:p>
            <a:pPr algn="ctr"/>
            <a:r>
              <a:rPr lang="en-US" sz="3200" b="1" cap="none" spc="0" dirty="0">
                <a:ln w="22225">
                  <a:solidFill>
                    <a:schemeClr val="accent6">
                      <a:lumMod val="50000"/>
                    </a:schemeClr>
                  </a:solidFill>
                  <a:prstDash val="solid"/>
                </a:ln>
                <a:solidFill>
                  <a:schemeClr val="accent6">
                    <a:lumMod val="50000"/>
                  </a:schemeClr>
                </a:solidFill>
                <a:latin typeface="Calibri" panose="020F0502020204030204" pitchFamily="34" charset="0"/>
                <a:cs typeface="Calibri" panose="020F0502020204030204" pitchFamily="34" charset="0"/>
              </a:rPr>
              <a:t>REPOSITORY</a:t>
            </a:r>
          </a:p>
        </p:txBody>
      </p:sp>
    </p:spTree>
    <p:extLst>
      <p:ext uri="{BB962C8B-B14F-4D97-AF65-F5344CB8AC3E}">
        <p14:creationId xmlns:p14="http://schemas.microsoft.com/office/powerpoint/2010/main" val="2690461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96894E-763D-711E-89F5-DB9BC20042CB}"/>
              </a:ext>
            </a:extLst>
          </p:cNvPr>
          <p:cNvPicPr>
            <a:picLocks noChangeAspect="1"/>
          </p:cNvPicPr>
          <p:nvPr/>
        </p:nvPicPr>
        <p:blipFill>
          <a:blip r:embed="rId3"/>
          <a:stretch>
            <a:fillRect/>
          </a:stretch>
        </p:blipFill>
        <p:spPr>
          <a:xfrm>
            <a:off x="1999895" y="796845"/>
            <a:ext cx="8192210" cy="46943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B1CB0A12-0FD8-7A6E-DF30-ABEB8CA3803B}"/>
              </a:ext>
            </a:extLst>
          </p:cNvPr>
          <p:cNvSpPr/>
          <p:nvPr/>
        </p:nvSpPr>
        <p:spPr>
          <a:xfrm>
            <a:off x="563105" y="175568"/>
            <a:ext cx="769121" cy="5936882"/>
          </a:xfrm>
          <a:prstGeom prst="rect">
            <a:avLst/>
          </a:prstGeom>
          <a:solidFill>
            <a:schemeClr val="bg1"/>
          </a:solidFill>
          <a:ln>
            <a:solidFill>
              <a:schemeClr val="bg1"/>
            </a:solidFill>
          </a:ln>
        </p:spPr>
        <p:txBody>
          <a:bodyPr vert="wordArtVert" wrap="none" lIns="91440" tIns="45720" rIns="91440" bIns="45720">
            <a:spAutoFit/>
          </a:bodyPr>
          <a:lstStyle/>
          <a:p>
            <a:pPr algn="ctr"/>
            <a:r>
              <a:rPr lang="en-US" sz="3200" b="1" cap="none" spc="0" dirty="0">
                <a:ln w="22225">
                  <a:solidFill>
                    <a:schemeClr val="accent6">
                      <a:lumMod val="50000"/>
                    </a:schemeClr>
                  </a:solidFill>
                  <a:prstDash val="solid"/>
                </a:ln>
                <a:solidFill>
                  <a:schemeClr val="accent6">
                    <a:lumMod val="50000"/>
                  </a:schemeClr>
                </a:solidFill>
                <a:latin typeface="Calibri" panose="020F0502020204030204" pitchFamily="34" charset="0"/>
                <a:cs typeface="Calibri" panose="020F0502020204030204" pitchFamily="34" charset="0"/>
              </a:rPr>
              <a:t>REPOSITORY</a:t>
            </a:r>
          </a:p>
        </p:txBody>
      </p:sp>
    </p:spTree>
    <p:extLst>
      <p:ext uri="{BB962C8B-B14F-4D97-AF65-F5344CB8AC3E}">
        <p14:creationId xmlns:p14="http://schemas.microsoft.com/office/powerpoint/2010/main" val="767117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2F3B8-D169-BBBE-9CA3-268779CFD1B0}"/>
              </a:ext>
            </a:extLst>
          </p:cNvPr>
          <p:cNvPicPr>
            <a:picLocks noChangeAspect="1"/>
          </p:cNvPicPr>
          <p:nvPr/>
        </p:nvPicPr>
        <p:blipFill>
          <a:blip r:embed="rId4"/>
          <a:stretch>
            <a:fillRect/>
          </a:stretch>
        </p:blipFill>
        <p:spPr>
          <a:xfrm>
            <a:off x="1802836" y="591259"/>
            <a:ext cx="8847587" cy="53192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AB3C68DD-ED18-8F40-FF87-0ED79462D804}"/>
              </a:ext>
            </a:extLst>
          </p:cNvPr>
          <p:cNvSpPr/>
          <p:nvPr/>
        </p:nvSpPr>
        <p:spPr>
          <a:xfrm>
            <a:off x="563105" y="175568"/>
            <a:ext cx="769121" cy="5936882"/>
          </a:xfrm>
          <a:prstGeom prst="rect">
            <a:avLst/>
          </a:prstGeom>
          <a:solidFill>
            <a:schemeClr val="bg1"/>
          </a:solidFill>
          <a:ln>
            <a:solidFill>
              <a:schemeClr val="bg1"/>
            </a:solidFill>
          </a:ln>
        </p:spPr>
        <p:txBody>
          <a:bodyPr vert="wordArtVert" wrap="none" lIns="91440" tIns="45720" rIns="91440" bIns="45720">
            <a:spAutoFit/>
          </a:bodyPr>
          <a:lstStyle/>
          <a:p>
            <a:pPr algn="ctr"/>
            <a:r>
              <a:rPr lang="en-US" sz="3200" b="1" cap="none" spc="0" dirty="0">
                <a:ln w="22225">
                  <a:solidFill>
                    <a:schemeClr val="accent6">
                      <a:lumMod val="50000"/>
                    </a:schemeClr>
                  </a:solidFill>
                  <a:prstDash val="solid"/>
                </a:ln>
                <a:solidFill>
                  <a:schemeClr val="accent6">
                    <a:lumMod val="50000"/>
                  </a:schemeClr>
                </a:solidFill>
                <a:latin typeface="Calibri" panose="020F0502020204030204" pitchFamily="34" charset="0"/>
                <a:cs typeface="Calibri" panose="020F0502020204030204" pitchFamily="34" charset="0"/>
              </a:rPr>
              <a:t>REPOSITORY</a:t>
            </a:r>
          </a:p>
        </p:txBody>
      </p:sp>
    </p:spTree>
    <p:extLst>
      <p:ext uri="{BB962C8B-B14F-4D97-AF65-F5344CB8AC3E}">
        <p14:creationId xmlns:p14="http://schemas.microsoft.com/office/powerpoint/2010/main" val="1379217838"/>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EA8B7C-E8AF-FFB5-B773-4B3762EC6929}"/>
              </a:ext>
            </a:extLst>
          </p:cNvPr>
          <p:cNvPicPr>
            <a:picLocks noChangeAspect="1"/>
          </p:cNvPicPr>
          <p:nvPr/>
        </p:nvPicPr>
        <p:blipFill>
          <a:blip r:embed="rId3"/>
          <a:stretch>
            <a:fillRect/>
          </a:stretch>
        </p:blipFill>
        <p:spPr>
          <a:xfrm>
            <a:off x="1786261" y="380011"/>
            <a:ext cx="7488368" cy="53506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A5C2724F-BCAB-7AEB-AAED-5F503D1BB5F0}"/>
              </a:ext>
            </a:extLst>
          </p:cNvPr>
          <p:cNvSpPr/>
          <p:nvPr/>
        </p:nvSpPr>
        <p:spPr>
          <a:xfrm>
            <a:off x="563105" y="175568"/>
            <a:ext cx="769121" cy="5936882"/>
          </a:xfrm>
          <a:prstGeom prst="rect">
            <a:avLst/>
          </a:prstGeom>
          <a:solidFill>
            <a:schemeClr val="bg1"/>
          </a:solidFill>
          <a:ln>
            <a:solidFill>
              <a:schemeClr val="bg1"/>
            </a:solidFill>
          </a:ln>
        </p:spPr>
        <p:txBody>
          <a:bodyPr vert="wordArtVert" wrap="none" lIns="91440" tIns="45720" rIns="91440" bIns="45720">
            <a:spAutoFit/>
          </a:bodyPr>
          <a:lstStyle/>
          <a:p>
            <a:pPr algn="ctr"/>
            <a:r>
              <a:rPr lang="en-US" sz="3200" b="1" cap="none" spc="0" dirty="0">
                <a:ln w="22225">
                  <a:solidFill>
                    <a:schemeClr val="accent6">
                      <a:lumMod val="50000"/>
                    </a:schemeClr>
                  </a:solidFill>
                  <a:prstDash val="solid"/>
                </a:ln>
                <a:solidFill>
                  <a:schemeClr val="accent6">
                    <a:lumMod val="50000"/>
                  </a:schemeClr>
                </a:solidFill>
                <a:latin typeface="Calibri" panose="020F0502020204030204" pitchFamily="34" charset="0"/>
                <a:cs typeface="Calibri" panose="020F0502020204030204" pitchFamily="34" charset="0"/>
              </a:rPr>
              <a:t>REPOSITORY</a:t>
            </a:r>
          </a:p>
        </p:txBody>
      </p:sp>
    </p:spTree>
    <p:extLst>
      <p:ext uri="{BB962C8B-B14F-4D97-AF65-F5344CB8AC3E}">
        <p14:creationId xmlns:p14="http://schemas.microsoft.com/office/powerpoint/2010/main" val="2309695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Best Practices</a:t>
            </a:r>
          </a:p>
        </p:txBody>
      </p:sp>
    </p:spTree>
    <p:extLst>
      <p:ext uri="{BB962C8B-B14F-4D97-AF65-F5344CB8AC3E}">
        <p14:creationId xmlns:p14="http://schemas.microsoft.com/office/powerpoint/2010/main" val="426203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600FA-124C-5950-6944-95BB14BB64E9}"/>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b"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t>Western region best practice interviews</a:t>
            </a:r>
            <a:br>
              <a:rPr lang="en-US"/>
            </a:br>
            <a:r>
              <a:rPr lang="en-US"/>
              <a:t>“Champions”</a:t>
            </a:r>
            <a:endParaRPr lang="en-US" dirty="0"/>
          </a:p>
        </p:txBody>
      </p:sp>
      <p:sp>
        <p:nvSpPr>
          <p:cNvPr id="8" name="Content Placeholder 2">
            <a:extLst>
              <a:ext uri="{FF2B5EF4-FFF2-40B4-BE49-F238E27FC236}">
                <a16:creationId xmlns:a16="http://schemas.microsoft.com/office/drawing/2014/main" id="{14FC8F9E-CF4D-371D-9FE7-9E683AD4432E}"/>
              </a:ext>
            </a:extLst>
          </p:cNvPr>
          <p:cNvSpPr txBox="1">
            <a:spLocks/>
          </p:cNvSpPr>
          <p:nvPr/>
        </p:nvSpPr>
        <p:spPr>
          <a:xfrm>
            <a:off x="914400" y="2015837"/>
            <a:ext cx="10363200" cy="37338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pPr marL="68580" indent="0" algn="ctr"/>
            <a:r>
              <a:rPr lang="en-US" sz="3200" u="sng" dirty="0">
                <a:solidFill>
                  <a:schemeClr val="tx1"/>
                </a:solidFill>
              </a:rPr>
              <a:t>https://lbsresourcesandforum.contactnorth.ca/mod/data/view.php?d=10&amp;rid=166</a:t>
            </a:r>
          </a:p>
          <a:p>
            <a:r>
              <a:rPr lang="en-US" sz="3200" dirty="0">
                <a:solidFill>
                  <a:schemeClr val="tx1"/>
                </a:solidFill>
                <a:effectLst>
                  <a:outerShdw blurRad="38100" dist="38100" dir="2700000" algn="tl">
                    <a:srgbClr val="000000">
                      <a:alpha val="43137"/>
                    </a:srgbClr>
                  </a:outerShdw>
                </a:effectLst>
              </a:rPr>
              <a:t>Learner Progress</a:t>
            </a:r>
          </a:p>
          <a:p>
            <a:r>
              <a:rPr lang="en-US" sz="3200" dirty="0">
                <a:solidFill>
                  <a:schemeClr val="tx1"/>
                </a:solidFill>
                <a:effectLst>
                  <a:outerShdw blurRad="38100" dist="38100" dir="2700000" algn="tl">
                    <a:srgbClr val="000000">
                      <a:alpha val="43137"/>
                    </a:srgbClr>
                  </a:outerShdw>
                </a:effectLst>
              </a:rPr>
              <a:t>Completions</a:t>
            </a:r>
            <a:endParaRPr lang="en-US" dirty="0">
              <a:solidFill>
                <a:schemeClr val="tx1"/>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1AF9F240-2C96-1DDF-65DE-54DF8B81DB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3823" y="3882737"/>
            <a:ext cx="1403213" cy="1342407"/>
          </a:xfrm>
          <a:prstGeom prst="rect">
            <a:avLst/>
          </a:prstGeom>
        </p:spPr>
      </p:pic>
      <p:pic>
        <p:nvPicPr>
          <p:cNvPr id="10" name="Picture 9">
            <a:extLst>
              <a:ext uri="{FF2B5EF4-FFF2-40B4-BE49-F238E27FC236}">
                <a16:creationId xmlns:a16="http://schemas.microsoft.com/office/drawing/2014/main" id="{F1034B3A-AD06-66FF-8BED-A8A0D0DB4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2530" y="3882737"/>
            <a:ext cx="1496854" cy="1427412"/>
          </a:xfrm>
          <a:prstGeom prst="rect">
            <a:avLst/>
          </a:prstGeom>
        </p:spPr>
      </p:pic>
      <p:pic>
        <p:nvPicPr>
          <p:cNvPr id="11" name="Picture 10">
            <a:extLst>
              <a:ext uri="{FF2B5EF4-FFF2-40B4-BE49-F238E27FC236}">
                <a16:creationId xmlns:a16="http://schemas.microsoft.com/office/drawing/2014/main" id="{89CB8158-5DBC-3B0F-1C0B-23C7E5C97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5153" y="3821945"/>
            <a:ext cx="1452722" cy="1452722"/>
          </a:xfrm>
          <a:prstGeom prst="rect">
            <a:avLst/>
          </a:prstGeom>
        </p:spPr>
      </p:pic>
    </p:spTree>
    <p:extLst>
      <p:ext uri="{BB962C8B-B14F-4D97-AF65-F5344CB8AC3E}">
        <p14:creationId xmlns:p14="http://schemas.microsoft.com/office/powerpoint/2010/main" val="2802950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45E2F7-EEE4-60EF-BD6E-870A362816DD}"/>
              </a:ext>
            </a:extLst>
          </p:cNvPr>
          <p:cNvSpPr txBox="1">
            <a:spLocks/>
          </p:cNvSpPr>
          <p:nvPr/>
        </p:nvSpPr>
        <p:spPr>
          <a:xfrm>
            <a:off x="914400" y="1600201"/>
            <a:ext cx="10363200" cy="37338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Introduce the assessment tools and expectations at intake</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Review resources that are available to increase learner success (e.g., task-based activities website, assessment resources that support OALCF)</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Introduce learning activities that use similar formatting (e.g., layout, spacing, font type, font size, wording, etc.) </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Map assessment activities and ongoing learning activities to competencies, task groups and levels associated with an appropriate culminating task</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Integrate assessment activities (in addition to milestones) though out program delivery period</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Present the learning plan with milestones and a culminating task included so learners understand what is expected</a:t>
            </a:r>
          </a:p>
        </p:txBody>
      </p:sp>
      <p:sp>
        <p:nvSpPr>
          <p:cNvPr id="3" name="Title 1">
            <a:extLst>
              <a:ext uri="{FF2B5EF4-FFF2-40B4-BE49-F238E27FC236}">
                <a16:creationId xmlns:a16="http://schemas.microsoft.com/office/drawing/2014/main" id="{58E82DAD-4466-3ADA-21AE-1B8C43038846}"/>
              </a:ext>
            </a:extLst>
          </p:cNvPr>
          <p:cNvSpPr txBox="1">
            <a:spLocks/>
          </p:cNvSpPr>
          <p:nvPr/>
        </p:nvSpPr>
        <p:spPr>
          <a:xfrm>
            <a:off x="838200" y="365125"/>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latin typeface="Calibri" panose="020F0502020204030204" pitchFamily="34" charset="0"/>
                <a:cs typeface="Calibri" panose="020F0502020204030204" pitchFamily="34" charset="0"/>
              </a:rPr>
              <a:t>General tips for integrating assessment</a:t>
            </a:r>
          </a:p>
        </p:txBody>
      </p:sp>
    </p:spTree>
    <p:extLst>
      <p:ext uri="{BB962C8B-B14F-4D97-AF65-F5344CB8AC3E}">
        <p14:creationId xmlns:p14="http://schemas.microsoft.com/office/powerpoint/2010/main" val="2515003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2169C-49DF-D437-94D9-E3296C0134BA}"/>
              </a:ext>
            </a:extLst>
          </p:cNvPr>
          <p:cNvSpPr>
            <a:spLocks noGrp="1"/>
          </p:cNvSpPr>
          <p:nvPr>
            <p:ph type="title"/>
          </p:nvPr>
        </p:nvSpPr>
        <p:spPr/>
        <p:txBody>
          <a:bodyPr/>
          <a:lstStyle/>
          <a:p>
            <a:r>
              <a:rPr lang="en-CA" dirty="0"/>
              <a:t>What’s Next?</a:t>
            </a:r>
          </a:p>
        </p:txBody>
      </p:sp>
    </p:spTree>
    <p:extLst>
      <p:ext uri="{BB962C8B-B14F-4D97-AF65-F5344CB8AC3E}">
        <p14:creationId xmlns:p14="http://schemas.microsoft.com/office/powerpoint/2010/main" val="570067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8A470D-0382-0153-5FBC-34277A4EFA91}"/>
              </a:ext>
            </a:extLst>
          </p:cNvPr>
          <p:cNvSpPr txBox="1">
            <a:spLocks/>
          </p:cNvSpPr>
          <p:nvPr/>
        </p:nvSpPr>
        <p:spPr>
          <a:xfrm>
            <a:off x="838199" y="365125"/>
            <a:ext cx="9528957"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latin typeface="Calibri" panose="020F0502020204030204" pitchFamily="34" charset="0"/>
                <a:cs typeface="Calibri" panose="020F0502020204030204" pitchFamily="34" charset="0"/>
              </a:rPr>
              <a:t>MLITSD Official Messaging as of September 20, 2022</a:t>
            </a:r>
          </a:p>
        </p:txBody>
      </p:sp>
      <p:sp>
        <p:nvSpPr>
          <p:cNvPr id="9" name="TextBox 8">
            <a:extLst>
              <a:ext uri="{FF2B5EF4-FFF2-40B4-BE49-F238E27FC236}">
                <a16:creationId xmlns:a16="http://schemas.microsoft.com/office/drawing/2014/main" id="{17C8D18C-5E6B-D8E4-8C5A-D9D9C4F89704}"/>
              </a:ext>
            </a:extLst>
          </p:cNvPr>
          <p:cNvSpPr txBox="1"/>
          <p:nvPr/>
        </p:nvSpPr>
        <p:spPr>
          <a:xfrm>
            <a:off x="838200" y="1181547"/>
            <a:ext cx="9528958" cy="1631216"/>
          </a:xfrm>
          <a:prstGeom prst="rect">
            <a:avLst/>
          </a:prstGeom>
          <a:noFill/>
        </p:spPr>
        <p:txBody>
          <a:bodyPr wrap="square">
            <a:spAutoFit/>
          </a:bodyPr>
          <a:lstStyle/>
          <a:p>
            <a:pPr algn="l"/>
            <a:r>
              <a:rPr lang="en-US" sz="2000" dirty="0">
                <a:latin typeface="Calibri" panose="020F0502020204030204" pitchFamily="34" charset="0"/>
                <a:cs typeface="Calibri" panose="020F0502020204030204" pitchFamily="34" charset="0"/>
              </a:rPr>
              <a:t>As part of the </a:t>
            </a:r>
            <a:r>
              <a:rPr lang="en-US" sz="2000" dirty="0">
                <a:latin typeface="Calibri" panose="020F0502020204030204" pitchFamily="34" charset="0"/>
                <a:cs typeface="Calibri" panose="020F0502020204030204" pitchFamily="34" charset="0"/>
                <a:hlinkClick r:id="rId4"/>
              </a:rPr>
              <a:t>LBS Special Initiatives for 2021-22</a:t>
            </a:r>
            <a:r>
              <a:rPr lang="en-US" sz="2000" dirty="0">
                <a:latin typeface="Calibri" panose="020F0502020204030204" pitchFamily="34" charset="0"/>
                <a:cs typeface="Calibri" panose="020F0502020204030204" pitchFamily="34" charset="0"/>
              </a:rPr>
              <a:t>, 29 new milestones and 32 new culminating tasks were developed.  The integration of the newly developed OALCF assessment tools into </a:t>
            </a:r>
            <a:r>
              <a:rPr lang="en-US" sz="2000" dirty="0" err="1">
                <a:latin typeface="Calibri" panose="020F0502020204030204" pitchFamily="34" charset="0"/>
                <a:cs typeface="Calibri" panose="020F0502020204030204" pitchFamily="34" charset="0"/>
              </a:rPr>
              <a:t>CaMS</a:t>
            </a:r>
            <a:r>
              <a:rPr lang="en-US" sz="2000" dirty="0">
                <a:latin typeface="Calibri" panose="020F0502020204030204" pitchFamily="34" charset="0"/>
                <a:cs typeface="Calibri" panose="020F0502020204030204" pitchFamily="34" charset="0"/>
              </a:rPr>
              <a:t> will not occur until next fiscal year (hoping for April 2023).  Therefore, the newly developed milestones and culminating tasks are not available from the current milestone drop-down menu in </a:t>
            </a:r>
            <a:r>
              <a:rPr lang="en-US" sz="2000" dirty="0" err="1">
                <a:latin typeface="Calibri" panose="020F0502020204030204" pitchFamily="34" charset="0"/>
                <a:cs typeface="Calibri" panose="020F0502020204030204" pitchFamily="34" charset="0"/>
              </a:rPr>
              <a:t>CaMS</a:t>
            </a:r>
            <a:r>
              <a:rPr lang="en-US" sz="2000"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9DA1796B-2521-23F2-808D-E7FBB9ECF84C}"/>
              </a:ext>
            </a:extLst>
          </p:cNvPr>
          <p:cNvSpPr txBox="1"/>
          <p:nvPr/>
        </p:nvSpPr>
        <p:spPr>
          <a:xfrm>
            <a:off x="1522516" y="2921853"/>
            <a:ext cx="9146968" cy="2246769"/>
          </a:xfrm>
          <a:prstGeom prst="rect">
            <a:avLst/>
          </a:prstGeom>
          <a:noFill/>
        </p:spPr>
        <p:txBody>
          <a:bodyPr wrap="square">
            <a:spAutoFit/>
          </a:bodyPr>
          <a:lstStyle/>
          <a:p>
            <a:pPr marL="342900" marR="0" indent="-342900" algn="l">
              <a:spcBef>
                <a:spcPts val="0"/>
              </a:spcBef>
              <a:spcAft>
                <a:spcPts val="0"/>
              </a:spcAft>
              <a:buFont typeface="Arial" panose="020B0604020202020204" pitchFamily="34" charset="0"/>
              <a:buChar char="•"/>
            </a:pPr>
            <a:r>
              <a:rPr lang="en-US" sz="2000" b="0" i="0" dirty="0">
                <a:solidFill>
                  <a:srgbClr val="222222"/>
                </a:solidFill>
                <a:effectLst/>
                <a:latin typeface="Calibri" panose="020F0502020204030204" pitchFamily="34" charset="0"/>
                <a:cs typeface="Calibri" panose="020F0502020204030204" pitchFamily="34" charset="0"/>
              </a:rPr>
              <a:t>The ministry has not provided any messaging/direction that service providers should start to use the new milestones. The ministry will communicate when the new milestones are available in </a:t>
            </a:r>
            <a:r>
              <a:rPr lang="en-US" sz="2000" b="0" i="0" dirty="0" err="1">
                <a:solidFill>
                  <a:srgbClr val="222222"/>
                </a:solidFill>
                <a:effectLst/>
                <a:latin typeface="Calibri" panose="020F0502020204030204" pitchFamily="34" charset="0"/>
                <a:cs typeface="Calibri" panose="020F0502020204030204" pitchFamily="34" charset="0"/>
              </a:rPr>
              <a:t>CaMS</a:t>
            </a:r>
            <a:r>
              <a:rPr lang="en-US" sz="2000" b="0" i="0" dirty="0">
                <a:solidFill>
                  <a:srgbClr val="222222"/>
                </a:solidFill>
                <a:effectLst/>
                <a:latin typeface="Calibri" panose="020F0502020204030204" pitchFamily="34" charset="0"/>
                <a:cs typeface="Calibri" panose="020F0502020204030204" pitchFamily="34" charset="0"/>
              </a:rPr>
              <a:t>.</a:t>
            </a:r>
            <a:endParaRPr lang="en-US" sz="1800" b="0" i="0" dirty="0">
              <a:solidFill>
                <a:srgbClr val="222222"/>
              </a:solidFill>
              <a:effectLst/>
              <a:latin typeface="Calibri" panose="020F0502020204030204" pitchFamily="34" charset="0"/>
              <a:cs typeface="Calibri" panose="020F0502020204030204" pitchFamily="34" charset="0"/>
            </a:endParaRPr>
          </a:p>
          <a:p>
            <a:pPr marL="342900" marR="0" indent="-342900" algn="l">
              <a:spcBef>
                <a:spcPts val="0"/>
              </a:spcBef>
              <a:spcAft>
                <a:spcPts val="0"/>
              </a:spcAft>
              <a:buFont typeface="Arial" panose="020B0604020202020204" pitchFamily="34" charset="0"/>
              <a:buChar char="•"/>
            </a:pPr>
            <a:r>
              <a:rPr lang="en-US" sz="2000" b="0" i="0" dirty="0">
                <a:solidFill>
                  <a:srgbClr val="222222"/>
                </a:solidFill>
                <a:effectLst/>
                <a:latin typeface="Calibri" panose="020F0502020204030204" pitchFamily="34" charset="0"/>
                <a:cs typeface="Calibri" panose="020F0502020204030204" pitchFamily="34" charset="0"/>
              </a:rPr>
              <a:t>Contact North has stated on their website that the milestones will not be placed into </a:t>
            </a:r>
            <a:r>
              <a:rPr lang="en-US" sz="2000" b="0" i="0" dirty="0" err="1">
                <a:solidFill>
                  <a:srgbClr val="222222"/>
                </a:solidFill>
                <a:effectLst/>
                <a:latin typeface="Calibri" panose="020F0502020204030204" pitchFamily="34" charset="0"/>
                <a:cs typeface="Calibri" panose="020F0502020204030204" pitchFamily="34" charset="0"/>
              </a:rPr>
              <a:t>CaMS</a:t>
            </a:r>
            <a:r>
              <a:rPr lang="en-US" sz="2000" b="0" i="0" dirty="0">
                <a:solidFill>
                  <a:srgbClr val="222222"/>
                </a:solidFill>
                <a:effectLst/>
                <a:latin typeface="Calibri" panose="020F0502020204030204" pitchFamily="34" charset="0"/>
                <a:cs typeface="Calibri" panose="020F0502020204030204" pitchFamily="34" charset="0"/>
              </a:rPr>
              <a:t> until a later date.</a:t>
            </a:r>
            <a:endParaRPr lang="en-US" sz="1800" b="0" i="0" dirty="0">
              <a:solidFill>
                <a:srgbClr val="222222"/>
              </a:solidFill>
              <a:effectLst/>
              <a:latin typeface="Calibri" panose="020F0502020204030204" pitchFamily="34" charset="0"/>
              <a:cs typeface="Calibri" panose="020F0502020204030204" pitchFamily="34" charset="0"/>
            </a:endParaRPr>
          </a:p>
          <a:p>
            <a:pPr marL="342900" marR="0" indent="-342900" algn="l">
              <a:spcBef>
                <a:spcPts val="0"/>
              </a:spcBef>
              <a:spcAft>
                <a:spcPts val="0"/>
              </a:spcAft>
              <a:buFont typeface="Arial" panose="020B0604020202020204" pitchFamily="34" charset="0"/>
              <a:buChar char="•"/>
            </a:pPr>
            <a:r>
              <a:rPr lang="en-US" sz="2000" b="0" i="0" dirty="0">
                <a:solidFill>
                  <a:srgbClr val="222222"/>
                </a:solidFill>
                <a:effectLst/>
                <a:latin typeface="Calibri" panose="020F0502020204030204" pitchFamily="34" charset="0"/>
                <a:cs typeface="Calibri" panose="020F0502020204030204" pitchFamily="34" charset="0"/>
              </a:rPr>
              <a:t>The new milestones have yet to be translated; once we have the English and French versions, they will be posted in </a:t>
            </a:r>
            <a:r>
              <a:rPr lang="en-US" sz="2000" b="0" i="0" dirty="0" err="1">
                <a:solidFill>
                  <a:srgbClr val="222222"/>
                </a:solidFill>
                <a:effectLst/>
                <a:latin typeface="Calibri" panose="020F0502020204030204" pitchFamily="34" charset="0"/>
                <a:cs typeface="Calibri" panose="020F0502020204030204" pitchFamily="34" charset="0"/>
              </a:rPr>
              <a:t>CaMS</a:t>
            </a:r>
            <a:r>
              <a:rPr lang="en-US" sz="2000" b="0" i="0" dirty="0">
                <a:solidFill>
                  <a:srgbClr val="222222"/>
                </a:solidFill>
                <a:effectLst/>
                <a:latin typeface="Calibri" panose="020F0502020204030204" pitchFamily="34" charset="0"/>
                <a:cs typeface="Calibri" panose="020F0502020204030204" pitchFamily="34" charset="0"/>
              </a:rPr>
              <a:t> for the 2023-24 fiscal year.</a:t>
            </a:r>
            <a:endParaRPr lang="en-US" sz="1800" b="0" i="0" dirty="0">
              <a:solidFill>
                <a:srgbClr val="22222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6907569"/>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E566B50-D784-6680-2445-E9CF29DAADA0}"/>
              </a:ext>
            </a:extLst>
          </p:cNvPr>
          <p:cNvSpPr>
            <a:spLocks noGrp="1"/>
          </p:cNvSpPr>
          <p:nvPr>
            <p:ph type="body" idx="1"/>
          </p:nvPr>
        </p:nvSpPr>
        <p:spPr>
          <a:xfrm>
            <a:off x="498764" y="987425"/>
            <a:ext cx="10856624" cy="4873625"/>
          </a:xfrm>
        </p:spPr>
        <p:txBody>
          <a:bodyPr/>
          <a:lstStyle/>
          <a:p>
            <a:pPr marL="25400" indent="0" algn="l">
              <a:buNone/>
            </a:pPr>
            <a:r>
              <a:rPr lang="en-US" sz="2000" b="1" i="0" dirty="0">
                <a:solidFill>
                  <a:srgbClr val="222222"/>
                </a:solidFill>
                <a:effectLst/>
                <a:latin typeface="Calibri" panose="020F0502020204030204" pitchFamily="34" charset="0"/>
                <a:cs typeface="Calibri" panose="020F0502020204030204" pitchFamily="34" charset="0"/>
              </a:rPr>
              <a:t>Issue / Guidance</a:t>
            </a:r>
            <a:r>
              <a:rPr lang="en-US" sz="2000" b="0" i="0" dirty="0">
                <a:solidFill>
                  <a:srgbClr val="222222"/>
                </a:solidFill>
                <a:effectLst/>
                <a:latin typeface="Calibri" panose="020F0502020204030204" pitchFamily="34" charset="0"/>
                <a:cs typeface="Calibri" panose="020F0502020204030204" pitchFamily="34" charset="0"/>
              </a:rPr>
              <a:t>:</a:t>
            </a:r>
            <a:endParaRPr lang="en-US" sz="4800" b="0" i="0" dirty="0">
              <a:solidFill>
                <a:srgbClr val="222222"/>
              </a:solidFill>
              <a:effectLst/>
              <a:latin typeface="Calibri" panose="020F0502020204030204" pitchFamily="34" charset="0"/>
              <a:cs typeface="Calibri" panose="020F0502020204030204" pitchFamily="34" charset="0"/>
            </a:endParaRPr>
          </a:p>
          <a:p>
            <a:pPr marL="0" marR="0" indent="0" algn="l">
              <a:spcBef>
                <a:spcPts val="0"/>
              </a:spcBef>
              <a:spcAft>
                <a:spcPts val="0"/>
              </a:spcAft>
              <a:buNone/>
            </a:pPr>
            <a:r>
              <a:rPr lang="en-US" sz="2000" b="0" i="0" dirty="0">
                <a:solidFill>
                  <a:srgbClr val="222222"/>
                </a:solidFill>
                <a:effectLst/>
                <a:latin typeface="Calibri" panose="020F0502020204030204" pitchFamily="34" charset="0"/>
                <a:cs typeface="Calibri" panose="020F0502020204030204" pitchFamily="34" charset="0"/>
              </a:rPr>
              <a:t>We are advising that LBS SPs do not use the </a:t>
            </a:r>
            <a:r>
              <a:rPr lang="en-US" sz="2000" b="0" i="1" dirty="0">
                <a:solidFill>
                  <a:srgbClr val="222222"/>
                </a:solidFill>
                <a:effectLst/>
                <a:latin typeface="Calibri" panose="020F0502020204030204" pitchFamily="34" charset="0"/>
                <a:cs typeface="Calibri" panose="020F0502020204030204" pitchFamily="34" charset="0"/>
              </a:rPr>
              <a:t>new</a:t>
            </a:r>
            <a:r>
              <a:rPr lang="en-US" sz="2000" b="0" i="0" dirty="0">
                <a:solidFill>
                  <a:srgbClr val="222222"/>
                </a:solidFill>
                <a:effectLst/>
                <a:latin typeface="Calibri" panose="020F0502020204030204" pitchFamily="34" charset="0"/>
                <a:cs typeface="Calibri" panose="020F0502020204030204" pitchFamily="34" charset="0"/>
              </a:rPr>
              <a:t> milestones and culminating tasks, until ministry direction has been provided</a:t>
            </a:r>
            <a:endParaRPr lang="en-US" sz="1800" b="0" i="0" dirty="0">
              <a:solidFill>
                <a:srgbClr val="222222"/>
              </a:solidFill>
              <a:effectLst/>
              <a:latin typeface="Calibri" panose="020F0502020204030204" pitchFamily="34" charset="0"/>
              <a:cs typeface="Calibri" panose="020F0502020204030204" pitchFamily="34" charset="0"/>
            </a:endParaRPr>
          </a:p>
          <a:p>
            <a:pPr marL="800100" lvl="1" indent="-342900">
              <a:spcBef>
                <a:spcPts val="0"/>
              </a:spcBef>
            </a:pPr>
            <a:r>
              <a:rPr lang="en-US" sz="2000" b="0" i="0" dirty="0">
                <a:solidFill>
                  <a:srgbClr val="222222"/>
                </a:solidFill>
                <a:effectLst/>
                <a:latin typeface="Calibri" panose="020F0502020204030204" pitchFamily="34" charset="0"/>
                <a:cs typeface="Calibri" panose="020F0502020204030204" pitchFamily="34" charset="0"/>
              </a:rPr>
              <a:t>If they choose to do so, they will not receive any credit toward the Learner Progress Core Measure and their SQS.</a:t>
            </a:r>
          </a:p>
          <a:p>
            <a:pPr marL="457200" marR="0" lvl="1" indent="0" algn="l">
              <a:spcBef>
                <a:spcPts val="0"/>
              </a:spcBef>
              <a:spcAft>
                <a:spcPts val="0"/>
              </a:spcAft>
              <a:buNone/>
            </a:pPr>
            <a:endParaRPr lang="en-US" sz="1800" b="0" i="0" dirty="0">
              <a:solidFill>
                <a:srgbClr val="222222"/>
              </a:solidFill>
              <a:effectLst/>
              <a:latin typeface="Calibri" panose="020F0502020204030204" pitchFamily="34" charset="0"/>
              <a:cs typeface="Calibri" panose="020F0502020204030204" pitchFamily="34" charset="0"/>
            </a:endParaRPr>
          </a:p>
          <a:p>
            <a:pPr marL="0" marR="0" indent="0" algn="l">
              <a:spcBef>
                <a:spcPts val="0"/>
              </a:spcBef>
              <a:spcAft>
                <a:spcPts val="0"/>
              </a:spcAft>
              <a:buNone/>
            </a:pPr>
            <a:r>
              <a:rPr lang="en-US" sz="2000" b="0" i="0" dirty="0">
                <a:solidFill>
                  <a:srgbClr val="222222"/>
                </a:solidFill>
                <a:effectLst/>
                <a:latin typeface="Calibri" panose="020F0502020204030204" pitchFamily="34" charset="0"/>
                <a:cs typeface="Calibri" panose="020F0502020204030204" pitchFamily="34" charset="0"/>
              </a:rPr>
              <a:t>If an LBS SP has used, or uses, one of the new milestones or culminating tasks in the Contact North repository, there is no method to record this in </a:t>
            </a:r>
            <a:r>
              <a:rPr lang="en-US" sz="2000" b="0" i="0" dirty="0" err="1">
                <a:solidFill>
                  <a:srgbClr val="222222"/>
                </a:solidFill>
                <a:effectLst/>
                <a:latin typeface="Calibri" panose="020F0502020204030204" pitchFamily="34" charset="0"/>
                <a:cs typeface="Calibri" panose="020F0502020204030204" pitchFamily="34" charset="0"/>
              </a:rPr>
              <a:t>CaMS</a:t>
            </a:r>
            <a:endParaRPr lang="en-US" sz="1800" b="0" i="0" dirty="0">
              <a:solidFill>
                <a:srgbClr val="222222"/>
              </a:solidFill>
              <a:effectLst/>
              <a:latin typeface="Calibri" panose="020F0502020204030204" pitchFamily="34" charset="0"/>
              <a:cs typeface="Calibri" panose="020F0502020204030204" pitchFamily="34" charset="0"/>
            </a:endParaRPr>
          </a:p>
          <a:p>
            <a:pPr marL="800100" lvl="1" indent="-342900">
              <a:spcBef>
                <a:spcPts val="0"/>
              </a:spcBef>
            </a:pPr>
            <a:r>
              <a:rPr lang="en-US" sz="2000" b="0" i="0" dirty="0">
                <a:solidFill>
                  <a:srgbClr val="222222"/>
                </a:solidFill>
                <a:effectLst/>
                <a:latin typeface="Calibri" panose="020F0502020204030204" pitchFamily="34" charset="0"/>
                <a:cs typeface="Calibri" panose="020F0502020204030204" pitchFamily="34" charset="0"/>
              </a:rPr>
              <a:t>If a service provider has already used one of the new milestones in the Contact North repository, the learner would be required to complete a milestone that is already in </a:t>
            </a:r>
            <a:r>
              <a:rPr lang="en-US" sz="2000" b="0" i="0" dirty="0" err="1">
                <a:solidFill>
                  <a:srgbClr val="222222"/>
                </a:solidFill>
                <a:effectLst/>
                <a:latin typeface="Calibri" panose="020F0502020204030204" pitchFamily="34" charset="0"/>
                <a:cs typeface="Calibri" panose="020F0502020204030204" pitchFamily="34" charset="0"/>
              </a:rPr>
              <a:t>CaMS</a:t>
            </a:r>
            <a:r>
              <a:rPr lang="en-US" sz="2000" b="0" i="0" dirty="0">
                <a:solidFill>
                  <a:srgbClr val="222222"/>
                </a:solidFill>
                <a:effectLst/>
                <a:latin typeface="Calibri" panose="020F0502020204030204" pitchFamily="34" charset="0"/>
                <a:cs typeface="Calibri" panose="020F0502020204030204" pitchFamily="34" charset="0"/>
              </a:rPr>
              <a:t> in order for it to count towards the Learner Progress Core Measure and their SQS.  </a:t>
            </a:r>
            <a:endParaRPr lang="en-US" sz="1800" b="0" i="0" dirty="0">
              <a:solidFill>
                <a:srgbClr val="222222"/>
              </a:solidFill>
              <a:effectLst/>
              <a:latin typeface="Calibri" panose="020F0502020204030204" pitchFamily="34" charset="0"/>
              <a:cs typeface="Calibri" panose="020F0502020204030204" pitchFamily="34" charset="0"/>
            </a:endParaRPr>
          </a:p>
          <a:p>
            <a:pPr marL="800100" lvl="1" indent="-342900">
              <a:spcBef>
                <a:spcPts val="0"/>
              </a:spcBef>
            </a:pPr>
            <a:r>
              <a:rPr lang="en-US" sz="2000" b="0" i="0" dirty="0">
                <a:solidFill>
                  <a:srgbClr val="222222"/>
                </a:solidFill>
                <a:effectLst/>
                <a:latin typeface="Calibri" panose="020F0502020204030204" pitchFamily="34" charset="0"/>
                <a:cs typeface="Calibri" panose="020F0502020204030204" pitchFamily="34" charset="0"/>
              </a:rPr>
              <a:t>The ministry does not advise SPs to select a different or ‘mock’ milestone, as this will skew data reports and not be an accurate reflection of the milestones that are being selected and completed with the learner.</a:t>
            </a:r>
            <a:endParaRPr lang="en-US" sz="1800" b="0" i="0" dirty="0">
              <a:solidFill>
                <a:srgbClr val="222222"/>
              </a:solidFill>
              <a:effectLst/>
              <a:latin typeface="Calibri" panose="020F0502020204030204" pitchFamily="34" charset="0"/>
              <a:cs typeface="Calibri" panose="020F0502020204030204" pitchFamily="34" charset="0"/>
            </a:endParaRPr>
          </a:p>
          <a:p>
            <a:endParaRPr lang="en-CA" dirty="0"/>
          </a:p>
        </p:txBody>
      </p:sp>
      <p:sp>
        <p:nvSpPr>
          <p:cNvPr id="6" name="Title 1">
            <a:extLst>
              <a:ext uri="{FF2B5EF4-FFF2-40B4-BE49-F238E27FC236}">
                <a16:creationId xmlns:a16="http://schemas.microsoft.com/office/drawing/2014/main" id="{11C0616C-228D-02DC-3AAF-61D27273D113}"/>
              </a:ext>
            </a:extLst>
          </p:cNvPr>
          <p:cNvSpPr txBox="1">
            <a:spLocks/>
          </p:cNvSpPr>
          <p:nvPr/>
        </p:nvSpPr>
        <p:spPr>
          <a:xfrm>
            <a:off x="498764" y="460128"/>
            <a:ext cx="10633365"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latin typeface="Calibri" panose="020F0502020204030204" pitchFamily="34" charset="0"/>
                <a:cs typeface="Calibri" panose="020F0502020204030204" pitchFamily="34" charset="0"/>
              </a:rPr>
              <a:t>MLITSD Official Messaging as of September 20, 2022, cont’d</a:t>
            </a:r>
          </a:p>
        </p:txBody>
      </p:sp>
    </p:spTree>
    <p:extLst>
      <p:ext uri="{BB962C8B-B14F-4D97-AF65-F5344CB8AC3E}">
        <p14:creationId xmlns:p14="http://schemas.microsoft.com/office/powerpoint/2010/main" val="79520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19472-2CF4-3F0F-CF1C-AA494C1AFA26}"/>
              </a:ext>
            </a:extLst>
          </p:cNvPr>
          <p:cNvSpPr>
            <a:spLocks noGrp="1"/>
          </p:cNvSpPr>
          <p:nvPr>
            <p:ph type="title"/>
          </p:nvPr>
        </p:nvSpPr>
        <p:spPr/>
        <p:txBody>
          <a:bodyPr/>
          <a:lstStyle/>
          <a:p>
            <a:r>
              <a:rPr lang="en-CA" dirty="0"/>
              <a:t>In the Beginning…</a:t>
            </a:r>
          </a:p>
        </p:txBody>
      </p:sp>
      <p:sp>
        <p:nvSpPr>
          <p:cNvPr id="3" name="TextBox 2">
            <a:extLst>
              <a:ext uri="{FF2B5EF4-FFF2-40B4-BE49-F238E27FC236}">
                <a16:creationId xmlns:a16="http://schemas.microsoft.com/office/drawing/2014/main" id="{95B4CBB7-6F92-0B90-3541-993B377AF0FD}"/>
              </a:ext>
            </a:extLst>
          </p:cNvPr>
          <p:cNvSpPr txBox="1"/>
          <p:nvPr/>
        </p:nvSpPr>
        <p:spPr>
          <a:xfrm>
            <a:off x="838200" y="1810512"/>
            <a:ext cx="7836408" cy="954107"/>
          </a:xfrm>
          <a:prstGeom prst="rect">
            <a:avLst/>
          </a:prstGeom>
          <a:noFill/>
        </p:spPr>
        <p:txBody>
          <a:bodyPr wrap="square" rtlCol="0">
            <a:spAutoFit/>
          </a:bodyPr>
          <a:lstStyle/>
          <a:p>
            <a:pPr marL="285750" indent="-285750">
              <a:buFont typeface="Arial" panose="020B0604020202020204" pitchFamily="34" charset="0"/>
              <a:buChar char="•"/>
            </a:pPr>
            <a:r>
              <a:rPr lang="en-CA" sz="2800" dirty="0">
                <a:latin typeface="Calibri" panose="020F0502020204030204" pitchFamily="34" charset="0"/>
                <a:cs typeface="Calibri" panose="020F0502020204030204" pitchFamily="34" charset="0"/>
              </a:rPr>
              <a:t>6 Culminating Tasks</a:t>
            </a:r>
          </a:p>
          <a:p>
            <a:pPr marL="285750" indent="-285750">
              <a:buFont typeface="Arial" panose="020B0604020202020204" pitchFamily="34" charset="0"/>
              <a:buChar char="•"/>
            </a:pPr>
            <a:r>
              <a:rPr lang="en-CA" sz="2800" dirty="0">
                <a:latin typeface="Calibri" panose="020F0502020204030204" pitchFamily="34" charset="0"/>
                <a:cs typeface="Calibri" panose="020F0502020204030204" pitchFamily="34" charset="0"/>
              </a:rPr>
              <a:t>60 Milestones</a:t>
            </a:r>
          </a:p>
        </p:txBody>
      </p:sp>
      <p:pic>
        <p:nvPicPr>
          <p:cNvPr id="5" name="Picture 4" descr="Cropped hand watering the plant">
            <a:extLst>
              <a:ext uri="{FF2B5EF4-FFF2-40B4-BE49-F238E27FC236}">
                <a16:creationId xmlns:a16="http://schemas.microsoft.com/office/drawing/2014/main" id="{5C3F05E6-0176-8A5D-E68B-D23A16E0C2AC}"/>
              </a:ext>
            </a:extLst>
          </p:cNvPr>
          <p:cNvPicPr>
            <a:picLocks noChangeAspect="1"/>
          </p:cNvPicPr>
          <p:nvPr/>
        </p:nvPicPr>
        <p:blipFill>
          <a:blip r:embed="rId3"/>
          <a:stretch>
            <a:fillRect/>
          </a:stretch>
        </p:blipFill>
        <p:spPr>
          <a:xfrm>
            <a:off x="4918859" y="1235032"/>
            <a:ext cx="6154388" cy="4102925"/>
          </a:xfrm>
          <a:prstGeom prst="rect">
            <a:avLst/>
          </a:prstGeom>
        </p:spPr>
      </p:pic>
    </p:spTree>
    <p:extLst>
      <p:ext uri="{BB962C8B-B14F-4D97-AF65-F5344CB8AC3E}">
        <p14:creationId xmlns:p14="http://schemas.microsoft.com/office/powerpoint/2010/main" val="1954461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CE8F-00F2-141C-AF23-F7B0F883CD15}"/>
              </a:ext>
            </a:extLst>
          </p:cNvPr>
          <p:cNvSpPr>
            <a:spLocks noGrp="1"/>
          </p:cNvSpPr>
          <p:nvPr>
            <p:ph type="title"/>
          </p:nvPr>
        </p:nvSpPr>
        <p:spPr/>
        <p:txBody>
          <a:bodyPr/>
          <a:lstStyle/>
          <a:p>
            <a:r>
              <a:rPr lang="en-CA" dirty="0"/>
              <a:t>Future Planned Work</a:t>
            </a:r>
          </a:p>
        </p:txBody>
      </p:sp>
      <p:sp>
        <p:nvSpPr>
          <p:cNvPr id="3" name="TextBox 2">
            <a:extLst>
              <a:ext uri="{FF2B5EF4-FFF2-40B4-BE49-F238E27FC236}">
                <a16:creationId xmlns:a16="http://schemas.microsoft.com/office/drawing/2014/main" id="{FECB2C0F-E23A-1F5A-40AB-7818453FF215}"/>
              </a:ext>
            </a:extLst>
          </p:cNvPr>
          <p:cNvSpPr txBox="1"/>
          <p:nvPr/>
        </p:nvSpPr>
        <p:spPr>
          <a:xfrm>
            <a:off x="1330036" y="1971304"/>
            <a:ext cx="9037122" cy="3046988"/>
          </a:xfrm>
          <a:prstGeom prst="rect">
            <a:avLst/>
          </a:prstGeom>
          <a:noFill/>
        </p:spPr>
        <p:txBody>
          <a:bodyPr wrap="square" rtlCol="0">
            <a:spAutoFit/>
          </a:bodyPr>
          <a:lstStyle/>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Translate the new English tools into French and the French into English</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Review original (2011-2014) milestones and culminating tasks to identify and correct errors and add options to maintain or enhance the relevance of milestones</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Review and update indexes and guides</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Establish a process for monitoring changes or issues with the new set of milestones and culminating tasks created in 2022.</a:t>
            </a:r>
          </a:p>
        </p:txBody>
      </p:sp>
    </p:spTree>
    <p:extLst>
      <p:ext uri="{BB962C8B-B14F-4D97-AF65-F5344CB8AC3E}">
        <p14:creationId xmlns:p14="http://schemas.microsoft.com/office/powerpoint/2010/main" val="3411361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title"/>
          </p:nvPr>
        </p:nvSpPr>
        <p:spPr>
          <a:xfrm>
            <a:off x="913046" y="586498"/>
            <a:ext cx="10515600" cy="10195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Calibri"/>
              <a:buNone/>
            </a:pPr>
            <a:r>
              <a:rPr lang="en-CA" sz="4410" dirty="0">
                <a:solidFill>
                  <a:srgbClr val="C00000"/>
                </a:solidFill>
              </a:rPr>
              <a:t>Thank you!</a:t>
            </a:r>
            <a:br>
              <a:rPr lang="en-CA" sz="3563" dirty="0"/>
            </a:br>
            <a:endParaRPr sz="3563" dirty="0"/>
          </a:p>
        </p:txBody>
      </p:sp>
      <p:sp>
        <p:nvSpPr>
          <p:cNvPr id="103" name="Google Shape;103;p5"/>
          <p:cNvSpPr txBox="1"/>
          <p:nvPr/>
        </p:nvSpPr>
        <p:spPr>
          <a:xfrm>
            <a:off x="913046" y="1190162"/>
            <a:ext cx="9913450" cy="21851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resources: </a:t>
            </a:r>
            <a:r>
              <a:rPr lang="en-CA" sz="2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Pop Up PD Resources for LBS Educators</a:t>
            </a:r>
            <a:endParaRPr sz="2400" b="0" i="0" u="none" strike="noStrike" cap="none" dirty="0">
              <a:solidFill>
                <a:schemeClr val="dk1"/>
              </a:solidFill>
              <a:latin typeface="Calibri"/>
              <a:ea typeface="Calibri"/>
              <a:cs typeface="Calibri"/>
              <a:sym typeface="Calibri"/>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November 17, 2022 Webinar evaluation:  </a:t>
            </a:r>
            <a:r>
              <a:rPr lang="en-CA" sz="2400" b="0" i="0" u="none" strike="noStrike" cap="none" dirty="0">
                <a:solidFill>
                  <a:schemeClr val="dk1"/>
                </a:solidFill>
                <a:latin typeface="Calibri"/>
                <a:ea typeface="Calibri"/>
                <a:cs typeface="Calibri"/>
                <a:sym typeface="Calibri"/>
                <a:hlinkClick r:id="rId4"/>
              </a:rPr>
              <a:t>https://tinyurl.com/3m28vhtj</a:t>
            </a:r>
            <a:r>
              <a:rPr lang="en-CA" sz="24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CA"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pic>
        <p:nvPicPr>
          <p:cNvPr id="104" name="Google Shape;104;p5"/>
          <p:cNvPicPr preferRelativeResize="0"/>
          <p:nvPr/>
        </p:nvPicPr>
        <p:blipFill rotWithShape="1">
          <a:blip r:embed="rId5">
            <a:alphaModFix/>
          </a:blip>
          <a:srcRect/>
          <a:stretch/>
        </p:blipFill>
        <p:spPr>
          <a:xfrm>
            <a:off x="3811958" y="3859620"/>
            <a:ext cx="4194358" cy="2436972"/>
          </a:xfrm>
          <a:prstGeom prst="rect">
            <a:avLst/>
          </a:prstGeom>
          <a:noFill/>
          <a:ln>
            <a:noFill/>
          </a:ln>
        </p:spPr>
      </p:pic>
      <p:pic>
        <p:nvPicPr>
          <p:cNvPr id="2" name="Picture 1" descr="Thank You Pinned by juliobahar - A simple thank you noted which you ...">
            <a:extLst>
              <a:ext uri="{FF2B5EF4-FFF2-40B4-BE49-F238E27FC236}">
                <a16:creationId xmlns:a16="http://schemas.microsoft.com/office/drawing/2014/main" id="{6CFEA9D2-B910-77CD-CEE0-D5E548DCFA2E}"/>
              </a:ext>
            </a:extLst>
          </p:cNvPr>
          <p:cNvPicPr>
            <a:picLocks noChangeAspect="1"/>
          </p:cNvPicPr>
          <p:nvPr/>
        </p:nvPicPr>
        <p:blipFill>
          <a:blip r:embed="rId6"/>
          <a:stretch>
            <a:fillRect/>
          </a:stretch>
        </p:blipFill>
        <p:spPr>
          <a:xfrm>
            <a:off x="8657454" y="2804937"/>
            <a:ext cx="3163077" cy="3140208"/>
          </a:xfrm>
          <a:prstGeom prst="rect">
            <a:avLst/>
          </a:prstGeom>
        </p:spPr>
      </p:pic>
    </p:spTree>
    <p:extLst>
      <p:ext uri="{BB962C8B-B14F-4D97-AF65-F5344CB8AC3E}">
        <p14:creationId xmlns:p14="http://schemas.microsoft.com/office/powerpoint/2010/main" val="2416785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title"/>
          </p:nvPr>
        </p:nvSpPr>
        <p:spPr>
          <a:xfrm>
            <a:off x="913046" y="586498"/>
            <a:ext cx="10515600" cy="10195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Calibri"/>
              <a:buNone/>
            </a:pPr>
            <a:r>
              <a:rPr lang="en-CA" sz="4410" dirty="0">
                <a:solidFill>
                  <a:srgbClr val="C00000"/>
                </a:solidFill>
              </a:rPr>
              <a:t>Thank you!</a:t>
            </a:r>
            <a:br>
              <a:rPr lang="en-CA" sz="3563" dirty="0"/>
            </a:br>
            <a:endParaRPr sz="3563" dirty="0"/>
          </a:p>
        </p:txBody>
      </p:sp>
      <p:sp>
        <p:nvSpPr>
          <p:cNvPr id="103" name="Google Shape;103;p5"/>
          <p:cNvSpPr txBox="1"/>
          <p:nvPr/>
        </p:nvSpPr>
        <p:spPr>
          <a:xfrm>
            <a:off x="913046" y="1190162"/>
            <a:ext cx="9913450" cy="21851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resources: </a:t>
            </a:r>
            <a:r>
              <a:rPr lang="en-CA" sz="2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Pop Up PD Resources for LBS Educators</a:t>
            </a:r>
            <a:endParaRPr sz="2400" b="0" i="0" u="none" strike="noStrike" cap="none" dirty="0">
              <a:solidFill>
                <a:schemeClr val="dk1"/>
              </a:solidFill>
              <a:latin typeface="Calibri"/>
              <a:ea typeface="Calibri"/>
              <a:cs typeface="Calibri"/>
              <a:sym typeface="Calibri"/>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October 4, 2022 webinar evaluation: </a:t>
            </a:r>
            <a:endParaRPr sz="18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CA"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pic>
        <p:nvPicPr>
          <p:cNvPr id="104" name="Google Shape;104;p5"/>
          <p:cNvPicPr preferRelativeResize="0"/>
          <p:nvPr/>
        </p:nvPicPr>
        <p:blipFill rotWithShape="1">
          <a:blip r:embed="rId4">
            <a:alphaModFix/>
          </a:blip>
          <a:srcRect/>
          <a:stretch/>
        </p:blipFill>
        <p:spPr>
          <a:xfrm>
            <a:off x="3811958" y="3859620"/>
            <a:ext cx="4194358" cy="2436972"/>
          </a:xfrm>
          <a:prstGeom prst="rect">
            <a:avLst/>
          </a:prstGeom>
          <a:noFill/>
          <a:ln>
            <a:noFill/>
          </a:ln>
        </p:spPr>
      </p:pic>
      <p:pic>
        <p:nvPicPr>
          <p:cNvPr id="2" name="Picture 1" descr="Thank You Pinned by juliobahar - A simple thank you noted which you ...">
            <a:extLst>
              <a:ext uri="{FF2B5EF4-FFF2-40B4-BE49-F238E27FC236}">
                <a16:creationId xmlns:a16="http://schemas.microsoft.com/office/drawing/2014/main" id="{6CFEA9D2-B910-77CD-CEE0-D5E548DCFA2E}"/>
              </a:ext>
            </a:extLst>
          </p:cNvPr>
          <p:cNvPicPr>
            <a:picLocks noChangeAspect="1"/>
          </p:cNvPicPr>
          <p:nvPr/>
        </p:nvPicPr>
        <p:blipFill>
          <a:blip r:embed="rId5"/>
          <a:stretch>
            <a:fillRect/>
          </a:stretch>
        </p:blipFill>
        <p:spPr>
          <a:xfrm>
            <a:off x="8788083" y="2698059"/>
            <a:ext cx="3163077" cy="3140208"/>
          </a:xfrm>
          <a:prstGeom prst="rect">
            <a:avLst/>
          </a:prstGeom>
        </p:spPr>
      </p:pic>
      <p:sp>
        <p:nvSpPr>
          <p:cNvPr id="4" name="Rectangle 2">
            <a:extLst>
              <a:ext uri="{FF2B5EF4-FFF2-40B4-BE49-F238E27FC236}">
                <a16:creationId xmlns:a16="http://schemas.microsoft.com/office/drawing/2014/main" id="{C02D833D-A05D-AAA0-4196-B14457CF1A6F}"/>
              </a:ext>
            </a:extLst>
          </p:cNvPr>
          <p:cNvSpPr>
            <a:spLocks noChangeArrowheads="1"/>
          </p:cNvSpPr>
          <p:nvPr/>
        </p:nvSpPr>
        <p:spPr bwMode="auto">
          <a:xfrm>
            <a:off x="1199408" y="2945081"/>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6"/>
              </a:rPr>
              <a:t>https://app.smartsheet.com/b/form/6d114669e433460fbadd21761368e09d</a:t>
            </a: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B0757-46BB-C40E-ED7A-8C261DF13C1C}"/>
              </a:ext>
            </a:extLst>
          </p:cNvPr>
          <p:cNvSpPr>
            <a:spLocks noGrp="1"/>
          </p:cNvSpPr>
          <p:nvPr>
            <p:ph type="title"/>
          </p:nvPr>
        </p:nvSpPr>
        <p:spPr/>
        <p:txBody>
          <a:bodyPr/>
          <a:lstStyle/>
          <a:p>
            <a:r>
              <a:rPr lang="en-CA" dirty="0"/>
              <a:t>In 2014……</a:t>
            </a:r>
          </a:p>
        </p:txBody>
      </p:sp>
      <p:sp>
        <p:nvSpPr>
          <p:cNvPr id="3" name="TextBox 2">
            <a:extLst>
              <a:ext uri="{FF2B5EF4-FFF2-40B4-BE49-F238E27FC236}">
                <a16:creationId xmlns:a16="http://schemas.microsoft.com/office/drawing/2014/main" id="{B1B0E87D-8DD6-6FF9-8C06-16DE0678F27A}"/>
              </a:ext>
            </a:extLst>
          </p:cNvPr>
          <p:cNvSpPr txBox="1"/>
          <p:nvPr/>
        </p:nvSpPr>
        <p:spPr>
          <a:xfrm>
            <a:off x="838200" y="2066306"/>
            <a:ext cx="5332020" cy="1169551"/>
          </a:xfrm>
          <a:prstGeom prst="rect">
            <a:avLst/>
          </a:prstGeom>
          <a:noFill/>
        </p:spPr>
        <p:txBody>
          <a:bodyPr wrap="square" rtlCol="0">
            <a:spAutoFit/>
          </a:bodyPr>
          <a:lstStyle/>
          <a:p>
            <a:pPr marL="285750" indent="-285750">
              <a:buFont typeface="Arial" panose="020B0604020202020204" pitchFamily="34" charset="0"/>
              <a:buChar char="•"/>
            </a:pPr>
            <a:r>
              <a:rPr lang="en-CA" sz="2800" dirty="0">
                <a:latin typeface="Calibri" panose="020F0502020204030204" pitchFamily="34" charset="0"/>
                <a:cs typeface="Calibri" panose="020F0502020204030204" pitchFamily="34" charset="0"/>
              </a:rPr>
              <a:t>12 additional Culminating Tasks</a:t>
            </a:r>
          </a:p>
          <a:p>
            <a:pPr marL="285750" indent="-285750">
              <a:buFont typeface="Arial" panose="020B0604020202020204" pitchFamily="34" charset="0"/>
              <a:buChar char="•"/>
            </a:pPr>
            <a:r>
              <a:rPr lang="en-CA" sz="2800" dirty="0">
                <a:latin typeface="Calibri" panose="020F0502020204030204" pitchFamily="34" charset="0"/>
                <a:cs typeface="Calibri" panose="020F0502020204030204" pitchFamily="34" charset="0"/>
              </a:rPr>
              <a:t>22 adapted Milestones</a:t>
            </a:r>
          </a:p>
          <a:p>
            <a:endParaRPr lang="en-CA" dirty="0"/>
          </a:p>
        </p:txBody>
      </p:sp>
      <p:pic>
        <p:nvPicPr>
          <p:cNvPr id="5" name="Picture 4" descr="Calendar flipping">
            <a:extLst>
              <a:ext uri="{FF2B5EF4-FFF2-40B4-BE49-F238E27FC236}">
                <a16:creationId xmlns:a16="http://schemas.microsoft.com/office/drawing/2014/main" id="{B2C1670F-14DA-7351-6BDB-92819A4D075B}"/>
              </a:ext>
            </a:extLst>
          </p:cNvPr>
          <p:cNvPicPr>
            <a:picLocks noChangeAspect="1"/>
          </p:cNvPicPr>
          <p:nvPr/>
        </p:nvPicPr>
        <p:blipFill>
          <a:blip r:embed="rId4"/>
          <a:stretch>
            <a:fillRect/>
          </a:stretch>
        </p:blipFill>
        <p:spPr>
          <a:xfrm>
            <a:off x="6324098" y="1750610"/>
            <a:ext cx="5029702" cy="3356779"/>
          </a:xfrm>
          <a:prstGeom prst="rect">
            <a:avLst/>
          </a:prstGeom>
        </p:spPr>
      </p:pic>
    </p:spTree>
    <p:extLst>
      <p:ext uri="{BB962C8B-B14F-4D97-AF65-F5344CB8AC3E}">
        <p14:creationId xmlns:p14="http://schemas.microsoft.com/office/powerpoint/2010/main" val="132110422"/>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725C-3A87-0A9C-26D0-9B4E0888F675}"/>
              </a:ext>
            </a:extLst>
          </p:cNvPr>
          <p:cNvSpPr>
            <a:spLocks noGrp="1"/>
          </p:cNvSpPr>
          <p:nvPr>
            <p:ph type="title"/>
          </p:nvPr>
        </p:nvSpPr>
        <p:spPr>
          <a:xfrm>
            <a:off x="838200" y="289364"/>
            <a:ext cx="10515600" cy="1325563"/>
          </a:xfrm>
        </p:spPr>
        <p:txBody>
          <a:bodyPr/>
          <a:lstStyle/>
          <a:p>
            <a:r>
              <a:rPr lang="en-CA" dirty="0"/>
              <a:t>In 2022</a:t>
            </a:r>
          </a:p>
        </p:txBody>
      </p:sp>
      <p:sp>
        <p:nvSpPr>
          <p:cNvPr id="7" name="TextBox 6">
            <a:extLst>
              <a:ext uri="{FF2B5EF4-FFF2-40B4-BE49-F238E27FC236}">
                <a16:creationId xmlns:a16="http://schemas.microsoft.com/office/drawing/2014/main" id="{CCD98D2E-D9DD-057C-6981-7BAB365D98DB}"/>
              </a:ext>
            </a:extLst>
          </p:cNvPr>
          <p:cNvSpPr txBox="1"/>
          <p:nvPr/>
        </p:nvSpPr>
        <p:spPr>
          <a:xfrm>
            <a:off x="6493824" y="1804952"/>
            <a:ext cx="4158342" cy="324128"/>
          </a:xfrm>
          <a:prstGeom prst="rect">
            <a:avLst/>
          </a:prstGeom>
          <a:noFill/>
        </p:spPr>
        <p:txBody>
          <a:bodyPr wrap="square">
            <a:spAutoFit/>
          </a:bodyPr>
          <a:lstStyle/>
          <a:p>
            <a:pPr>
              <a:lnSpc>
                <a:spcPct val="115000"/>
              </a:lnSpc>
            </a:pPr>
            <a:r>
              <a:rPr lang="fr-FR" sz="1400" b="1" dirty="0">
                <a:effectLst/>
                <a:latin typeface="Arial" panose="020B0604020202020204" pitchFamily="34" charset="0"/>
                <a:ea typeface="Arial" panose="020B0604020202020204" pitchFamily="34" charset="0"/>
              </a:rPr>
              <a:t> </a:t>
            </a:r>
            <a:endParaRPr lang="en-CA" sz="1600" u="none" strike="noStrike" dirty="0">
              <a:effectLst/>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B341F941-8398-78DB-03A9-0C4CB7208280}"/>
              </a:ext>
            </a:extLst>
          </p:cNvPr>
          <p:cNvGraphicFramePr>
            <a:graphicFrameLocks noGrp="1"/>
          </p:cNvGraphicFramePr>
          <p:nvPr>
            <p:extLst>
              <p:ext uri="{D42A27DB-BD31-4B8C-83A1-F6EECF244321}">
                <p14:modId xmlns:p14="http://schemas.microsoft.com/office/powerpoint/2010/main" val="349902566"/>
              </p:ext>
            </p:extLst>
          </p:nvPr>
        </p:nvGraphicFramePr>
        <p:xfrm>
          <a:off x="1539834" y="1380374"/>
          <a:ext cx="8128000" cy="4370832"/>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618892548"/>
                    </a:ext>
                  </a:extLst>
                </a:gridCol>
                <a:gridCol w="4064000">
                  <a:extLst>
                    <a:ext uri="{9D8B030D-6E8A-4147-A177-3AD203B41FA5}">
                      <a16:colId xmlns:a16="http://schemas.microsoft.com/office/drawing/2014/main" val="3620579270"/>
                    </a:ext>
                  </a:extLst>
                </a:gridCol>
              </a:tblGrid>
              <a:tr h="51322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2400" dirty="0">
                          <a:latin typeface="Calibri" panose="020F0502020204030204" pitchFamily="34" charset="0"/>
                          <a:cs typeface="Calibri" panose="020F0502020204030204" pitchFamily="34" charset="0"/>
                        </a:rPr>
                        <a:t>30 New Milestones</a:t>
                      </a:r>
                    </a:p>
                    <a:p>
                      <a:endParaRPr lang="en-CA" dirty="0"/>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2400" dirty="0">
                          <a:latin typeface="Calibri" panose="020F0502020204030204" pitchFamily="34" charset="0"/>
                          <a:cs typeface="Calibri" panose="020F0502020204030204" pitchFamily="34" charset="0"/>
                        </a:rPr>
                        <a:t>33 New Culminating Tasks</a:t>
                      </a:r>
                    </a:p>
                    <a:p>
                      <a:endParaRPr lang="en-CA" dirty="0"/>
                    </a:p>
                  </a:txBody>
                  <a:tcPr/>
                </a:tc>
                <a:extLst>
                  <a:ext uri="{0D108BD9-81ED-4DB2-BD59-A6C34878D82A}">
                    <a16:rowId xmlns:a16="http://schemas.microsoft.com/office/drawing/2014/main" val="519168739"/>
                  </a:ext>
                </a:extLst>
              </a:tr>
              <a:tr h="370840">
                <a:tc>
                  <a:txBody>
                    <a:bodyPr/>
                    <a:lstStyle/>
                    <a:p>
                      <a:pPr>
                        <a:lnSpc>
                          <a:spcPct val="115000"/>
                        </a:lnSpc>
                      </a:pPr>
                      <a:endParaRPr lang="en-CA" sz="1600" b="0" dirty="0">
                        <a:effectLst/>
                        <a:latin typeface="Calibri" panose="020F0502020204030204" pitchFamily="34" charset="0"/>
                        <a:ea typeface="Arial" panose="020B0604020202020204" pitchFamily="34" charset="0"/>
                        <a:cs typeface="Calibri" panose="020F0502020204030204" pitchFamily="34" charset="0"/>
                      </a:endParaRPr>
                    </a:p>
                    <a:p>
                      <a:pPr marL="0" lvl="0" indent="0">
                        <a:lnSpc>
                          <a:spcPct val="115000"/>
                        </a:lnSpc>
                        <a:buFont typeface="Arial" panose="020B0604020202020204" pitchFamily="34" charset="0"/>
                        <a:buNone/>
                      </a:pPr>
                      <a:r>
                        <a:rPr lang="en-CA" sz="1600" b="0" u="none" strike="noStrike" dirty="0">
                          <a:effectLst/>
                          <a:latin typeface="Calibri" panose="020F0502020204030204" pitchFamily="34" charset="0"/>
                          <a:ea typeface="Arial" panose="020B0604020202020204" pitchFamily="34" charset="0"/>
                          <a:cs typeface="Calibri" panose="020F0502020204030204" pitchFamily="34" charset="0"/>
                        </a:rPr>
                        <a:t>7 Find and Use Information</a:t>
                      </a:r>
                    </a:p>
                    <a:p>
                      <a:pPr marL="0" indent="0">
                        <a:lnSpc>
                          <a:spcPct val="115000"/>
                        </a:lnSpc>
                        <a:buFont typeface="Arial" panose="020B0604020202020204" pitchFamily="34" charset="0"/>
                        <a:buNone/>
                      </a:pPr>
                      <a:r>
                        <a:rPr lang="en-CA" sz="1600" b="0" dirty="0">
                          <a:effectLst/>
                          <a:latin typeface="Calibri" panose="020F0502020204030204" pitchFamily="34" charset="0"/>
                          <a:ea typeface="Arial" panose="020B0604020202020204" pitchFamily="34" charset="0"/>
                          <a:cs typeface="Calibri" panose="020F0502020204030204" pitchFamily="34" charset="0"/>
                        </a:rPr>
                        <a:t> </a:t>
                      </a:r>
                    </a:p>
                    <a:p>
                      <a:pPr marL="0" lvl="0" indent="0">
                        <a:lnSpc>
                          <a:spcPct val="115000"/>
                        </a:lnSpc>
                        <a:buFont typeface="Arial" panose="020B0604020202020204" pitchFamily="34" charset="0"/>
                        <a:buNone/>
                      </a:pPr>
                      <a:r>
                        <a:rPr lang="en-CA" sz="1600" b="0" u="none" strike="noStrike" dirty="0">
                          <a:effectLst/>
                          <a:latin typeface="Calibri" panose="020F0502020204030204" pitchFamily="34" charset="0"/>
                          <a:ea typeface="Arial" panose="020B0604020202020204" pitchFamily="34" charset="0"/>
                          <a:cs typeface="Calibri" panose="020F0502020204030204" pitchFamily="34" charset="0"/>
                        </a:rPr>
                        <a:t>9 Communicate Ideas and Information</a:t>
                      </a:r>
                    </a:p>
                    <a:p>
                      <a:pPr marL="0" indent="0">
                        <a:lnSpc>
                          <a:spcPct val="115000"/>
                        </a:lnSpc>
                        <a:buFont typeface="Arial" panose="020B0604020202020204" pitchFamily="34" charset="0"/>
                        <a:buNone/>
                      </a:pPr>
                      <a:r>
                        <a:rPr lang="en-CA" sz="1600" b="0" dirty="0">
                          <a:effectLst/>
                          <a:latin typeface="Calibri" panose="020F0502020204030204" pitchFamily="34" charset="0"/>
                          <a:ea typeface="Arial" panose="020B0604020202020204" pitchFamily="34" charset="0"/>
                          <a:cs typeface="Calibri" panose="020F0502020204030204" pitchFamily="34" charset="0"/>
                        </a:rPr>
                        <a:t> </a:t>
                      </a:r>
                    </a:p>
                    <a:p>
                      <a:pPr marL="0" lvl="0" indent="0">
                        <a:lnSpc>
                          <a:spcPct val="115000"/>
                        </a:lnSpc>
                        <a:buFont typeface="Arial" panose="020B0604020202020204" pitchFamily="34" charset="0"/>
                        <a:buNone/>
                      </a:pPr>
                      <a:r>
                        <a:rPr lang="en-CA" sz="1600" b="0" u="none" strike="noStrike" dirty="0">
                          <a:effectLst/>
                          <a:latin typeface="Calibri" panose="020F0502020204030204" pitchFamily="34" charset="0"/>
                          <a:ea typeface="Arial" panose="020B0604020202020204" pitchFamily="34" charset="0"/>
                          <a:cs typeface="Calibri" panose="020F0502020204030204" pitchFamily="34" charset="0"/>
                        </a:rPr>
                        <a:t>6 Understand and Use Numbers</a:t>
                      </a:r>
                    </a:p>
                    <a:p>
                      <a:pPr marL="0" indent="0">
                        <a:lnSpc>
                          <a:spcPct val="115000"/>
                        </a:lnSpc>
                        <a:buFont typeface="Arial" panose="020B0604020202020204" pitchFamily="34" charset="0"/>
                        <a:buNone/>
                      </a:pPr>
                      <a:r>
                        <a:rPr lang="en-CA" sz="1600" b="0" dirty="0">
                          <a:effectLst/>
                          <a:latin typeface="Calibri" panose="020F0502020204030204" pitchFamily="34" charset="0"/>
                          <a:ea typeface="Arial" panose="020B0604020202020204" pitchFamily="34" charset="0"/>
                          <a:cs typeface="Calibri" panose="020F0502020204030204" pitchFamily="34" charset="0"/>
                        </a:rPr>
                        <a:t> </a:t>
                      </a:r>
                    </a:p>
                    <a:p>
                      <a:pPr marL="0" lvl="0" indent="0">
                        <a:lnSpc>
                          <a:spcPct val="115000"/>
                        </a:lnSpc>
                        <a:buFont typeface="Arial" panose="020B0604020202020204" pitchFamily="34" charset="0"/>
                        <a:buNone/>
                      </a:pPr>
                      <a:r>
                        <a:rPr lang="en-CA" sz="1600" b="0" u="none" strike="noStrike" dirty="0">
                          <a:effectLst/>
                          <a:latin typeface="Calibri" panose="020F0502020204030204" pitchFamily="34" charset="0"/>
                          <a:ea typeface="Arial" panose="020B0604020202020204" pitchFamily="34" charset="0"/>
                          <a:cs typeface="Calibri" panose="020F0502020204030204" pitchFamily="34" charset="0"/>
                        </a:rPr>
                        <a:t>6 Use Digital Technology</a:t>
                      </a:r>
                    </a:p>
                    <a:p>
                      <a:pPr marL="0" indent="0">
                        <a:lnSpc>
                          <a:spcPct val="115000"/>
                        </a:lnSpc>
                        <a:buFont typeface="Arial" panose="020B0604020202020204" pitchFamily="34" charset="0"/>
                        <a:buNone/>
                      </a:pPr>
                      <a:r>
                        <a:rPr lang="en-CA" sz="1600" b="0" dirty="0">
                          <a:effectLst/>
                          <a:latin typeface="Calibri" panose="020F0502020204030204" pitchFamily="34" charset="0"/>
                          <a:ea typeface="Arial" panose="020B0604020202020204" pitchFamily="34" charset="0"/>
                          <a:cs typeface="Calibri" panose="020F0502020204030204" pitchFamily="34" charset="0"/>
                        </a:rPr>
                        <a:t> </a:t>
                      </a:r>
                    </a:p>
                    <a:p>
                      <a:pPr marL="0" lvl="0" indent="0">
                        <a:lnSpc>
                          <a:spcPct val="115000"/>
                        </a:lnSpc>
                        <a:buFont typeface="Arial" panose="020B0604020202020204" pitchFamily="34" charset="0"/>
                        <a:buNone/>
                      </a:pPr>
                      <a:r>
                        <a:rPr lang="en-CA" sz="1600" b="0" u="none" strike="noStrike" dirty="0">
                          <a:effectLst/>
                          <a:latin typeface="Calibri" panose="020F0502020204030204" pitchFamily="34" charset="0"/>
                          <a:ea typeface="Arial" panose="020B0604020202020204" pitchFamily="34" charset="0"/>
                          <a:cs typeface="Calibri" panose="020F0502020204030204" pitchFamily="34" charset="0"/>
                        </a:rPr>
                        <a:t>1 Manage Learning</a:t>
                      </a:r>
                    </a:p>
                    <a:p>
                      <a:pPr marL="0" indent="0">
                        <a:lnSpc>
                          <a:spcPct val="115000"/>
                        </a:lnSpc>
                        <a:buFont typeface="Arial" panose="020B0604020202020204" pitchFamily="34" charset="0"/>
                        <a:buNone/>
                      </a:pPr>
                      <a:r>
                        <a:rPr lang="en-CA" sz="1600" b="0" dirty="0">
                          <a:effectLst/>
                          <a:latin typeface="Calibri" panose="020F0502020204030204" pitchFamily="34" charset="0"/>
                          <a:ea typeface="Arial" panose="020B0604020202020204" pitchFamily="34" charset="0"/>
                          <a:cs typeface="Calibri" panose="020F0502020204030204" pitchFamily="34" charset="0"/>
                        </a:rPr>
                        <a:t> </a:t>
                      </a:r>
                    </a:p>
                    <a:p>
                      <a:pPr marL="0" lvl="0" indent="0">
                        <a:lnSpc>
                          <a:spcPct val="115000"/>
                        </a:lnSpc>
                        <a:buFont typeface="Arial" panose="020B0604020202020204" pitchFamily="34" charset="0"/>
                        <a:buNone/>
                      </a:pPr>
                      <a:r>
                        <a:rPr lang="en-CA" sz="1600" b="0" u="none" strike="noStrike" dirty="0">
                          <a:effectLst/>
                          <a:latin typeface="Calibri" panose="020F0502020204030204" pitchFamily="34" charset="0"/>
                          <a:ea typeface="Arial" panose="020B0604020202020204" pitchFamily="34" charset="0"/>
                          <a:cs typeface="Calibri" panose="020F0502020204030204" pitchFamily="34" charset="0"/>
                        </a:rPr>
                        <a:t>1 Engage with Others</a:t>
                      </a:r>
                    </a:p>
                    <a:p>
                      <a:endParaRPr lang="en-CA" sz="1600" dirty="0">
                        <a:latin typeface="Calibri" panose="020F0502020204030204" pitchFamily="34" charset="0"/>
                        <a:cs typeface="Calibri" panose="020F0502020204030204" pitchFamily="34" charset="0"/>
                      </a:endParaRPr>
                    </a:p>
                  </a:txBody>
                  <a:tcPr/>
                </a:tc>
                <a:tc>
                  <a:txBody>
                    <a:bodyPr/>
                    <a:lstStyle/>
                    <a:p>
                      <a:endParaRPr lang="en-CA" sz="16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5 Apprenticeship</a:t>
                      </a:r>
                    </a:p>
                    <a:p>
                      <a:endParaRPr lang="en-CA" sz="16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4 Apprenticeship – Skills Training</a:t>
                      </a:r>
                    </a:p>
                    <a:p>
                      <a:endParaRPr lang="en-CA" sz="1600" dirty="0">
                        <a:latin typeface="Calibri" panose="020F0502020204030204" pitchFamily="34" charset="0"/>
                        <a:cs typeface="Calibri" panose="020F0502020204030204" pitchFamily="34" charset="0"/>
                      </a:endParaRPr>
                    </a:p>
                    <a:p>
                      <a:r>
                        <a:rPr lang="en-CA" sz="1600">
                          <a:latin typeface="Calibri" panose="020F0502020204030204" pitchFamily="34" charset="0"/>
                          <a:cs typeface="Calibri" panose="020F0502020204030204" pitchFamily="34" charset="0"/>
                        </a:rPr>
                        <a:t>21 </a:t>
                      </a:r>
                      <a:r>
                        <a:rPr lang="en-CA" sz="1600" dirty="0">
                          <a:latin typeface="Calibri" panose="020F0502020204030204" pitchFamily="34" charset="0"/>
                          <a:cs typeface="Calibri" panose="020F0502020204030204" pitchFamily="34" charset="0"/>
                        </a:rPr>
                        <a:t>Employment</a:t>
                      </a:r>
                    </a:p>
                    <a:p>
                      <a:endParaRPr lang="en-CA" sz="16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1 Independence</a:t>
                      </a:r>
                    </a:p>
                    <a:p>
                      <a:endParaRPr lang="en-CA" sz="16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1 Secondary School Credit</a:t>
                      </a:r>
                    </a:p>
                    <a:p>
                      <a:endParaRPr lang="en-CA" sz="16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1 Postsecondary</a:t>
                      </a:r>
                    </a:p>
                  </a:txBody>
                  <a:tcPr/>
                </a:tc>
                <a:extLst>
                  <a:ext uri="{0D108BD9-81ED-4DB2-BD59-A6C34878D82A}">
                    <a16:rowId xmlns:a16="http://schemas.microsoft.com/office/drawing/2014/main" val="4109967984"/>
                  </a:ext>
                </a:extLst>
              </a:tr>
            </a:tbl>
          </a:graphicData>
        </a:graphic>
      </p:graphicFrame>
    </p:spTree>
    <p:extLst>
      <p:ext uri="{BB962C8B-B14F-4D97-AF65-F5344CB8AC3E}">
        <p14:creationId xmlns:p14="http://schemas.microsoft.com/office/powerpoint/2010/main" val="2335994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0734-EC1E-1878-6C56-ABAC516ED44D}"/>
              </a:ext>
            </a:extLst>
          </p:cNvPr>
          <p:cNvSpPr>
            <a:spLocks noGrp="1"/>
          </p:cNvSpPr>
          <p:nvPr>
            <p:ph type="title"/>
          </p:nvPr>
        </p:nvSpPr>
        <p:spPr/>
        <p:txBody>
          <a:bodyPr/>
          <a:lstStyle/>
          <a:p>
            <a:r>
              <a:rPr lang="en-CA" dirty="0"/>
              <a:t>Milestone Refresher</a:t>
            </a:r>
          </a:p>
        </p:txBody>
      </p:sp>
    </p:spTree>
    <p:extLst>
      <p:ext uri="{BB962C8B-B14F-4D97-AF65-F5344CB8AC3E}">
        <p14:creationId xmlns:p14="http://schemas.microsoft.com/office/powerpoint/2010/main" val="85091262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BF5944345EA74F86C24BB1FD956C2A" ma:contentTypeVersion="14" ma:contentTypeDescription="Create a new document." ma:contentTypeScope="" ma:versionID="a1c9ccd09b2a95db99e55bdd190a8081">
  <xsd:schema xmlns:xsd="http://www.w3.org/2001/XMLSchema" xmlns:xs="http://www.w3.org/2001/XMLSchema" xmlns:p="http://schemas.microsoft.com/office/2006/metadata/properties" xmlns:ns2="39cc7287-a08a-4b02-af40-eef140c02b16" xmlns:ns3="f7dba7f9-cff2-44a7-9c1a-e975f5aa5a8c" targetNamespace="http://schemas.microsoft.com/office/2006/metadata/properties" ma:root="true" ma:fieldsID="e1d8364953fd697c91df1d599e95059c" ns2:_="" ns3:_="">
    <xsd:import namespace="39cc7287-a08a-4b02-af40-eef140c02b16"/>
    <xsd:import namespace="f7dba7f9-cff2-44a7-9c1a-e975f5aa5a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cc7287-a08a-4b02-af40-eef140c02b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523ec20-c236-44d0-81c4-5f47a013f2e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7dba7f9-cff2-44a7-9c1a-e975f5aa5a8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248094e-458e-4b03-bd82-a22164752a8d}" ma:internalName="TaxCatchAll" ma:showField="CatchAllData" ma:web="f7dba7f9-cff2-44a7-9c1a-e975f5aa5a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9cc7287-a08a-4b02-af40-eef140c02b16">
      <Terms xmlns="http://schemas.microsoft.com/office/infopath/2007/PartnerControls"/>
    </lcf76f155ced4ddcb4097134ff3c332f>
    <TaxCatchAll xmlns="f7dba7f9-cff2-44a7-9c1a-e975f5aa5a8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2084BA-412D-4433-9B13-8ADFF38599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cc7287-a08a-4b02-af40-eef140c02b16"/>
    <ds:schemaRef ds:uri="f7dba7f9-cff2-44a7-9c1a-e975f5aa5a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46372F-6384-474E-A088-84D41CA6AB30}">
  <ds:schemaRefs>
    <ds:schemaRef ds:uri="http://schemas.microsoft.com/office/2006/metadata/properties"/>
    <ds:schemaRef ds:uri="http://schemas.microsoft.com/office/infopath/2007/PartnerControls"/>
    <ds:schemaRef ds:uri="39cc7287-a08a-4b02-af40-eef140c02b16"/>
    <ds:schemaRef ds:uri="f7dba7f9-cff2-44a7-9c1a-e975f5aa5a8c"/>
  </ds:schemaRefs>
</ds:datastoreItem>
</file>

<file path=customXml/itemProps3.xml><?xml version="1.0" encoding="utf-8"?>
<ds:datastoreItem xmlns:ds="http://schemas.openxmlformats.org/officeDocument/2006/customXml" ds:itemID="{8606873E-3898-4FF6-BFDE-1CC4696394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728</TotalTime>
  <Words>2706</Words>
  <Application>Microsoft Office PowerPoint</Application>
  <PresentationFormat>Widescreen</PresentationFormat>
  <Paragraphs>396</Paragraphs>
  <Slides>62</Slides>
  <Notes>51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Noto Sans Symbols</vt:lpstr>
      <vt:lpstr>Calibri</vt:lpstr>
      <vt:lpstr>Office Theme</vt:lpstr>
      <vt:lpstr>PowerPoint Presentation</vt:lpstr>
      <vt:lpstr>Statement of Land Acknowledgement</vt:lpstr>
      <vt:lpstr>About Pop Up PD for Literacy Educators</vt:lpstr>
      <vt:lpstr>Agenda</vt:lpstr>
      <vt:lpstr>Development Timeline</vt:lpstr>
      <vt:lpstr>In the Beginning…</vt:lpstr>
      <vt:lpstr>In 2014……</vt:lpstr>
      <vt:lpstr>In 2022</vt:lpstr>
      <vt:lpstr>Milestone Refresher</vt:lpstr>
      <vt:lpstr>What is a milestone?</vt:lpstr>
      <vt:lpstr>PowerPoint Presentation</vt:lpstr>
      <vt:lpstr>Learners who perform increasingly complex tasks can: </vt:lpstr>
      <vt:lpstr>What is an “adapted” milestone?</vt:lpstr>
      <vt:lpstr>Milestones with an Adapted Version</vt:lpstr>
      <vt:lpstr>Milestones and Performance Management</vt:lpstr>
      <vt:lpstr>Preparing Learners for Milestones</vt:lpstr>
      <vt:lpstr>How many Milestones?</vt:lpstr>
      <vt:lpstr>The New Milestones</vt:lpstr>
      <vt:lpstr>The New Milestones-Who Did What</vt:lpstr>
      <vt:lpstr>New Milestones- Find and Use Information</vt:lpstr>
      <vt:lpstr>New Milestones- Communicate Ideas and Information</vt:lpstr>
      <vt:lpstr>New Milestones- Understand and Use Numbers</vt:lpstr>
      <vt:lpstr>New Milestones- Use Digital Technology</vt:lpstr>
      <vt:lpstr>New Milestone- Manage Learning</vt:lpstr>
      <vt:lpstr>New Milestone- Engage with Others</vt:lpstr>
      <vt:lpstr>New Milestones- What about adapted versions?</vt:lpstr>
      <vt:lpstr>Milestones Summary</vt:lpstr>
      <vt:lpstr>Culminating Task Refresher</vt:lpstr>
      <vt:lpstr>What is a Culminating Task?</vt:lpstr>
      <vt:lpstr>What is a Culminating Task?</vt:lpstr>
      <vt:lpstr>PowerPoint Presentation</vt:lpstr>
      <vt:lpstr>Transition readiness</vt:lpstr>
      <vt:lpstr>PowerPoint Presentation</vt:lpstr>
      <vt:lpstr>PowerPoint Presentation</vt:lpstr>
      <vt:lpstr>PowerPoint Presentation</vt:lpstr>
      <vt:lpstr>PowerPoint Presentation</vt:lpstr>
      <vt:lpstr>The New Culminating Tasks</vt:lpstr>
      <vt:lpstr>The New Culminating Tasks -Who Did What</vt:lpstr>
      <vt:lpstr>The New Culminating Tasks -Who Did What</vt:lpstr>
      <vt:lpstr>Apprenticeship Culminating Tasks</vt:lpstr>
      <vt:lpstr>Apprenticeship-Skills Training  Culminating Tasks</vt:lpstr>
      <vt:lpstr>Employment Culminating Tasks</vt:lpstr>
      <vt:lpstr>Employment Culminating Tasks</vt:lpstr>
      <vt:lpstr>Independence Culminating Tasks</vt:lpstr>
      <vt:lpstr>Secondary School Credit Culminating Tasks</vt:lpstr>
      <vt:lpstr>Post Secondary Culminating Tasks</vt:lpstr>
      <vt:lpstr>The Repository</vt:lpstr>
      <vt:lpstr>Where do I find Milestones and Culminating Tasks?</vt:lpstr>
      <vt:lpstr>PowerPoint Presentation</vt:lpstr>
      <vt:lpstr>PowerPoint Presentation</vt:lpstr>
      <vt:lpstr>PowerPoint Presentation</vt:lpstr>
      <vt:lpstr>PowerPoint Presentation</vt:lpstr>
      <vt:lpstr>PowerPoint Presentation</vt:lpstr>
      <vt:lpstr>Best Practices</vt:lpstr>
      <vt:lpstr>PowerPoint Presentation</vt:lpstr>
      <vt:lpstr>PowerPoint Presentation</vt:lpstr>
      <vt:lpstr>What’s Next?</vt:lpstr>
      <vt:lpstr>PowerPoint Presentation</vt:lpstr>
      <vt:lpstr>PowerPoint Presentation</vt:lpstr>
      <vt:lpstr>Future Planned Work</vt:lpstr>
      <vt:lpstr>Thank you!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Summer Burton</dc:creator>
  <cp:lastModifiedBy>Stacey Ornatowski</cp:lastModifiedBy>
  <cp:revision>508</cp:revision>
  <dcterms:created xsi:type="dcterms:W3CDTF">2018-06-21T19:55:49Z</dcterms:created>
  <dcterms:modified xsi:type="dcterms:W3CDTF">2022-11-23T22:17:00Z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0x010100F8BF5944345EA74F86C24BB1FD956C2A</vt:lpwstr>
  </property>
</Properties>
</file>