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0"/>
  </p:notesMasterIdLst>
  <p:sldIdLst>
    <p:sldId id="256" r:id="rId5"/>
    <p:sldId id="257" r:id="rId6"/>
    <p:sldId id="258" r:id="rId7"/>
    <p:sldId id="364" r:id="rId8"/>
    <p:sldId id="267" r:id="rId9"/>
    <p:sldId id="331" r:id="rId10"/>
    <p:sldId id="327" r:id="rId11"/>
    <p:sldId id="298" r:id="rId12"/>
    <p:sldId id="343" r:id="rId13"/>
    <p:sldId id="265" r:id="rId14"/>
    <p:sldId id="342" r:id="rId15"/>
    <p:sldId id="326" r:id="rId16"/>
    <p:sldId id="295" r:id="rId17"/>
    <p:sldId id="382" r:id="rId18"/>
    <p:sldId id="296" r:id="rId19"/>
    <p:sldId id="339" r:id="rId20"/>
    <p:sldId id="333" r:id="rId21"/>
    <p:sldId id="340" r:id="rId22"/>
    <p:sldId id="345" r:id="rId23"/>
    <p:sldId id="344" r:id="rId24"/>
    <p:sldId id="347" r:id="rId25"/>
    <p:sldId id="348" r:id="rId26"/>
    <p:sldId id="346" r:id="rId27"/>
    <p:sldId id="349" r:id="rId28"/>
    <p:sldId id="352" r:id="rId29"/>
    <p:sldId id="351" r:id="rId30"/>
    <p:sldId id="363" r:id="rId31"/>
    <p:sldId id="354" r:id="rId32"/>
    <p:sldId id="355" r:id="rId33"/>
    <p:sldId id="356" r:id="rId34"/>
    <p:sldId id="357" r:id="rId35"/>
    <p:sldId id="358" r:id="rId36"/>
    <p:sldId id="361" r:id="rId37"/>
    <p:sldId id="359" r:id="rId38"/>
    <p:sldId id="360" r:id="rId39"/>
    <p:sldId id="362" r:id="rId40"/>
    <p:sldId id="353" r:id="rId41"/>
    <p:sldId id="334" r:id="rId42"/>
    <p:sldId id="366" r:id="rId43"/>
    <p:sldId id="369" r:id="rId44"/>
    <p:sldId id="378" r:id="rId45"/>
    <p:sldId id="367" r:id="rId46"/>
    <p:sldId id="370" r:id="rId47"/>
    <p:sldId id="371" r:id="rId48"/>
    <p:sldId id="379" r:id="rId49"/>
    <p:sldId id="332" r:id="rId50"/>
    <p:sldId id="335" r:id="rId51"/>
    <p:sldId id="372" r:id="rId52"/>
    <p:sldId id="373" r:id="rId53"/>
    <p:sldId id="374" r:id="rId54"/>
    <p:sldId id="375" r:id="rId55"/>
    <p:sldId id="383" r:id="rId56"/>
    <p:sldId id="385" r:id="rId57"/>
    <p:sldId id="264" r:id="rId58"/>
    <p:sldId id="380" r:id="rId59"/>
  </p:sldIdLst>
  <p:sldSz cx="12192000" cy="6858000"/>
  <p:notesSz cx="7010400" cy="9296400"/>
  <p:embeddedFontLst>
    <p:embeddedFont>
      <p:font typeface="Calibri" panose="020F0502020204030204" pitchFamily="34" charset="0"/>
      <p:regular r:id="rId61"/>
      <p:bold r:id="rId62"/>
      <p:italic r:id="rId63"/>
      <p:boldItalic r:id="rId64"/>
    </p:embeddedFont>
    <p:embeddedFont>
      <p:font typeface="Cambria Math" panose="02040503050406030204" pitchFamily="18" charset="0"/>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h1ypiBB9lGpqmXLHuaa/xoxC3Wn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F7D4D0-5FEF-4EBF-D91C-45067F320AA3}" name="Robyn Cook-Ritchie" initials="RCR" userId="bd6a7c089da4cdc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9E0000"/>
    <a:srgbClr val="4B752F"/>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53586" autoAdjust="0"/>
  </p:normalViewPr>
  <p:slideViewPr>
    <p:cSldViewPr snapToGrid="0">
      <p:cViewPr varScale="1">
        <p:scale>
          <a:sx n="63" d="100"/>
          <a:sy n="63" d="100"/>
        </p:scale>
        <p:origin x="2680" y="1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3.fntdata"/><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font" Target="fonts/font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4.fntdata"/><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customschemas.google.com/relationships/presentationmetadata" Target="meta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2.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5" name="Google Shape;5;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CA" sz="1200" b="0" i="0" u="none" strike="noStrike" cap="none">
                <a:solidFill>
                  <a:srgbClr val="000000"/>
                </a:solidFill>
                <a:latin typeface="Arial"/>
                <a:ea typeface="Arial"/>
                <a:cs typeface="Arial"/>
                <a:sym typeface="Arial"/>
              </a:rPr>
              <a:t>‹#›</a:t>
            </a:fld>
            <a:endParaRPr sz="1200" b="0" i="0" u="none" strike="noStrike" cap="none"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b="1" dirty="0"/>
              <a:t>Barb Glass: </a:t>
            </a:r>
            <a:r>
              <a:rPr lang="en-CA" dirty="0"/>
              <a:t>Welcome to our second Pop Up PD for Literacy Educators. The first one for this current fiscal year was in June, and that was an overview of some of the resources that had been developed in the field over the previous year. </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Today, we’re delving into a pretty big topic, looking at some of the reports in our </a:t>
            </a:r>
            <a:r>
              <a:rPr lang="en-CA" dirty="0" err="1"/>
              <a:t>CaMS</a:t>
            </a:r>
            <a:r>
              <a:rPr lang="en-CA" dirty="0"/>
              <a:t> system. You might recall that we did some webinars last year around reports, which I will reference in a moment or two. </a:t>
            </a:r>
            <a:endParaRPr dirty="0"/>
          </a:p>
        </p:txBody>
      </p:sp>
      <p:sp>
        <p:nvSpPr>
          <p:cNvPr id="52" name="Google Shape;5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If you would like to learn more about the DSQ reports, I encourage you to look at last year’s Pop Up PD session (https://</a:t>
            </a:r>
            <a:r>
              <a:rPr lang="en-CA" dirty="0" err="1"/>
              <a:t>www.youtube.com</a:t>
            </a:r>
            <a:r>
              <a:rPr lang="en-CA" dirty="0"/>
              <a:t>/</a:t>
            </a:r>
            <a:r>
              <a:rPr lang="en-CA" dirty="0" err="1"/>
              <a:t>watch?v</a:t>
            </a:r>
            <a:r>
              <a:rPr lang="en-CA" dirty="0"/>
              <a:t>=4NtOHZFVbQI) which is available on the Pop Up PD website maintained by Contact North. The link on the screen will provide you with both the recording of the webinar along with all associated resources. </a:t>
            </a:r>
          </a:p>
          <a:p>
            <a:pPr marL="158750" indent="0">
              <a:buNone/>
            </a:pPr>
            <a:endParaRPr lang="en-CA" dirty="0"/>
          </a:p>
          <a:p>
            <a:pPr marL="158750" indent="0">
              <a:buNone/>
            </a:pPr>
            <a:r>
              <a:rPr lang="en-CA" dirty="0"/>
              <a:t>That concludes the first two items on our agenda. We have had a look at the Performance Measures we are accountable for, and we have looked at the DSQ #64 report.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10</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0989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Now, just a brief reminder of some of the other reports that are available to us as service providers.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11</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99815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US" dirty="0"/>
              <a:t>This is a screenshot from the EOIS-</a:t>
            </a:r>
            <a:r>
              <a:rPr lang="en-US" dirty="0" err="1"/>
              <a:t>CaMS</a:t>
            </a:r>
            <a:r>
              <a:rPr lang="en-US" dirty="0"/>
              <a:t> reporting site. I just want to mention that you may or may not have access to any or all of these reports. It depends on your user role and permission level in the </a:t>
            </a:r>
            <a:r>
              <a:rPr lang="en-US" dirty="0" err="1"/>
              <a:t>CaMS</a:t>
            </a:r>
            <a:r>
              <a:rPr lang="en-US" dirty="0"/>
              <a:t> system. Some reports are staff level, some are manager level. If you are a </a:t>
            </a:r>
            <a:r>
              <a:rPr lang="en-US" dirty="0" err="1"/>
              <a:t>CaMS</a:t>
            </a:r>
            <a:r>
              <a:rPr lang="en-US" dirty="0"/>
              <a:t> user, you may or may not have access to all of these reports. The site manager is able to access all of them.</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 can make a distinction here to point out that the ones that start with DF are a bit different. DF stands for data files. Those are optional reports that your site manager can request. They have a bit more flexibility to allow us to run our own queries or to try to get different combinations of information. We’re not going to talk about the DF reports today, but just so you know, they are a bit different. They are available by request, not necessarily to everyone.</a:t>
            </a:r>
          </a:p>
        </p:txBody>
      </p:sp>
      <p:sp>
        <p:nvSpPr>
          <p:cNvPr id="103" name="Google Shape;103;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0584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Another interesting piece about the reports is that the four reports listed here are available not just at the level of your site information, but also with a roll up of the regional data for all of the LBS service providers in your region – Central, Eastern, Northern, Western – and there are also roll up reports available for the entire province so that you could look at a provincial report for any of these and see the figures and the data for all 315 LBS sites across Ontario. </a:t>
            </a:r>
          </a:p>
          <a:p>
            <a:pPr marL="158750" indent="0">
              <a:buNone/>
            </a:pPr>
            <a:endParaRPr lang="en-US" dirty="0"/>
          </a:p>
          <a:p>
            <a:pPr marL="158750" indent="0">
              <a:buNone/>
            </a:pPr>
            <a:r>
              <a:rPr lang="en-US" dirty="0"/>
              <a:t>In this webinar, there are a few places where I have inserted a bit of the provincial data for interest and comparison. </a:t>
            </a:r>
          </a:p>
          <a:p>
            <a:pPr marL="158750" indent="0">
              <a:buNone/>
            </a:pPr>
            <a:endParaRPr lang="en-US" dirty="0"/>
          </a:p>
          <a:p>
            <a:pPr marL="158750" indent="0">
              <a:buNone/>
            </a:pPr>
            <a:r>
              <a:rPr lang="en-US" dirty="0"/>
              <a:t>The reason why some of the other reports are not available as roll ups is because they contain personal data, i.e., student names, birthdates, and so on. Obviously, the Ministry isn’t going to produce provincial reports that have personal data in them. Only the people at your site with access would be able to access those reports. </a:t>
            </a:r>
          </a:p>
        </p:txBody>
      </p:sp>
    </p:spTree>
    <p:extLst>
      <p:ext uri="{BB962C8B-B14F-4D97-AF65-F5344CB8AC3E}">
        <p14:creationId xmlns:p14="http://schemas.microsoft.com/office/powerpoint/2010/main" val="4242925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One interesting resource I wanted to point out about reports is this summary document that is available on </a:t>
            </a:r>
            <a:r>
              <a:rPr lang="en-CA" dirty="0" err="1"/>
              <a:t>myEOIS</a:t>
            </a:r>
            <a:r>
              <a:rPr lang="en-CA" dirty="0"/>
              <a:t>, the portal that service providers can use to access announcements, information and resources about EOIS. You will notice that it is 22 pages long, because it doesn’t just include a list of the LBS reports. It includes a list of all the different reports for all of the Employment Ontario programs. They are in order of number. You can see 60A, for example, and 60B which we will be talking about today. I like this resource because it gives you a quick snapshot of what is in a particular report, the format it is in, and so on. You can find this on </a:t>
            </a:r>
            <a:r>
              <a:rPr lang="en-CA" dirty="0" err="1"/>
              <a:t>myEOIS</a:t>
            </a:r>
            <a:r>
              <a:rPr lang="en-CA" dirty="0"/>
              <a:t>, under “desk aids”.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14</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6544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Today we are going to focus on Reports 60B and 60D. There is also a brief review of Report 61 on the slide. There is also information about what is in 60B and 60D. </a:t>
            </a:r>
          </a:p>
          <a:p>
            <a:pPr marL="158750" indent="0">
              <a:buNone/>
            </a:pPr>
            <a:endParaRPr lang="en-CA" dirty="0"/>
          </a:p>
          <a:p>
            <a:pPr marL="158750" indent="0">
              <a:buNone/>
            </a:pPr>
            <a:r>
              <a:rPr lang="en-CA" dirty="0"/>
              <a:t>60B has all of the profile information about your learners. An interesting component, which we will discuss in the next few minutes, is that it does give you summary data for four of the five core measures that we are measured on: customer satisfaction, service coordination, etc. </a:t>
            </a:r>
          </a:p>
          <a:p>
            <a:pPr marL="158750" indent="0">
              <a:buNone/>
            </a:pPr>
            <a:endParaRPr lang="en-CA" dirty="0"/>
          </a:p>
          <a:p>
            <a:pPr marL="158750" indent="0">
              <a:buNone/>
            </a:pPr>
            <a:r>
              <a:rPr lang="en-CA" dirty="0"/>
              <a:t>60D is outcomes and follow up information. Needless to say, that is generally based on closed files, whereas 60B is based on active files. </a:t>
            </a:r>
          </a:p>
          <a:p>
            <a:pPr marL="158750" indent="0">
              <a:buNone/>
            </a:pPr>
            <a:endParaRPr lang="en-CA" dirty="0"/>
          </a:p>
          <a:p>
            <a:pPr marL="158750" indent="0">
              <a:buNone/>
            </a:pPr>
            <a:r>
              <a:rPr lang="en-CA" dirty="0"/>
              <a:t>61 is a huge Excel report which we couldn’t possibly look at in its entirety today, but we will look at a bit of it. Every single data point that you enter into </a:t>
            </a:r>
            <a:r>
              <a:rPr lang="en-CA" dirty="0" err="1"/>
              <a:t>CaMS</a:t>
            </a:r>
            <a:r>
              <a:rPr lang="en-CA" dirty="0"/>
              <a:t> appears on Report 61. That is why it is so large and why it appears in Excel. It’s by Service Plan, not by roll up for your site. </a:t>
            </a:r>
          </a:p>
        </p:txBody>
      </p:sp>
    </p:spTree>
    <p:extLst>
      <p:ext uri="{BB962C8B-B14F-4D97-AF65-F5344CB8AC3E}">
        <p14:creationId xmlns:p14="http://schemas.microsoft.com/office/powerpoint/2010/main" val="3744052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Before we move into 60B, I do want to remind everyone that, for any of the reports we are talking about, report guides are available on the EOIS reporting site and on </a:t>
            </a:r>
            <a:r>
              <a:rPr lang="en-CA" dirty="0" err="1"/>
              <a:t>myEOIS</a:t>
            </a:r>
            <a:r>
              <a:rPr lang="en-CA" dirty="0"/>
              <a:t>. It can be a bit harder to find things on </a:t>
            </a:r>
            <a:r>
              <a:rPr lang="en-CA" dirty="0" err="1"/>
              <a:t>myEOIS</a:t>
            </a:r>
            <a:r>
              <a:rPr lang="en-CA" dirty="0"/>
              <a:t>, because they are still working on how that site is organized. Most of the information that we will be talking about today is directly from the report guides. They can sometimes be a little wordy and hard to read, but there is some quite valuable information. Sometimes I have quoted directly from the report guides in today’s slides. The photo on the slide is the cover page from the report guide for 60A, 60B and 60D.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16</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51776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#4 on the agenda is our deeper dive into 60B. This report is produced as a PDF. It is about nine pages long. It is generated in EOIS </a:t>
            </a:r>
            <a:r>
              <a:rPr lang="en-CA" dirty="0" err="1"/>
              <a:t>CaMS</a:t>
            </a:r>
            <a:r>
              <a:rPr lang="en-CA" dirty="0"/>
              <a:t> every month. It is based on active plans. It summarizes all of our service plan information and learner profile information for active service plans. As I mentioned before, it gives you summary data for four of the five core measures we are accountable for. The DSQ has the exact measures and how we are doing in terms of our core measures. 60B gives you more insight into the data that goes in to the core measures and why the numbers appear as they do on the DSQ. </a:t>
            </a:r>
          </a:p>
          <a:p>
            <a:pPr marL="158750" indent="0">
              <a:buNone/>
            </a:pPr>
            <a:endParaRPr lang="en-CA" dirty="0"/>
          </a:p>
          <a:p>
            <a:pPr marL="158750" indent="0">
              <a:buNone/>
            </a:pPr>
            <a:r>
              <a:rPr lang="en-CA" dirty="0"/>
              <a:t>Remember the important point at the bottom. You can’t look at 60B and at DSQ 64 and assume they will match because most of the information in the DSQ is based on closed service plans whereas 60B is based on active service plans. That’s an important distinction. </a:t>
            </a:r>
          </a:p>
        </p:txBody>
      </p:sp>
    </p:spTree>
    <p:extLst>
      <p:ext uri="{BB962C8B-B14F-4D97-AF65-F5344CB8AC3E}">
        <p14:creationId xmlns:p14="http://schemas.microsoft.com/office/powerpoint/2010/main" val="4005949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A couple of other tidbits about 60B. It does include closed service plans if they were active earlier in the year. If I started a new program in May, and I was there until July, then I would appear in 60B from May to July as an active service plan. If my file was closed in August, I will still be counted in the stats in 60B because I was active earlier in the fiscal year. </a:t>
            </a:r>
          </a:p>
          <a:p>
            <a:pPr marL="158750" indent="0">
              <a:buNone/>
            </a:pPr>
            <a:endParaRPr lang="en-CA" dirty="0"/>
          </a:p>
          <a:p>
            <a:pPr marL="158750" indent="0">
              <a:buNone/>
            </a:pPr>
            <a:r>
              <a:rPr lang="en-CA" dirty="0"/>
              <a:t>If I, as a learner, have more than one service plan, each one is counted individually. The report is generating data for individual service plans, not for unique learners. That is another important distinction about how the data is compiled in 60B.</a:t>
            </a:r>
          </a:p>
        </p:txBody>
      </p:sp>
    </p:spTree>
    <p:extLst>
      <p:ext uri="{BB962C8B-B14F-4D97-AF65-F5344CB8AC3E}">
        <p14:creationId xmlns:p14="http://schemas.microsoft.com/office/powerpoint/2010/main" val="3998115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So let’s jump right in and see what 60B actually looks like. Depending on your role in your agency, you might or might not have seen it before.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19</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3335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c9307fa39_0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152400" marR="0" lvl="0" indent="0" algn="l" rtl="0">
              <a:lnSpc>
                <a:spcPct val="90000"/>
              </a:lnSpc>
              <a:spcBef>
                <a:spcPts val="0"/>
              </a:spcBef>
              <a:spcAft>
                <a:spcPts val="0"/>
              </a:spcAft>
              <a:buClr>
                <a:schemeClr val="dk1"/>
              </a:buClr>
              <a:buSzPts val="2400"/>
              <a:buFont typeface="Arial"/>
              <a:buNone/>
            </a:pPr>
            <a:r>
              <a:rPr lang="en-CA" sz="1100" i="0" dirty="0">
                <a:solidFill>
                  <a:schemeClr val="tx1"/>
                </a:solidFill>
                <a:latin typeface="Calibri" panose="020F0502020204030204" pitchFamily="34" charset="0"/>
                <a:ea typeface="Book Antiqua"/>
                <a:cs typeface="Calibri" panose="020F0502020204030204" pitchFamily="34" charset="0"/>
                <a:sym typeface="Book Antiqua"/>
              </a:rPr>
              <a:t>I would like to begin by acknowledging that we are coming from many different parts of the province today and a large variety of Indigenous lands. While we meet today on a virtual platform, I would like to take a moment to acknowledge the importance of the lands, which we each call home. </a:t>
            </a:r>
          </a:p>
          <a:p>
            <a:pPr marL="152400" marR="0" lvl="0" indent="0" algn="l" rtl="0">
              <a:lnSpc>
                <a:spcPct val="90000"/>
              </a:lnSpc>
              <a:spcBef>
                <a:spcPts val="0"/>
              </a:spcBef>
              <a:spcAft>
                <a:spcPts val="0"/>
              </a:spcAft>
              <a:buClr>
                <a:schemeClr val="dk1"/>
              </a:buClr>
              <a:buSzPts val="2400"/>
              <a:buFont typeface="Arial"/>
              <a:buNone/>
            </a:pPr>
            <a:endParaRPr lang="en-CA" sz="1100" i="0" dirty="0">
              <a:solidFill>
                <a:schemeClr val="tx1"/>
              </a:solidFill>
              <a:latin typeface="Calibri" panose="020F0502020204030204" pitchFamily="34" charset="0"/>
              <a:ea typeface="Book Antiqua"/>
              <a:cs typeface="Calibri" panose="020F0502020204030204" pitchFamily="34" charset="0"/>
              <a:sym typeface="Book Antiqua"/>
            </a:endParaRPr>
          </a:p>
          <a:p>
            <a:pPr marL="152400" marR="0" lvl="0" indent="0" algn="l" rtl="0">
              <a:lnSpc>
                <a:spcPct val="90000"/>
              </a:lnSpc>
              <a:spcBef>
                <a:spcPts val="0"/>
              </a:spcBef>
              <a:spcAft>
                <a:spcPts val="0"/>
              </a:spcAft>
              <a:buClr>
                <a:schemeClr val="dk1"/>
              </a:buClr>
              <a:buSzPts val="2400"/>
              <a:buFont typeface="Arial"/>
              <a:buNone/>
            </a:pPr>
            <a:r>
              <a:rPr lang="en-CA" sz="1100" i="0" dirty="0">
                <a:solidFill>
                  <a:schemeClr val="tx1"/>
                </a:solidFill>
                <a:latin typeface="Calibri" panose="020F0502020204030204" pitchFamily="34" charset="0"/>
                <a:ea typeface="Book Antiqua"/>
                <a:cs typeface="Calibri" panose="020F0502020204030204" pitchFamily="34" charset="0"/>
                <a:sym typeface="Book Antiqua"/>
              </a:rPr>
              <a:t>We do this to reaffirm our commitment and responsibility in improving relationships between nations, and to improving our own understanding of local Indigenous peoples and their cultures. From coast to coast to coast, we acknowledge the ancestral and unceded territory of all the Inuit, Métis, and First Nations people that call this land home.</a:t>
            </a:r>
            <a:endParaRPr lang="en-CA" sz="1800" b="0" i="0" u="none" strike="noStrike" cap="none"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58" name="Google Shape;58;g9c9307fa3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Most of the next slides are screenshots from a sample 60B report and later 60D and 61. You might already be familiar with what it looks like. If you aren’t, this is the top of the first page of 60B. Normally, the name of your site would appear, but I deleted it for the purpose of the slides. </a:t>
            </a:r>
          </a:p>
          <a:p>
            <a:pPr marL="158750" indent="0">
              <a:buNone/>
            </a:pPr>
            <a:endParaRPr lang="en-CA" dirty="0"/>
          </a:p>
          <a:p>
            <a:pPr marL="158750" indent="0">
              <a:buNone/>
            </a:pPr>
            <a:r>
              <a:rPr lang="en-CA" dirty="0"/>
              <a:t>&lt;Technical discussion about the chat&gt;</a:t>
            </a:r>
          </a:p>
          <a:p>
            <a:pPr marL="158750" indent="0">
              <a:buNone/>
            </a:pPr>
            <a:endParaRPr lang="en-CA" dirty="0"/>
          </a:p>
          <a:p>
            <a:pPr marL="158750" indent="0">
              <a:buNone/>
            </a:pPr>
            <a:r>
              <a:rPr lang="en-CA" dirty="0"/>
              <a:t>There is a question asking if we have to ask for access to the roll up reports. No, you don’t have to ask. When you log in to the EOIS </a:t>
            </a:r>
            <a:r>
              <a:rPr lang="en-CA" dirty="0" err="1"/>
              <a:t>CaMS</a:t>
            </a:r>
            <a:r>
              <a:rPr lang="en-CA" dirty="0"/>
              <a:t>, there is a small banner about 1/3 of the way down the screen that says SDS reports (Service Delivery Site Reports). Next to that, it says Roll Up Reports. By default, it goes to the SDS reports, but if you click on the Roll Up Reports link, you will find them. </a:t>
            </a:r>
          </a:p>
          <a:p>
            <a:pPr marL="158750" indent="0">
              <a:buNone/>
            </a:pPr>
            <a:endParaRPr lang="en-CA" dirty="0"/>
          </a:p>
          <a:p>
            <a:pPr marL="158750" indent="0">
              <a:buNone/>
            </a:pPr>
            <a:r>
              <a:rPr lang="en-CA" dirty="0"/>
              <a:t>The last thing I will point out about this slide is the Year to Date. The following screen shots go in order through the report.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20</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61156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At the top of the report, there is a summary of the New and Carryover status of your service plans. This particular site is a large one, so at the end of August they had 1,158 service plans, 373 of which were new for this fiscal year, and 785 were carryovers. There were 1.157 unique learners served so one of the learners has two service plans. It also tells you if you are part way through entering a file: there is an intake with no client summary yet, probably because it’s in the middle of being activated. It also tells you if you have service plans for someone who has exited and returned since the beginning of the fiscal year. </a:t>
            </a:r>
          </a:p>
          <a:p>
            <a:pPr marL="158750" indent="0">
              <a:buNone/>
            </a:pPr>
            <a:endParaRPr lang="en-CA" dirty="0"/>
          </a:p>
          <a:p>
            <a:pPr marL="158750" indent="0">
              <a:buNone/>
            </a:pPr>
            <a:r>
              <a:rPr lang="en-CA" dirty="0"/>
              <a:t>You will notice, as we look at these slides for 60B, that some of the data points will have a number beside them. Those are the numbers that correspond to the Core Measures for which we are accountable. That’s why this report does directly relate to those core measures. The data points that feed into the Core Measures are numbered. For this particular agency, I know that their annual target is 2,060, so they are currently at 1,157 unique learners served for the year. </a:t>
            </a:r>
          </a:p>
          <a:p>
            <a:pPr marL="158750" indent="0">
              <a:buNone/>
            </a:pPr>
            <a:endParaRPr lang="en-CA" dirty="0"/>
          </a:p>
          <a:p>
            <a:pPr marL="158750" indent="0">
              <a:buNone/>
            </a:pPr>
            <a:r>
              <a:rPr lang="en-CA" dirty="0"/>
              <a:t>There is a question in the chat asking what makes a learner unique. It just means the individual person. So each of us would be a unique learner, but if we had more than one service plan, each of those service plans will be counted but each person is only counted once towards the learners served target. Unique learner is the person, not the number of service plans they have. Even though the reports have all of the service plan data, the number that counts toward your target is the unique learners served. </a:t>
            </a:r>
          </a:p>
          <a:p>
            <a:pPr marL="158750" indent="0">
              <a:buNone/>
            </a:pPr>
            <a:endParaRPr lang="en-CA" dirty="0"/>
          </a:p>
          <a:p>
            <a:pPr marL="158750" indent="0">
              <a:buNone/>
            </a:pPr>
            <a:r>
              <a:rPr lang="en-CA" dirty="0"/>
              <a:t>There is a question asking why you would have more than one service plan. It’s because a learner may come in and out of your LBS program more than once in a fiscal year. Perhaps a learner starts in May and stays until July, and the file is closed when they leave. That is one service plan. If the person returns in October, their file is already closed, and a new service plan will need to be created. Therefore, that unique learner will have both a closed and an active plan. </a:t>
            </a:r>
          </a:p>
          <a:p>
            <a:pPr marL="158750" indent="0">
              <a:buNone/>
            </a:pPr>
            <a:endParaRPr lang="en-CA" dirty="0"/>
          </a:p>
          <a:p>
            <a:pPr marL="158750" indent="0">
              <a:buNone/>
            </a:pPr>
            <a:r>
              <a:rPr lang="en-CA" dirty="0"/>
              <a:t>There is a comment in the chat that it would be more helpful if the header on the number column said “all service plans”. I agree.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21</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14606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Right after the information about the intake status, we have about a page and a half of referral information. I haven’t taken the full screenshot of the referral lists, because they are very long. The important thing to remember is that all referrals in and out of your program will show early on in this 60B report. It’s categorized as referrals to other programs (there are about 12 in this list, and you would be familiar with many of those as you enter data), there are referrals to other community services (a long list of referral types), and then the different referred in categories. All of the referrals that you record in </a:t>
            </a:r>
            <a:r>
              <a:rPr lang="en-CA" dirty="0" err="1"/>
              <a:t>CaMS</a:t>
            </a:r>
            <a:r>
              <a:rPr lang="en-CA" dirty="0"/>
              <a:t> go in here.</a:t>
            </a:r>
          </a:p>
          <a:p>
            <a:pPr marL="158750" indent="0">
              <a:buNone/>
            </a:pPr>
            <a:endParaRPr lang="en-CA" dirty="0"/>
          </a:p>
          <a:p>
            <a:pPr marL="158750" indent="0">
              <a:buNone/>
            </a:pPr>
            <a:r>
              <a:rPr lang="en-CA" dirty="0"/>
              <a:t>This agency, for example, had 1,123 referrals to other community services. As you can see, they were all educational/academic services referrals. They didn’t have any referrals in the top category to other programs. They had 1,158 referrals in so that means that every service plan had a referral in. </a:t>
            </a:r>
          </a:p>
          <a:p>
            <a:pPr marL="158750" indent="0">
              <a:buNone/>
            </a:pPr>
            <a:endParaRPr lang="en-CA" dirty="0"/>
          </a:p>
          <a:p>
            <a:pPr marL="158750" indent="0">
              <a:buNone/>
            </a:pPr>
            <a:r>
              <a:rPr lang="en-CA" dirty="0"/>
              <a:t>There is a question from the chat asking about access to a recording and/or slides from this presentation. Yes, the session is being recorded, and it will be posted on the Pop Up PD website hosted by Contact North. You can find that if you Google Pop Up PD.</a:t>
            </a:r>
          </a:p>
          <a:p>
            <a:pPr marL="158750" indent="0">
              <a:buNone/>
            </a:pPr>
            <a:endParaRPr lang="en-CA" dirty="0"/>
          </a:p>
          <a:p>
            <a:pPr marL="158750" indent="0">
              <a:buNone/>
            </a:pPr>
            <a:r>
              <a:rPr lang="en-CA" dirty="0"/>
              <a:t>There is a question asking if word of mouth counts as a referral. It does not, nor does a referral from another LBS provider. You will see them recorded in the Referred In list – the word of mouth referrals do appear – but they don’t count towards your Service Coordination target, nor do referrals from others LBS organizations. </a:t>
            </a:r>
          </a:p>
          <a:p>
            <a:pPr marL="158750" indent="0">
              <a:buNone/>
            </a:pPr>
            <a:endParaRPr lang="en-CA" dirty="0"/>
          </a:p>
          <a:p>
            <a:pPr marL="158750" indent="0">
              <a:buNone/>
            </a:pPr>
            <a:r>
              <a:rPr lang="en-CA" dirty="0"/>
              <a:t>If you see 0s on the report, it just means that you don’t have referrals recorded for those particular categories.</a:t>
            </a:r>
          </a:p>
          <a:p>
            <a:pPr marL="158750" indent="0">
              <a:buNone/>
            </a:pPr>
            <a:endParaRPr lang="en-CA" dirty="0"/>
          </a:p>
          <a:p>
            <a:pPr marL="158750" indent="0">
              <a:buNone/>
            </a:pPr>
            <a:r>
              <a:rPr lang="en-CA" dirty="0"/>
              <a:t>The percentages are calculated, for example, by dividing the number of referrals out by the number of service plans, so 1,123 referrals out based on 1,158 service plans is 97%. Similarly, 11 referrals in from the Apprenticeship Programs divided by 1,158 total service plans gives 1% of referrals from that source. </a:t>
            </a:r>
          </a:p>
          <a:p>
            <a:pPr marL="158750" indent="0">
              <a:buNone/>
            </a:pPr>
            <a:endParaRPr lang="en-CA" dirty="0"/>
          </a:p>
          <a:p>
            <a:pPr marL="158750" indent="0">
              <a:buNone/>
            </a:pPr>
            <a:r>
              <a:rPr lang="en-CA" dirty="0"/>
              <a:t>There is a question asking what counts for referrals in. Generally, anything in the list of referrals in </a:t>
            </a:r>
            <a:r>
              <a:rPr lang="en-CA" dirty="0" err="1"/>
              <a:t>CaMS</a:t>
            </a:r>
            <a:r>
              <a:rPr lang="en-CA" dirty="0"/>
              <a:t> except for word of mouth referrals and referrals from other LBS organizations. I would encourage everyone to look at the list in the report guide for the full list.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22</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77929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Why does it make a difference to look at the referrals in and out numbers? What do they tell us. Type your responses into the chat. </a:t>
            </a:r>
          </a:p>
          <a:p>
            <a:pPr marL="158750" indent="0">
              <a:buNone/>
            </a:pPr>
            <a:endParaRPr lang="en-CA" dirty="0"/>
          </a:p>
          <a:p>
            <a:pPr marL="158750" indent="0">
              <a:buNone/>
            </a:pPr>
            <a:r>
              <a:rPr lang="en-CA" i="1" dirty="0"/>
              <a:t>Responses</a:t>
            </a:r>
          </a:p>
          <a:p>
            <a:pPr marL="158750" indent="0">
              <a:buNone/>
            </a:pPr>
            <a:r>
              <a:rPr lang="en-CA" dirty="0"/>
              <a:t>Seeing how we are doing with service coordination</a:t>
            </a:r>
          </a:p>
          <a:p>
            <a:pPr marL="158750" indent="0">
              <a:buNone/>
            </a:pPr>
            <a:r>
              <a:rPr lang="en-CA" dirty="0"/>
              <a:t>Work on relationship with referral partners</a:t>
            </a:r>
          </a:p>
          <a:p>
            <a:pPr marL="158750" indent="0">
              <a:buNone/>
            </a:pPr>
            <a:r>
              <a:rPr lang="en-CA" dirty="0"/>
              <a:t>Gives you an idea of who does and who doesn’t know about your programs</a:t>
            </a:r>
          </a:p>
          <a:p>
            <a:pPr marL="158750" indent="0">
              <a:buNone/>
            </a:pPr>
            <a:r>
              <a:rPr lang="en-CA" dirty="0"/>
              <a:t>Identify strong partnerships</a:t>
            </a:r>
          </a:p>
          <a:p>
            <a:pPr marL="158750" indent="0">
              <a:buNone/>
            </a:pPr>
            <a:r>
              <a:rPr lang="en-CA" dirty="0"/>
              <a:t>Outreach</a:t>
            </a:r>
          </a:p>
          <a:p>
            <a:pPr marL="158750" indent="0">
              <a:buNone/>
            </a:pPr>
            <a:endParaRPr lang="en-CA" dirty="0"/>
          </a:p>
          <a:p>
            <a:pPr marL="158750" indent="0">
              <a:buNone/>
            </a:pPr>
            <a:r>
              <a:rPr lang="en-CA" dirty="0"/>
              <a:t>Do your referrals resonate with the profile of your community? Are there places where you can see a strong referral source or are there sources you would like to cultivate? Remember that just because you make a referral, it will only appear in this report if you record it. </a:t>
            </a:r>
          </a:p>
          <a:p>
            <a:pPr marL="158750" indent="0">
              <a:buNone/>
            </a:pPr>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23</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31623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The next section in the report is called Expenditures, and it records your training support expenditures for the reporting period if you have put them into </a:t>
            </a:r>
            <a:r>
              <a:rPr lang="en-CA" dirty="0" err="1"/>
              <a:t>CaMS</a:t>
            </a:r>
            <a:r>
              <a:rPr lang="en-CA" dirty="0"/>
              <a:t>.</a:t>
            </a:r>
          </a:p>
          <a:p>
            <a:pPr marL="158750" indent="0">
              <a:buNone/>
            </a:pPr>
            <a:endParaRPr lang="en-CA" dirty="0"/>
          </a:p>
          <a:p>
            <a:pPr marL="158750" indent="0">
              <a:buNone/>
            </a:pPr>
            <a:r>
              <a:rPr lang="en-CA" dirty="0"/>
              <a:t>This particular reporting site does not use training supports which is why the values are 0. It could also be 0 if they did have training supports but hadn’t entered any information yet. Training supports are entered as a plan item in </a:t>
            </a:r>
            <a:r>
              <a:rPr lang="en-CA" dirty="0" err="1"/>
              <a:t>CaMS</a:t>
            </a:r>
            <a:r>
              <a:rPr lang="en-CA" dirty="0"/>
              <a:t>. </a:t>
            </a:r>
          </a:p>
          <a:p>
            <a:pPr marL="158750" indent="0">
              <a:buNone/>
            </a:pPr>
            <a:endParaRPr lang="en-CA" dirty="0"/>
          </a:p>
          <a:p>
            <a:pPr marL="158750" indent="0">
              <a:buNone/>
            </a:pPr>
            <a:r>
              <a:rPr lang="en-CA" dirty="0"/>
              <a:t>There is a question asking if it is mandated by the Ministry to report them in </a:t>
            </a:r>
            <a:r>
              <a:rPr lang="en-CA" dirty="0" err="1"/>
              <a:t>CaMS</a:t>
            </a:r>
            <a:r>
              <a:rPr lang="en-CA" dirty="0"/>
              <a:t> or is having documentation in the file enough. They do like them to go into </a:t>
            </a:r>
            <a:r>
              <a:rPr lang="en-CA" dirty="0" err="1"/>
              <a:t>CaMS</a:t>
            </a:r>
            <a:r>
              <a:rPr lang="en-CA" dirty="0"/>
              <a:t>. I will say that ETCs have different preferences for how often you are required to keep them up to date. One common practice in the colleges is to enter the total value of training supports when the file is closed. I know of some ETCs who have insisted that training support funds be entered in </a:t>
            </a:r>
            <a:r>
              <a:rPr lang="en-CA" dirty="0" err="1"/>
              <a:t>CaMS</a:t>
            </a:r>
            <a:r>
              <a:rPr lang="en-CA" dirty="0"/>
              <a:t> weekly or monthly. </a:t>
            </a:r>
          </a:p>
          <a:p>
            <a:pPr marL="158750" indent="0">
              <a:buNone/>
            </a:pPr>
            <a:endParaRPr lang="en-CA" dirty="0"/>
          </a:p>
          <a:p>
            <a:pPr marL="158750" indent="0">
              <a:buNone/>
            </a:pPr>
            <a:r>
              <a:rPr lang="en-CA" dirty="0"/>
              <a:t>I have been asked to explain about the 0 again. Because most LBS agencies received funds to provide learners with travel and child care, there is a place in </a:t>
            </a:r>
            <a:r>
              <a:rPr lang="en-CA" dirty="0" err="1"/>
              <a:t>CaMS</a:t>
            </a:r>
            <a:r>
              <a:rPr lang="en-CA" dirty="0"/>
              <a:t> to record what you provide to each learner as part of their service plan. For example, did they receive a bus pass worth $50 or $100 for mileage. There is a place in </a:t>
            </a:r>
            <a:r>
              <a:rPr lang="en-CA" dirty="0" err="1"/>
              <a:t>CaMS</a:t>
            </a:r>
            <a:r>
              <a:rPr lang="en-CA" dirty="0"/>
              <a:t> to make a plan item and enter that amount for each service plan. If this particular agency in the example on the screen had entered training support funds, they would appear here. It would show how much was distributed throughout the year and the average support per learner. The reason that training supports show as 0 in this particular scenario is because this agency doesn’t use any training supports. However, if they did, it might still show 0 because they haven’t actually entered any data yet.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24</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27780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My apologies in advance! The next slide contains the service coordination section, and I really wanted to get it all on one screen!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25</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03521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I believe this is pages 4/5 in the report. Because all of these 2s are here (left side), these are the referrals that feed into the service coordination measure, which is measure #2. These categories are included in the previous section where all of the individual referrals were listed, but now they are grouped together a bit differently. </a:t>
            </a:r>
          </a:p>
          <a:p>
            <a:pPr marL="158750" indent="0">
              <a:buNone/>
            </a:pPr>
            <a:endParaRPr lang="en-CA" dirty="0"/>
          </a:p>
          <a:p>
            <a:pPr marL="158750" indent="0">
              <a:buNone/>
            </a:pPr>
            <a:r>
              <a:rPr lang="en-CA" dirty="0"/>
              <a:t>Let’s look at how the percentages are calculated. This particular agency had 264 referrals in from other organizations out of a total of 1,158 service plans for a percentage of 23%. If we look down on the slide a bit, we can see that they had a lot of referrals out to community services (the 0s show that there were no referrals out to other organizations to this point – that may change later in the year). Remember that the numbers you see here will not match the DSQ 64 service coordination numbers because this is active files, and the DSQ is based on closed files. You can’t look at this and expect it to be the same as the DSQ.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26</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65420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What does the Service Coordination data tell us? It tells us most of the same stuff as the general referral information does, but it does allow you to more specifically see if you are meeting the service coordination target in terms of the referrals that do count. You can estimate in your mind, do at least 50% of your service plans have at least one referral in or out? It helps you to see if you are accurately recording referrals in and out and if the referrals reflect the profiles of your learners/community as well as the partnerships you have in place. For example, if you are co-located with Ontario Works, you would expect to have a reasonably large number of OW referrals. If you know you get lots of OW referrals, but you aren’t seeing them in this report, then you might need to double check how you are reporting those referrals in </a:t>
            </a:r>
            <a:r>
              <a:rPr lang="en-CA" dirty="0" err="1"/>
              <a:t>CaMS</a:t>
            </a:r>
            <a:r>
              <a:rPr lang="en-CA" dirty="0"/>
              <a:t>. It’s business intelligence that you are getting out of this, but business intelligence that feeds into one of the performance measures which is service coordination. </a:t>
            </a:r>
          </a:p>
          <a:p>
            <a:pPr marL="158750" indent="0">
              <a:buNone/>
            </a:pPr>
            <a:endParaRPr lang="en-CA" dirty="0"/>
          </a:p>
          <a:p>
            <a:pPr marL="158750" indent="0">
              <a:buNone/>
            </a:pPr>
            <a:r>
              <a:rPr lang="en-CA" dirty="0"/>
              <a:t>There is a question in the chat about the numbers that refer to core measures and where that core measure chart is found. What you want to look at is the DSQ 64 to see them itemized that way. If you don’t have access to the DSQ 64 report, your site manager should. That’s where those numbered performance core measures are listed.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27</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68709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Learner Profile is the next section. There are age ranges with both raw numbers and percentages. There is also preferred language of service and other information. </a:t>
            </a:r>
          </a:p>
          <a:p>
            <a:pPr marL="158750" indent="0">
              <a:buNone/>
            </a:pPr>
            <a:endParaRPr lang="en-CA" dirty="0"/>
          </a:p>
          <a:p>
            <a:pPr marL="158750" indent="0">
              <a:buNone/>
            </a:pPr>
            <a:r>
              <a:rPr lang="en-CA" dirty="0"/>
              <a:t>Note the #3 on the left. We know that one of the suitability indicators under core measure #3 is the number of learners between 45 and 64. </a:t>
            </a:r>
          </a:p>
          <a:p>
            <a:pPr marL="158750" indent="0">
              <a:buNone/>
            </a:pPr>
            <a:endParaRPr lang="en-CA" dirty="0"/>
          </a:p>
          <a:p>
            <a:pPr marL="158750" indent="0">
              <a:buNone/>
            </a:pPr>
            <a:r>
              <a:rPr lang="en-CA" dirty="0"/>
              <a:t>There is no #3 beside preferred language of service. It doesn’t count toward the suitability measure. It’s just a piece of data that is reported in </a:t>
            </a:r>
            <a:r>
              <a:rPr lang="en-CA" dirty="0" err="1"/>
              <a:t>CaMS</a:t>
            </a:r>
            <a:r>
              <a:rPr lang="en-CA" dirty="0"/>
              <a:t>. </a:t>
            </a:r>
          </a:p>
          <a:p>
            <a:pPr marL="158750" indent="0">
              <a:buNone/>
            </a:pPr>
            <a:endParaRPr lang="en-CA" dirty="0"/>
          </a:p>
          <a:p>
            <a:pPr marL="158750" indent="0">
              <a:buNone/>
            </a:pPr>
            <a:r>
              <a:rPr lang="en-CA" dirty="0"/>
              <a:t>Just a point of interest. At this particular site, 88% of the learners are aged 18 to 44. I get that total by adding up the percentages from the 18-24, 25-29 and 30-44 age ranges. If you look at the Ontario roll up report, you will see that this percentage is 71% across the province as a whole. </a:t>
            </a:r>
          </a:p>
          <a:p>
            <a:pPr marL="158750" indent="0">
              <a:buNone/>
            </a:pPr>
            <a:endParaRPr lang="en-CA" dirty="0"/>
          </a:p>
          <a:p>
            <a:pPr marL="158750" indent="0">
              <a:buNone/>
            </a:pPr>
            <a:r>
              <a:rPr lang="en-CA" dirty="0"/>
              <a:t>45 to 64 as an age range was the result of the 2008 recession when a lot of older workers were laid off. When this performance management framework was developed, in 2010-11, there were a lot of laid-off workers in that age range. That’s not really the current reality in LBS, however. </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28</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58103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The next set of profile information also shows #3s because these are more suitability indicators that make up part of the core measure of suitability, i.e., person with disability, Aboriginal, Deaf, Deafblind and Francophone. Even though visible minority and newcomer are included here, they do not count towards suitability: they don’t have a #3 beside them. They are recorded, and as you can see this agency has 253 people who have self-identified as being a visible minority. This agency also has 328 people who have identified as a person with a disability. We could certainly argue that visible minority and newcomer should count as suitability measures, but they currently aren’t. </a:t>
            </a:r>
          </a:p>
          <a:p>
            <a:pPr marL="158750" indent="0">
              <a:buNone/>
            </a:pPr>
            <a:endParaRPr lang="en-CA" dirty="0"/>
          </a:p>
          <a:p>
            <a:pPr marL="158750" indent="0">
              <a:buNone/>
            </a:pPr>
            <a:r>
              <a:rPr lang="en-CA" dirty="0"/>
              <a:t>Length of time in Canada may be an interesting stat for your agency, particularly if you are in an area where there are a lot of newcomers.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29</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7434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If you happen to be new to attending Pop Up PD webinars, there are some points on the screen about our committee and how we work together to develop webinars each year. Quite a few years ago, we called this the Online Community of Practice but decided that didn’t really capture what we were all about, so a couple of years ago we changed the name to Pop Up PD. Many of you have attended prior sessions, but if you haven’t, welcome to your first session. We hope you enjoy it!</a:t>
            </a:r>
            <a:endParaRPr dirty="0"/>
          </a:p>
        </p:txBody>
      </p:sp>
      <p:sp>
        <p:nvSpPr>
          <p:cNvPr id="64" name="Google Shape;6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Then we have goal path summary information. It’s interesting because it’s divided into information based on new learners and carryover learners. The bottom set of numbers, which is probably the most useful, is a combination of all the goal path data for both new and carryovers. </a:t>
            </a:r>
          </a:p>
          <a:p>
            <a:pPr marL="158750" indent="0">
              <a:buNone/>
            </a:pPr>
            <a:endParaRPr lang="en-US" dirty="0"/>
          </a:p>
          <a:p>
            <a:pPr marL="158750" indent="0">
              <a:buNone/>
            </a:pPr>
            <a:r>
              <a:rPr lang="en-US" dirty="0"/>
              <a:t>Once again, we see the total of 1,158 service plans, the breakdown of numbers by specific goal path, and the percentages. </a:t>
            </a:r>
          </a:p>
          <a:p>
            <a:pPr marL="158750" indent="0">
              <a:buNone/>
            </a:pPr>
            <a:endParaRPr lang="en-US" dirty="0"/>
          </a:p>
          <a:p>
            <a:pPr marL="158750" indent="0">
              <a:buNone/>
            </a:pPr>
            <a:r>
              <a:rPr lang="en-US" dirty="0"/>
              <a:t>There is a question in the chat asking if someone who receives ODSP income would be part of the “person with disability” group. They should, because if they are receiving ODSP, they have a documented disability. However, those indicators are self-identified, the person doesn’t have to check off that box when filling out their registration, but I think it’s common practice that if they have indicated they are on ODSP, we would also suggest they check the box that says person with disability. </a:t>
            </a:r>
          </a:p>
          <a:p>
            <a:pPr marL="158750" indent="0">
              <a:buNone/>
            </a:pPr>
            <a:endParaRPr lang="en-US" dirty="0"/>
          </a:p>
          <a:p>
            <a:pPr marL="158750" indent="0">
              <a:buNone/>
            </a:pPr>
            <a:r>
              <a:rPr lang="en-US" dirty="0"/>
              <a:t>There is a comment in the chat suggesting that newcomers may “count” in the future now that immigration is part of our Ministry. That would make a lot of sense in my opinion. </a:t>
            </a:r>
          </a:p>
          <a:p>
            <a:pPr marL="158750" indent="0">
              <a:buNone/>
            </a:pPr>
            <a:endParaRPr lang="en-US" dirty="0"/>
          </a:p>
          <a:p>
            <a:pPr marL="158750" indent="0">
              <a:buNone/>
            </a:pPr>
            <a:r>
              <a:rPr lang="en-US" dirty="0"/>
              <a:t>There is also a comment that typically ODSP learners will select the “person with disability” box, but sometimes they don’t want to be identified that way. </a:t>
            </a:r>
          </a:p>
          <a:p>
            <a:pPr marL="158750" indent="0">
              <a:buNone/>
            </a:pPr>
            <a:endParaRPr lang="en-US" dirty="0"/>
          </a:p>
          <a:p>
            <a:pPr marL="158750" indent="0">
              <a:buNone/>
            </a:pPr>
            <a:r>
              <a:rPr lang="en-US" dirty="0"/>
              <a:t>Two people have commented that sometimes there is a stigma attached to self-identifying as having a disability. An approach some of us use is to revisit the suitability indicators with learners after they have been in the program for a time, and a trust relationship has been established. You might also be able to capture that information at exit. A lot of times, we can gather more information at exit than was available at entrance.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30</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67251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Highest level of education completed is next. Note the #3 on the left side again, referring to core measure #3. I included the total Ontario percentage for the subtotal of Grade 11 and less. This particular organization has 13% with Grade 11 and less, whereas the Ontario figure is currently 34%. </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31</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80919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Here we have employment experience. If you are the person who fills out those entrance forms or enters data in </a:t>
            </a:r>
            <a:r>
              <a:rPr lang="en-CA" dirty="0" err="1"/>
              <a:t>CaMS</a:t>
            </a:r>
            <a:r>
              <a:rPr lang="en-CA" dirty="0"/>
              <a:t>, these are all of the categories you see on the forms and in </a:t>
            </a:r>
            <a:r>
              <a:rPr lang="en-CA" dirty="0" err="1"/>
              <a:t>CaMS</a:t>
            </a:r>
            <a:r>
              <a:rPr lang="en-CA" dirty="0"/>
              <a:t>.</a:t>
            </a:r>
          </a:p>
          <a:p>
            <a:pPr marL="158750" indent="0">
              <a:buNone/>
            </a:pPr>
            <a:endParaRPr lang="en-CA" dirty="0"/>
          </a:p>
          <a:p>
            <a:pPr marL="158750" indent="0">
              <a:buNone/>
            </a:pPr>
            <a:r>
              <a:rPr lang="en-CA" dirty="0"/>
              <a:t>There are no numbers on the left margin for the top sections on the slide, but once we get down to more than six years out of formal education, and more than six years out of training, we see that those are suitability indicators. </a:t>
            </a:r>
          </a:p>
          <a:p>
            <a:pPr marL="158750" indent="0">
              <a:buNone/>
            </a:pPr>
            <a:endParaRPr lang="en-CA" dirty="0"/>
          </a:p>
          <a:p>
            <a:pPr marL="158750" indent="0">
              <a:buNone/>
            </a:pPr>
            <a:r>
              <a:rPr lang="en-CA" dirty="0"/>
              <a:t>There is a mistake on this report: History of Interrupted Education is a suitability indicator, but it doesn’t have a 3 beside it when you look at report 60B, but it should have. </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32</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67902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Next we have source of income where we see more #3s. There are a couple of Ontario figures on the slide for comparison. For example, the Ontario percentage of learners on OW is 14% whereas this agency has 3% of its learners in that category. Also, the provincial percentage for ODSP is 11%, whereas it is 1% for this agency. For registered apprentices, it’s 2% in this agency which is close to the provincial percentage of 3%. Another interesting comparison is labour force attachment. Keep in mind that these numbers are from when learners entered the program. There are quite a few LBS learners in the province who are already employed, either full time or part time.</a:t>
            </a:r>
          </a:p>
          <a:p>
            <a:pPr marL="158750" indent="0">
              <a:buNone/>
            </a:pPr>
            <a:endParaRPr lang="en-CA" dirty="0"/>
          </a:p>
          <a:p>
            <a:pPr marL="158750" indent="0">
              <a:buNone/>
            </a:pPr>
            <a:r>
              <a:rPr lang="en-CA" dirty="0"/>
              <a:t>I will note that the numbers we are looking at are from an e-Channel program (online), so it makes sense that they have a high number of employed learners.</a:t>
            </a:r>
          </a:p>
          <a:p>
            <a:pPr marL="158750" indent="0">
              <a:buNone/>
            </a:pPr>
            <a:endParaRPr lang="en-CA" dirty="0"/>
          </a:p>
          <a:p>
            <a:pPr marL="158750" indent="0">
              <a:buNone/>
            </a:pPr>
            <a:r>
              <a:rPr lang="en-CA" dirty="0"/>
              <a:t>No income is an interesting category. No source of income would tend to be people who are supported by a spouse, living at home with their parents or grandparents and with no source of income of their own. </a:t>
            </a:r>
          </a:p>
          <a:p>
            <a:pPr marL="158750" indent="0">
              <a:buNone/>
            </a:pPr>
            <a:endParaRPr lang="en-CA" dirty="0"/>
          </a:p>
          <a:p>
            <a:pPr marL="158750" indent="0">
              <a:buNone/>
            </a:pPr>
            <a:r>
              <a:rPr lang="en-CA" dirty="0"/>
              <a:t>There is a question in the chat asking how many OW learners there are provincially. I don’t know that number off the top of my head. That number would be available in the roll up report.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33</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24059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Assessment information. You will notice that there are a number of assessment tools here. The other category tends to be for those who use in-house developed assessments that aren’t part of this list. </a:t>
            </a:r>
          </a:p>
          <a:p>
            <a:pPr marL="158750" indent="0">
              <a:buNone/>
            </a:pPr>
            <a:endParaRPr lang="en-CA" dirty="0"/>
          </a:p>
          <a:p>
            <a:pPr marL="158750" indent="0">
              <a:buNone/>
            </a:pPr>
            <a:r>
              <a:rPr lang="en-CA" dirty="0"/>
              <a:t>There is a spot here that I didn’t copy in because it’s really long, so I just put in a placeholder for the learner gains score and measures if that ever comes to fruition. Right now, we should all have 0s under learner gains because they aren’t recorded anywhere, and I didn’t want to just put a series of entries with 0 on the slides. </a:t>
            </a:r>
          </a:p>
          <a:p>
            <a:pPr marL="158750" indent="0">
              <a:buNone/>
            </a:pPr>
            <a:endParaRPr lang="en-CA" dirty="0"/>
          </a:p>
          <a:p>
            <a:pPr marL="158750" indent="0">
              <a:buNone/>
            </a:pPr>
            <a:r>
              <a:rPr lang="en-CA" dirty="0"/>
              <a:t>We have the estimated learner time commitment. If you have more employed learners, you may see a lower weekly time commitment.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34</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52877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Getting closer to the end of the report, we’ve got language information. In some areas of the province, there may be a number of learners in the “other” category for language spoken at home and at the workplace.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35</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987425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At the very end of the report, we come to core measure #5 which is learners who have completed at least one milestone. It should really say “successfully completed” a milestone. </a:t>
            </a:r>
          </a:p>
          <a:p>
            <a:pPr marL="158750" indent="0">
              <a:buNone/>
            </a:pPr>
            <a:endParaRPr lang="en-CA" dirty="0"/>
          </a:p>
          <a:p>
            <a:pPr marL="158750" indent="0">
              <a:buNone/>
            </a:pPr>
            <a:r>
              <a:rPr lang="en-CA" dirty="0"/>
              <a:t>There is a question in the chat asking if learners need to commit to ten hours or is it recommended? It isn’t written anywhere that people have to commit to ten hours. </a:t>
            </a:r>
          </a:p>
          <a:p>
            <a:pPr marL="158750" indent="0">
              <a:buNone/>
            </a:pPr>
            <a:endParaRPr lang="en-CA" dirty="0"/>
          </a:p>
          <a:p>
            <a:pPr marL="158750" indent="0">
              <a:buNone/>
            </a:pPr>
            <a:r>
              <a:rPr lang="en-CA" dirty="0"/>
              <a:t>Out of interest, the Ontario percentage for this core measure was 58%, which is the same as our example agency. </a:t>
            </a:r>
          </a:p>
          <a:p>
            <a:pPr marL="158750" indent="0">
              <a:buNone/>
            </a:pPr>
            <a:endParaRPr lang="en-CA" dirty="0"/>
          </a:p>
          <a:p>
            <a:pPr marL="158750" indent="0">
              <a:buNone/>
            </a:pPr>
            <a:r>
              <a:rPr lang="en-CA" dirty="0"/>
              <a:t>Someone in the chat has discovered that 5,003 learners across the province have no source of income. I think it speaks to the fact that we do have more younger students still living at home and are not employed or spouses who are not working.</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36</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5666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Learner profile information tells us a bit about the suitability target and a lot about our program delivery targets, i.e., who we are serving, what their needs are, what their first language is, age range, how long they have been out of school, etc. Do they need more supports because they have been out of school for a long time? Do we need to look at our scheduling because we have a lot of employed learners?</a:t>
            </a:r>
          </a:p>
          <a:p>
            <a:pPr marL="158750" indent="0">
              <a:buNone/>
            </a:pPr>
            <a:endParaRPr lang="en-CA" dirty="0"/>
          </a:p>
          <a:p>
            <a:pPr marL="158750" indent="0">
              <a:buNone/>
            </a:pPr>
            <a:r>
              <a:rPr lang="en-CA" dirty="0"/>
              <a:t>This does give us some business intelligence about our learners and how we are serving them. </a:t>
            </a:r>
          </a:p>
          <a:p>
            <a:pPr marL="158750" indent="0">
              <a:buNone/>
            </a:pPr>
            <a:endParaRPr lang="en-CA" dirty="0"/>
          </a:p>
          <a:p>
            <a:pPr marL="158750" indent="0">
              <a:buNone/>
            </a:pPr>
            <a:r>
              <a:rPr lang="en-CA" dirty="0"/>
              <a:t>If you want to estimate from this report if you are meeting the suitability target, you can add up all of the places where you have the #3 and look for an average of three indicators per service plan to meet the current target of 30% suitability. We don’t have time to delve into that today, but it is explained in the DSQ webinar from last year.</a:t>
            </a:r>
          </a:p>
          <a:p>
            <a:pPr marL="158750" indent="0">
              <a:buNone/>
            </a:pPr>
            <a:endParaRPr lang="en-CA" dirty="0"/>
          </a:p>
          <a:p>
            <a:pPr marL="158750" indent="0">
              <a:buNone/>
            </a:pPr>
            <a:r>
              <a:rPr lang="en-CA" dirty="0"/>
              <a:t>There is a comment in the chat that due to the pandemic, there could be a higher number of people with no source of income right now.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37</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60185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We have finished with 60B, so now we will spend a few minutes on 60D. It’s not quite as long and involved. </a:t>
            </a:r>
          </a:p>
          <a:p>
            <a:pPr marL="158750" indent="0">
              <a:buNone/>
            </a:pPr>
            <a:endParaRPr lang="en-CA" dirty="0"/>
          </a:p>
          <a:p>
            <a:pPr marL="158750" indent="0">
              <a:buNone/>
            </a:pPr>
            <a:r>
              <a:rPr lang="en-CA" dirty="0"/>
              <a:t>This report is also produced as a PDF. It’s generated monthly. It’s based on closed service plans, whereas 60B is based on active plans. It gives you lots of summary information on completions and follow-ups at three, six and twelve months. You can use it to monitor outcomes. A roll up report is also available. Most of the data that is in report 60D should match with what you see in the DSQ 64 because they are drawing from closed service plans.  </a:t>
            </a:r>
          </a:p>
        </p:txBody>
      </p:sp>
    </p:spTree>
    <p:extLst>
      <p:ext uri="{BB962C8B-B14F-4D97-AF65-F5344CB8AC3E}">
        <p14:creationId xmlns:p14="http://schemas.microsoft.com/office/powerpoint/2010/main" val="366736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Let’s take a look at a few of the features of 60D. It’s a similar title page. It’s monthly. For this one, I have also pulled the year-to-date up to the end of August for this particular site.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39</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40733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I always have to make sure that I put my name in a slide, or I forget to introduce myself when I do webinars. I’m happy to be with you today. My name is Barb Glass, and I am the Executive Director of the College Sector Committee for Adult Upgrading, or the CSC as we usually call it. That is one of the sectoral support organizations for LBS in the province. </a:t>
            </a:r>
          </a:p>
          <a:p>
            <a:pPr marL="158750" indent="0">
              <a:buNone/>
            </a:pPr>
            <a:endParaRPr lang="en-US" dirty="0"/>
          </a:p>
          <a:p>
            <a:pPr marL="158750" indent="0">
              <a:buNone/>
            </a:pPr>
            <a:r>
              <a:rPr lang="en-US" dirty="0"/>
              <a:t>My colleague, Wendy Olson, is the ED of Literacy Northwest, and she is here today as a moderator. She will help keep an eye on the chat. We may or may not hear from Wendy, but we’re glad she’s in the background. </a:t>
            </a:r>
          </a:p>
          <a:p>
            <a:pPr marL="158750" indent="0">
              <a:buNone/>
            </a:pPr>
            <a:endParaRPr lang="en-US" dirty="0"/>
          </a:p>
          <a:p>
            <a:pPr marL="158750" indent="0">
              <a:buNone/>
            </a:pPr>
            <a:r>
              <a:rPr lang="en-US" dirty="0"/>
              <a:t>We have technical support today from Contact North, thanks to Stacey </a:t>
            </a:r>
            <a:r>
              <a:rPr lang="en-US" dirty="0" err="1"/>
              <a:t>Ornatowski</a:t>
            </a:r>
            <a:r>
              <a:rPr lang="en-US" dirty="0"/>
              <a:t>. If you are having technical difficulty, add it to the chat or send it directly to Stacey, and she will help with any technical issues that might come up. </a:t>
            </a:r>
          </a:p>
          <a:p>
            <a:pPr marL="158750" indent="0">
              <a:buNone/>
            </a:pPr>
            <a:endParaRPr lang="en-US" dirty="0"/>
          </a:p>
          <a:p>
            <a:pPr marL="158750" indent="0">
              <a:buNone/>
            </a:pPr>
            <a:r>
              <a:rPr lang="en-US" dirty="0"/>
              <a:t>Welcome to our two ASL interpreters, Carolyn </a:t>
            </a:r>
            <a:r>
              <a:rPr lang="en-US" dirty="0" err="1"/>
              <a:t>Lesonsky</a:t>
            </a:r>
            <a:r>
              <a:rPr lang="en-US" dirty="0"/>
              <a:t> and Mike Glover. </a:t>
            </a:r>
          </a:p>
          <a:p>
            <a:pPr marL="158750" indent="0">
              <a:buNone/>
            </a:pPr>
            <a:endParaRPr lang="en-US" dirty="0"/>
          </a:p>
          <a:p>
            <a:pPr marL="158750" indent="0">
              <a:buNone/>
            </a:pPr>
            <a:r>
              <a:rPr lang="en-US" dirty="0"/>
              <a:t>Finally, a special thanks to my good friend and colleague Robyn Cook-Ritchie. Many of you know Robyn. She often delivers webinars, and she and I share a lot of resources. We combined our efforts on some of the slides today, and I appreciate her being willing to share that.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4</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12920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If you are familiar with closing files in </a:t>
            </a:r>
            <a:r>
              <a:rPr lang="en-CA" dirty="0" err="1"/>
              <a:t>CaMS</a:t>
            </a:r>
            <a:r>
              <a:rPr lang="en-CA" dirty="0"/>
              <a:t> and doing the exit forms, you will see all of these closure reasons listed: you have to check off one of them when you close a file. Percentages are arrived at based on closed files. This particular organization had 203 closed files at this point in the fiscal year. </a:t>
            </a:r>
          </a:p>
          <a:p>
            <a:pPr marL="158750" indent="0">
              <a:buNone/>
            </a:pPr>
            <a:endParaRPr lang="en-CA" dirty="0"/>
          </a:p>
          <a:p>
            <a:pPr marL="158750" indent="0">
              <a:buNone/>
            </a:pPr>
            <a:r>
              <a:rPr lang="en-CA" dirty="0"/>
              <a:t>“Unable to contact client” is what we used to call “lost contacts”. That’s a challenge for a lot of us, and I will say that it’s even a bigger challenge for e-Channel. As I mentioned earlier, this report is from an e-Channel agency. It’s hard to get people to respond to those exit and follow-up surveys when you are only serving them virtually, even harder than in person. So there a lot of lost contacts or unknowns at this site.</a:t>
            </a:r>
          </a:p>
          <a:p>
            <a:pPr marL="158750" indent="0">
              <a:buNone/>
            </a:pPr>
            <a:endParaRPr lang="en-CA" dirty="0"/>
          </a:p>
          <a:p>
            <a:pPr marL="158750" indent="0">
              <a:buNone/>
            </a:pPr>
            <a:r>
              <a:rPr lang="en-CA" dirty="0"/>
              <a:t>There is a comment in the chat noting that it’s a good thing we don’t have a target for response rate.  Yes, we can see the response rate, but we currently don’t have a target for it, so that’s a good thing.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40</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7409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The outcomes are also the same as what is on the exit form and in </a:t>
            </a:r>
            <a:r>
              <a:rPr lang="en-US" dirty="0" err="1"/>
              <a:t>CaMS</a:t>
            </a:r>
            <a:r>
              <a:rPr lang="en-US" dirty="0"/>
              <a:t>. So for the 203 files that were closed so far this year, these are the outcomes for this particular organization.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41</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0239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There’s a section on wages. The response rate for exits is listed here. We can also look up the response rate on the DSQ 64. We aren’t measured on the response rate. </a:t>
            </a:r>
          </a:p>
          <a:p>
            <a:pPr marL="158750" indent="0">
              <a:buNone/>
            </a:pPr>
            <a:endParaRPr lang="en-CA" dirty="0"/>
          </a:p>
          <a:p>
            <a:pPr marL="158750" indent="0">
              <a:buNone/>
            </a:pPr>
            <a:r>
              <a:rPr lang="en-CA" dirty="0"/>
              <a:t>We have average milestones completed by goal path. We have a placeholder for learner gains – I didn’t show it here because there isn’t any data currently reported. </a:t>
            </a:r>
          </a:p>
          <a:p>
            <a:pPr marL="158750" indent="0">
              <a:buNone/>
            </a:pPr>
            <a:endParaRPr lang="en-CA" dirty="0"/>
          </a:p>
          <a:p>
            <a:pPr marL="158750" indent="0">
              <a:buNone/>
            </a:pPr>
            <a:r>
              <a:rPr lang="en-CA" dirty="0"/>
              <a:t>A question in the chat asks about service coordination – are there any fields on the registration or exit form or within the learner plan that we should or shouldn’t complete to maximize the service coordination #2 stats? The most important thing about service coordination is to make sure you are recording the referrals in and out in </a:t>
            </a:r>
            <a:r>
              <a:rPr lang="en-CA" dirty="0" err="1"/>
              <a:t>CaMS</a:t>
            </a:r>
            <a:r>
              <a:rPr lang="en-CA" dirty="0"/>
              <a:t>. I think we have all gotten better at that, but there aren’t any particular tricks and tools other than making sure that your staff are recording the referrals or communicating them to the person who does the </a:t>
            </a:r>
            <a:r>
              <a:rPr lang="en-CA" dirty="0" err="1"/>
              <a:t>CaMS</a:t>
            </a:r>
            <a:r>
              <a:rPr lang="en-CA" dirty="0"/>
              <a:t> data entry. </a:t>
            </a:r>
          </a:p>
          <a:p>
            <a:pPr marL="158750" indent="0">
              <a:buNone/>
            </a:pPr>
            <a:endParaRPr lang="en-CA" dirty="0"/>
          </a:p>
          <a:p>
            <a:pPr marL="158750" indent="0">
              <a:buNone/>
            </a:pPr>
            <a:r>
              <a:rPr lang="en-CA" dirty="0"/>
              <a:t>There is a question about the topic of referrals. To meet the service coordination measure, it’s only one referral in or out, and then you get your tick box for service coordination. The Ministry has an expectation that we record other referrals on top of the one that counts, but technically we can meet the service coordination measure with just one referral in or out. </a:t>
            </a:r>
          </a:p>
          <a:p>
            <a:pPr marL="158750" indent="0">
              <a:buNone/>
            </a:pPr>
            <a:endParaRPr lang="en-CA" dirty="0"/>
          </a:p>
          <a:p>
            <a:pPr marL="158750" indent="0">
              <a:buNone/>
            </a:pPr>
            <a:r>
              <a:rPr lang="en-CA" dirty="0"/>
              <a:t>Referrals during service also count. </a:t>
            </a:r>
          </a:p>
          <a:p>
            <a:pPr marL="158750" indent="0">
              <a:buNone/>
            </a:pPr>
            <a:endParaRPr lang="en-CA" dirty="0"/>
          </a:p>
          <a:p>
            <a:pPr marL="158750" indent="0">
              <a:buNone/>
            </a:pPr>
            <a:r>
              <a:rPr lang="en-CA" dirty="0"/>
              <a:t>There is a comment that at one time, an agency was told that one referral was counted per learner. So yes, one counts but we are expected to record other referrals as well. Technically, if you only have one referral, you are still going to meet the service coordination measure for that service plan. You need 50% of your service plans with at least one referral to meet the service coordination measure. </a:t>
            </a:r>
          </a:p>
          <a:p>
            <a:pPr marL="158750" indent="0">
              <a:buNone/>
            </a:pPr>
            <a:endParaRPr lang="en-CA" dirty="0"/>
          </a:p>
          <a:p>
            <a:pPr marL="158750" indent="0">
              <a:buNone/>
            </a:pPr>
            <a:r>
              <a:rPr lang="en-CA" dirty="0"/>
              <a:t>I encourage you to go back to the DSQ webinar from last year that talks in more detail about how those measures are calculated.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42</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41475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About halfway through 60D, we have information about completions. Remember that #4, completion, isn’t currently counted, but the information is recorded in the DSQ and in this report.</a:t>
            </a:r>
          </a:p>
          <a:p>
            <a:pPr marL="158750" indent="0">
              <a:buNone/>
            </a:pPr>
            <a:endParaRPr lang="en-US" dirty="0"/>
          </a:p>
          <a:p>
            <a:pPr marL="158750" indent="0">
              <a:buNone/>
            </a:pPr>
            <a:r>
              <a:rPr lang="en-US" dirty="0"/>
              <a:t>I have included some provincial comparisons. For example, “all milestones completed” for this agency is at 70% compared to the provincial average of 79%. </a:t>
            </a:r>
          </a:p>
          <a:p>
            <a:pPr marL="158750" indent="0">
              <a:buNone/>
            </a:pPr>
            <a:endParaRPr lang="en-US" dirty="0"/>
          </a:p>
          <a:p>
            <a:pPr marL="158750" indent="0">
              <a:buNone/>
            </a:pPr>
            <a:r>
              <a:rPr lang="en-US" dirty="0"/>
              <a:t>There is a question in the chat asking if referrals in and out are counted equally. Yes, except for the referral categories that don’t count which are referrals in from another LBS service provider and referred in by word of mouth. </a:t>
            </a:r>
          </a:p>
          <a:p>
            <a:pPr marL="158750" indent="0">
              <a:buNone/>
            </a:pPr>
            <a:endParaRPr lang="en-US" dirty="0"/>
          </a:p>
          <a:p>
            <a:pPr marL="158750" indent="0">
              <a:buNone/>
            </a:pPr>
            <a:r>
              <a:rPr lang="en-US" dirty="0"/>
              <a:t>Referring back to the DSQ 64 report guide, that itemizes the referrals in and out that count, which is most of them. LBS referrals do count as a referral out (but not in).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43</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068117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We also have exactly the same outcomes information at three, six and twelve months as we did at exit, so I didn’t paste them all in here because they are exactly the same list of outcomes that you get from the follow-up surveys. </a:t>
            </a:r>
          </a:p>
          <a:p>
            <a:pPr marL="158750" indent="0">
              <a:buNone/>
            </a:pPr>
            <a:endParaRPr lang="en-CA" dirty="0"/>
          </a:p>
          <a:p>
            <a:pPr marL="158750" indent="0">
              <a:buNone/>
            </a:pPr>
            <a:r>
              <a:rPr lang="en-CA" dirty="0"/>
              <a:t>We aren’t currently measured on three, six and twelve month outcomes or exit outcomes, but the Ministry does track whether we are keeping up to date with our follow-ups. You will get an action item letter if you are falling behind in your follow-ups.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44</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213707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Why do we need to pay attention to outcomes? If we had more time, we could have a discussion about this, but in the interests of time I will add the points to the slide. </a:t>
            </a:r>
          </a:p>
          <a:p>
            <a:pPr marL="158750" indent="0">
              <a:buNone/>
            </a:pPr>
            <a:endParaRPr lang="en-CA" dirty="0"/>
          </a:p>
          <a:p>
            <a:pPr marL="158750" indent="0">
              <a:buNone/>
            </a:pPr>
            <a:r>
              <a:rPr lang="en-CA" dirty="0"/>
              <a:t>Outcomes – the result of what learners do in our programs – are really the impacts of the program. Some of the positive impacts may be reflected in the outcomes. There are lots of good things that learners get from our programs that aren’t listed as outcomes – we know that. </a:t>
            </a:r>
          </a:p>
          <a:p>
            <a:pPr marL="158750" indent="0">
              <a:buNone/>
            </a:pPr>
            <a:endParaRPr lang="en-CA" dirty="0"/>
          </a:p>
          <a:p>
            <a:pPr marL="158750" indent="0">
              <a:buNone/>
            </a:pPr>
            <a:r>
              <a:rPr lang="en-CA" dirty="0"/>
              <a:t>You might be able to find some areas for improvement if there are places where your outcomes are lacking. For a lot of us, lost contacts or unknowns are an area that we struggle with.</a:t>
            </a:r>
          </a:p>
          <a:p>
            <a:pPr marL="158750" indent="0">
              <a:buNone/>
            </a:pPr>
            <a:endParaRPr lang="en-CA" dirty="0"/>
          </a:p>
          <a:p>
            <a:pPr marL="158750" indent="0">
              <a:buNone/>
            </a:pPr>
            <a:r>
              <a:rPr lang="en-CA" dirty="0"/>
              <a:t>Value for money is what the Ministry looks at with outcomes even though we’re not measured on them right now. They are really asking if what the outcomes that you are achieving, based on what the Ministry thinks are important outcomes – which may not be the same thing we would say are important outcomes – is your agency providing value based on the funding that the government is providing? </a:t>
            </a:r>
          </a:p>
          <a:p>
            <a:pPr marL="158750" indent="0">
              <a:buNone/>
            </a:pPr>
            <a:endParaRPr lang="en-CA" dirty="0"/>
          </a:p>
          <a:p>
            <a:pPr marL="158750" indent="0">
              <a:buNone/>
            </a:pPr>
            <a:r>
              <a:rPr lang="en-CA" dirty="0"/>
              <a:t>It’s really important for us to know where we stand with the completion indicators, because even though they don’t count now, we should keep it in the back of our minds that they may in the future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45</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135655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We’re almost at the end. We’ll take a quick look at Report 61. We can’t look at it in detail with the time remaining. </a:t>
            </a:r>
            <a:endParaRPr dirty="0"/>
          </a:p>
        </p:txBody>
      </p:sp>
      <p:sp>
        <p:nvSpPr>
          <p:cNvPr id="97" name="Google Shape;97;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5167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61 is called the Case Activity Report. It’s a very large Excel document. It’s about 85 columns wide and has hundreds or thousands of rows in it. Every individual service plan is a row. It shows all of the data related to the service plans that are not just active, but ones that have a status of open in </a:t>
            </a:r>
            <a:r>
              <a:rPr lang="en-CA" dirty="0" err="1"/>
              <a:t>CaMS</a:t>
            </a:r>
            <a:r>
              <a:rPr lang="en-CA" dirty="0"/>
              <a:t>, ones that are approved and not yet active, ones that are actually active, and all of the service plans that were closed in the current year or the previous fiscal year. That’s why this is such a big Excel document. </a:t>
            </a:r>
          </a:p>
          <a:p>
            <a:pPr marL="158750" indent="0">
              <a:buNone/>
            </a:pPr>
            <a:endParaRPr lang="en-CA" dirty="0"/>
          </a:p>
          <a:p>
            <a:pPr marL="158750" indent="0">
              <a:buNone/>
            </a:pPr>
            <a:r>
              <a:rPr lang="en-CA" dirty="0"/>
              <a:t>Going back to a point in the chat, for the completion measure – successfully completing all of the milestones – the progress measure is completion of one milestone. So those are two different things. Progress is the measure of how many learners successfully completed one milestone. That’s core measure 5. For the completion measure, in order to get that tick box, all milestones have to be completed. To get the progress measure, just one has to be successfully completed. That’s a bit confusing, but it’s an important distinction. </a:t>
            </a:r>
          </a:p>
          <a:p>
            <a:pPr marL="158750" indent="0">
              <a:buNone/>
            </a:pPr>
            <a:endParaRPr lang="en-CA" dirty="0"/>
          </a:p>
          <a:p>
            <a:pPr marL="158750" indent="0">
              <a:buNone/>
            </a:pPr>
            <a:r>
              <a:rPr lang="en-CA" dirty="0"/>
              <a:t>If at some point in the future all of the completion measures get counted, we will have to look carefully at how and when we enter milestones on service plans in </a:t>
            </a:r>
            <a:r>
              <a:rPr lang="en-CA" dirty="0" err="1"/>
              <a:t>CaMS</a:t>
            </a:r>
            <a:r>
              <a:rPr lang="en-CA" dirty="0"/>
              <a:t>. </a:t>
            </a:r>
          </a:p>
        </p:txBody>
      </p:sp>
    </p:spTree>
    <p:extLst>
      <p:ext uri="{BB962C8B-B14F-4D97-AF65-F5344CB8AC3E}">
        <p14:creationId xmlns:p14="http://schemas.microsoft.com/office/powerpoint/2010/main" val="3319301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Report 61 has a similar header but notice that case status says active / closed / open / approved. Case owners are the people who are entering the data in </a:t>
            </a:r>
            <a:r>
              <a:rPr lang="en-CA" dirty="0" err="1"/>
              <a:t>CaMS</a:t>
            </a:r>
            <a:r>
              <a:rPr lang="en-CA" dirty="0"/>
              <a:t>. </a:t>
            </a:r>
          </a:p>
          <a:p>
            <a:pPr marL="158750" indent="0">
              <a:buNone/>
            </a:pPr>
            <a:endParaRPr lang="en-CA" dirty="0"/>
          </a:p>
          <a:p>
            <a:pPr marL="158750" indent="0">
              <a:buNone/>
            </a:pPr>
            <a:r>
              <a:rPr lang="en-CA" dirty="0"/>
              <a:t>There is a question in chat asking if learners are expected to complete all milestones on their goal path. In theory, yes, but in reality that doesn’t happen. It is an unrealistic expectation. We could talk a lot about performance measures and how realistic / unrealistic some of them are, but right now the way the completion measure is written, it does say all milestones.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48</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765343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This is what the top of the Excel sheet looks like. On the previous slide, you would notice ended at row 18 on the Excel document, so what you are seeing from row 18 on is where the individual data points for each service plan are recorded. There are about 90 columns to the right. On this particular report, because it’s a big program, there are about 2500 rows of data that include all of the different service plans and statuses. </a:t>
            </a:r>
          </a:p>
          <a:p>
            <a:pPr marL="158750" indent="0">
              <a:buNone/>
            </a:pPr>
            <a:endParaRPr lang="en-CA" dirty="0"/>
          </a:p>
          <a:p>
            <a:pPr marL="158750" indent="0">
              <a:buNone/>
            </a:pPr>
            <a:r>
              <a:rPr lang="en-CA" dirty="0"/>
              <a:t>One important point about looking at this report is that you might not know when looking at the column headers what they mean. For example, PDB is “person with a disability”. Inuit, First Nations and Metis are self-explanatory. In some cases, as you scroll to the right, there are abbreviations that you might not be familiar with.</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49</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9473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If you have a question during today’s session, I will be happy to try and address it during the webinar. Just type it into the chat – I have the chat open, as do both Wendy and Stacey. I will try to address questions as they come up. If I miss something, Wendy will jump in. I may also invite your comments on a question, so again just type your responses into the chat, and we’ll share your responses. </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We always encourage you to complete a short evaluation at the end of the webinar. Stacey will add the link into the chat later on. </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Here is our agenda for today! We will start with a review of our Performance Management Measures in our LBS system, i.e., what we are accountable for to the Ministry. We will also briefly review Report #64, the Detailed Service Quality Report also known as the DSQ64, because it’s very difficult to talk about any other reports unless we talk about these two things first. I will also show you a list of all of the reports available in </a:t>
            </a:r>
            <a:r>
              <a:rPr lang="en-CA" dirty="0" err="1"/>
              <a:t>CaMS</a:t>
            </a:r>
            <a:r>
              <a:rPr lang="en-CA" dirty="0"/>
              <a:t>.</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What we are really here to do today is to talk about #4 and 5 on the agenda – to take a deeper dive into Reports #60B and #60D (there is a typo on the slide).</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Finally, we’ll take a quick preview of Case Activity Report #61. This could be a webinar on its own, but we will just take a quick preview.</a:t>
            </a:r>
            <a:endParaRPr dirty="0"/>
          </a:p>
        </p:txBody>
      </p:sp>
      <p:sp>
        <p:nvSpPr>
          <p:cNvPr id="97" name="Google Shape;97;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There is a nice list in the Report 61 guide that tells you what those column names mean. If you are looking at Report 61, and you don’t know what the column name means, look at the guide. It’s a helpful way to see what the short forms stand for at the top of the Excel columns.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50</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595603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At the bottom of all of those rows of individual service plan data, there is some summary information. Remember I said that this particular report has about 2500 rows in it – now I have jumped all of the way down to the bottom where it has a summary of the different statuses of the number of plans that are shown on this report for this moment in time, up to the end of August. </a:t>
            </a:r>
          </a:p>
          <a:p>
            <a:pPr marL="158750" indent="0">
              <a:buNone/>
            </a:pPr>
            <a:endParaRPr lang="en-CA" dirty="0"/>
          </a:p>
          <a:p>
            <a:pPr marL="158750" indent="0">
              <a:buNone/>
            </a:pPr>
            <a:r>
              <a:rPr lang="en-CA" dirty="0"/>
              <a:t>It also shows the goal path summary numbers – you might recall that was in 60B as well. The goal path numbers are based on the active plans and those closed in the current year. So the totals don’t add up to the total number of rows (2500), they add up to 1,158 – the number we have seen throughout today’s webinar in the other reports.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51</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797029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Wrapping up, these are the reports that we looked at today. As a brief wrap up, Report 64 is the LBS Detailed Service Quality (DSQ) report, the big one that traces our performance measures monthly. 60B has all of the service plan and profile information for active plans. 60D has the outcome and follow-up information for closed plans. 61 has all of that information together for open, approved, active, and closed plans. </a:t>
            </a:r>
          </a:p>
        </p:txBody>
      </p:sp>
    </p:spTree>
    <p:extLst>
      <p:ext uri="{BB962C8B-B14F-4D97-AF65-F5344CB8AC3E}">
        <p14:creationId xmlns:p14="http://schemas.microsoft.com/office/powerpoint/2010/main" val="3204944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This is my last attempt at humour for the day. </a:t>
            </a:r>
          </a:p>
          <a:p>
            <a:pPr marL="158750" indent="0">
              <a:buNone/>
            </a:pPr>
            <a:endParaRPr lang="en-CA" dirty="0"/>
          </a:p>
          <a:p>
            <a:pPr marL="158750" indent="0">
              <a:buNone/>
            </a:pPr>
            <a:r>
              <a:rPr lang="en-CA" dirty="0"/>
              <a:t>I hope you have gotten something out of today’s webinar. It’s always nice to have people on the webinar asking questions and getting feedback from others. It’s also nice to have some experienced practitioners online who can add information in to the chat. Thanks for all of the questions and comments that you have all added to the chat.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53</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361254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I would like to once again thank our supporting cast: our interpreters Carolyn and Mike, DLI for arranging for the interpreters, COFA for doing the French translation, Stacey and Wendy for your support today, and the entire Pop Up PD Committee for their support. </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Thanks for all of the positive comments in the chat. </a:t>
            </a:r>
            <a:endParaRPr dirty="0"/>
          </a:p>
        </p:txBody>
      </p:sp>
      <p:sp>
        <p:nvSpPr>
          <p:cNvPr id="100" name="Google Shape;100;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Here is a link to all of the webinar resources. You can also use Google to find these resources. </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Thanks for participating today! </a:t>
            </a:r>
            <a:endParaRPr dirty="0"/>
          </a:p>
        </p:txBody>
      </p:sp>
      <p:sp>
        <p:nvSpPr>
          <p:cNvPr id="100" name="Google Shape;100;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2779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The first item on the agenda is a review of our Performance Measures. This may be old hat for some of you, but it may be newer for some. I’ve summarized the Core Measures in our LBS Performance Management System for which we are accountable to the Ministry. I know you are probably familiar with them, so we’ll run through them quickly. </a:t>
            </a:r>
          </a:p>
          <a:p>
            <a:pPr marL="158750" indent="0">
              <a:buNone/>
            </a:pPr>
            <a:endParaRPr lang="en-CA" dirty="0"/>
          </a:p>
          <a:p>
            <a:pPr marL="158750" indent="0">
              <a:buNone/>
            </a:pPr>
            <a:r>
              <a:rPr lang="en-CA" dirty="0"/>
              <a:t>We have Customer Satisfaction, Service Coordination, Suitability, Learner Progress and Learners Served. Notice that #4 and #6 are blank in the Phase II-A column. That is because currently we are not measured on Completions or Learner Gains. There are placeholders in the Ministry’s Performance Management System for those two measures.</a:t>
            </a:r>
          </a:p>
          <a:p>
            <a:pPr marL="158750" indent="0">
              <a:buNone/>
            </a:pPr>
            <a:endParaRPr lang="en-CA" dirty="0"/>
          </a:p>
          <a:p>
            <a:pPr marL="158750" indent="0">
              <a:buNone/>
            </a:pPr>
            <a:r>
              <a:rPr lang="en-CA" dirty="0"/>
              <a:t>Where you see Phase II-B, you will notice that Completions and Learner Gains ARE included. At some future point, the Ministry may decide to move to Phase II-B. But for right now, we are directly responsible for Phase II-A, and these are the measures for which we are evaluated.</a:t>
            </a:r>
          </a:p>
          <a:p>
            <a:pPr marL="158750" indent="0">
              <a:buNone/>
            </a:pPr>
            <a:endParaRPr lang="en-CA" dirty="0"/>
          </a:p>
          <a:p>
            <a:pPr marL="158750" indent="0">
              <a:buNone/>
            </a:pPr>
            <a:r>
              <a:rPr lang="en-CA" dirty="0"/>
              <a:t>The percentages that you see in Phase II-A are current. For example, Customer Satisfaction is currently worth 15% of our monthly Service Quality Measure. The other percentages are listed as they currently apply. </a:t>
            </a:r>
          </a:p>
          <a:p>
            <a:pPr marL="158750" indent="0">
              <a:buNone/>
            </a:pPr>
            <a:endParaRPr lang="en-CA" dirty="0"/>
          </a:p>
          <a:p>
            <a:pPr marL="158750" indent="0">
              <a:buNone/>
            </a:pPr>
            <a:r>
              <a:rPr lang="en-CA" dirty="0"/>
              <a:t>In Phase II-B, however, we don’t know what those percentages might look like. That’s because with two more measures added in at some point, some of the current percentages will change. That’s also why the 40% and 50% numbers at the left side are highlighted. Those numbers are what is currently represented, but that might change in the future. </a:t>
            </a:r>
          </a:p>
          <a:p>
            <a:pPr marL="158750" indent="0">
              <a:buNone/>
            </a:pPr>
            <a:endParaRPr lang="en-CA" dirty="0"/>
          </a:p>
          <a:p>
            <a:pPr marL="158750" indent="0">
              <a:buNone/>
            </a:pPr>
            <a:r>
              <a:rPr lang="en-CA" dirty="0"/>
              <a:t>We don’t have any details about Phase II-B or when it may be implemented. </a:t>
            </a:r>
          </a:p>
          <a:p>
            <a:pPr marL="158750" indent="0">
              <a:buNone/>
            </a:pPr>
            <a:endParaRPr lang="en-CA" dirty="0"/>
          </a:p>
          <a:p>
            <a:pPr marL="158750" indent="0">
              <a:buNone/>
            </a:pPr>
            <a:r>
              <a:rPr lang="en-CA" dirty="0"/>
              <a:t>If you have been working in LBS for a long time, you will probably remember that Completions (#4 in Phase II-B) did originally count during the first approximately two years of the Performance Management System. In 2013/14, the Ministry removed Completions as a core measure, but that data does still feed into our reports. We’ll talk a bit more about that later.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6</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43174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Here is some more information on what #4 and #6 include.</a:t>
            </a:r>
          </a:p>
          <a:p>
            <a:pPr marL="158750" indent="0">
              <a:buNone/>
            </a:pPr>
            <a:endParaRPr lang="en-CA" dirty="0"/>
          </a:p>
          <a:p>
            <a:pPr marL="158750" indent="0">
              <a:buNone/>
            </a:pPr>
            <a:r>
              <a:rPr lang="en-CA" dirty="0"/>
              <a:t>The completion measure has three elements: learners who successfully complete all Milestones; learners who successfully complete Culminating Task; and learners who successfully complete the Learning Activities</a:t>
            </a:r>
          </a:p>
          <a:p>
            <a:pPr marL="158750" indent="0">
              <a:buNone/>
            </a:pPr>
            <a:endParaRPr lang="en-CA" dirty="0"/>
          </a:p>
          <a:p>
            <a:pPr marL="158750" indent="0">
              <a:buNone/>
            </a:pPr>
            <a:r>
              <a:rPr lang="en-CA" dirty="0"/>
              <a:t>#6, the Learner Gains measure, was originally intended to be a pre- and post-test to measure skills gains using Ministry recommended or endorsed tools. That has never come to fruition, but it is technically part of Phase II-B, and we will see if that does get implemented at some point. </a:t>
            </a:r>
          </a:p>
          <a:p>
            <a:pPr marL="158750" indent="0">
              <a:buNone/>
            </a:pPr>
            <a:endParaRPr lang="en-CA" dirty="0"/>
          </a:p>
          <a:p>
            <a:pPr marL="158750" indent="0">
              <a:buNone/>
            </a:pPr>
            <a:r>
              <a:rPr lang="en-CA" dirty="0"/>
              <a:t>As I mentioned before, the data that feeds into #4 does appear on our reports, but it isn’t used to measure performance right now. Similarly, there are placeholders in </a:t>
            </a:r>
            <a:r>
              <a:rPr lang="en-CA" dirty="0" err="1"/>
              <a:t>CaMS</a:t>
            </a:r>
            <a:r>
              <a:rPr lang="en-CA" dirty="0"/>
              <a:t> for #6, but there is no data for Learner Gains to input.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7</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73295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z="1800" b="0" i="0" u="none" strike="noStrike" baseline="0" dirty="0">
                <a:solidFill>
                  <a:srgbClr val="000000"/>
                </a:solidFill>
                <a:latin typeface="Arial" panose="020B0604020202020204" pitchFamily="34" charset="0"/>
              </a:rPr>
              <a:t>Now we’ll take one more look at the Performance Measures in the current iteration (Phase II-A). You can see the weights on the slide. Standard refers to what we are measured against, so for Customer Satisfaction we are supposed to achieve a 90% rate. For Service Coordination, 50% of our service plans should have a referral, and so on. </a:t>
            </a:r>
          </a:p>
          <a:p>
            <a:pPr marL="158750" indent="0">
              <a:buNone/>
            </a:pPr>
            <a:endParaRPr lang="en-US" sz="1800" b="0" i="0" u="none" strike="noStrike" baseline="0" dirty="0">
              <a:solidFill>
                <a:srgbClr val="000000"/>
              </a:solidFill>
              <a:latin typeface="Arial" panose="020B0604020202020204" pitchFamily="34" charset="0"/>
            </a:endParaRPr>
          </a:p>
          <a:p>
            <a:pPr marL="158750" indent="0">
              <a:buNone/>
            </a:pPr>
            <a:r>
              <a:rPr lang="en-US" sz="1800" b="0" i="0" u="none" strike="noStrike" baseline="0" dirty="0">
                <a:solidFill>
                  <a:srgbClr val="000000"/>
                </a:solidFill>
                <a:latin typeface="Arial" panose="020B0604020202020204" pitchFamily="34" charset="0"/>
              </a:rPr>
              <a:t>There is a lot of calculation and data that goes into these measures and how they are presented to us as service providers. The recording of these measures is in the detailed Service Quality Report #64.</a:t>
            </a:r>
            <a:endParaRPr lang="en-CA" dirty="0"/>
          </a:p>
        </p:txBody>
      </p:sp>
    </p:spTree>
    <p:extLst>
      <p:ext uri="{BB962C8B-B14F-4D97-AF65-F5344CB8AC3E}">
        <p14:creationId xmlns:p14="http://schemas.microsoft.com/office/powerpoint/2010/main" val="1032110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Let’s move on to #2 on our agenda and talk briefly about the Detailed Service Quality Report #64. It is the most important of our </a:t>
            </a:r>
            <a:r>
              <a:rPr lang="en-CA" dirty="0" err="1"/>
              <a:t>CaMS</a:t>
            </a:r>
            <a:r>
              <a:rPr lang="en-CA" dirty="0"/>
              <a:t> reports because it is the one that records our achievement of those Performance Measures that we just talked about in the last slide. The Ministry looks at it, and we must look at it, to help make improvements or to give ourselves a pat on the back because we are meeting all or most of the Measures. </a:t>
            </a:r>
          </a:p>
          <a:p>
            <a:pPr marL="158750" indent="0">
              <a:buNone/>
            </a:pPr>
            <a:endParaRPr lang="en-CA" dirty="0"/>
          </a:p>
          <a:p>
            <a:pPr marL="158750" indent="0">
              <a:buNone/>
            </a:pPr>
            <a:r>
              <a:rPr lang="en-CA" dirty="0"/>
              <a:t>It does come out monthly, and we also have to use it as Service Providers to complete our interim and final reports for the Ministry because on those reports you, or your site manager, have to address why you are or aren’t meeting the required targets for those five Core Measures. </a:t>
            </a:r>
          </a:p>
          <a:p>
            <a:pPr marL="158750" indent="0">
              <a:buNone/>
            </a:pPr>
            <a:endParaRPr lang="en-CA" dirty="0"/>
          </a:p>
          <a:p>
            <a:pPr marL="158750" indent="0">
              <a:buNone/>
            </a:pPr>
            <a:r>
              <a:rPr lang="en-CA" dirty="0"/>
              <a:t>My last point about the DSQ #64 is that when you look at that report, you have to remember that it’s based on closed files. We’ll talk later about the difference between active and closed files in our reports. The one measure that is based on both closed and active files is progress, i.e., the number of students who have completed at least one Milestone.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9</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64965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4" name="Google Shape;12;p6">
            <a:extLst>
              <a:ext uri="{FF2B5EF4-FFF2-40B4-BE49-F238E27FC236}">
                <a16:creationId xmlns:a16="http://schemas.microsoft.com/office/drawing/2014/main" id="{D7C3D667-5DF0-8A6C-45E1-4703B19F76A3}"/>
              </a:ext>
            </a:extLst>
          </p:cNvPr>
          <p:cNvGrpSpPr/>
          <p:nvPr userDrawn="1"/>
        </p:nvGrpSpPr>
        <p:grpSpPr>
          <a:xfrm>
            <a:off x="0" y="6026478"/>
            <a:ext cx="11958172" cy="832052"/>
            <a:chOff x="0" y="6026478"/>
            <a:chExt cx="11958172" cy="832052"/>
          </a:xfrm>
        </p:grpSpPr>
        <p:pic>
          <p:nvPicPr>
            <p:cNvPr id="5" name="Google Shape;13;p6">
              <a:extLst>
                <a:ext uri="{FF2B5EF4-FFF2-40B4-BE49-F238E27FC236}">
                  <a16:creationId xmlns:a16="http://schemas.microsoft.com/office/drawing/2014/main" id="{A895C60A-187F-8F3C-B600-544FAAA4D5B2}"/>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6" name="Google Shape;14;p6">
              <a:extLst>
                <a:ext uri="{FF2B5EF4-FFF2-40B4-BE49-F238E27FC236}">
                  <a16:creationId xmlns:a16="http://schemas.microsoft.com/office/drawing/2014/main" id="{D99B97F1-8BC4-82D9-2E86-BBE2C7B3033A}"/>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 name="Google Shape;15;p6">
              <a:extLst>
                <a:ext uri="{FF2B5EF4-FFF2-40B4-BE49-F238E27FC236}">
                  <a16:creationId xmlns:a16="http://schemas.microsoft.com/office/drawing/2014/main" id="{D947A025-5010-1383-F23B-8535FF72B418}"/>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8" name="Google Shape;16;p6">
              <a:extLst>
                <a:ext uri="{FF2B5EF4-FFF2-40B4-BE49-F238E27FC236}">
                  <a16:creationId xmlns:a16="http://schemas.microsoft.com/office/drawing/2014/main" id="{0BBF2853-CF1E-3EC5-FD4D-C0D04D1B3FFE}"/>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Grow Your Knowledge of CaMS Reports 60 B &amp; D</a:t>
              </a:r>
              <a:endParaRPr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 name="Google Shape;28;p9"/>
          <p:cNvGrpSpPr/>
          <p:nvPr/>
        </p:nvGrpSpPr>
        <p:grpSpPr>
          <a:xfrm>
            <a:off x="0" y="6026478"/>
            <a:ext cx="11958172" cy="832052"/>
            <a:chOff x="0" y="6026478"/>
            <a:chExt cx="11958172" cy="832052"/>
          </a:xfrm>
        </p:grpSpPr>
        <p:pic>
          <p:nvPicPr>
            <p:cNvPr id="29" name="Google Shape;29;p9"/>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30" name="Google Shape;30;p9"/>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1" name="Google Shape;31;p9"/>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2" name="Google Shape;32;p9"/>
            <p:cNvSpPr txBox="1"/>
            <p:nvPr/>
          </p:nvSpPr>
          <p:spPr>
            <a:xfrm>
              <a:off x="347130" y="6413698"/>
              <a:ext cx="847489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dirty="0">
                  <a:solidFill>
                    <a:schemeClr val="lt1"/>
                  </a:solidFill>
                  <a:latin typeface="Arial"/>
                  <a:ea typeface="Arial"/>
                  <a:cs typeface="Arial"/>
                  <a:sym typeface="Arial"/>
                </a:rPr>
                <a:t>Essential Skills, Skills for Success, and the OALCF</a:t>
              </a:r>
              <a:endParaRPr sz="14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70840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grpSp>
        <p:nvGrpSpPr>
          <p:cNvPr id="3" name="Google Shape;12;p6">
            <a:extLst>
              <a:ext uri="{FF2B5EF4-FFF2-40B4-BE49-F238E27FC236}">
                <a16:creationId xmlns:a16="http://schemas.microsoft.com/office/drawing/2014/main" id="{8FB82E41-0E48-5CF7-7960-CE40A5D1B650}"/>
              </a:ext>
            </a:extLst>
          </p:cNvPr>
          <p:cNvGrpSpPr/>
          <p:nvPr userDrawn="1"/>
        </p:nvGrpSpPr>
        <p:grpSpPr>
          <a:xfrm>
            <a:off x="0" y="6026478"/>
            <a:ext cx="11958172" cy="832052"/>
            <a:chOff x="0" y="6026478"/>
            <a:chExt cx="11958172" cy="832052"/>
          </a:xfrm>
        </p:grpSpPr>
        <p:pic>
          <p:nvPicPr>
            <p:cNvPr id="4" name="Google Shape;13;p6">
              <a:extLst>
                <a:ext uri="{FF2B5EF4-FFF2-40B4-BE49-F238E27FC236}">
                  <a16:creationId xmlns:a16="http://schemas.microsoft.com/office/drawing/2014/main" id="{0B5868D5-9035-65BA-BD0C-1BEB4375E5E6}"/>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5" name="Google Shape;14;p6">
              <a:extLst>
                <a:ext uri="{FF2B5EF4-FFF2-40B4-BE49-F238E27FC236}">
                  <a16:creationId xmlns:a16="http://schemas.microsoft.com/office/drawing/2014/main" id="{A325247D-DC94-E268-699D-BB0CEAC942D4}"/>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 name="Google Shape;15;p6">
              <a:extLst>
                <a:ext uri="{FF2B5EF4-FFF2-40B4-BE49-F238E27FC236}">
                  <a16:creationId xmlns:a16="http://schemas.microsoft.com/office/drawing/2014/main" id="{B1E164B0-8AC9-F5F2-7BE6-4124C55EE5FF}"/>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 name="Google Shape;16;p6">
              <a:extLst>
                <a:ext uri="{FF2B5EF4-FFF2-40B4-BE49-F238E27FC236}">
                  <a16:creationId xmlns:a16="http://schemas.microsoft.com/office/drawing/2014/main" id="{B0882227-B8F3-5A03-1385-399B8DFDDD10}"/>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Grow Your Knowledge of CaMS Reports 60 B &amp; D</a:t>
              </a:r>
              <a:endParaRPr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grpSp>
        <p:nvGrpSpPr>
          <p:cNvPr id="4" name="Google Shape;12;p6">
            <a:extLst>
              <a:ext uri="{FF2B5EF4-FFF2-40B4-BE49-F238E27FC236}">
                <a16:creationId xmlns:a16="http://schemas.microsoft.com/office/drawing/2014/main" id="{A2061E1F-432D-73E4-914B-141AB36F7755}"/>
              </a:ext>
            </a:extLst>
          </p:cNvPr>
          <p:cNvGrpSpPr/>
          <p:nvPr userDrawn="1"/>
        </p:nvGrpSpPr>
        <p:grpSpPr>
          <a:xfrm>
            <a:off x="0" y="6026478"/>
            <a:ext cx="11958172" cy="832052"/>
            <a:chOff x="0" y="6026478"/>
            <a:chExt cx="11958172" cy="832052"/>
          </a:xfrm>
        </p:grpSpPr>
        <p:pic>
          <p:nvPicPr>
            <p:cNvPr id="5" name="Google Shape;13;p6">
              <a:extLst>
                <a:ext uri="{FF2B5EF4-FFF2-40B4-BE49-F238E27FC236}">
                  <a16:creationId xmlns:a16="http://schemas.microsoft.com/office/drawing/2014/main" id="{13F0EFE7-42C5-D301-6157-F231A65598F1}"/>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6" name="Google Shape;14;p6">
              <a:extLst>
                <a:ext uri="{FF2B5EF4-FFF2-40B4-BE49-F238E27FC236}">
                  <a16:creationId xmlns:a16="http://schemas.microsoft.com/office/drawing/2014/main" id="{52B48325-224A-1508-CE78-03E8DD071F17}"/>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 name="Google Shape;15;p6">
              <a:extLst>
                <a:ext uri="{FF2B5EF4-FFF2-40B4-BE49-F238E27FC236}">
                  <a16:creationId xmlns:a16="http://schemas.microsoft.com/office/drawing/2014/main" id="{3127E3CE-A7E6-D925-559C-52928DC3BC27}"/>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8" name="Google Shape;16;p6">
              <a:extLst>
                <a:ext uri="{FF2B5EF4-FFF2-40B4-BE49-F238E27FC236}">
                  <a16:creationId xmlns:a16="http://schemas.microsoft.com/office/drawing/2014/main" id="{57C299F5-2859-4CC7-F612-AE44B6A083EF}"/>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Grow Your Knowledge of CaMS Reports 60 B &amp; D</a:t>
              </a:r>
              <a:endParaRPr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grpSp>
        <p:nvGrpSpPr>
          <p:cNvPr id="2" name="Google Shape;12;p6">
            <a:extLst>
              <a:ext uri="{FF2B5EF4-FFF2-40B4-BE49-F238E27FC236}">
                <a16:creationId xmlns:a16="http://schemas.microsoft.com/office/drawing/2014/main" id="{34C48F66-ACFE-0F9A-5156-7AD43838E288}"/>
              </a:ext>
            </a:extLst>
          </p:cNvPr>
          <p:cNvGrpSpPr/>
          <p:nvPr userDrawn="1"/>
        </p:nvGrpSpPr>
        <p:grpSpPr>
          <a:xfrm>
            <a:off x="0" y="6026478"/>
            <a:ext cx="11958172" cy="832052"/>
            <a:chOff x="0" y="6026478"/>
            <a:chExt cx="11958172" cy="832052"/>
          </a:xfrm>
        </p:grpSpPr>
        <p:pic>
          <p:nvPicPr>
            <p:cNvPr id="3" name="Google Shape;13;p6">
              <a:extLst>
                <a:ext uri="{FF2B5EF4-FFF2-40B4-BE49-F238E27FC236}">
                  <a16:creationId xmlns:a16="http://schemas.microsoft.com/office/drawing/2014/main" id="{9BE79087-B6C6-F489-6386-12DF107AC223}"/>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4" name="Google Shape;14;p6">
              <a:extLst>
                <a:ext uri="{FF2B5EF4-FFF2-40B4-BE49-F238E27FC236}">
                  <a16:creationId xmlns:a16="http://schemas.microsoft.com/office/drawing/2014/main" id="{F38926CA-FF94-2BCD-47E2-D4FD6FFC8A18}"/>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 name="Google Shape;15;p6">
              <a:extLst>
                <a:ext uri="{FF2B5EF4-FFF2-40B4-BE49-F238E27FC236}">
                  <a16:creationId xmlns:a16="http://schemas.microsoft.com/office/drawing/2014/main" id="{5F4F3C65-DE58-E3E0-A9E8-C6ECBB0B7ED6}"/>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 name="Google Shape;16;p6">
              <a:extLst>
                <a:ext uri="{FF2B5EF4-FFF2-40B4-BE49-F238E27FC236}">
                  <a16:creationId xmlns:a16="http://schemas.microsoft.com/office/drawing/2014/main" id="{5E5DE0AA-6F74-2E2D-747F-F7E1E7E3594D}"/>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Grow Your Knowledge of CaMS Reports 60 B &amp; D</a:t>
              </a:r>
              <a:endParaRPr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grpSp>
        <p:nvGrpSpPr>
          <p:cNvPr id="5" name="Google Shape;12;p6">
            <a:extLst>
              <a:ext uri="{FF2B5EF4-FFF2-40B4-BE49-F238E27FC236}">
                <a16:creationId xmlns:a16="http://schemas.microsoft.com/office/drawing/2014/main" id="{80D26B6D-9D78-2885-9E73-4D1191239D45}"/>
              </a:ext>
            </a:extLst>
          </p:cNvPr>
          <p:cNvGrpSpPr/>
          <p:nvPr userDrawn="1"/>
        </p:nvGrpSpPr>
        <p:grpSpPr>
          <a:xfrm>
            <a:off x="0" y="6026478"/>
            <a:ext cx="11958172" cy="832052"/>
            <a:chOff x="0" y="6026478"/>
            <a:chExt cx="11958172" cy="832052"/>
          </a:xfrm>
        </p:grpSpPr>
        <p:pic>
          <p:nvPicPr>
            <p:cNvPr id="6" name="Google Shape;13;p6">
              <a:extLst>
                <a:ext uri="{FF2B5EF4-FFF2-40B4-BE49-F238E27FC236}">
                  <a16:creationId xmlns:a16="http://schemas.microsoft.com/office/drawing/2014/main" id="{3B2F8181-E82C-8FAB-420D-B8CA2797ED0B}"/>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7" name="Google Shape;14;p6">
              <a:extLst>
                <a:ext uri="{FF2B5EF4-FFF2-40B4-BE49-F238E27FC236}">
                  <a16:creationId xmlns:a16="http://schemas.microsoft.com/office/drawing/2014/main" id="{F7C22369-2535-2FD1-09A8-69C85D0321CB}"/>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8" name="Google Shape;15;p6">
              <a:extLst>
                <a:ext uri="{FF2B5EF4-FFF2-40B4-BE49-F238E27FC236}">
                  <a16:creationId xmlns:a16="http://schemas.microsoft.com/office/drawing/2014/main" id="{41965123-E4A6-CEB5-39C2-19C210C1F37B}"/>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9" name="Google Shape;16;p6">
              <a:extLst>
                <a:ext uri="{FF2B5EF4-FFF2-40B4-BE49-F238E27FC236}">
                  <a16:creationId xmlns:a16="http://schemas.microsoft.com/office/drawing/2014/main" id="{A848841D-0C7C-1192-0310-36709C35E8EC}"/>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Grow Your Knowledge of CaMS Reports 60 B &amp; D</a:t>
              </a:r>
              <a:endParaRPr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 name="Google Shape;12;p6">
            <a:extLst>
              <a:ext uri="{FF2B5EF4-FFF2-40B4-BE49-F238E27FC236}">
                <a16:creationId xmlns:a16="http://schemas.microsoft.com/office/drawing/2014/main" id="{123D9E70-4BB3-C8F9-DEE7-900C0FB15BF7}"/>
              </a:ext>
            </a:extLst>
          </p:cNvPr>
          <p:cNvGrpSpPr/>
          <p:nvPr userDrawn="1"/>
        </p:nvGrpSpPr>
        <p:grpSpPr>
          <a:xfrm>
            <a:off x="0" y="6026478"/>
            <a:ext cx="11958172" cy="832052"/>
            <a:chOff x="0" y="6026478"/>
            <a:chExt cx="11958172" cy="832052"/>
          </a:xfrm>
        </p:grpSpPr>
        <p:pic>
          <p:nvPicPr>
            <p:cNvPr id="5" name="Google Shape;13;p6">
              <a:extLst>
                <a:ext uri="{FF2B5EF4-FFF2-40B4-BE49-F238E27FC236}">
                  <a16:creationId xmlns:a16="http://schemas.microsoft.com/office/drawing/2014/main" id="{CD88CD19-3F65-270D-069B-81F19ECAA741}"/>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6" name="Google Shape;14;p6">
              <a:extLst>
                <a:ext uri="{FF2B5EF4-FFF2-40B4-BE49-F238E27FC236}">
                  <a16:creationId xmlns:a16="http://schemas.microsoft.com/office/drawing/2014/main" id="{97D7BD83-C693-CA2B-308E-6FFE393AB516}"/>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 name="Google Shape;15;p6">
              <a:extLst>
                <a:ext uri="{FF2B5EF4-FFF2-40B4-BE49-F238E27FC236}">
                  <a16:creationId xmlns:a16="http://schemas.microsoft.com/office/drawing/2014/main" id="{A9535E46-CA71-5E88-AA1E-201BDB672959}"/>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8" name="Google Shape;16;p6">
              <a:extLst>
                <a:ext uri="{FF2B5EF4-FFF2-40B4-BE49-F238E27FC236}">
                  <a16:creationId xmlns:a16="http://schemas.microsoft.com/office/drawing/2014/main" id="{A70D0F7E-9612-9A6B-58A5-A8DFD7584193}"/>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Grow Your Knowledge of CaMS Reports 60 B &amp; D</a:t>
              </a:r>
              <a:endParaRPr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 name="Google Shape;12;p6">
            <a:extLst>
              <a:ext uri="{FF2B5EF4-FFF2-40B4-BE49-F238E27FC236}">
                <a16:creationId xmlns:a16="http://schemas.microsoft.com/office/drawing/2014/main" id="{6700E5EE-28C4-1344-FF65-3D1ED93B4793}"/>
              </a:ext>
            </a:extLst>
          </p:cNvPr>
          <p:cNvGrpSpPr/>
          <p:nvPr userDrawn="1"/>
        </p:nvGrpSpPr>
        <p:grpSpPr>
          <a:xfrm>
            <a:off x="0" y="6026478"/>
            <a:ext cx="11958172" cy="832052"/>
            <a:chOff x="0" y="6026478"/>
            <a:chExt cx="11958172" cy="832052"/>
          </a:xfrm>
        </p:grpSpPr>
        <p:pic>
          <p:nvPicPr>
            <p:cNvPr id="5" name="Google Shape;13;p6">
              <a:extLst>
                <a:ext uri="{FF2B5EF4-FFF2-40B4-BE49-F238E27FC236}">
                  <a16:creationId xmlns:a16="http://schemas.microsoft.com/office/drawing/2014/main" id="{199B0434-D92E-A002-50A7-980289E3F186}"/>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6" name="Google Shape;14;p6">
              <a:extLst>
                <a:ext uri="{FF2B5EF4-FFF2-40B4-BE49-F238E27FC236}">
                  <a16:creationId xmlns:a16="http://schemas.microsoft.com/office/drawing/2014/main" id="{046F2FA2-3836-FF4A-86F5-BD3E1D52FDCC}"/>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 name="Google Shape;15;p6">
              <a:extLst>
                <a:ext uri="{FF2B5EF4-FFF2-40B4-BE49-F238E27FC236}">
                  <a16:creationId xmlns:a16="http://schemas.microsoft.com/office/drawing/2014/main" id="{D5E7FC47-DDD4-3091-C5DC-C94DD39D8D56}"/>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8" name="Google Shape;16;p6">
              <a:extLst>
                <a:ext uri="{FF2B5EF4-FFF2-40B4-BE49-F238E27FC236}">
                  <a16:creationId xmlns:a16="http://schemas.microsoft.com/office/drawing/2014/main" id="{DC95B615-FC84-9106-0011-37B6B2DBBD53}"/>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Grow Your Knowledge of CaMS Reports 60 B &amp; D</a:t>
              </a:r>
              <a:endParaRPr dirty="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388249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35"/>
        <p:cNvGrpSpPr/>
        <p:nvPr/>
      </p:nvGrpSpPr>
      <p:grpSpPr>
        <a:xfrm>
          <a:off x="0" y="0"/>
          <a:ext cx="0" cy="0"/>
          <a:chOff x="0" y="0"/>
          <a:chExt cx="0" cy="0"/>
        </a:xfrm>
      </p:grpSpPr>
    </p:spTree>
    <p:extLst>
      <p:ext uri="{BB962C8B-B14F-4D97-AF65-F5344CB8AC3E}">
        <p14:creationId xmlns:p14="http://schemas.microsoft.com/office/powerpoint/2010/main" val="88861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8" name="Google Shape;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1" name="Google Shape;1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6"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C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e-channel.ca/practitioners/pop-pd-resources-previous-year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hyperlink" Target="https://creativecommons.org/licenses/by-nc/3.0/" TargetMode="External"/><Relationship Id="rId4" Type="http://schemas.openxmlformats.org/officeDocument/2006/relationships/hyperlink" Target="https://picnicwithants.com/2012/03/20/yes-its-still-my-blog-here-it-has-many-personalities-or-something-plus-update-on-symptoms-and-spr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voteforpubliclands.com/land-acknowledgme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80.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hyperlink" Target="https://tscpl.org/uncategorized/research/tips-for-managing-your-money-even-during-the-pandemi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pixabay.com/en/magnifying-glass-search-to-find-101987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22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hyperlink" Target="https://pixabay.com/vectors/community-crowd-group-man-men-15012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e-channel@contactnorth.c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hyperlink" Target="https://openclipart.org/detail/179384/waiting-in-line-by-mazeo-179384"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getmespark.com/five-ways-not-to-brainstor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hyperlink" Target="https://practicalwellbeing.co.uk/eft-cafe-tapping-into-outcomes-8th-january-2020/" TargetMode="External"/><Relationship Id="rId2" Type="http://schemas.openxmlformats.org/officeDocument/2006/relationships/notesSlide" Target="../notesSlides/notesSlide45.xml"/><Relationship Id="rId1" Type="http://schemas.openxmlformats.org/officeDocument/2006/relationships/slideLayout" Target="../slideLayouts/slideLayout10.xml"/><Relationship Id="rId5" Type="http://schemas.openxmlformats.org/officeDocument/2006/relationships/image" Target="../media/image55.jpg"/><Relationship Id="rId4" Type="http://schemas.openxmlformats.org/officeDocument/2006/relationships/hyperlink" Target="https://creativecommons.org/licenses/by-nc-sa/3.0/"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2.xml"/><Relationship Id="rId1" Type="http://schemas.openxmlformats.org/officeDocument/2006/relationships/slideLayout" Target="../slideLayouts/slideLayout10.xml"/><Relationship Id="rId5" Type="http://schemas.openxmlformats.org/officeDocument/2006/relationships/hyperlink" Target="https://creativecommons.org/licenses/by/3.0/" TargetMode="External"/><Relationship Id="rId4" Type="http://schemas.openxmlformats.org/officeDocument/2006/relationships/hyperlink" Target="https://christmasstockimages.com/free/toysgifts/slides/green_gift_box.ht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55.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hyperlink" Target="https://tinyurl.com/4fte7mpz"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pixabay.com/fr/vectors/point-d-exclamation-vert-mark-312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subTitle" idx="1"/>
          </p:nvPr>
        </p:nvSpPr>
        <p:spPr>
          <a:xfrm>
            <a:off x="1576251" y="3128704"/>
            <a:ext cx="9144000" cy="24572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CA" sz="3600" b="1" dirty="0"/>
              <a:t>Title of Presentation</a:t>
            </a:r>
            <a:endParaRPr dirty="0"/>
          </a:p>
        </p:txBody>
      </p:sp>
      <p:pic>
        <p:nvPicPr>
          <p:cNvPr id="55" name="Google Shape;55;p1"/>
          <p:cNvPicPr preferRelativeResize="0"/>
          <p:nvPr/>
        </p:nvPicPr>
        <p:blipFill rotWithShape="1">
          <a:blip r:embed="rId3">
            <a:alphaModFix/>
          </a:blip>
          <a:srcRect/>
          <a:stretch/>
        </p:blipFill>
        <p:spPr>
          <a:xfrm>
            <a:off x="3621645" y="354392"/>
            <a:ext cx="5053211" cy="2774312"/>
          </a:xfrm>
          <a:prstGeom prst="rect">
            <a:avLst/>
          </a:prstGeom>
          <a:noFill/>
          <a:ln>
            <a:noFill/>
          </a:ln>
        </p:spPr>
      </p:pic>
      <p:pic>
        <p:nvPicPr>
          <p:cNvPr id="3" name="Picture 2" descr="Diagram&#10;&#10;Description automatically generated">
            <a:extLst>
              <a:ext uri="{FF2B5EF4-FFF2-40B4-BE49-F238E27FC236}">
                <a16:creationId xmlns:a16="http://schemas.microsoft.com/office/drawing/2014/main" id="{016F115F-9925-1F64-6D05-AA49EC318E71}"/>
              </a:ext>
            </a:extLst>
          </p:cNvPr>
          <p:cNvPicPr>
            <a:picLocks noChangeAspect="1"/>
          </p:cNvPicPr>
          <p:nvPr/>
        </p:nvPicPr>
        <p:blipFill>
          <a:blip r:embed="rId4"/>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DAC9-B3DC-B561-4739-2987D8CB8424}"/>
              </a:ext>
            </a:extLst>
          </p:cNvPr>
          <p:cNvSpPr>
            <a:spLocks noGrp="1"/>
          </p:cNvSpPr>
          <p:nvPr>
            <p:ph type="title"/>
          </p:nvPr>
        </p:nvSpPr>
        <p:spPr>
          <a:xfrm>
            <a:off x="838200" y="365125"/>
            <a:ext cx="10515600" cy="1268183"/>
          </a:xfrm>
        </p:spPr>
        <p:txBody>
          <a:bodyPr>
            <a:normAutofit/>
          </a:bodyPr>
          <a:lstStyle/>
          <a:p>
            <a:pPr algn="ctr"/>
            <a:r>
              <a:rPr lang="en-CA" sz="2400" dirty="0"/>
              <a:t>Want to learn more about the DSQ 64 report? </a:t>
            </a:r>
            <a:br>
              <a:rPr lang="en-CA" sz="2400" dirty="0"/>
            </a:br>
            <a:r>
              <a:rPr lang="en-CA" sz="2400" dirty="0"/>
              <a:t>Check out this session from last year’s Pop Up PD:</a:t>
            </a:r>
            <a:br>
              <a:rPr lang="en-CA" sz="2400" dirty="0"/>
            </a:br>
            <a:r>
              <a:rPr lang="en-CA" sz="2400" dirty="0">
                <a:hlinkClick r:id="rId3"/>
              </a:rPr>
              <a:t>https://e-channel.ca/practitioners/pop-pd-resources-previous-years</a:t>
            </a:r>
            <a:r>
              <a:rPr lang="en-CA" sz="2400" dirty="0"/>
              <a:t> </a:t>
            </a:r>
          </a:p>
        </p:txBody>
      </p:sp>
      <p:pic>
        <p:nvPicPr>
          <p:cNvPr id="3" name="Picture 2">
            <a:extLst>
              <a:ext uri="{FF2B5EF4-FFF2-40B4-BE49-F238E27FC236}">
                <a16:creationId xmlns:a16="http://schemas.microsoft.com/office/drawing/2014/main" id="{1DAADEEF-2C8E-204C-B3A2-8D13432C7012}"/>
              </a:ext>
            </a:extLst>
          </p:cNvPr>
          <p:cNvPicPr>
            <a:picLocks noChangeAspect="1"/>
          </p:cNvPicPr>
          <p:nvPr/>
        </p:nvPicPr>
        <p:blipFill>
          <a:blip r:embed="rId4"/>
          <a:stretch>
            <a:fillRect/>
          </a:stretch>
        </p:blipFill>
        <p:spPr>
          <a:xfrm>
            <a:off x="3072268" y="1963123"/>
            <a:ext cx="6047464" cy="3590533"/>
          </a:xfrm>
          <a:prstGeom prst="rect">
            <a:avLst/>
          </a:prstGeom>
        </p:spPr>
      </p:pic>
    </p:spTree>
    <p:extLst>
      <p:ext uri="{BB962C8B-B14F-4D97-AF65-F5344CB8AC3E}">
        <p14:creationId xmlns:p14="http://schemas.microsoft.com/office/powerpoint/2010/main" val="2610053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CC84A0-1CC5-A847-84F0-9847FE2C6020}"/>
              </a:ext>
            </a:extLst>
          </p:cNvPr>
          <p:cNvSpPr>
            <a:spLocks noGrp="1"/>
          </p:cNvSpPr>
          <p:nvPr>
            <p:ph type="body" idx="1"/>
          </p:nvPr>
        </p:nvSpPr>
        <p:spPr>
          <a:xfrm>
            <a:off x="913334" y="716877"/>
            <a:ext cx="10504848" cy="911966"/>
          </a:xfrm>
        </p:spPr>
        <p:txBody>
          <a:bodyPr>
            <a:normAutofit/>
          </a:bodyPr>
          <a:lstStyle/>
          <a:p>
            <a:pPr marL="114300" indent="0">
              <a:buNone/>
            </a:pPr>
            <a:r>
              <a:rPr lang="en-CA" sz="3600" dirty="0">
                <a:solidFill>
                  <a:srgbClr val="C00000"/>
                </a:solidFill>
              </a:rPr>
              <a:t>3. Reports Available in EOIS-</a:t>
            </a:r>
            <a:r>
              <a:rPr lang="en-CA" sz="3600" dirty="0" err="1">
                <a:solidFill>
                  <a:srgbClr val="C00000"/>
                </a:solidFill>
              </a:rPr>
              <a:t>CaMS</a:t>
            </a:r>
            <a:endParaRPr lang="en-CA" sz="3600" dirty="0">
              <a:solidFill>
                <a:srgbClr val="C00000"/>
              </a:solidFill>
            </a:endParaRPr>
          </a:p>
        </p:txBody>
      </p:sp>
      <p:sp>
        <p:nvSpPr>
          <p:cNvPr id="2" name="TextBox 1">
            <a:extLst>
              <a:ext uri="{FF2B5EF4-FFF2-40B4-BE49-F238E27FC236}">
                <a16:creationId xmlns:a16="http://schemas.microsoft.com/office/drawing/2014/main" id="{24679208-7387-B8A0-6E63-7F547A8B2931}"/>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pic>
        <p:nvPicPr>
          <p:cNvPr id="1026" name="Picture 2" descr="Buzz and Woody (Toy Story) Meme meme">
            <a:extLst>
              <a:ext uri="{FF2B5EF4-FFF2-40B4-BE49-F238E27FC236}">
                <a16:creationId xmlns:a16="http://schemas.microsoft.com/office/drawing/2014/main" id="{DDA5A801-371B-ABDB-58A6-7ACB9962E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68" y="2300025"/>
            <a:ext cx="4673426" cy="254701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867522B6-238F-6BB2-23F5-9340C4CC81B2}"/>
              </a:ext>
            </a:extLst>
          </p:cNvPr>
          <p:cNvCxnSpPr/>
          <p:nvPr/>
        </p:nvCxnSpPr>
        <p:spPr>
          <a:xfrm>
            <a:off x="1015377" y="1525870"/>
            <a:ext cx="9082292"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668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4" name="Title 1">
            <a:extLst>
              <a:ext uri="{FF2B5EF4-FFF2-40B4-BE49-F238E27FC236}">
                <a16:creationId xmlns:a16="http://schemas.microsoft.com/office/drawing/2014/main" id="{8E4F61C1-254D-4A93-ACCD-12CAF723133F}"/>
              </a:ext>
            </a:extLst>
          </p:cNvPr>
          <p:cNvSpPr txBox="1">
            <a:spLocks/>
          </p:cNvSpPr>
          <p:nvPr/>
        </p:nvSpPr>
        <p:spPr>
          <a:xfrm>
            <a:off x="838200" y="99899"/>
            <a:ext cx="10515600" cy="96811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LBS Site Level Reports Currently Available</a:t>
            </a:r>
          </a:p>
        </p:txBody>
      </p:sp>
      <p:pic>
        <p:nvPicPr>
          <p:cNvPr id="3" name="Picture 2">
            <a:extLst>
              <a:ext uri="{FF2B5EF4-FFF2-40B4-BE49-F238E27FC236}">
                <a16:creationId xmlns:a16="http://schemas.microsoft.com/office/drawing/2014/main" id="{0411E277-6E5E-49F2-8296-EE8B7D459379}"/>
              </a:ext>
            </a:extLst>
          </p:cNvPr>
          <p:cNvPicPr>
            <a:picLocks noChangeAspect="1"/>
          </p:cNvPicPr>
          <p:nvPr/>
        </p:nvPicPr>
        <p:blipFill>
          <a:blip r:embed="rId3"/>
          <a:stretch>
            <a:fillRect/>
          </a:stretch>
        </p:blipFill>
        <p:spPr>
          <a:xfrm>
            <a:off x="336399" y="1543268"/>
            <a:ext cx="6674001" cy="4568746"/>
          </a:xfrm>
          <a:prstGeom prst="rect">
            <a:avLst/>
          </a:prstGeom>
        </p:spPr>
      </p:pic>
      <p:pic>
        <p:nvPicPr>
          <p:cNvPr id="8" name="Graphic 7" descr="Badge New with solid fill">
            <a:extLst>
              <a:ext uri="{FF2B5EF4-FFF2-40B4-BE49-F238E27FC236}">
                <a16:creationId xmlns:a16="http://schemas.microsoft.com/office/drawing/2014/main" id="{6CA68E8F-D41C-40B7-BEAA-6B1ED37336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3308350"/>
            <a:ext cx="241300" cy="241300"/>
          </a:xfrm>
          <a:prstGeom prst="rect">
            <a:avLst/>
          </a:prstGeom>
        </p:spPr>
      </p:pic>
      <p:pic>
        <p:nvPicPr>
          <p:cNvPr id="10" name="Picture 9">
            <a:extLst>
              <a:ext uri="{FF2B5EF4-FFF2-40B4-BE49-F238E27FC236}">
                <a16:creationId xmlns:a16="http://schemas.microsoft.com/office/drawing/2014/main" id="{102CD842-68DA-413F-9CEE-168046987E7B}"/>
              </a:ext>
            </a:extLst>
          </p:cNvPr>
          <p:cNvPicPr>
            <a:picLocks noChangeAspect="1"/>
          </p:cNvPicPr>
          <p:nvPr/>
        </p:nvPicPr>
        <p:blipFill>
          <a:blip r:embed="rId6"/>
          <a:stretch>
            <a:fillRect/>
          </a:stretch>
        </p:blipFill>
        <p:spPr>
          <a:xfrm>
            <a:off x="5302333" y="1425461"/>
            <a:ext cx="6708943" cy="1647887"/>
          </a:xfrm>
          <a:prstGeom prst="rect">
            <a:avLst/>
          </a:prstGeom>
        </p:spPr>
      </p:pic>
      <p:sp>
        <p:nvSpPr>
          <p:cNvPr id="11" name="Arrow: Up 10">
            <a:extLst>
              <a:ext uri="{FF2B5EF4-FFF2-40B4-BE49-F238E27FC236}">
                <a16:creationId xmlns:a16="http://schemas.microsoft.com/office/drawing/2014/main" id="{1EABAF6F-A059-41AE-B6DC-C0E597F5AA43}"/>
              </a:ext>
            </a:extLst>
          </p:cNvPr>
          <p:cNvSpPr/>
          <p:nvPr/>
        </p:nvSpPr>
        <p:spPr>
          <a:xfrm>
            <a:off x="7708900" y="3152775"/>
            <a:ext cx="292100" cy="79375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id="{6B8AEF25-18FA-1E5E-C6A5-3DF6BECCBCC9}"/>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125496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26F799-5296-4E66-8106-3B78C437491B}"/>
              </a:ext>
            </a:extLst>
          </p:cNvPr>
          <p:cNvSpPr>
            <a:spLocks noGrp="1"/>
          </p:cNvSpPr>
          <p:nvPr>
            <p:ph type="title"/>
          </p:nvPr>
        </p:nvSpPr>
        <p:spPr>
          <a:xfrm>
            <a:off x="838200" y="365125"/>
            <a:ext cx="10992902" cy="1325563"/>
          </a:xfrm>
        </p:spPr>
        <p:txBody>
          <a:bodyPr>
            <a:normAutofit/>
          </a:bodyPr>
          <a:lstStyle/>
          <a:p>
            <a:r>
              <a:rPr lang="en-US" sz="3600" dirty="0"/>
              <a:t>Provincial/Regional “Roll-up” Reports Currently Available</a:t>
            </a:r>
          </a:p>
        </p:txBody>
      </p:sp>
      <p:sp>
        <p:nvSpPr>
          <p:cNvPr id="5" name="Content Placeholder 3">
            <a:extLst>
              <a:ext uri="{FF2B5EF4-FFF2-40B4-BE49-F238E27FC236}">
                <a16:creationId xmlns:a16="http://schemas.microsoft.com/office/drawing/2014/main" id="{A4E7DAD1-DF92-4324-A0C0-6FBF9A88A36F}"/>
              </a:ext>
            </a:extLst>
          </p:cNvPr>
          <p:cNvSpPr txBox="1">
            <a:spLocks/>
          </p:cNvSpPr>
          <p:nvPr/>
        </p:nvSpPr>
        <p:spPr>
          <a:xfrm>
            <a:off x="545516" y="1830388"/>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LBS - All Data - IR (Rollup)- #60AR</a:t>
            </a:r>
          </a:p>
          <a:p>
            <a:r>
              <a:rPr lang="en-US" dirty="0"/>
              <a:t>LBS - All Data- Outcomes/Follow-ups (Rollup) - #60DR</a:t>
            </a:r>
          </a:p>
          <a:p>
            <a:r>
              <a:rPr lang="en-US" dirty="0"/>
              <a:t>LBS - All Data- Service Plan/Profile (Rollup) - #60BR</a:t>
            </a:r>
          </a:p>
          <a:p>
            <a:r>
              <a:rPr lang="en-US" dirty="0"/>
              <a:t>LBS - Detailed Service Quality (Rollup) – #64R</a:t>
            </a:r>
          </a:p>
          <a:p>
            <a:pPr marL="114300" indent="0">
              <a:buNone/>
            </a:pPr>
            <a:endParaRPr lang="en-US" dirty="0"/>
          </a:p>
          <a:p>
            <a:endParaRPr lang="en-US" dirty="0"/>
          </a:p>
          <a:p>
            <a:endParaRPr lang="en-US" dirty="0"/>
          </a:p>
        </p:txBody>
      </p:sp>
      <p:sp>
        <p:nvSpPr>
          <p:cNvPr id="6" name="TextBox 5">
            <a:extLst>
              <a:ext uri="{FF2B5EF4-FFF2-40B4-BE49-F238E27FC236}">
                <a16:creationId xmlns:a16="http://schemas.microsoft.com/office/drawing/2014/main" id="{FA8EC253-3B9B-4E0F-84D3-D17073C98D6D}"/>
              </a:ext>
            </a:extLst>
          </p:cNvPr>
          <p:cNvSpPr txBox="1"/>
          <p:nvPr/>
        </p:nvSpPr>
        <p:spPr>
          <a:xfrm>
            <a:off x="8816800" y="3616230"/>
            <a:ext cx="2688816"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800" dirty="0"/>
              <a:t>Available for the province or by region:</a:t>
            </a:r>
          </a:p>
          <a:p>
            <a:pPr marL="285750" lvl="1" indent="-285750">
              <a:buFont typeface="Arial" panose="020B0604020202020204" pitchFamily="34" charset="0"/>
              <a:buChar char="•"/>
            </a:pPr>
            <a:r>
              <a:rPr lang="en-US" sz="1800" dirty="0"/>
              <a:t>Central</a:t>
            </a:r>
          </a:p>
          <a:p>
            <a:pPr marL="285750" lvl="1" indent="-285750">
              <a:buFont typeface="Arial" panose="020B0604020202020204" pitchFamily="34" charset="0"/>
              <a:buChar char="•"/>
            </a:pPr>
            <a:r>
              <a:rPr lang="en-US" sz="1800" dirty="0"/>
              <a:t>Eastern</a:t>
            </a:r>
          </a:p>
          <a:p>
            <a:pPr marL="285750" lvl="1" indent="-285750">
              <a:buFont typeface="Arial" panose="020B0604020202020204" pitchFamily="34" charset="0"/>
              <a:buChar char="•"/>
            </a:pPr>
            <a:r>
              <a:rPr lang="en-US" sz="1800" dirty="0"/>
              <a:t>Northern</a:t>
            </a:r>
          </a:p>
          <a:p>
            <a:pPr marL="285750" lvl="1" indent="-285750">
              <a:buFont typeface="Arial" panose="020B0604020202020204" pitchFamily="34" charset="0"/>
              <a:buChar char="•"/>
            </a:pPr>
            <a:r>
              <a:rPr lang="en-US" sz="1800" dirty="0"/>
              <a:t>Western</a:t>
            </a:r>
          </a:p>
          <a:p>
            <a:endParaRPr lang="en-US" sz="1800" dirty="0"/>
          </a:p>
        </p:txBody>
      </p:sp>
      <p:sp>
        <p:nvSpPr>
          <p:cNvPr id="2" name="TextBox 1">
            <a:extLst>
              <a:ext uri="{FF2B5EF4-FFF2-40B4-BE49-F238E27FC236}">
                <a16:creationId xmlns:a16="http://schemas.microsoft.com/office/drawing/2014/main" id="{ED38CC5D-276B-97BC-1B3D-629E9221D50A}"/>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1708538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BFD397-76A3-6CF4-10BF-5A892F29928B}"/>
              </a:ext>
            </a:extLst>
          </p:cNvPr>
          <p:cNvPicPr>
            <a:picLocks noChangeAspect="1"/>
          </p:cNvPicPr>
          <p:nvPr/>
        </p:nvPicPr>
        <p:blipFill>
          <a:blip r:embed="rId3"/>
          <a:stretch>
            <a:fillRect/>
          </a:stretch>
        </p:blipFill>
        <p:spPr>
          <a:xfrm>
            <a:off x="1888637" y="729276"/>
            <a:ext cx="8414723" cy="5898001"/>
          </a:xfrm>
          <a:prstGeom prst="rect">
            <a:avLst/>
          </a:prstGeom>
          <a:ln w="15875">
            <a:solidFill>
              <a:schemeClr val="tx1"/>
            </a:solidFill>
          </a:ln>
        </p:spPr>
      </p:pic>
      <p:sp>
        <p:nvSpPr>
          <p:cNvPr id="4" name="Title 1">
            <a:extLst>
              <a:ext uri="{FF2B5EF4-FFF2-40B4-BE49-F238E27FC236}">
                <a16:creationId xmlns:a16="http://schemas.microsoft.com/office/drawing/2014/main" id="{CC49EC1F-1890-1DD6-0A60-5101305BD29E}"/>
              </a:ext>
            </a:extLst>
          </p:cNvPr>
          <p:cNvSpPr txBox="1">
            <a:spLocks/>
          </p:cNvSpPr>
          <p:nvPr/>
        </p:nvSpPr>
        <p:spPr>
          <a:xfrm>
            <a:off x="2394689" y="230723"/>
            <a:ext cx="7402620" cy="459517"/>
          </a:xfrm>
          <a:prstGeom prst="rect">
            <a:avLst/>
          </a:prstGeom>
          <a:ln>
            <a:noFill/>
          </a:ln>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C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CA" sz="1800" dirty="0"/>
              <a:t>Summary of reports is available on myEOIS: “Desk Aids”</a:t>
            </a:r>
          </a:p>
        </p:txBody>
      </p:sp>
      <p:sp>
        <p:nvSpPr>
          <p:cNvPr id="5" name="TextBox 4">
            <a:extLst>
              <a:ext uri="{FF2B5EF4-FFF2-40B4-BE49-F238E27FC236}">
                <a16:creationId xmlns:a16="http://schemas.microsoft.com/office/drawing/2014/main" id="{37C611FF-0453-9667-2C69-D312662FC70B}"/>
              </a:ext>
            </a:extLst>
          </p:cNvPr>
          <p:cNvSpPr txBox="1"/>
          <p:nvPr/>
        </p:nvSpPr>
        <p:spPr>
          <a:xfrm>
            <a:off x="532932" y="4410499"/>
            <a:ext cx="622690" cy="1077218"/>
          </a:xfrm>
          <a:prstGeom prst="rect">
            <a:avLst/>
          </a:prstGeom>
          <a:noFill/>
          <a:ln w="15875">
            <a:solidFill>
              <a:srgbClr val="C00000"/>
            </a:solidFill>
          </a:ln>
        </p:spPr>
        <p:txBody>
          <a:bodyPr wrap="square" rtlCol="0">
            <a:spAutoFit/>
          </a:bodyPr>
          <a:lstStyle/>
          <a:p>
            <a:r>
              <a:rPr lang="en-CA" sz="1600" dirty="0">
                <a:solidFill>
                  <a:srgbClr val="C00000"/>
                </a:solidFill>
              </a:rPr>
              <a:t>e.g.</a:t>
            </a:r>
          </a:p>
          <a:p>
            <a:r>
              <a:rPr lang="en-CA" sz="1600" dirty="0">
                <a:solidFill>
                  <a:srgbClr val="C00000"/>
                </a:solidFill>
              </a:rPr>
              <a:t>60A</a:t>
            </a:r>
          </a:p>
          <a:p>
            <a:r>
              <a:rPr lang="en-CA" sz="1600" dirty="0">
                <a:solidFill>
                  <a:srgbClr val="C00000"/>
                </a:solidFill>
              </a:rPr>
              <a:t>&amp;</a:t>
            </a:r>
          </a:p>
          <a:p>
            <a:r>
              <a:rPr lang="en-CA" sz="1600" dirty="0">
                <a:solidFill>
                  <a:srgbClr val="C00000"/>
                </a:solidFill>
              </a:rPr>
              <a:t>60B</a:t>
            </a:r>
          </a:p>
        </p:txBody>
      </p:sp>
      <p:cxnSp>
        <p:nvCxnSpPr>
          <p:cNvPr id="7" name="Straight Arrow Connector 6">
            <a:extLst>
              <a:ext uri="{FF2B5EF4-FFF2-40B4-BE49-F238E27FC236}">
                <a16:creationId xmlns:a16="http://schemas.microsoft.com/office/drawing/2014/main" id="{D91459DC-935A-2BC8-DB62-A8EFCBD26B97}"/>
              </a:ext>
            </a:extLst>
          </p:cNvPr>
          <p:cNvCxnSpPr>
            <a:cxnSpLocks/>
          </p:cNvCxnSpPr>
          <p:nvPr/>
        </p:nvCxnSpPr>
        <p:spPr>
          <a:xfrm>
            <a:off x="1357575" y="4874930"/>
            <a:ext cx="1082695" cy="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301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E9190A5-F4B8-4133-B2C3-A0CD7A38A722}"/>
              </a:ext>
            </a:extLst>
          </p:cNvPr>
          <p:cNvSpPr>
            <a:spLocks noGrp="1"/>
          </p:cNvSpPr>
          <p:nvPr>
            <p:ph type="title"/>
          </p:nvPr>
        </p:nvSpPr>
        <p:spPr>
          <a:xfrm>
            <a:off x="838200" y="352062"/>
            <a:ext cx="10515600" cy="740051"/>
          </a:xfrm>
        </p:spPr>
        <p:txBody>
          <a:bodyPr>
            <a:normAutofit/>
          </a:bodyPr>
          <a:lstStyle/>
          <a:p>
            <a:r>
              <a:rPr lang="en-US" sz="3600" dirty="0"/>
              <a:t>Useful Reports</a:t>
            </a:r>
          </a:p>
        </p:txBody>
      </p:sp>
      <p:sp>
        <p:nvSpPr>
          <p:cNvPr id="5" name="Content Placeholder 6">
            <a:extLst>
              <a:ext uri="{FF2B5EF4-FFF2-40B4-BE49-F238E27FC236}">
                <a16:creationId xmlns:a16="http://schemas.microsoft.com/office/drawing/2014/main" id="{13403313-87C1-41A2-BB2D-F18123DB00DD}"/>
              </a:ext>
            </a:extLst>
          </p:cNvPr>
          <p:cNvSpPr txBox="1">
            <a:spLocks/>
          </p:cNvSpPr>
          <p:nvPr/>
        </p:nvSpPr>
        <p:spPr>
          <a:xfrm>
            <a:off x="1253150" y="1729087"/>
            <a:ext cx="3657600" cy="2103530"/>
          </a:xfrm>
          <a:prstGeom prst="rect">
            <a:avLst/>
          </a:prstGeom>
          <a:ln w="38100" cmpd="sng">
            <a:solidFill>
              <a:schemeClr val="accent2">
                <a:lumMod val="75000"/>
              </a:schemeClr>
            </a:solidFill>
          </a:ln>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latin typeface="Calibri" panose="020F0502020204030204" pitchFamily="34" charset="0"/>
                <a:cs typeface="Calibri" panose="020F0502020204030204" pitchFamily="34" charset="0"/>
              </a:rPr>
              <a:t>Report 60B</a:t>
            </a:r>
          </a:p>
          <a:p>
            <a:r>
              <a:rPr lang="en-US" sz="1800" b="1" dirty="0">
                <a:latin typeface="Calibri" panose="020F0502020204030204" pitchFamily="34" charset="0"/>
                <a:cs typeface="Calibri" panose="020F0502020204030204" pitchFamily="34" charset="0"/>
              </a:rPr>
              <a:t>LBS-All Data Service Plan/Profile</a:t>
            </a:r>
          </a:p>
          <a:p>
            <a:endParaRPr lang="en-US" sz="18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Summarizes all profile information </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Gives you summary data for 4 of the 5 core measures</a:t>
            </a:r>
          </a:p>
        </p:txBody>
      </p:sp>
      <p:sp>
        <p:nvSpPr>
          <p:cNvPr id="6" name="Content Placeholder 5">
            <a:extLst>
              <a:ext uri="{FF2B5EF4-FFF2-40B4-BE49-F238E27FC236}">
                <a16:creationId xmlns:a16="http://schemas.microsoft.com/office/drawing/2014/main" id="{B900F51A-4003-4057-B780-4EF3A90E958F}"/>
              </a:ext>
            </a:extLst>
          </p:cNvPr>
          <p:cNvSpPr txBox="1">
            <a:spLocks/>
          </p:cNvSpPr>
          <p:nvPr/>
        </p:nvSpPr>
        <p:spPr>
          <a:xfrm>
            <a:off x="5927767" y="1729087"/>
            <a:ext cx="4699091" cy="2103530"/>
          </a:xfrm>
          <a:prstGeom prst="rect">
            <a:avLst/>
          </a:prstGeom>
          <a:noFill/>
          <a:ln w="38100" cmpd="sng">
            <a:solidFill>
              <a:schemeClr val="accent2">
                <a:lumMod val="75000"/>
              </a:schemeClr>
            </a:solid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Font typeface="Arial"/>
              <a:buNone/>
            </a:pPr>
            <a:r>
              <a:rPr lang="en-US" sz="1800" b="1" dirty="0"/>
              <a:t>Report 60D</a:t>
            </a:r>
          </a:p>
          <a:p>
            <a:pPr marL="0" indent="0">
              <a:lnSpc>
                <a:spcPct val="100000"/>
              </a:lnSpc>
              <a:spcBef>
                <a:spcPts val="0"/>
              </a:spcBef>
              <a:buFont typeface="Arial"/>
              <a:buNone/>
            </a:pPr>
            <a:r>
              <a:rPr lang="en-US" sz="1800" b="1" dirty="0"/>
              <a:t>LBS-All Data Outcomes/Follow-ups</a:t>
            </a:r>
          </a:p>
          <a:p>
            <a:pPr marL="0" indent="0">
              <a:lnSpc>
                <a:spcPct val="100000"/>
              </a:lnSpc>
              <a:spcBef>
                <a:spcPts val="0"/>
              </a:spcBef>
              <a:buFont typeface="Arial"/>
              <a:buNone/>
            </a:pPr>
            <a:endParaRPr lang="en-US" sz="1800" b="1" dirty="0"/>
          </a:p>
          <a:p>
            <a:pPr marL="285750" indent="-285750"/>
            <a:r>
              <a:rPr lang="en-US" sz="1800" dirty="0"/>
              <a:t>Summarizes all outcome information </a:t>
            </a:r>
            <a:endParaRPr lang="en-US" sz="1800" dirty="0">
              <a:solidFill>
                <a:srgbClr val="FF0000"/>
              </a:solidFill>
            </a:endParaRPr>
          </a:p>
          <a:p>
            <a:pPr marL="285750" indent="-285750"/>
            <a:r>
              <a:rPr lang="en-US" sz="1800" dirty="0"/>
              <a:t>Gives you summary data on completions and outcomes at exit, 3, 6 and 12 months</a:t>
            </a:r>
          </a:p>
        </p:txBody>
      </p:sp>
      <p:sp>
        <p:nvSpPr>
          <p:cNvPr id="8" name="Content Placeholder 7">
            <a:extLst>
              <a:ext uri="{FF2B5EF4-FFF2-40B4-BE49-F238E27FC236}">
                <a16:creationId xmlns:a16="http://schemas.microsoft.com/office/drawing/2014/main" id="{375949B0-EED7-4386-8328-CCF4D656A5A1}"/>
              </a:ext>
            </a:extLst>
          </p:cNvPr>
          <p:cNvSpPr txBox="1">
            <a:spLocks/>
          </p:cNvSpPr>
          <p:nvPr/>
        </p:nvSpPr>
        <p:spPr>
          <a:xfrm>
            <a:off x="3449429" y="4115203"/>
            <a:ext cx="4699090" cy="1650684"/>
          </a:xfrm>
          <a:prstGeom prst="rect">
            <a:avLst/>
          </a:prstGeom>
          <a:ln w="38100" cmpd="sng">
            <a:solidFill>
              <a:schemeClr val="accent2">
                <a:lumMod val="75000"/>
              </a:schemeClr>
            </a:solidFill>
          </a:ln>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latin typeface="Calibri" panose="020F0502020204030204" pitchFamily="34" charset="0"/>
                <a:cs typeface="Calibri" panose="020F0502020204030204" pitchFamily="34" charset="0"/>
              </a:rPr>
              <a:t>Report 61</a:t>
            </a:r>
          </a:p>
          <a:p>
            <a:r>
              <a:rPr lang="en-US" sz="1800" b="1" dirty="0">
                <a:latin typeface="Calibri" panose="020F0502020204030204" pitchFamily="34" charset="0"/>
                <a:cs typeface="Calibri" panose="020F0502020204030204" pitchFamily="34" charset="0"/>
              </a:rPr>
              <a:t>LBS Case Activity</a:t>
            </a:r>
          </a:p>
          <a:p>
            <a:endParaRPr lang="en-US" sz="1800" b="1"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Shows all data related to service plans that are open, approved, active or have been closed (weekly)</a:t>
            </a:r>
          </a:p>
          <a:p>
            <a:endParaRPr lang="en-US" dirty="0"/>
          </a:p>
        </p:txBody>
      </p:sp>
      <p:sp>
        <p:nvSpPr>
          <p:cNvPr id="2" name="TextBox 1">
            <a:extLst>
              <a:ext uri="{FF2B5EF4-FFF2-40B4-BE49-F238E27FC236}">
                <a16:creationId xmlns:a16="http://schemas.microsoft.com/office/drawing/2014/main" id="{B1F91229-E6C5-0862-CAAB-7DC4002E761F}"/>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pic>
        <p:nvPicPr>
          <p:cNvPr id="7" name="Picture 6">
            <a:extLst>
              <a:ext uri="{FF2B5EF4-FFF2-40B4-BE49-F238E27FC236}">
                <a16:creationId xmlns:a16="http://schemas.microsoft.com/office/drawing/2014/main" id="{7F24169C-CCFE-C13C-33C8-E77F9DF31DB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735866" y="352062"/>
            <a:ext cx="1781984" cy="1212090"/>
          </a:xfrm>
          <a:prstGeom prst="rect">
            <a:avLst/>
          </a:prstGeom>
        </p:spPr>
      </p:pic>
      <p:sp>
        <p:nvSpPr>
          <p:cNvPr id="9" name="TextBox 8">
            <a:extLst>
              <a:ext uri="{FF2B5EF4-FFF2-40B4-BE49-F238E27FC236}">
                <a16:creationId xmlns:a16="http://schemas.microsoft.com/office/drawing/2014/main" id="{20496B72-571A-5F15-A505-5E223E07BAB7}"/>
              </a:ext>
            </a:extLst>
          </p:cNvPr>
          <p:cNvSpPr txBox="1"/>
          <p:nvPr/>
        </p:nvSpPr>
        <p:spPr>
          <a:xfrm>
            <a:off x="6539536" y="5364310"/>
            <a:ext cx="2217113" cy="369332"/>
          </a:xfrm>
          <a:prstGeom prst="rect">
            <a:avLst/>
          </a:prstGeom>
          <a:noFill/>
        </p:spPr>
        <p:txBody>
          <a:bodyPr wrap="square" rtlCol="0">
            <a:spAutoFit/>
          </a:bodyPr>
          <a:lstStyle/>
          <a:p>
            <a:r>
              <a:rPr lang="en-CA" sz="900">
                <a:hlinkClick r:id="rId4" tooltip="https://picnicwithants.com/2012/03/20/yes-its-still-my-blog-here-it-has-many-personalities-or-something-plus-update-on-symptoms-and-spring/"/>
              </a:rPr>
              <a:t>This Photo</a:t>
            </a:r>
            <a:r>
              <a:rPr lang="en-CA" sz="900"/>
              <a:t> by Unknown Author is licensed under </a:t>
            </a:r>
            <a:r>
              <a:rPr lang="en-CA" sz="900">
                <a:hlinkClick r:id="rId5" tooltip="https://creativecommons.org/licenses/by-nc/3.0/"/>
              </a:rPr>
              <a:t>CC BY-NC</a:t>
            </a:r>
            <a:endParaRPr lang="en-CA" sz="900"/>
          </a:p>
        </p:txBody>
      </p:sp>
    </p:spTree>
    <p:extLst>
      <p:ext uri="{BB962C8B-B14F-4D97-AF65-F5344CB8AC3E}">
        <p14:creationId xmlns:p14="http://schemas.microsoft.com/office/powerpoint/2010/main" val="746501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6D67-9719-C9A8-C790-FA1F622AAD33}"/>
              </a:ext>
            </a:extLst>
          </p:cNvPr>
          <p:cNvSpPr>
            <a:spLocks noGrp="1"/>
          </p:cNvSpPr>
          <p:nvPr>
            <p:ph type="title"/>
          </p:nvPr>
        </p:nvSpPr>
        <p:spPr>
          <a:xfrm>
            <a:off x="620382" y="1852642"/>
            <a:ext cx="4689805" cy="3152716"/>
          </a:xfrm>
        </p:spPr>
        <p:txBody>
          <a:bodyPr>
            <a:noAutofit/>
          </a:bodyPr>
          <a:lstStyle/>
          <a:p>
            <a:r>
              <a:rPr lang="en-CA" sz="2800" dirty="0"/>
              <a:t>Remember the report guides!</a:t>
            </a:r>
            <a:br>
              <a:rPr lang="en-CA" sz="2800" dirty="0"/>
            </a:br>
            <a:br>
              <a:rPr lang="en-CA" sz="2800" dirty="0"/>
            </a:br>
            <a:r>
              <a:rPr lang="en-CA" sz="2800" dirty="0"/>
              <a:t>Available on </a:t>
            </a:r>
            <a:br>
              <a:rPr lang="en-CA" sz="2800" dirty="0"/>
            </a:br>
            <a:br>
              <a:rPr lang="en-CA" sz="2800" dirty="0"/>
            </a:br>
            <a:r>
              <a:rPr lang="en-CA" sz="2800" dirty="0"/>
              <a:t>- EOIS-CaMS Reporting  &amp;</a:t>
            </a:r>
            <a:br>
              <a:rPr lang="en-CA" sz="2800" dirty="0"/>
            </a:br>
            <a:r>
              <a:rPr lang="en-CA" sz="2800" dirty="0"/>
              <a:t>- </a:t>
            </a:r>
            <a:r>
              <a:rPr lang="en-CA" sz="2800" dirty="0" err="1"/>
              <a:t>myEOIS</a:t>
            </a:r>
            <a:endParaRPr lang="en-CA" sz="2800" dirty="0"/>
          </a:p>
        </p:txBody>
      </p:sp>
      <p:pic>
        <p:nvPicPr>
          <p:cNvPr id="5" name="Picture 4">
            <a:extLst>
              <a:ext uri="{FF2B5EF4-FFF2-40B4-BE49-F238E27FC236}">
                <a16:creationId xmlns:a16="http://schemas.microsoft.com/office/drawing/2014/main" id="{CA2704C3-EADF-93F1-879D-D7C0F3F3FCEB}"/>
              </a:ext>
            </a:extLst>
          </p:cNvPr>
          <p:cNvPicPr>
            <a:picLocks noChangeAspect="1"/>
          </p:cNvPicPr>
          <p:nvPr/>
        </p:nvPicPr>
        <p:blipFill>
          <a:blip r:embed="rId3"/>
          <a:stretch>
            <a:fillRect/>
          </a:stretch>
        </p:blipFill>
        <p:spPr>
          <a:xfrm>
            <a:off x="6047381" y="518660"/>
            <a:ext cx="5524237" cy="5239778"/>
          </a:xfrm>
          <a:prstGeom prst="rect">
            <a:avLst/>
          </a:prstGeom>
        </p:spPr>
      </p:pic>
      <p:sp>
        <p:nvSpPr>
          <p:cNvPr id="3" name="TextBox 2">
            <a:extLst>
              <a:ext uri="{FF2B5EF4-FFF2-40B4-BE49-F238E27FC236}">
                <a16:creationId xmlns:a16="http://schemas.microsoft.com/office/drawing/2014/main" id="{81314103-3042-5D0E-0E93-7564EE1CE2A1}"/>
              </a:ext>
            </a:extLst>
          </p:cNvPr>
          <p:cNvSpPr txBox="1"/>
          <p:nvPr/>
        </p:nvSpPr>
        <p:spPr>
          <a:xfrm>
            <a:off x="135706" y="6429279"/>
            <a:ext cx="5659156" cy="307777"/>
          </a:xfrm>
          <a:prstGeom prst="rect">
            <a:avLst/>
          </a:prstGeom>
          <a:solidFill>
            <a:srgbClr val="4B752F"/>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795879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E9190A5-F4B8-4133-B2C3-A0CD7A38A722}"/>
              </a:ext>
            </a:extLst>
          </p:cNvPr>
          <p:cNvSpPr>
            <a:spLocks noGrp="1"/>
          </p:cNvSpPr>
          <p:nvPr>
            <p:ph type="title"/>
          </p:nvPr>
        </p:nvSpPr>
        <p:spPr>
          <a:xfrm>
            <a:off x="453521" y="2225006"/>
            <a:ext cx="3574327" cy="1823580"/>
          </a:xfrm>
        </p:spPr>
        <p:txBody>
          <a:bodyPr>
            <a:noAutofit/>
          </a:bodyPr>
          <a:lstStyle/>
          <a:p>
            <a:r>
              <a:rPr lang="en-US" sz="3200" b="1" dirty="0">
                <a:latin typeface="Calibri" panose="020F0502020204030204" pitchFamily="34" charset="0"/>
                <a:cs typeface="Calibri" panose="020F0502020204030204" pitchFamily="34" charset="0"/>
              </a:rPr>
              <a:t>4. Report 60B:</a:t>
            </a:r>
            <a:br>
              <a:rPr lang="en-US" sz="3200" b="1" dirty="0">
                <a:latin typeface="Calibri" panose="020F0502020204030204" pitchFamily="34" charset="0"/>
                <a:cs typeface="Calibri" panose="020F0502020204030204" pitchFamily="34" charset="0"/>
              </a:rPr>
            </a:b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LBS-All Data Service Plan/Profile</a:t>
            </a:r>
            <a:endParaRPr lang="en-US" sz="3600" dirty="0"/>
          </a:p>
        </p:txBody>
      </p:sp>
      <p:sp>
        <p:nvSpPr>
          <p:cNvPr id="5" name="Content Placeholder 6">
            <a:extLst>
              <a:ext uri="{FF2B5EF4-FFF2-40B4-BE49-F238E27FC236}">
                <a16:creationId xmlns:a16="http://schemas.microsoft.com/office/drawing/2014/main" id="{13403313-87C1-41A2-BB2D-F18123DB00DD}"/>
              </a:ext>
            </a:extLst>
          </p:cNvPr>
          <p:cNvSpPr txBox="1">
            <a:spLocks/>
          </p:cNvSpPr>
          <p:nvPr/>
        </p:nvSpPr>
        <p:spPr>
          <a:xfrm>
            <a:off x="4280290" y="729276"/>
            <a:ext cx="7392501" cy="4684196"/>
          </a:xfrm>
          <a:prstGeom prst="rect">
            <a:avLst/>
          </a:prstGeom>
          <a:ln w="38100" cmpd="sng">
            <a:solidFill>
              <a:srgbClr val="C00000"/>
            </a:solidFill>
          </a:ln>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8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Features</a:t>
            </a:r>
          </a:p>
          <a:p>
            <a:endParaRPr lang="en-US" sz="23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Produced as a PDF</a:t>
            </a: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Generated monthly</a:t>
            </a: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Based on </a:t>
            </a:r>
            <a:r>
              <a:rPr lang="en-US" sz="2300" u="sng" dirty="0">
                <a:latin typeface="Calibri" panose="020F0502020204030204" pitchFamily="34" charset="0"/>
                <a:cs typeface="Calibri" panose="020F0502020204030204" pitchFamily="34" charset="0"/>
              </a:rPr>
              <a:t>active</a:t>
            </a:r>
            <a:r>
              <a:rPr lang="en-US" sz="2300" dirty="0">
                <a:latin typeface="Calibri" panose="020F0502020204030204" pitchFamily="34" charset="0"/>
                <a:cs typeface="Calibri" panose="020F0502020204030204" pitchFamily="34" charset="0"/>
              </a:rPr>
              <a:t> service plans</a:t>
            </a: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Summarizes all service plan/profile information </a:t>
            </a: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Gives you summary data for 4 of the 5 core measures for your site</a:t>
            </a: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Can be used to monitor progress toward meeting core measures and for planning</a:t>
            </a: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Provincial and regional “Rollup” reports are also available</a:t>
            </a:r>
          </a:p>
          <a:p>
            <a:pPr marL="285750" indent="-285750">
              <a:buFont typeface="Arial" panose="020B0604020202020204" pitchFamily="34" charset="0"/>
              <a:buChar char="•"/>
            </a:pPr>
            <a:r>
              <a:rPr lang="en-US" sz="2300" dirty="0">
                <a:solidFill>
                  <a:srgbClr val="C00000"/>
                </a:solidFill>
                <a:latin typeface="Calibri" panose="020F0502020204030204" pitchFamily="34" charset="0"/>
                <a:cs typeface="Calibri" panose="020F0502020204030204" pitchFamily="34" charset="0"/>
              </a:rPr>
              <a:t>Will not match DSQ 64 report because DSQ draws most data from </a:t>
            </a:r>
            <a:r>
              <a:rPr lang="en-US" sz="2300" u="sng" dirty="0">
                <a:solidFill>
                  <a:srgbClr val="C00000"/>
                </a:solidFill>
                <a:latin typeface="Calibri" panose="020F0502020204030204" pitchFamily="34" charset="0"/>
                <a:cs typeface="Calibri" panose="020F0502020204030204" pitchFamily="34" charset="0"/>
              </a:rPr>
              <a:t>closed</a:t>
            </a:r>
            <a:r>
              <a:rPr lang="en-US" sz="2300" dirty="0">
                <a:solidFill>
                  <a:srgbClr val="C00000"/>
                </a:solidFill>
                <a:latin typeface="Calibri" panose="020F0502020204030204" pitchFamily="34" charset="0"/>
                <a:cs typeface="Calibri" panose="020F0502020204030204" pitchFamily="34" charset="0"/>
              </a:rPr>
              <a:t> service plans</a:t>
            </a:r>
          </a:p>
        </p:txBody>
      </p:sp>
      <p:sp>
        <p:nvSpPr>
          <p:cNvPr id="2" name="TextBox 1">
            <a:extLst>
              <a:ext uri="{FF2B5EF4-FFF2-40B4-BE49-F238E27FC236}">
                <a16:creationId xmlns:a16="http://schemas.microsoft.com/office/drawing/2014/main" id="{4C7E9310-BBF4-03F6-23A0-877C66091C4F}"/>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2963122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8BBDD2-899A-17C2-600F-AC681B7CACA4}"/>
              </a:ext>
            </a:extLst>
          </p:cNvPr>
          <p:cNvSpPr txBox="1"/>
          <p:nvPr/>
        </p:nvSpPr>
        <p:spPr>
          <a:xfrm>
            <a:off x="4297119" y="723207"/>
            <a:ext cx="6717124" cy="4339650"/>
          </a:xfrm>
          <a:prstGeom prst="rect">
            <a:avLst/>
          </a:prstGeom>
          <a:noFill/>
        </p:spPr>
        <p:txBody>
          <a:bodyPr wrap="square">
            <a:spAutoFit/>
          </a:bodyPr>
          <a:lstStyle/>
          <a:p>
            <a:r>
              <a:rPr lang="en-US" sz="2300" b="1" dirty="0">
                <a:latin typeface="Calibri" panose="020F0502020204030204" pitchFamily="34" charset="0"/>
                <a:cs typeface="Calibri" panose="020F0502020204030204" pitchFamily="34" charset="0"/>
              </a:rPr>
              <a:t>Other Tidbits</a:t>
            </a:r>
          </a:p>
          <a:p>
            <a:endParaRPr lang="en-US" sz="2300" b="1" i="0" u="none" strike="noStrike" baseline="0"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Closed service plans are included if they were </a:t>
            </a:r>
            <a:r>
              <a:rPr lang="en-US" sz="2300" u="sng" dirty="0">
                <a:solidFill>
                  <a:srgbClr val="C00000"/>
                </a:solidFill>
                <a:latin typeface="Calibri" panose="020F0502020204030204" pitchFamily="34" charset="0"/>
                <a:cs typeface="Calibri" panose="020F0502020204030204" pitchFamily="34" charset="0"/>
              </a:rPr>
              <a:t>active</a:t>
            </a:r>
            <a:r>
              <a:rPr lang="en-US" sz="2300" dirty="0">
                <a:latin typeface="Calibri" panose="020F0502020204030204" pitchFamily="34" charset="0"/>
                <a:cs typeface="Calibri" panose="020F0502020204030204" pitchFamily="34" charset="0"/>
              </a:rPr>
              <a:t> during the report period and do not have a Closure Reason of “Opened in Error”. </a:t>
            </a:r>
          </a:p>
          <a:p>
            <a:pPr marL="285750" indent="-285750">
              <a:buFont typeface="Arial" panose="020B0604020202020204" pitchFamily="34" charset="0"/>
              <a:buChar char="•"/>
            </a:pPr>
            <a:endParaRPr lang="en-US" sz="23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All sections of the report, except for ‘Expenditures’ and ‘Unique Learners Served’, are based on total # of service plans year to date.</a:t>
            </a:r>
          </a:p>
          <a:p>
            <a:pPr marL="285750" indent="-285750">
              <a:buFont typeface="Arial" panose="020B0604020202020204" pitchFamily="34" charset="0"/>
              <a:buChar char="•"/>
            </a:pPr>
            <a:endParaRPr lang="en-US" sz="23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If a learner has more than one service plan in the report period, data from each plan is counted.</a:t>
            </a:r>
            <a:endParaRPr lang="en-CA" sz="2300" dirty="0">
              <a:latin typeface="Calibri" panose="020F0502020204030204" pitchFamily="34" charset="0"/>
              <a:cs typeface="Calibri" panose="020F0502020204030204" pitchFamily="34" charset="0"/>
            </a:endParaRPr>
          </a:p>
        </p:txBody>
      </p:sp>
      <p:sp>
        <p:nvSpPr>
          <p:cNvPr id="2" name="Title 4">
            <a:extLst>
              <a:ext uri="{FF2B5EF4-FFF2-40B4-BE49-F238E27FC236}">
                <a16:creationId xmlns:a16="http://schemas.microsoft.com/office/drawing/2014/main" id="{7A7BDC3E-90EE-7185-1A80-FA58FB117438}"/>
              </a:ext>
            </a:extLst>
          </p:cNvPr>
          <p:cNvSpPr txBox="1">
            <a:spLocks/>
          </p:cNvSpPr>
          <p:nvPr/>
        </p:nvSpPr>
        <p:spPr>
          <a:xfrm>
            <a:off x="453522" y="2225006"/>
            <a:ext cx="3546278" cy="182358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b="1" dirty="0">
                <a:latin typeface="Calibri" panose="020F0502020204030204" pitchFamily="34" charset="0"/>
                <a:cs typeface="Calibri" panose="020F0502020204030204" pitchFamily="34" charset="0"/>
              </a:rPr>
              <a:t>4. Report 60B:</a:t>
            </a:r>
            <a:br>
              <a:rPr lang="en-US" sz="3200" b="1" dirty="0">
                <a:latin typeface="Calibri" panose="020F0502020204030204" pitchFamily="34" charset="0"/>
                <a:cs typeface="Calibri" panose="020F0502020204030204" pitchFamily="34" charset="0"/>
              </a:rPr>
            </a:b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LBS-All Data Service Plan/Profile</a:t>
            </a:r>
            <a:endParaRPr lang="en-US" sz="3600" dirty="0"/>
          </a:p>
        </p:txBody>
      </p:sp>
      <p:sp>
        <p:nvSpPr>
          <p:cNvPr id="4" name="TextBox 3">
            <a:extLst>
              <a:ext uri="{FF2B5EF4-FFF2-40B4-BE49-F238E27FC236}">
                <a16:creationId xmlns:a16="http://schemas.microsoft.com/office/drawing/2014/main" id="{3356ECFA-A89D-12FB-9B4B-AB6E6AF61014}"/>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2388930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CC84A0-1CC5-A847-84F0-9847FE2C6020}"/>
              </a:ext>
            </a:extLst>
          </p:cNvPr>
          <p:cNvSpPr>
            <a:spLocks noGrp="1"/>
          </p:cNvSpPr>
          <p:nvPr>
            <p:ph type="body" idx="1"/>
          </p:nvPr>
        </p:nvSpPr>
        <p:spPr>
          <a:xfrm>
            <a:off x="843576" y="1191716"/>
            <a:ext cx="10504848" cy="911966"/>
          </a:xfrm>
        </p:spPr>
        <p:txBody>
          <a:bodyPr>
            <a:normAutofit/>
          </a:bodyPr>
          <a:lstStyle/>
          <a:p>
            <a:pPr marL="114300" indent="0">
              <a:buNone/>
            </a:pPr>
            <a:r>
              <a:rPr lang="en-CA" sz="3600" dirty="0">
                <a:solidFill>
                  <a:srgbClr val="C00000"/>
                </a:solidFill>
              </a:rPr>
              <a:t>Take a look at some of the data in report 60B…</a:t>
            </a:r>
          </a:p>
        </p:txBody>
      </p:sp>
      <p:sp>
        <p:nvSpPr>
          <p:cNvPr id="2" name="TextBox 1">
            <a:extLst>
              <a:ext uri="{FF2B5EF4-FFF2-40B4-BE49-F238E27FC236}">
                <a16:creationId xmlns:a16="http://schemas.microsoft.com/office/drawing/2014/main" id="{0BE11870-799C-5CA1-A2A5-A1E635CE2A3E}"/>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pic>
        <p:nvPicPr>
          <p:cNvPr id="2050" name="Picture 2" descr="I Love DATA - Data laughing | Meme Generator">
            <a:extLst>
              <a:ext uri="{FF2B5EF4-FFF2-40B4-BE49-F238E27FC236}">
                <a16:creationId xmlns:a16="http://schemas.microsoft.com/office/drawing/2014/main" id="{1AD67AF4-299D-AD62-270C-FDB111ACF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499" y="2789335"/>
            <a:ext cx="2918974" cy="271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910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Google Shape;61;g9c9307fa39_0_0"/>
          <p:cNvSpPr txBox="1"/>
          <p:nvPr/>
        </p:nvSpPr>
        <p:spPr>
          <a:xfrm>
            <a:off x="557790" y="1096146"/>
            <a:ext cx="5214711" cy="4311716"/>
          </a:xfrm>
          <a:prstGeom prst="rect">
            <a:avLst/>
          </a:prstGeom>
          <a:noFill/>
          <a:ln>
            <a:noFill/>
          </a:ln>
        </p:spPr>
        <p:txBody>
          <a:bodyPr spcFirstLastPara="1" wrap="square" lIns="91425" tIns="45700" rIns="91425" bIns="45700" anchor="t" anchorCtr="0">
            <a:noAutofit/>
          </a:bodyPr>
          <a:lstStyle/>
          <a:p>
            <a:pPr marL="152400" marR="0" lvl="0" indent="0" algn="l" rtl="0">
              <a:lnSpc>
                <a:spcPct val="90000"/>
              </a:lnSpc>
              <a:spcBef>
                <a:spcPts val="0"/>
              </a:spcBef>
              <a:spcAft>
                <a:spcPts val="0"/>
              </a:spcAft>
              <a:buClr>
                <a:schemeClr val="dk1"/>
              </a:buClr>
              <a:buSzPts val="2400"/>
              <a:buFont typeface="Arial"/>
              <a:buNone/>
            </a:pPr>
            <a:r>
              <a:rPr lang="en-CA" sz="2000" i="1" dirty="0">
                <a:solidFill>
                  <a:schemeClr val="tx1"/>
                </a:solidFill>
                <a:latin typeface="Calibri" panose="020F0502020204030204" pitchFamily="34" charset="0"/>
                <a:ea typeface="Book Antiqua"/>
                <a:cs typeface="Calibri" panose="020F0502020204030204" pitchFamily="34" charset="0"/>
                <a:sym typeface="Book Antiqua"/>
              </a:rPr>
              <a:t>I would like to begin by acknowledging the Indigenous Peoples of all the lands that we are on today. While we meet today on a virtual platform, I would like to take a moment to acknowledge the importance of the lands, which we each call home. </a:t>
            </a:r>
          </a:p>
          <a:p>
            <a:pPr marL="152400" marR="0" lvl="0" indent="0" algn="l" rtl="0">
              <a:lnSpc>
                <a:spcPct val="90000"/>
              </a:lnSpc>
              <a:spcBef>
                <a:spcPts val="0"/>
              </a:spcBef>
              <a:spcAft>
                <a:spcPts val="0"/>
              </a:spcAft>
              <a:buClr>
                <a:schemeClr val="dk1"/>
              </a:buClr>
              <a:buSzPts val="2400"/>
              <a:buFont typeface="Arial"/>
              <a:buNone/>
            </a:pPr>
            <a:endParaRPr lang="en-CA" sz="2000" i="1" dirty="0">
              <a:solidFill>
                <a:schemeClr val="tx1"/>
              </a:solidFill>
              <a:latin typeface="Calibri" panose="020F0502020204030204" pitchFamily="34" charset="0"/>
              <a:ea typeface="Book Antiqua"/>
              <a:cs typeface="Calibri" panose="020F0502020204030204" pitchFamily="34" charset="0"/>
              <a:sym typeface="Book Antiqua"/>
            </a:endParaRPr>
          </a:p>
          <a:p>
            <a:pPr marL="152400" marR="0" lvl="0" indent="0" algn="l" rtl="0">
              <a:lnSpc>
                <a:spcPct val="90000"/>
              </a:lnSpc>
              <a:spcBef>
                <a:spcPts val="0"/>
              </a:spcBef>
              <a:spcAft>
                <a:spcPts val="0"/>
              </a:spcAft>
              <a:buClr>
                <a:schemeClr val="dk1"/>
              </a:buClr>
              <a:buSzPts val="2400"/>
              <a:buFont typeface="Arial"/>
              <a:buNone/>
            </a:pPr>
            <a:r>
              <a:rPr lang="en-CA" sz="2000" i="1" dirty="0">
                <a:solidFill>
                  <a:schemeClr val="tx1"/>
                </a:solidFill>
                <a:latin typeface="Calibri" panose="020F0502020204030204" pitchFamily="34" charset="0"/>
                <a:ea typeface="Book Antiqua"/>
                <a:cs typeface="Calibri" panose="020F0502020204030204" pitchFamily="34" charset="0"/>
                <a:sym typeface="Book Antiqua"/>
              </a:rPr>
              <a:t>We do this to reaffirm our commitment and responsibility in improving relationships between nations and to improving our own understanding of local Indigenous peoples and their cultures. From coast to coast to coast, we acknowledge the ancestral and unceded territory of all the Inuit, Métis, and First Nations people that call this land home.</a:t>
            </a:r>
            <a:endParaRPr sz="3600" b="0" i="1" u="none" strike="noStrike" cap="none"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2" name="Picture 1" descr="A picture containing text, outdoor, sunset, silhouette&#10;&#10;Description automatically generated">
            <a:extLst>
              <a:ext uri="{FF2B5EF4-FFF2-40B4-BE49-F238E27FC236}">
                <a16:creationId xmlns:a16="http://schemas.microsoft.com/office/drawing/2014/main" id="{2DC1D6A6-D055-D07D-7757-74C6B5B74CB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8749" r="4462" b="-1"/>
          <a:stretch/>
        </p:blipFill>
        <p:spPr>
          <a:xfrm>
            <a:off x="6600715" y="1268736"/>
            <a:ext cx="5157284" cy="39665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AB8746-7729-9AA4-AAA9-7D0083298691}"/>
              </a:ext>
            </a:extLst>
          </p:cNvPr>
          <p:cNvSpPr>
            <a:spLocks noGrp="1"/>
          </p:cNvSpPr>
          <p:nvPr>
            <p:ph type="body" idx="1"/>
          </p:nvPr>
        </p:nvSpPr>
        <p:spPr/>
        <p:txBody>
          <a:bodyPr/>
          <a:lstStyle/>
          <a:p>
            <a:endParaRPr lang="en-CA" dirty="0"/>
          </a:p>
        </p:txBody>
      </p:sp>
      <p:pic>
        <p:nvPicPr>
          <p:cNvPr id="5" name="Picture 4">
            <a:extLst>
              <a:ext uri="{FF2B5EF4-FFF2-40B4-BE49-F238E27FC236}">
                <a16:creationId xmlns:a16="http://schemas.microsoft.com/office/drawing/2014/main" id="{CCBB5CCB-42D3-16FD-8BE7-37183E978ADA}"/>
              </a:ext>
            </a:extLst>
          </p:cNvPr>
          <p:cNvPicPr>
            <a:picLocks noChangeAspect="1"/>
          </p:cNvPicPr>
          <p:nvPr/>
        </p:nvPicPr>
        <p:blipFill>
          <a:blip r:embed="rId3"/>
          <a:stretch>
            <a:fillRect/>
          </a:stretch>
        </p:blipFill>
        <p:spPr>
          <a:xfrm>
            <a:off x="686690" y="681037"/>
            <a:ext cx="10818620" cy="4431675"/>
          </a:xfrm>
          <a:prstGeom prst="rect">
            <a:avLst/>
          </a:prstGeom>
        </p:spPr>
      </p:pic>
      <p:sp>
        <p:nvSpPr>
          <p:cNvPr id="2" name="TextBox 1">
            <a:extLst>
              <a:ext uri="{FF2B5EF4-FFF2-40B4-BE49-F238E27FC236}">
                <a16:creationId xmlns:a16="http://schemas.microsoft.com/office/drawing/2014/main" id="{7A5821FA-9022-BAFE-29A9-5E59017B8A7A}"/>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1434411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AB8746-7729-9AA4-AAA9-7D0083298691}"/>
              </a:ext>
            </a:extLst>
          </p:cNvPr>
          <p:cNvSpPr>
            <a:spLocks noGrp="1"/>
          </p:cNvSpPr>
          <p:nvPr>
            <p:ph type="body" idx="1"/>
          </p:nvPr>
        </p:nvSpPr>
        <p:spPr/>
        <p:txBody>
          <a:bodyPr/>
          <a:lstStyle/>
          <a:p>
            <a:endParaRPr lang="en-CA" dirty="0"/>
          </a:p>
        </p:txBody>
      </p:sp>
      <p:pic>
        <p:nvPicPr>
          <p:cNvPr id="4" name="Picture 3">
            <a:extLst>
              <a:ext uri="{FF2B5EF4-FFF2-40B4-BE49-F238E27FC236}">
                <a16:creationId xmlns:a16="http://schemas.microsoft.com/office/drawing/2014/main" id="{66EE3A91-4D07-E223-8ADF-6DD3A823ABFC}"/>
              </a:ext>
            </a:extLst>
          </p:cNvPr>
          <p:cNvPicPr>
            <a:picLocks noChangeAspect="1"/>
          </p:cNvPicPr>
          <p:nvPr/>
        </p:nvPicPr>
        <p:blipFill>
          <a:blip r:embed="rId3"/>
          <a:stretch>
            <a:fillRect/>
          </a:stretch>
        </p:blipFill>
        <p:spPr>
          <a:xfrm>
            <a:off x="126124" y="1240407"/>
            <a:ext cx="11939752" cy="4390875"/>
          </a:xfrm>
          <a:prstGeom prst="rect">
            <a:avLst/>
          </a:prstGeom>
        </p:spPr>
      </p:pic>
      <p:sp>
        <p:nvSpPr>
          <p:cNvPr id="6" name="TextBox 5">
            <a:extLst>
              <a:ext uri="{FF2B5EF4-FFF2-40B4-BE49-F238E27FC236}">
                <a16:creationId xmlns:a16="http://schemas.microsoft.com/office/drawing/2014/main" id="{FF543411-7A76-6C48-528B-22D4F1D3C293}"/>
              </a:ext>
            </a:extLst>
          </p:cNvPr>
          <p:cNvSpPr txBox="1"/>
          <p:nvPr/>
        </p:nvSpPr>
        <p:spPr>
          <a:xfrm>
            <a:off x="4083269" y="948019"/>
            <a:ext cx="1734207" cy="584775"/>
          </a:xfrm>
          <a:prstGeom prst="rect">
            <a:avLst/>
          </a:prstGeom>
          <a:noFill/>
          <a:ln w="15875">
            <a:solidFill>
              <a:srgbClr val="C00000"/>
            </a:solidFill>
          </a:ln>
        </p:spPr>
        <p:txBody>
          <a:bodyPr wrap="square" rtlCol="0">
            <a:spAutoFit/>
          </a:bodyPr>
          <a:lstStyle/>
          <a:p>
            <a:r>
              <a:rPr lang="en-CA" sz="1600" dirty="0">
                <a:solidFill>
                  <a:srgbClr val="C00000"/>
                </a:solidFill>
              </a:rPr>
              <a:t>Refers to core measure #7</a:t>
            </a:r>
          </a:p>
        </p:txBody>
      </p:sp>
      <p:cxnSp>
        <p:nvCxnSpPr>
          <p:cNvPr id="8" name="Straight Arrow Connector 7">
            <a:extLst>
              <a:ext uri="{FF2B5EF4-FFF2-40B4-BE49-F238E27FC236}">
                <a16:creationId xmlns:a16="http://schemas.microsoft.com/office/drawing/2014/main" id="{76A61CF5-0A2B-D1C6-0770-1745230F9FA9}"/>
              </a:ext>
            </a:extLst>
          </p:cNvPr>
          <p:cNvCxnSpPr>
            <a:cxnSpLocks/>
          </p:cNvCxnSpPr>
          <p:nvPr/>
        </p:nvCxnSpPr>
        <p:spPr>
          <a:xfrm flipH="1">
            <a:off x="523415" y="1226718"/>
            <a:ext cx="3455802" cy="132099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CB77466-4A8B-70A2-DEFB-7F0D76EA8449}"/>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200236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9D2DC5-D7D6-6686-FAA3-2D6C83E48E03}"/>
              </a:ext>
            </a:extLst>
          </p:cNvPr>
          <p:cNvPicPr>
            <a:picLocks noChangeAspect="1"/>
          </p:cNvPicPr>
          <p:nvPr/>
        </p:nvPicPr>
        <p:blipFill>
          <a:blip r:embed="rId3"/>
          <a:stretch>
            <a:fillRect/>
          </a:stretch>
        </p:blipFill>
        <p:spPr>
          <a:xfrm>
            <a:off x="633909" y="2217815"/>
            <a:ext cx="11083482" cy="1322642"/>
          </a:xfrm>
          <a:prstGeom prst="rect">
            <a:avLst/>
          </a:prstGeom>
        </p:spPr>
      </p:pic>
      <p:pic>
        <p:nvPicPr>
          <p:cNvPr id="9" name="Picture 8">
            <a:extLst>
              <a:ext uri="{FF2B5EF4-FFF2-40B4-BE49-F238E27FC236}">
                <a16:creationId xmlns:a16="http://schemas.microsoft.com/office/drawing/2014/main" id="{2627B636-F218-8170-9D21-FAAED8FE6DD7}"/>
              </a:ext>
            </a:extLst>
          </p:cNvPr>
          <p:cNvPicPr>
            <a:picLocks noChangeAspect="1"/>
          </p:cNvPicPr>
          <p:nvPr/>
        </p:nvPicPr>
        <p:blipFill>
          <a:blip r:embed="rId4"/>
          <a:stretch>
            <a:fillRect/>
          </a:stretch>
        </p:blipFill>
        <p:spPr>
          <a:xfrm>
            <a:off x="718056" y="510872"/>
            <a:ext cx="10827514" cy="1077148"/>
          </a:xfrm>
          <a:prstGeom prst="rect">
            <a:avLst/>
          </a:prstGeom>
        </p:spPr>
      </p:pic>
      <p:pic>
        <p:nvPicPr>
          <p:cNvPr id="11" name="Picture 10">
            <a:extLst>
              <a:ext uri="{FF2B5EF4-FFF2-40B4-BE49-F238E27FC236}">
                <a16:creationId xmlns:a16="http://schemas.microsoft.com/office/drawing/2014/main" id="{6514510F-CB0D-983E-AABF-E1C7F2400552}"/>
              </a:ext>
            </a:extLst>
          </p:cNvPr>
          <p:cNvPicPr>
            <a:picLocks noChangeAspect="1"/>
          </p:cNvPicPr>
          <p:nvPr/>
        </p:nvPicPr>
        <p:blipFill>
          <a:blip r:embed="rId5"/>
          <a:stretch>
            <a:fillRect/>
          </a:stretch>
        </p:blipFill>
        <p:spPr>
          <a:xfrm>
            <a:off x="633909" y="4102770"/>
            <a:ext cx="11242693" cy="143510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09D057B-7D0B-2633-7C5D-8B184CD9755F}"/>
                  </a:ext>
                </a:extLst>
              </p:cNvPr>
              <p:cNvSpPr txBox="1"/>
              <p:nvPr/>
            </p:nvSpPr>
            <p:spPr>
              <a:xfrm>
                <a:off x="5782792" y="2619100"/>
                <a:ext cx="2597698" cy="601960"/>
              </a:xfrm>
              <a:prstGeom prst="rect">
                <a:avLst/>
              </a:prstGeom>
              <a:noFill/>
              <a:ln w="15875">
                <a:solidFill>
                  <a:srgbClr val="C0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CA" sz="1600" i="1" smtClean="0">
                              <a:solidFill>
                                <a:srgbClr val="C00000"/>
                              </a:solidFill>
                              <a:latin typeface="Cambria Math" panose="02040503050406030204" pitchFamily="18" charset="0"/>
                            </a:rPr>
                          </m:ctrlPr>
                        </m:fPr>
                        <m:num>
                          <m:r>
                            <a:rPr lang="en-CA" sz="1600">
                              <a:solidFill>
                                <a:srgbClr val="C00000"/>
                              </a:solidFill>
                              <a:latin typeface="Cambria Math" panose="02040503050406030204" pitchFamily="18" charset="0"/>
                            </a:rPr>
                            <m:t>1123 </m:t>
                          </m:r>
                          <m:r>
                            <a:rPr lang="en-CA" sz="1600">
                              <a:solidFill>
                                <a:srgbClr val="C00000"/>
                              </a:solidFill>
                              <a:latin typeface="Cambria Math" panose="02040503050406030204" pitchFamily="18" charset="0"/>
                            </a:rPr>
                            <m:t>𝑟𝑒𝑓</m:t>
                          </m:r>
                          <m:r>
                            <a:rPr lang="en-CA" sz="1600">
                              <a:solidFill>
                                <a:srgbClr val="C00000"/>
                              </a:solidFill>
                              <a:latin typeface="Cambria Math" panose="02040503050406030204" pitchFamily="18" charset="0"/>
                            </a:rPr>
                            <m:t> </m:t>
                          </m:r>
                          <m:r>
                            <a:rPr lang="en-CA" sz="1600">
                              <a:solidFill>
                                <a:srgbClr val="C00000"/>
                              </a:solidFill>
                              <a:latin typeface="Cambria Math" panose="02040503050406030204" pitchFamily="18" charset="0"/>
                            </a:rPr>
                            <m:t>𝑜𝑢𝑡</m:t>
                          </m:r>
                        </m:num>
                        <m:den>
                          <m:r>
                            <a:rPr lang="en-CA" sz="1600">
                              <a:solidFill>
                                <a:srgbClr val="C00000"/>
                              </a:solidFill>
                              <a:latin typeface="Cambria Math" panose="02040503050406030204" pitchFamily="18" charset="0"/>
                            </a:rPr>
                            <m:t>1158 </m:t>
                          </m:r>
                          <m:r>
                            <a:rPr lang="en-CA" sz="1600">
                              <a:solidFill>
                                <a:srgbClr val="C00000"/>
                              </a:solidFill>
                              <a:latin typeface="Cambria Math" panose="02040503050406030204" pitchFamily="18" charset="0"/>
                            </a:rPr>
                            <m:t>𝑝𝑙𝑎𝑛𝑠</m:t>
                          </m:r>
                        </m:den>
                      </m:f>
                      <m:r>
                        <a:rPr lang="en-CA" sz="1600">
                          <a:solidFill>
                            <a:srgbClr val="C00000"/>
                          </a:solidFill>
                          <a:latin typeface="Cambria Math" panose="02040503050406030204" pitchFamily="18" charset="0"/>
                        </a:rPr>
                        <m:t> </m:t>
                      </m:r>
                      <m:r>
                        <a:rPr lang="en-CA" sz="1600">
                          <a:solidFill>
                            <a:srgbClr val="C00000"/>
                          </a:solidFill>
                          <a:latin typeface="Cambria Math" panose="02040503050406030204" pitchFamily="18" charset="0"/>
                        </a:rPr>
                        <m:t>𝑥</m:t>
                      </m:r>
                      <m:r>
                        <a:rPr lang="en-CA" sz="1600">
                          <a:solidFill>
                            <a:srgbClr val="C00000"/>
                          </a:solidFill>
                          <a:latin typeface="Cambria Math" panose="02040503050406030204" pitchFamily="18" charset="0"/>
                        </a:rPr>
                        <m:t> 100=97%</m:t>
                      </m:r>
                    </m:oMath>
                  </m:oMathPara>
                </a14:m>
                <a:endParaRPr lang="en-CA" sz="1600" dirty="0">
                  <a:solidFill>
                    <a:schemeClr val="accent2"/>
                  </a:solidFill>
                </a:endParaRPr>
              </a:p>
            </p:txBody>
          </p:sp>
        </mc:Choice>
        <mc:Fallback xmlns="">
          <p:sp>
            <p:nvSpPr>
              <p:cNvPr id="12" name="TextBox 11">
                <a:extLst>
                  <a:ext uri="{FF2B5EF4-FFF2-40B4-BE49-F238E27FC236}">
                    <a16:creationId xmlns:a16="http://schemas.microsoft.com/office/drawing/2014/main" id="{B09D057B-7D0B-2633-7C5D-8B184CD9755F}"/>
                  </a:ext>
                </a:extLst>
              </p:cNvPr>
              <p:cNvSpPr txBox="1">
                <a:spLocks noRot="1" noChangeAspect="1" noMove="1" noResize="1" noEditPoints="1" noAdjustHandles="1" noChangeArrowheads="1" noChangeShapeType="1" noTextEdit="1"/>
              </p:cNvSpPr>
              <p:nvPr/>
            </p:nvSpPr>
            <p:spPr>
              <a:xfrm>
                <a:off x="5782792" y="2619100"/>
                <a:ext cx="2597698" cy="601960"/>
              </a:xfrm>
              <a:prstGeom prst="rect">
                <a:avLst/>
              </a:prstGeom>
              <a:blipFill>
                <a:blip r:embed="rId6"/>
                <a:stretch>
                  <a:fillRect/>
                </a:stretch>
              </a:blipFill>
              <a:ln w="15875">
                <a:solidFill>
                  <a:srgbClr val="C00000"/>
                </a:solidFill>
              </a:ln>
            </p:spPr>
            <p:txBody>
              <a:bodyPr/>
              <a:lstStyle/>
              <a:p>
                <a:r>
                  <a:rPr lang="en-CA">
                    <a:noFill/>
                  </a:rPr>
                  <a:t> </a:t>
                </a:r>
              </a:p>
            </p:txBody>
          </p:sp>
        </mc:Fallback>
      </mc:AlternateContent>
      <p:cxnSp>
        <p:nvCxnSpPr>
          <p:cNvPr id="17" name="Straight Arrow Connector 16">
            <a:extLst>
              <a:ext uri="{FF2B5EF4-FFF2-40B4-BE49-F238E27FC236}">
                <a16:creationId xmlns:a16="http://schemas.microsoft.com/office/drawing/2014/main" id="{4DB7D230-69B7-3ADF-EAE6-C4872F26E768}"/>
              </a:ext>
            </a:extLst>
          </p:cNvPr>
          <p:cNvCxnSpPr/>
          <p:nvPr/>
        </p:nvCxnSpPr>
        <p:spPr>
          <a:xfrm flipV="1">
            <a:off x="8431399" y="2352215"/>
            <a:ext cx="2730587" cy="42251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955DD77-83C4-1143-72EA-E83BF7D1609E}"/>
                  </a:ext>
                </a:extLst>
              </p:cNvPr>
              <p:cNvSpPr txBox="1"/>
              <p:nvPr/>
            </p:nvSpPr>
            <p:spPr>
              <a:xfrm>
                <a:off x="5782793" y="4499013"/>
                <a:ext cx="2597697" cy="601960"/>
              </a:xfrm>
              <a:prstGeom prst="rect">
                <a:avLst/>
              </a:prstGeom>
              <a:noFill/>
              <a:ln w="15875">
                <a:solidFill>
                  <a:srgbClr val="C0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CA" sz="1600" i="1" smtClean="0">
                              <a:solidFill>
                                <a:srgbClr val="C00000"/>
                              </a:solidFill>
                              <a:latin typeface="Cambria Math" panose="02040503050406030204" pitchFamily="18" charset="0"/>
                            </a:rPr>
                          </m:ctrlPr>
                        </m:fPr>
                        <m:num>
                          <m:r>
                            <a:rPr lang="en-CA" sz="1600">
                              <a:solidFill>
                                <a:srgbClr val="C00000"/>
                              </a:solidFill>
                              <a:latin typeface="Cambria Math" panose="02040503050406030204" pitchFamily="18" charset="0"/>
                            </a:rPr>
                            <m:t>11 </m:t>
                          </m:r>
                          <m:r>
                            <a:rPr lang="en-CA" sz="1600">
                              <a:solidFill>
                                <a:srgbClr val="C00000"/>
                              </a:solidFill>
                              <a:latin typeface="Cambria Math" panose="02040503050406030204" pitchFamily="18" charset="0"/>
                            </a:rPr>
                            <m:t>𝑟𝑒𝑓</m:t>
                          </m:r>
                          <m:r>
                            <a:rPr lang="en-CA" sz="1600">
                              <a:solidFill>
                                <a:srgbClr val="C00000"/>
                              </a:solidFill>
                              <a:latin typeface="Cambria Math" panose="02040503050406030204" pitchFamily="18" charset="0"/>
                            </a:rPr>
                            <m:t> </m:t>
                          </m:r>
                          <m:r>
                            <a:rPr lang="en-CA" sz="1600">
                              <a:solidFill>
                                <a:srgbClr val="C00000"/>
                              </a:solidFill>
                              <a:latin typeface="Cambria Math" panose="02040503050406030204" pitchFamily="18" charset="0"/>
                            </a:rPr>
                            <m:t>𝑖𝑛</m:t>
                          </m:r>
                        </m:num>
                        <m:den>
                          <m:r>
                            <a:rPr lang="en-CA" sz="1600">
                              <a:solidFill>
                                <a:srgbClr val="C00000"/>
                              </a:solidFill>
                              <a:latin typeface="Cambria Math" panose="02040503050406030204" pitchFamily="18" charset="0"/>
                            </a:rPr>
                            <m:t>1158 </m:t>
                          </m:r>
                          <m:r>
                            <a:rPr lang="en-CA" sz="1600">
                              <a:solidFill>
                                <a:srgbClr val="C00000"/>
                              </a:solidFill>
                              <a:latin typeface="Cambria Math" panose="02040503050406030204" pitchFamily="18" charset="0"/>
                            </a:rPr>
                            <m:t>𝑝𝑙𝑎𝑛𝑠</m:t>
                          </m:r>
                        </m:den>
                      </m:f>
                      <m:r>
                        <a:rPr lang="en-CA" sz="1600">
                          <a:solidFill>
                            <a:srgbClr val="C00000"/>
                          </a:solidFill>
                          <a:latin typeface="Cambria Math" panose="02040503050406030204" pitchFamily="18" charset="0"/>
                        </a:rPr>
                        <m:t> </m:t>
                      </m:r>
                      <m:r>
                        <a:rPr lang="en-CA" sz="1600">
                          <a:solidFill>
                            <a:srgbClr val="C00000"/>
                          </a:solidFill>
                          <a:latin typeface="Cambria Math" panose="02040503050406030204" pitchFamily="18" charset="0"/>
                        </a:rPr>
                        <m:t>𝑥</m:t>
                      </m:r>
                      <m:r>
                        <a:rPr lang="en-CA" sz="1600">
                          <a:solidFill>
                            <a:srgbClr val="C00000"/>
                          </a:solidFill>
                          <a:latin typeface="Cambria Math" panose="02040503050406030204" pitchFamily="18" charset="0"/>
                        </a:rPr>
                        <m:t> 100=1%</m:t>
                      </m:r>
                    </m:oMath>
                  </m:oMathPara>
                </a14:m>
                <a:endParaRPr lang="en-CA" sz="1600" dirty="0">
                  <a:solidFill>
                    <a:schemeClr val="accent2"/>
                  </a:solidFill>
                </a:endParaRPr>
              </a:p>
            </p:txBody>
          </p:sp>
        </mc:Choice>
        <mc:Fallback xmlns="">
          <p:sp>
            <p:nvSpPr>
              <p:cNvPr id="18" name="TextBox 17">
                <a:extLst>
                  <a:ext uri="{FF2B5EF4-FFF2-40B4-BE49-F238E27FC236}">
                    <a16:creationId xmlns:a16="http://schemas.microsoft.com/office/drawing/2014/main" id="{4955DD77-83C4-1143-72EA-E83BF7D1609E}"/>
                  </a:ext>
                </a:extLst>
              </p:cNvPr>
              <p:cNvSpPr txBox="1">
                <a:spLocks noRot="1" noChangeAspect="1" noMove="1" noResize="1" noEditPoints="1" noAdjustHandles="1" noChangeArrowheads="1" noChangeShapeType="1" noTextEdit="1"/>
              </p:cNvSpPr>
              <p:nvPr/>
            </p:nvSpPr>
            <p:spPr>
              <a:xfrm>
                <a:off x="5782793" y="4499013"/>
                <a:ext cx="2597697" cy="601960"/>
              </a:xfrm>
              <a:prstGeom prst="rect">
                <a:avLst/>
              </a:prstGeom>
              <a:blipFill>
                <a:blip r:embed="rId7"/>
                <a:stretch>
                  <a:fillRect/>
                </a:stretch>
              </a:blipFill>
              <a:ln w="15875">
                <a:solidFill>
                  <a:srgbClr val="C00000"/>
                </a:solidFill>
              </a:ln>
            </p:spPr>
            <p:txBody>
              <a:bodyPr/>
              <a:lstStyle/>
              <a:p>
                <a:r>
                  <a:rPr lang="en-CA">
                    <a:noFill/>
                  </a:rPr>
                  <a:t> </a:t>
                </a:r>
              </a:p>
            </p:txBody>
          </p:sp>
        </mc:Fallback>
      </mc:AlternateContent>
      <p:cxnSp>
        <p:nvCxnSpPr>
          <p:cNvPr id="20" name="Straight Arrow Connector 19">
            <a:extLst>
              <a:ext uri="{FF2B5EF4-FFF2-40B4-BE49-F238E27FC236}">
                <a16:creationId xmlns:a16="http://schemas.microsoft.com/office/drawing/2014/main" id="{44E98AFB-8BF0-DF51-1C5C-BE89D141A967}"/>
              </a:ext>
            </a:extLst>
          </p:cNvPr>
          <p:cNvCxnSpPr>
            <a:cxnSpLocks/>
          </p:cNvCxnSpPr>
          <p:nvPr/>
        </p:nvCxnSpPr>
        <p:spPr>
          <a:xfrm>
            <a:off x="8431399" y="4691818"/>
            <a:ext cx="2944998" cy="245942"/>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524DA94-6FEB-0A91-E6FE-AC0049521E30}"/>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296568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3235-3415-2236-4531-6144A0461625}"/>
              </a:ext>
            </a:extLst>
          </p:cNvPr>
          <p:cNvSpPr>
            <a:spLocks noGrp="1"/>
          </p:cNvSpPr>
          <p:nvPr>
            <p:ph type="title"/>
          </p:nvPr>
        </p:nvSpPr>
        <p:spPr/>
        <p:txBody>
          <a:bodyPr>
            <a:normAutofit/>
          </a:bodyPr>
          <a:lstStyle/>
          <a:p>
            <a:r>
              <a:rPr lang="en-CA" sz="3600" dirty="0"/>
              <a:t>How can the referral in and out numbers help us?</a:t>
            </a:r>
          </a:p>
        </p:txBody>
      </p:sp>
      <p:sp>
        <p:nvSpPr>
          <p:cNvPr id="3" name="Text Placeholder 2">
            <a:extLst>
              <a:ext uri="{FF2B5EF4-FFF2-40B4-BE49-F238E27FC236}">
                <a16:creationId xmlns:a16="http://schemas.microsoft.com/office/drawing/2014/main" id="{2E3831B5-6012-A560-B856-9D1A964F53BD}"/>
              </a:ext>
            </a:extLst>
          </p:cNvPr>
          <p:cNvSpPr>
            <a:spLocks noGrp="1"/>
          </p:cNvSpPr>
          <p:nvPr>
            <p:ph type="body" idx="1"/>
          </p:nvPr>
        </p:nvSpPr>
        <p:spPr>
          <a:xfrm>
            <a:off x="838200" y="1500255"/>
            <a:ext cx="9584838" cy="4166952"/>
          </a:xfrm>
        </p:spPr>
        <p:txBody>
          <a:bodyPr>
            <a:normAutofit fontScale="92500" lnSpcReduction="10000"/>
          </a:bodyPr>
          <a:lstStyle/>
          <a:p>
            <a:pPr marL="114300" indent="0">
              <a:buNone/>
            </a:pPr>
            <a:r>
              <a:rPr lang="en-CA" dirty="0"/>
              <a:t>You can you see at a glance</a:t>
            </a:r>
          </a:p>
          <a:p>
            <a:r>
              <a:rPr lang="en-CA" dirty="0"/>
              <a:t>where you are getting referrals in and making referrals out</a:t>
            </a:r>
          </a:p>
          <a:p>
            <a:r>
              <a:rPr lang="en-CA" dirty="0"/>
              <a:t>how many of each ref in/out category you have (or don’t)</a:t>
            </a:r>
          </a:p>
          <a:p>
            <a:r>
              <a:rPr lang="en-CA" dirty="0"/>
              <a:t>if the referral in/out totals make sense based on the activity at your site and in your community</a:t>
            </a:r>
          </a:p>
          <a:p>
            <a:r>
              <a:rPr lang="en-CA" dirty="0"/>
              <a:t>if you may not be recording referrals accurately</a:t>
            </a:r>
          </a:p>
          <a:p>
            <a:pPr marL="114300" indent="0">
              <a:buNone/>
            </a:pPr>
            <a:endParaRPr lang="en-CA" i="1" dirty="0"/>
          </a:p>
          <a:p>
            <a:pPr marL="114300" indent="0">
              <a:buNone/>
            </a:pPr>
            <a:r>
              <a:rPr lang="en-CA" i="1" dirty="0">
                <a:solidFill>
                  <a:srgbClr val="C00000"/>
                </a:solidFill>
              </a:rPr>
              <a:t>It may sound obvious but….if you don’t record the referrals into and out of the program, then they won’t be in your data!</a:t>
            </a:r>
          </a:p>
          <a:p>
            <a:pPr marL="114300" indent="0">
              <a:buNone/>
            </a:pPr>
            <a:endParaRPr lang="en-CA" dirty="0"/>
          </a:p>
        </p:txBody>
      </p:sp>
      <p:sp>
        <p:nvSpPr>
          <p:cNvPr id="4" name="TextBox 3">
            <a:extLst>
              <a:ext uri="{FF2B5EF4-FFF2-40B4-BE49-F238E27FC236}">
                <a16:creationId xmlns:a16="http://schemas.microsoft.com/office/drawing/2014/main" id="{C35F232C-203F-DDCE-37B4-39CFA6BC6C32}"/>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pic>
        <p:nvPicPr>
          <p:cNvPr id="6" name="Picture 5" descr="A picture containing vector graphics, clipart&#10;&#10;Description automatically generated">
            <a:extLst>
              <a:ext uri="{FF2B5EF4-FFF2-40B4-BE49-F238E27FC236}">
                <a16:creationId xmlns:a16="http://schemas.microsoft.com/office/drawing/2014/main" id="{9D83E536-3814-D938-FC6D-73DFFD02EE8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789129" y="1190793"/>
            <a:ext cx="2127928" cy="1269664"/>
          </a:xfrm>
          <a:prstGeom prst="rect">
            <a:avLst/>
          </a:prstGeom>
        </p:spPr>
      </p:pic>
    </p:spTree>
    <p:extLst>
      <p:ext uri="{BB962C8B-B14F-4D97-AF65-F5344CB8AC3E}">
        <p14:creationId xmlns:p14="http://schemas.microsoft.com/office/powerpoint/2010/main" val="4950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62EAED-B84A-4708-4BB0-EC2546EB48DC}"/>
              </a:ext>
            </a:extLst>
          </p:cNvPr>
          <p:cNvPicPr>
            <a:picLocks noChangeAspect="1"/>
          </p:cNvPicPr>
          <p:nvPr/>
        </p:nvPicPr>
        <p:blipFill>
          <a:blip r:embed="rId3"/>
          <a:stretch>
            <a:fillRect/>
          </a:stretch>
        </p:blipFill>
        <p:spPr>
          <a:xfrm>
            <a:off x="876562" y="622344"/>
            <a:ext cx="10539774" cy="1945358"/>
          </a:xfrm>
          <a:prstGeom prst="rect">
            <a:avLst/>
          </a:prstGeom>
        </p:spPr>
      </p:pic>
      <p:sp>
        <p:nvSpPr>
          <p:cNvPr id="7" name="TextBox 6">
            <a:extLst>
              <a:ext uri="{FF2B5EF4-FFF2-40B4-BE49-F238E27FC236}">
                <a16:creationId xmlns:a16="http://schemas.microsoft.com/office/drawing/2014/main" id="{3564B019-EF51-71B2-0129-4A652C11ABF8}"/>
              </a:ext>
            </a:extLst>
          </p:cNvPr>
          <p:cNvSpPr txBox="1"/>
          <p:nvPr/>
        </p:nvSpPr>
        <p:spPr>
          <a:xfrm>
            <a:off x="3264513" y="2760942"/>
            <a:ext cx="5662974" cy="2254463"/>
          </a:xfrm>
          <a:prstGeom prst="rect">
            <a:avLst/>
          </a:prstGeom>
          <a:noFill/>
          <a:ln w="15875">
            <a:solidFill>
              <a:schemeClr val="accent2">
                <a:lumMod val="75000"/>
              </a:schemeClr>
            </a:solidFill>
          </a:ln>
        </p:spPr>
        <p:txBody>
          <a:bodyPr wrap="square" rtlCol="0">
            <a:spAutoFit/>
          </a:bodyPr>
          <a:lstStyle/>
          <a:p>
            <a:pPr algn="ctr"/>
            <a:r>
              <a:rPr lang="en-CA" sz="2000" dirty="0">
                <a:solidFill>
                  <a:schemeClr val="accent2">
                    <a:lumMod val="75000"/>
                  </a:schemeClr>
                </a:solidFill>
              </a:rPr>
              <a:t>Why is this $0?</a:t>
            </a:r>
          </a:p>
          <a:p>
            <a:endParaRPr lang="en-CA" sz="2000" dirty="0"/>
          </a:p>
          <a:p>
            <a:pPr marL="285750" indent="-285750">
              <a:buFont typeface="Arial" panose="020B0604020202020204" pitchFamily="34" charset="0"/>
              <a:buChar char="•"/>
            </a:pPr>
            <a:r>
              <a:rPr lang="en-CA" sz="2000" dirty="0"/>
              <a:t>This site doesn’t use Training Support funds </a:t>
            </a:r>
          </a:p>
          <a:p>
            <a:endParaRPr lang="en-CA" sz="1000" dirty="0"/>
          </a:p>
          <a:p>
            <a:pPr algn="ctr"/>
            <a:r>
              <a:rPr lang="en-CA" sz="2000" dirty="0"/>
              <a:t>or</a:t>
            </a:r>
          </a:p>
          <a:p>
            <a:endParaRPr lang="en-CA" sz="1050" dirty="0"/>
          </a:p>
          <a:p>
            <a:pPr marL="285750" indent="-285750">
              <a:buFont typeface="Arial" panose="020B0604020202020204" pitchFamily="34" charset="0"/>
              <a:buChar char="•"/>
            </a:pPr>
            <a:r>
              <a:rPr lang="en-CA" sz="2000" dirty="0"/>
              <a:t>They have not yet entered any Training Support data into their service plans in CaMS</a:t>
            </a:r>
          </a:p>
        </p:txBody>
      </p:sp>
      <p:cxnSp>
        <p:nvCxnSpPr>
          <p:cNvPr id="9" name="Straight Arrow Connector 8">
            <a:extLst>
              <a:ext uri="{FF2B5EF4-FFF2-40B4-BE49-F238E27FC236}">
                <a16:creationId xmlns:a16="http://schemas.microsoft.com/office/drawing/2014/main" id="{E25D9457-898A-4994-56E8-CEE9DE9C2C99}"/>
              </a:ext>
            </a:extLst>
          </p:cNvPr>
          <p:cNvCxnSpPr>
            <a:cxnSpLocks/>
          </p:cNvCxnSpPr>
          <p:nvPr/>
        </p:nvCxnSpPr>
        <p:spPr>
          <a:xfrm flipV="1">
            <a:off x="7271057" y="2024292"/>
            <a:ext cx="2926080" cy="1545021"/>
          </a:xfrm>
          <a:prstGeom prst="straightConnector1">
            <a:avLst/>
          </a:prstGeom>
          <a:ln w="158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2A79625-D7B2-BAFF-4B83-E60EAED28826}"/>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3070039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BAFC4-8D61-57E1-8DB1-B4D4B79BFD7A}"/>
              </a:ext>
            </a:extLst>
          </p:cNvPr>
          <p:cNvSpPr>
            <a:spLocks noGrp="1"/>
          </p:cNvSpPr>
          <p:nvPr>
            <p:ph type="title"/>
          </p:nvPr>
        </p:nvSpPr>
        <p:spPr>
          <a:xfrm>
            <a:off x="1102789" y="2766218"/>
            <a:ext cx="4131170" cy="1325563"/>
          </a:xfrm>
          <a:ln w="19050">
            <a:noFill/>
          </a:ln>
        </p:spPr>
        <p:txBody>
          <a:bodyPr>
            <a:normAutofit fontScale="90000"/>
          </a:bodyPr>
          <a:lstStyle/>
          <a:p>
            <a:r>
              <a:rPr lang="en-CA" dirty="0"/>
              <a:t>Apologies for the small print on the next slide!</a:t>
            </a:r>
          </a:p>
        </p:txBody>
      </p:sp>
      <p:pic>
        <p:nvPicPr>
          <p:cNvPr id="4" name="Picture 3" descr="A person holding a magnifying glass&#10;&#10;Description automatically generated with low confidence">
            <a:extLst>
              <a:ext uri="{FF2B5EF4-FFF2-40B4-BE49-F238E27FC236}">
                <a16:creationId xmlns:a16="http://schemas.microsoft.com/office/drawing/2014/main" id="{57B6ED0A-8488-FBE8-F1A1-0D0649FDB1B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20944" y="1032206"/>
            <a:ext cx="4698688" cy="4698688"/>
          </a:xfrm>
          <a:prstGeom prst="rect">
            <a:avLst/>
          </a:prstGeom>
        </p:spPr>
      </p:pic>
    </p:spTree>
    <p:extLst>
      <p:ext uri="{BB962C8B-B14F-4D97-AF65-F5344CB8AC3E}">
        <p14:creationId xmlns:p14="http://schemas.microsoft.com/office/powerpoint/2010/main" val="4126634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819D2D-A8D4-22EF-4173-22DCA4368096}"/>
              </a:ext>
            </a:extLst>
          </p:cNvPr>
          <p:cNvPicPr>
            <a:picLocks noChangeAspect="1"/>
          </p:cNvPicPr>
          <p:nvPr/>
        </p:nvPicPr>
        <p:blipFill>
          <a:blip r:embed="rId3"/>
          <a:stretch>
            <a:fillRect/>
          </a:stretch>
        </p:blipFill>
        <p:spPr>
          <a:xfrm>
            <a:off x="1942310" y="0"/>
            <a:ext cx="6426025" cy="2877028"/>
          </a:xfrm>
          <a:prstGeom prst="rect">
            <a:avLst/>
          </a:prstGeom>
        </p:spPr>
      </p:pic>
      <p:pic>
        <p:nvPicPr>
          <p:cNvPr id="5" name="Picture 4">
            <a:extLst>
              <a:ext uri="{FF2B5EF4-FFF2-40B4-BE49-F238E27FC236}">
                <a16:creationId xmlns:a16="http://schemas.microsoft.com/office/drawing/2014/main" id="{2C70811E-94B0-3B16-58F8-FAD2F8F0710F}"/>
              </a:ext>
            </a:extLst>
          </p:cNvPr>
          <p:cNvPicPr>
            <a:picLocks noChangeAspect="1"/>
          </p:cNvPicPr>
          <p:nvPr/>
        </p:nvPicPr>
        <p:blipFill>
          <a:blip r:embed="rId4"/>
          <a:stretch>
            <a:fillRect/>
          </a:stretch>
        </p:blipFill>
        <p:spPr>
          <a:xfrm>
            <a:off x="2036903" y="2877028"/>
            <a:ext cx="6236837" cy="3907296"/>
          </a:xfrm>
          <a:prstGeom prst="rect">
            <a:avLst/>
          </a:prstGeom>
        </p:spPr>
      </p:pic>
      <p:sp>
        <p:nvSpPr>
          <p:cNvPr id="6" name="TextBox 5">
            <a:extLst>
              <a:ext uri="{FF2B5EF4-FFF2-40B4-BE49-F238E27FC236}">
                <a16:creationId xmlns:a16="http://schemas.microsoft.com/office/drawing/2014/main" id="{D7CC0249-0A27-38A9-0681-A48348216634}"/>
              </a:ext>
            </a:extLst>
          </p:cNvPr>
          <p:cNvSpPr txBox="1"/>
          <p:nvPr/>
        </p:nvSpPr>
        <p:spPr>
          <a:xfrm>
            <a:off x="302696" y="2584640"/>
            <a:ext cx="1734207" cy="584775"/>
          </a:xfrm>
          <a:prstGeom prst="rect">
            <a:avLst/>
          </a:prstGeom>
          <a:noFill/>
          <a:ln w="15875">
            <a:solidFill>
              <a:srgbClr val="C00000"/>
            </a:solidFill>
          </a:ln>
        </p:spPr>
        <p:txBody>
          <a:bodyPr wrap="square" rtlCol="0">
            <a:spAutoFit/>
          </a:bodyPr>
          <a:lstStyle/>
          <a:p>
            <a:r>
              <a:rPr lang="en-CA" sz="1600" dirty="0">
                <a:solidFill>
                  <a:srgbClr val="C00000"/>
                </a:solidFill>
              </a:rPr>
              <a:t>Refers to core measure #2</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B003647-71AE-C1A2-CB98-F0FC882D1CD4}"/>
                  </a:ext>
                </a:extLst>
              </p:cNvPr>
              <p:cNvSpPr txBox="1"/>
              <p:nvPr/>
            </p:nvSpPr>
            <p:spPr>
              <a:xfrm>
                <a:off x="9238439" y="509809"/>
                <a:ext cx="2597698" cy="601960"/>
              </a:xfrm>
              <a:prstGeom prst="rect">
                <a:avLst/>
              </a:prstGeom>
              <a:noFill/>
              <a:ln w="15875">
                <a:solidFill>
                  <a:srgbClr val="C0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CA" sz="1600" i="1" smtClean="0">
                              <a:solidFill>
                                <a:srgbClr val="C00000"/>
                              </a:solidFill>
                              <a:latin typeface="Cambria Math" panose="02040503050406030204" pitchFamily="18" charset="0"/>
                            </a:rPr>
                          </m:ctrlPr>
                        </m:fPr>
                        <m:num>
                          <m:r>
                            <a:rPr lang="en-CA" sz="1600" b="0" i="0" smtClean="0">
                              <a:solidFill>
                                <a:srgbClr val="C00000"/>
                              </a:solidFill>
                              <a:latin typeface="Cambria Math" panose="02040503050406030204" pitchFamily="18" charset="0"/>
                            </a:rPr>
                            <m:t>264 </m:t>
                          </m:r>
                          <m:r>
                            <a:rPr lang="en-CA" sz="1600">
                              <a:solidFill>
                                <a:srgbClr val="C00000"/>
                              </a:solidFill>
                              <a:latin typeface="Cambria Math" panose="02040503050406030204" pitchFamily="18" charset="0"/>
                            </a:rPr>
                            <m:t>𝑟𝑒𝑓</m:t>
                          </m:r>
                          <m:r>
                            <a:rPr lang="en-CA" sz="1600">
                              <a:solidFill>
                                <a:srgbClr val="C00000"/>
                              </a:solidFill>
                              <a:latin typeface="Cambria Math" panose="02040503050406030204" pitchFamily="18" charset="0"/>
                            </a:rPr>
                            <m:t> </m:t>
                          </m:r>
                          <m:r>
                            <a:rPr lang="en-CA" sz="1600" b="0" i="1" smtClean="0">
                              <a:solidFill>
                                <a:srgbClr val="C00000"/>
                              </a:solidFill>
                              <a:latin typeface="Cambria Math" panose="02040503050406030204" pitchFamily="18" charset="0"/>
                            </a:rPr>
                            <m:t>𝑖𝑛</m:t>
                          </m:r>
                        </m:num>
                        <m:den>
                          <m:r>
                            <a:rPr lang="en-CA" sz="1600">
                              <a:solidFill>
                                <a:srgbClr val="C00000"/>
                              </a:solidFill>
                              <a:latin typeface="Cambria Math" panose="02040503050406030204" pitchFamily="18" charset="0"/>
                            </a:rPr>
                            <m:t>1158 </m:t>
                          </m:r>
                          <m:r>
                            <a:rPr lang="en-CA" sz="1600">
                              <a:solidFill>
                                <a:srgbClr val="C00000"/>
                              </a:solidFill>
                              <a:latin typeface="Cambria Math" panose="02040503050406030204" pitchFamily="18" charset="0"/>
                            </a:rPr>
                            <m:t>𝑝𝑙𝑎𝑛𝑠</m:t>
                          </m:r>
                        </m:den>
                      </m:f>
                      <m:r>
                        <a:rPr lang="en-CA" sz="1600">
                          <a:solidFill>
                            <a:srgbClr val="C00000"/>
                          </a:solidFill>
                          <a:latin typeface="Cambria Math" panose="02040503050406030204" pitchFamily="18" charset="0"/>
                        </a:rPr>
                        <m:t> </m:t>
                      </m:r>
                      <m:r>
                        <a:rPr lang="en-CA" sz="1600">
                          <a:solidFill>
                            <a:srgbClr val="C00000"/>
                          </a:solidFill>
                          <a:latin typeface="Cambria Math" panose="02040503050406030204" pitchFamily="18" charset="0"/>
                        </a:rPr>
                        <m:t>𝑥</m:t>
                      </m:r>
                      <m:r>
                        <a:rPr lang="en-CA" sz="1600">
                          <a:solidFill>
                            <a:srgbClr val="C00000"/>
                          </a:solidFill>
                          <a:latin typeface="Cambria Math" panose="02040503050406030204" pitchFamily="18" charset="0"/>
                        </a:rPr>
                        <m:t> 100=23%</m:t>
                      </m:r>
                    </m:oMath>
                  </m:oMathPara>
                </a14:m>
                <a:endParaRPr lang="en-CA" sz="1600" dirty="0">
                  <a:solidFill>
                    <a:schemeClr val="accent2"/>
                  </a:solidFill>
                </a:endParaRPr>
              </a:p>
            </p:txBody>
          </p:sp>
        </mc:Choice>
        <mc:Fallback xmlns="">
          <p:sp>
            <p:nvSpPr>
              <p:cNvPr id="2" name="TextBox 1">
                <a:extLst>
                  <a:ext uri="{FF2B5EF4-FFF2-40B4-BE49-F238E27FC236}">
                    <a16:creationId xmlns:a16="http://schemas.microsoft.com/office/drawing/2014/main" id="{7B003647-71AE-C1A2-CB98-F0FC882D1CD4}"/>
                  </a:ext>
                </a:extLst>
              </p:cNvPr>
              <p:cNvSpPr txBox="1">
                <a:spLocks noRot="1" noChangeAspect="1" noMove="1" noResize="1" noEditPoints="1" noAdjustHandles="1" noChangeArrowheads="1" noChangeShapeType="1" noTextEdit="1"/>
              </p:cNvSpPr>
              <p:nvPr/>
            </p:nvSpPr>
            <p:spPr>
              <a:xfrm>
                <a:off x="9238439" y="509809"/>
                <a:ext cx="2597698" cy="601960"/>
              </a:xfrm>
              <a:prstGeom prst="rect">
                <a:avLst/>
              </a:prstGeom>
              <a:blipFill>
                <a:blip r:embed="rId5"/>
                <a:stretch>
                  <a:fillRect/>
                </a:stretch>
              </a:blipFill>
              <a:ln w="15875">
                <a:solidFill>
                  <a:srgbClr val="C00000"/>
                </a:solidFill>
              </a:ln>
            </p:spPr>
            <p:txBody>
              <a:bodyPr/>
              <a:lstStyle/>
              <a:p>
                <a:r>
                  <a:rPr lang="en-CA">
                    <a:noFill/>
                  </a:rPr>
                  <a:t> </a:t>
                </a:r>
              </a:p>
            </p:txBody>
          </p:sp>
        </mc:Fallback>
      </mc:AlternateContent>
      <p:cxnSp>
        <p:nvCxnSpPr>
          <p:cNvPr id="7" name="Straight Arrow Connector 6">
            <a:extLst>
              <a:ext uri="{FF2B5EF4-FFF2-40B4-BE49-F238E27FC236}">
                <a16:creationId xmlns:a16="http://schemas.microsoft.com/office/drawing/2014/main" id="{FA253DEA-DFC8-2FAE-3B17-E86CBFBE3293}"/>
              </a:ext>
            </a:extLst>
          </p:cNvPr>
          <p:cNvCxnSpPr>
            <a:cxnSpLocks/>
          </p:cNvCxnSpPr>
          <p:nvPr/>
        </p:nvCxnSpPr>
        <p:spPr>
          <a:xfrm flipH="1" flipV="1">
            <a:off x="8453993" y="549762"/>
            <a:ext cx="690007" cy="26102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977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3235-3415-2236-4531-6144A0461625}"/>
              </a:ext>
            </a:extLst>
          </p:cNvPr>
          <p:cNvSpPr>
            <a:spLocks noGrp="1"/>
          </p:cNvSpPr>
          <p:nvPr>
            <p:ph type="title"/>
          </p:nvPr>
        </p:nvSpPr>
        <p:spPr>
          <a:xfrm>
            <a:off x="838200" y="86003"/>
            <a:ext cx="10515600" cy="1325563"/>
          </a:xfrm>
        </p:spPr>
        <p:txBody>
          <a:bodyPr>
            <a:normAutofit/>
          </a:bodyPr>
          <a:lstStyle/>
          <a:p>
            <a:r>
              <a:rPr lang="en-CA" sz="3600" dirty="0"/>
              <a:t>What does the Service Coordination data tell us?</a:t>
            </a:r>
          </a:p>
        </p:txBody>
      </p:sp>
      <p:sp>
        <p:nvSpPr>
          <p:cNvPr id="3" name="Text Placeholder 2">
            <a:extLst>
              <a:ext uri="{FF2B5EF4-FFF2-40B4-BE49-F238E27FC236}">
                <a16:creationId xmlns:a16="http://schemas.microsoft.com/office/drawing/2014/main" id="{2E3831B5-6012-A560-B856-9D1A964F53BD}"/>
              </a:ext>
            </a:extLst>
          </p:cNvPr>
          <p:cNvSpPr>
            <a:spLocks noGrp="1"/>
          </p:cNvSpPr>
          <p:nvPr>
            <p:ph type="body" idx="1"/>
          </p:nvPr>
        </p:nvSpPr>
        <p:spPr>
          <a:xfrm>
            <a:off x="787243" y="1236593"/>
            <a:ext cx="10179947" cy="2791255"/>
          </a:xfrm>
        </p:spPr>
        <p:txBody>
          <a:bodyPr>
            <a:normAutofit fontScale="77500" lnSpcReduction="20000"/>
          </a:bodyPr>
          <a:lstStyle/>
          <a:p>
            <a:pPr marL="114300" indent="0">
              <a:buNone/>
            </a:pPr>
            <a:r>
              <a:rPr lang="en-CA" sz="3200" dirty="0"/>
              <a:t>You can see</a:t>
            </a:r>
          </a:p>
          <a:p>
            <a:r>
              <a:rPr lang="en-CA" sz="3200" dirty="0"/>
              <a:t>if your site is meeting the Service Coordination target</a:t>
            </a:r>
          </a:p>
          <a:p>
            <a:pPr marL="114300" indent="0">
              <a:buNone/>
            </a:pPr>
            <a:r>
              <a:rPr lang="en-CA" sz="3200" dirty="0"/>
              <a:t>	i.e. do at least 50% of your service plans have at least one referral in 	or out?</a:t>
            </a:r>
          </a:p>
          <a:p>
            <a:r>
              <a:rPr lang="en-CA" sz="3200" dirty="0"/>
              <a:t>if you are accurately recording referrals in and out</a:t>
            </a:r>
          </a:p>
          <a:p>
            <a:pPr marL="114300" indent="0" algn="ctr">
              <a:buNone/>
            </a:pPr>
            <a:endParaRPr lang="en-CA" sz="3200" i="1" dirty="0">
              <a:solidFill>
                <a:srgbClr val="C00000"/>
              </a:solidFill>
            </a:endParaRPr>
          </a:p>
          <a:p>
            <a:pPr marL="114300" indent="0" algn="ctr">
              <a:buNone/>
            </a:pPr>
            <a:r>
              <a:rPr lang="en-CA" sz="3200" i="1" dirty="0">
                <a:solidFill>
                  <a:srgbClr val="C00000"/>
                </a:solidFill>
              </a:rPr>
              <a:t>Do your referrals reflect your community/learner profiles?</a:t>
            </a:r>
          </a:p>
          <a:p>
            <a:endParaRPr lang="en-CA" dirty="0"/>
          </a:p>
        </p:txBody>
      </p:sp>
      <p:sp>
        <p:nvSpPr>
          <p:cNvPr id="4" name="TextBox 3">
            <a:extLst>
              <a:ext uri="{FF2B5EF4-FFF2-40B4-BE49-F238E27FC236}">
                <a16:creationId xmlns:a16="http://schemas.microsoft.com/office/drawing/2014/main" id="{FA1CA19E-CE1E-8139-834F-648273A43626}"/>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pic>
        <p:nvPicPr>
          <p:cNvPr id="6" name="Picture 5" descr="Logo, icon&#10;&#10;Description automatically generated">
            <a:extLst>
              <a:ext uri="{FF2B5EF4-FFF2-40B4-BE49-F238E27FC236}">
                <a16:creationId xmlns:a16="http://schemas.microsoft.com/office/drawing/2014/main" id="{1AD48C7D-9B44-5B4D-0509-04A1E782ABA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05701" y="4138581"/>
            <a:ext cx="1943029" cy="1926971"/>
          </a:xfrm>
          <a:prstGeom prst="rect">
            <a:avLst/>
          </a:prstGeom>
        </p:spPr>
      </p:pic>
    </p:spTree>
    <p:extLst>
      <p:ext uri="{BB962C8B-B14F-4D97-AF65-F5344CB8AC3E}">
        <p14:creationId xmlns:p14="http://schemas.microsoft.com/office/powerpoint/2010/main" val="28362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1614AE-DD29-6C2D-9D62-FBD5573D1D9D}"/>
              </a:ext>
            </a:extLst>
          </p:cNvPr>
          <p:cNvSpPr txBox="1"/>
          <p:nvPr/>
        </p:nvSpPr>
        <p:spPr>
          <a:xfrm>
            <a:off x="3860447" y="2546579"/>
            <a:ext cx="2235553" cy="830997"/>
          </a:xfrm>
          <a:prstGeom prst="rect">
            <a:avLst/>
          </a:prstGeom>
          <a:noFill/>
          <a:ln w="15875">
            <a:solidFill>
              <a:schemeClr val="accent2"/>
            </a:solidFill>
          </a:ln>
        </p:spPr>
        <p:txBody>
          <a:bodyPr wrap="square" rtlCol="0">
            <a:spAutoFit/>
          </a:bodyPr>
          <a:lstStyle/>
          <a:p>
            <a:r>
              <a:rPr lang="en-CA" sz="1600" dirty="0"/>
              <a:t>Refers to core measure #3 (Suitability)</a:t>
            </a:r>
          </a:p>
        </p:txBody>
      </p:sp>
      <p:pic>
        <p:nvPicPr>
          <p:cNvPr id="8" name="Picture 7">
            <a:extLst>
              <a:ext uri="{FF2B5EF4-FFF2-40B4-BE49-F238E27FC236}">
                <a16:creationId xmlns:a16="http://schemas.microsoft.com/office/drawing/2014/main" id="{71456659-EDD1-A5AB-DF22-F8B56EF70F15}"/>
              </a:ext>
            </a:extLst>
          </p:cNvPr>
          <p:cNvPicPr>
            <a:picLocks noChangeAspect="1"/>
          </p:cNvPicPr>
          <p:nvPr/>
        </p:nvPicPr>
        <p:blipFill>
          <a:blip r:embed="rId3"/>
          <a:stretch>
            <a:fillRect/>
          </a:stretch>
        </p:blipFill>
        <p:spPr>
          <a:xfrm>
            <a:off x="185758" y="240373"/>
            <a:ext cx="9716045" cy="5628290"/>
          </a:xfrm>
          <a:prstGeom prst="rect">
            <a:avLst/>
          </a:prstGeom>
        </p:spPr>
      </p:pic>
      <p:sp>
        <p:nvSpPr>
          <p:cNvPr id="9" name="TextBox 8">
            <a:extLst>
              <a:ext uri="{FF2B5EF4-FFF2-40B4-BE49-F238E27FC236}">
                <a16:creationId xmlns:a16="http://schemas.microsoft.com/office/drawing/2014/main" id="{B9E035DB-08AA-1D78-AF17-F6409B8EBEC3}"/>
              </a:ext>
            </a:extLst>
          </p:cNvPr>
          <p:cNvSpPr txBox="1"/>
          <p:nvPr/>
        </p:nvSpPr>
        <p:spPr>
          <a:xfrm>
            <a:off x="3860447" y="1547724"/>
            <a:ext cx="2502518" cy="584775"/>
          </a:xfrm>
          <a:prstGeom prst="rect">
            <a:avLst/>
          </a:prstGeom>
          <a:noFill/>
          <a:ln w="15875">
            <a:solidFill>
              <a:srgbClr val="C00000"/>
            </a:solidFill>
          </a:ln>
        </p:spPr>
        <p:txBody>
          <a:bodyPr wrap="square" rtlCol="0">
            <a:spAutoFit/>
          </a:bodyPr>
          <a:lstStyle/>
          <a:p>
            <a:r>
              <a:rPr lang="en-CA" sz="1600" dirty="0">
                <a:solidFill>
                  <a:srgbClr val="C00000"/>
                </a:solidFill>
              </a:rPr>
              <a:t>Refers to core measure #3 (Suitability)</a:t>
            </a:r>
          </a:p>
        </p:txBody>
      </p:sp>
      <p:sp>
        <p:nvSpPr>
          <p:cNvPr id="10" name="TextBox 9">
            <a:extLst>
              <a:ext uri="{FF2B5EF4-FFF2-40B4-BE49-F238E27FC236}">
                <a16:creationId xmlns:a16="http://schemas.microsoft.com/office/drawing/2014/main" id="{50492448-8346-05BB-4229-64D4D098F7EC}"/>
              </a:ext>
            </a:extLst>
          </p:cNvPr>
          <p:cNvSpPr txBox="1"/>
          <p:nvPr/>
        </p:nvSpPr>
        <p:spPr>
          <a:xfrm>
            <a:off x="3926005" y="4201132"/>
            <a:ext cx="2235553" cy="584775"/>
          </a:xfrm>
          <a:prstGeom prst="rect">
            <a:avLst/>
          </a:prstGeom>
          <a:noFill/>
          <a:ln w="15875">
            <a:solidFill>
              <a:srgbClr val="C00000"/>
            </a:solidFill>
          </a:ln>
        </p:spPr>
        <p:txBody>
          <a:bodyPr wrap="square" rtlCol="0">
            <a:spAutoFit/>
          </a:bodyPr>
          <a:lstStyle/>
          <a:p>
            <a:r>
              <a:rPr lang="en-CA" sz="1600" dirty="0">
                <a:solidFill>
                  <a:srgbClr val="C00000"/>
                </a:solidFill>
              </a:rPr>
              <a:t>Does not refer to Suitability measure</a:t>
            </a:r>
          </a:p>
        </p:txBody>
      </p:sp>
      <p:cxnSp>
        <p:nvCxnSpPr>
          <p:cNvPr id="12" name="Straight Arrow Connector 11">
            <a:extLst>
              <a:ext uri="{FF2B5EF4-FFF2-40B4-BE49-F238E27FC236}">
                <a16:creationId xmlns:a16="http://schemas.microsoft.com/office/drawing/2014/main" id="{1159C528-C6FE-A157-10B2-C53163596FD6}"/>
              </a:ext>
            </a:extLst>
          </p:cNvPr>
          <p:cNvCxnSpPr>
            <a:cxnSpLocks/>
          </p:cNvCxnSpPr>
          <p:nvPr/>
        </p:nvCxnSpPr>
        <p:spPr>
          <a:xfrm flipH="1">
            <a:off x="725214" y="1795698"/>
            <a:ext cx="3077430" cy="802459"/>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CF5BD56-6A3D-AAC1-5929-ACC6B666F6BC}"/>
              </a:ext>
            </a:extLst>
          </p:cNvPr>
          <p:cNvCxnSpPr>
            <a:cxnSpLocks/>
          </p:cNvCxnSpPr>
          <p:nvPr/>
        </p:nvCxnSpPr>
        <p:spPr>
          <a:xfrm flipH="1" flipV="1">
            <a:off x="1696370" y="3552530"/>
            <a:ext cx="2164077" cy="87746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Right Bracket 19">
            <a:extLst>
              <a:ext uri="{FF2B5EF4-FFF2-40B4-BE49-F238E27FC236}">
                <a16:creationId xmlns:a16="http://schemas.microsoft.com/office/drawing/2014/main" id="{5A3B37C3-DF92-EC05-BAED-CEBBAB501B0C}"/>
              </a:ext>
            </a:extLst>
          </p:cNvPr>
          <p:cNvSpPr/>
          <p:nvPr/>
        </p:nvSpPr>
        <p:spPr>
          <a:xfrm>
            <a:off x="9959606" y="1376338"/>
            <a:ext cx="239636" cy="624315"/>
          </a:xfrm>
          <a:prstGeom prst="rightBracket">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6" name="TextBox 25">
            <a:extLst>
              <a:ext uri="{FF2B5EF4-FFF2-40B4-BE49-F238E27FC236}">
                <a16:creationId xmlns:a16="http://schemas.microsoft.com/office/drawing/2014/main" id="{3C554B62-534A-5149-7CF1-74CD45D99D85}"/>
              </a:ext>
            </a:extLst>
          </p:cNvPr>
          <p:cNvSpPr txBox="1"/>
          <p:nvPr/>
        </p:nvSpPr>
        <p:spPr>
          <a:xfrm>
            <a:off x="10441259" y="1149887"/>
            <a:ext cx="1622515" cy="1077218"/>
          </a:xfrm>
          <a:prstGeom prst="rect">
            <a:avLst/>
          </a:prstGeom>
          <a:noFill/>
          <a:ln w="15875">
            <a:solidFill>
              <a:srgbClr val="C00000"/>
            </a:solidFill>
          </a:ln>
        </p:spPr>
        <p:txBody>
          <a:bodyPr wrap="square" rtlCol="0">
            <a:spAutoFit/>
          </a:bodyPr>
          <a:lstStyle/>
          <a:p>
            <a:r>
              <a:rPr lang="en-CA" sz="1600" dirty="0"/>
              <a:t>88% are </a:t>
            </a:r>
          </a:p>
          <a:p>
            <a:r>
              <a:rPr lang="en-CA" sz="1600" dirty="0"/>
              <a:t>18 to 44 </a:t>
            </a:r>
            <a:r>
              <a:rPr lang="en-CA" sz="1600" dirty="0" err="1"/>
              <a:t>yrs</a:t>
            </a:r>
            <a:endParaRPr lang="en-CA" sz="1600" dirty="0"/>
          </a:p>
          <a:p>
            <a:endParaRPr lang="en-CA" sz="1600" dirty="0"/>
          </a:p>
          <a:p>
            <a:r>
              <a:rPr lang="en-CA" sz="1600" dirty="0"/>
              <a:t>Ontario = 71%</a:t>
            </a:r>
          </a:p>
        </p:txBody>
      </p:sp>
      <p:sp>
        <p:nvSpPr>
          <p:cNvPr id="2" name="TextBox 1">
            <a:extLst>
              <a:ext uri="{FF2B5EF4-FFF2-40B4-BE49-F238E27FC236}">
                <a16:creationId xmlns:a16="http://schemas.microsoft.com/office/drawing/2014/main" id="{9CB69730-EB8A-CD35-06A1-53FD7254F736}"/>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
        <p:nvSpPr>
          <p:cNvPr id="3" name="TextBox 2">
            <a:extLst>
              <a:ext uri="{FF2B5EF4-FFF2-40B4-BE49-F238E27FC236}">
                <a16:creationId xmlns:a16="http://schemas.microsoft.com/office/drawing/2014/main" id="{3AF3520F-DC1F-043F-A2D5-B98F05490E3A}"/>
              </a:ext>
            </a:extLst>
          </p:cNvPr>
          <p:cNvSpPr txBox="1"/>
          <p:nvPr/>
        </p:nvSpPr>
        <p:spPr>
          <a:xfrm>
            <a:off x="10441259" y="2623523"/>
            <a:ext cx="1622515" cy="338554"/>
          </a:xfrm>
          <a:prstGeom prst="rect">
            <a:avLst/>
          </a:prstGeom>
          <a:noFill/>
          <a:ln w="15875">
            <a:solidFill>
              <a:srgbClr val="C00000"/>
            </a:solidFill>
          </a:ln>
        </p:spPr>
        <p:txBody>
          <a:bodyPr wrap="square" rtlCol="0">
            <a:spAutoFit/>
          </a:bodyPr>
          <a:lstStyle/>
          <a:p>
            <a:r>
              <a:rPr lang="en-CA" sz="1600" dirty="0"/>
              <a:t>Ontario = 20%</a:t>
            </a:r>
          </a:p>
        </p:txBody>
      </p:sp>
      <p:cxnSp>
        <p:nvCxnSpPr>
          <p:cNvPr id="5" name="Straight Arrow Connector 4">
            <a:extLst>
              <a:ext uri="{FF2B5EF4-FFF2-40B4-BE49-F238E27FC236}">
                <a16:creationId xmlns:a16="http://schemas.microsoft.com/office/drawing/2014/main" id="{00609AB6-F7FA-271F-0C31-127E8B11749C}"/>
              </a:ext>
            </a:extLst>
          </p:cNvPr>
          <p:cNvCxnSpPr>
            <a:cxnSpLocks/>
          </p:cNvCxnSpPr>
          <p:nvPr/>
        </p:nvCxnSpPr>
        <p:spPr>
          <a:xfrm flipH="1" flipV="1">
            <a:off x="9901803" y="2623523"/>
            <a:ext cx="539456" cy="112662"/>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61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0" grpId="0" animBg="1"/>
      <p:bldP spid="26"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75984C-8AE0-4C8F-46F4-5133CC47A4CB}"/>
              </a:ext>
            </a:extLst>
          </p:cNvPr>
          <p:cNvPicPr>
            <a:picLocks noChangeAspect="1"/>
          </p:cNvPicPr>
          <p:nvPr/>
        </p:nvPicPr>
        <p:blipFill>
          <a:blip r:embed="rId3"/>
          <a:stretch>
            <a:fillRect/>
          </a:stretch>
        </p:blipFill>
        <p:spPr>
          <a:xfrm>
            <a:off x="630620" y="258537"/>
            <a:ext cx="11036289" cy="5755809"/>
          </a:xfrm>
          <a:prstGeom prst="rect">
            <a:avLst/>
          </a:prstGeom>
        </p:spPr>
      </p:pic>
      <p:sp>
        <p:nvSpPr>
          <p:cNvPr id="6" name="TextBox 5">
            <a:extLst>
              <a:ext uri="{FF2B5EF4-FFF2-40B4-BE49-F238E27FC236}">
                <a16:creationId xmlns:a16="http://schemas.microsoft.com/office/drawing/2014/main" id="{00F80F59-80A6-540E-F0F2-F0C8853DB2DD}"/>
              </a:ext>
            </a:extLst>
          </p:cNvPr>
          <p:cNvSpPr txBox="1"/>
          <p:nvPr/>
        </p:nvSpPr>
        <p:spPr>
          <a:xfrm>
            <a:off x="4396475" y="1812585"/>
            <a:ext cx="2382698" cy="584775"/>
          </a:xfrm>
          <a:prstGeom prst="rect">
            <a:avLst/>
          </a:prstGeom>
          <a:noFill/>
          <a:ln w="15875">
            <a:solidFill>
              <a:srgbClr val="C00000"/>
            </a:solidFill>
          </a:ln>
        </p:spPr>
        <p:txBody>
          <a:bodyPr wrap="square" rtlCol="0">
            <a:spAutoFit/>
          </a:bodyPr>
          <a:lstStyle/>
          <a:p>
            <a:r>
              <a:rPr lang="en-CA" sz="1600" dirty="0">
                <a:solidFill>
                  <a:srgbClr val="C00000"/>
                </a:solidFill>
              </a:rPr>
              <a:t>Refers to core measure #3 (Suitability)</a:t>
            </a:r>
          </a:p>
        </p:txBody>
      </p:sp>
      <p:cxnSp>
        <p:nvCxnSpPr>
          <p:cNvPr id="8" name="Straight Arrow Connector 7">
            <a:extLst>
              <a:ext uri="{FF2B5EF4-FFF2-40B4-BE49-F238E27FC236}">
                <a16:creationId xmlns:a16="http://schemas.microsoft.com/office/drawing/2014/main" id="{2E3253D5-AC5E-2F33-A018-1EE97034C1D1}"/>
              </a:ext>
            </a:extLst>
          </p:cNvPr>
          <p:cNvCxnSpPr>
            <a:cxnSpLocks/>
          </p:cNvCxnSpPr>
          <p:nvPr/>
        </p:nvCxnSpPr>
        <p:spPr>
          <a:xfrm flipH="1" flipV="1">
            <a:off x="2168434" y="1111199"/>
            <a:ext cx="2107174" cy="9383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2FD7DA4-2744-8281-097F-80D7051201D0}"/>
              </a:ext>
            </a:extLst>
          </p:cNvPr>
          <p:cNvCxnSpPr>
            <a:cxnSpLocks/>
          </p:cNvCxnSpPr>
          <p:nvPr/>
        </p:nvCxnSpPr>
        <p:spPr>
          <a:xfrm flipH="1">
            <a:off x="2168434" y="2049517"/>
            <a:ext cx="2107174" cy="91575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5CF2782-7712-9440-8C46-F8E20A9F6981}"/>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cxnSp>
        <p:nvCxnSpPr>
          <p:cNvPr id="3" name="Straight Arrow Connector 2">
            <a:extLst>
              <a:ext uri="{FF2B5EF4-FFF2-40B4-BE49-F238E27FC236}">
                <a16:creationId xmlns:a16="http://schemas.microsoft.com/office/drawing/2014/main" id="{3FAC1F50-8131-456D-1869-9C799D8D2C6F}"/>
              </a:ext>
            </a:extLst>
          </p:cNvPr>
          <p:cNvCxnSpPr>
            <a:cxnSpLocks/>
          </p:cNvCxnSpPr>
          <p:nvPr/>
        </p:nvCxnSpPr>
        <p:spPr>
          <a:xfrm flipH="1">
            <a:off x="1724297" y="2048626"/>
            <a:ext cx="2551311" cy="69406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EE544311-F761-D37D-92A8-3B4F7CA933F5}"/>
              </a:ext>
            </a:extLst>
          </p:cNvPr>
          <p:cNvCxnSpPr>
            <a:cxnSpLocks/>
          </p:cNvCxnSpPr>
          <p:nvPr/>
        </p:nvCxnSpPr>
        <p:spPr>
          <a:xfrm flipH="1" flipV="1">
            <a:off x="3278777" y="854842"/>
            <a:ext cx="996831" cy="122855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1D109C9-3512-0FAE-BD60-D22572A7F234}"/>
              </a:ext>
            </a:extLst>
          </p:cNvPr>
          <p:cNvCxnSpPr>
            <a:cxnSpLocks/>
          </p:cNvCxnSpPr>
          <p:nvPr/>
        </p:nvCxnSpPr>
        <p:spPr>
          <a:xfrm flipH="1">
            <a:off x="2494480" y="2055569"/>
            <a:ext cx="1781128" cy="126600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F7AEB6-1F49-795C-B45C-E36484808280}"/>
              </a:ext>
            </a:extLst>
          </p:cNvPr>
          <p:cNvSpPr txBox="1"/>
          <p:nvPr/>
        </p:nvSpPr>
        <p:spPr>
          <a:xfrm>
            <a:off x="4396475" y="2688571"/>
            <a:ext cx="2382698" cy="1323439"/>
          </a:xfrm>
          <a:prstGeom prst="rect">
            <a:avLst/>
          </a:prstGeom>
          <a:noFill/>
          <a:ln w="15875">
            <a:solidFill>
              <a:srgbClr val="C00000"/>
            </a:solidFill>
          </a:ln>
        </p:spPr>
        <p:txBody>
          <a:bodyPr wrap="square" rtlCol="0">
            <a:spAutoFit/>
          </a:bodyPr>
          <a:lstStyle/>
          <a:p>
            <a:r>
              <a:rPr lang="en-CA" sz="1600" b="1" dirty="0">
                <a:solidFill>
                  <a:srgbClr val="C00000"/>
                </a:solidFill>
              </a:rPr>
              <a:t>Note: ‘</a:t>
            </a:r>
            <a:r>
              <a:rPr lang="en-CA" sz="1600" dirty="0">
                <a:solidFill>
                  <a:srgbClr val="C00000"/>
                </a:solidFill>
              </a:rPr>
              <a:t>Visible Minority’ and ‘Newcomer’ are not Suitability indicators and DO NOT count toward the Suitability measure.</a:t>
            </a:r>
          </a:p>
        </p:txBody>
      </p:sp>
    </p:spTree>
    <p:extLst>
      <p:ext uri="{BB962C8B-B14F-4D97-AF65-F5344CB8AC3E}">
        <p14:creationId xmlns:p14="http://schemas.microsoft.com/office/powerpoint/2010/main" val="116652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799012" y="416459"/>
            <a:ext cx="10515600" cy="9613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CA" dirty="0">
                <a:solidFill>
                  <a:srgbClr val="C00000"/>
                </a:solidFill>
              </a:rPr>
              <a:t>About Pop Up PD for Literacy Educators</a:t>
            </a:r>
            <a:endParaRPr dirty="0">
              <a:solidFill>
                <a:srgbClr val="C00000"/>
              </a:solidFill>
            </a:endParaRPr>
          </a:p>
        </p:txBody>
      </p:sp>
      <p:sp>
        <p:nvSpPr>
          <p:cNvPr id="67" name="Google Shape;67;p2"/>
          <p:cNvSpPr txBox="1"/>
          <p:nvPr/>
        </p:nvSpPr>
        <p:spPr>
          <a:xfrm>
            <a:off x="799013" y="1569174"/>
            <a:ext cx="10333586" cy="3748678"/>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free webinar series developed by Ontario’s LBS Regional Networks &amp; the Provincial Support Organizations for Literacy</a:t>
            </a:r>
            <a:endParaRPr sz="2400" b="0" i="0" u="none" strike="noStrike" cap="none" dirty="0">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supports LBS practitioners with presentations on topics important to them</a:t>
            </a:r>
            <a:endParaRPr sz="2400" b="0" i="0" u="none" strike="noStrike" cap="none" dirty="0">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English language webinars presented for LBS practitioners annually since   2015-2016; French language transcriptions coming soon! </a:t>
            </a:r>
            <a:endParaRPr sz="2400" b="0" i="0" u="none" strike="noStrike" cap="none" dirty="0">
              <a:solidFill>
                <a:schemeClr val="dk1"/>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1" i="0" u="none" strike="noStrike" cap="none" dirty="0">
                <a:solidFill>
                  <a:schemeClr val="dk1"/>
                </a:solidFill>
                <a:latin typeface="Calibri"/>
                <a:ea typeface="Calibri"/>
                <a:cs typeface="Calibri"/>
                <a:sym typeface="Calibri"/>
              </a:rPr>
              <a:t>all</a:t>
            </a:r>
            <a:r>
              <a:rPr lang="en-CA" sz="2400" b="0" i="0" u="none" strike="noStrike" cap="none" dirty="0">
                <a:solidFill>
                  <a:schemeClr val="dk1"/>
                </a:solidFill>
                <a:latin typeface="Calibri"/>
                <a:ea typeface="Calibri"/>
                <a:cs typeface="Calibri"/>
                <a:sym typeface="Calibri"/>
              </a:rPr>
              <a:t> webinar presentations, recording links &amp; transcripts here:  </a:t>
            </a:r>
            <a:endParaRPr sz="2400" b="0" i="0" u="none" strike="noStrike" cap="none" dirty="0">
              <a:solidFill>
                <a:schemeClr val="dk1"/>
              </a:solidFill>
              <a:latin typeface="Calibri"/>
              <a:ea typeface="Calibri"/>
              <a:cs typeface="Calibri"/>
              <a:sym typeface="Calibri"/>
            </a:endParaRPr>
          </a:p>
          <a:p>
            <a:pPr marL="457200" marR="0" lvl="1" indent="0" algn="l" rtl="0">
              <a:lnSpc>
                <a:spcPct val="90000"/>
              </a:lnSpc>
              <a:spcBef>
                <a:spcPts val="0"/>
              </a:spcBef>
              <a:spcAft>
                <a:spcPts val="0"/>
              </a:spcAft>
              <a:buClr>
                <a:srgbClr val="000000"/>
              </a:buClr>
              <a:buSzPts val="2400"/>
              <a:buFont typeface="Arial"/>
              <a:buNone/>
            </a:pPr>
            <a:r>
              <a:rPr lang="en-CA" sz="24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Pop Up PD Resources for LBS Educators</a:t>
            </a: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CA"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webinar topic ideas welcome at:  </a:t>
            </a:r>
            <a:r>
              <a:rPr lang="en-CA" sz="24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e-channel@contactnorth.ca</a:t>
            </a:r>
            <a:r>
              <a:rPr lang="en-CA" sz="2400" b="0" i="0" u="none" strike="noStrike" cap="none" dirty="0">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D9EC4A-5A4D-DBA0-BBDC-7CEAD9BF8C4D}"/>
              </a:ext>
            </a:extLst>
          </p:cNvPr>
          <p:cNvPicPr>
            <a:picLocks noChangeAspect="1"/>
          </p:cNvPicPr>
          <p:nvPr/>
        </p:nvPicPr>
        <p:blipFill>
          <a:blip r:embed="rId3"/>
          <a:stretch>
            <a:fillRect/>
          </a:stretch>
        </p:blipFill>
        <p:spPr>
          <a:xfrm>
            <a:off x="907272" y="334531"/>
            <a:ext cx="10377455" cy="5550341"/>
          </a:xfrm>
          <a:prstGeom prst="rect">
            <a:avLst/>
          </a:prstGeom>
        </p:spPr>
      </p:pic>
      <p:sp>
        <p:nvSpPr>
          <p:cNvPr id="6" name="TextBox 5">
            <a:extLst>
              <a:ext uri="{FF2B5EF4-FFF2-40B4-BE49-F238E27FC236}">
                <a16:creationId xmlns:a16="http://schemas.microsoft.com/office/drawing/2014/main" id="{94123009-B203-D60C-C6DF-884B16DA9CE6}"/>
              </a:ext>
            </a:extLst>
          </p:cNvPr>
          <p:cNvSpPr txBox="1"/>
          <p:nvPr/>
        </p:nvSpPr>
        <p:spPr>
          <a:xfrm>
            <a:off x="4951422" y="4587316"/>
            <a:ext cx="1758382" cy="584775"/>
          </a:xfrm>
          <a:prstGeom prst="rect">
            <a:avLst/>
          </a:prstGeom>
          <a:noFill/>
          <a:ln w="15875">
            <a:solidFill>
              <a:srgbClr val="C00000"/>
            </a:solidFill>
          </a:ln>
        </p:spPr>
        <p:txBody>
          <a:bodyPr wrap="square" rtlCol="0">
            <a:spAutoFit/>
          </a:bodyPr>
          <a:lstStyle/>
          <a:p>
            <a:r>
              <a:rPr lang="en-CA" sz="1600" dirty="0">
                <a:solidFill>
                  <a:srgbClr val="C00000"/>
                </a:solidFill>
              </a:rPr>
              <a:t>Total of new and carryover</a:t>
            </a:r>
          </a:p>
        </p:txBody>
      </p:sp>
      <p:cxnSp>
        <p:nvCxnSpPr>
          <p:cNvPr id="8" name="Straight Arrow Connector 7">
            <a:extLst>
              <a:ext uri="{FF2B5EF4-FFF2-40B4-BE49-F238E27FC236}">
                <a16:creationId xmlns:a16="http://schemas.microsoft.com/office/drawing/2014/main" id="{CA731E54-4790-E361-99F3-4358B935F16B}"/>
              </a:ext>
            </a:extLst>
          </p:cNvPr>
          <p:cNvCxnSpPr>
            <a:cxnSpLocks/>
          </p:cNvCxnSpPr>
          <p:nvPr/>
        </p:nvCxnSpPr>
        <p:spPr>
          <a:xfrm flipH="1" flipV="1">
            <a:off x="2305634" y="4323655"/>
            <a:ext cx="2563686" cy="556048"/>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2E2AD2D-3CE9-D1D0-8129-AE8D00041496}"/>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181139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06C25E-06D4-AC0E-B5C1-EA2B757B4CE0}"/>
              </a:ext>
            </a:extLst>
          </p:cNvPr>
          <p:cNvPicPr>
            <a:picLocks noChangeAspect="1"/>
          </p:cNvPicPr>
          <p:nvPr/>
        </p:nvPicPr>
        <p:blipFill>
          <a:blip r:embed="rId3"/>
          <a:stretch>
            <a:fillRect/>
          </a:stretch>
        </p:blipFill>
        <p:spPr>
          <a:xfrm>
            <a:off x="367956" y="1015299"/>
            <a:ext cx="10989949" cy="1480915"/>
          </a:xfrm>
          <a:prstGeom prst="rect">
            <a:avLst/>
          </a:prstGeom>
        </p:spPr>
      </p:pic>
      <p:pic>
        <p:nvPicPr>
          <p:cNvPr id="7" name="Picture 6">
            <a:extLst>
              <a:ext uri="{FF2B5EF4-FFF2-40B4-BE49-F238E27FC236}">
                <a16:creationId xmlns:a16="http://schemas.microsoft.com/office/drawing/2014/main" id="{25D6ED3B-3494-6E6F-8E98-70B20E9F60BC}"/>
              </a:ext>
            </a:extLst>
          </p:cNvPr>
          <p:cNvPicPr>
            <a:picLocks noChangeAspect="1"/>
          </p:cNvPicPr>
          <p:nvPr/>
        </p:nvPicPr>
        <p:blipFill>
          <a:blip r:embed="rId4"/>
          <a:stretch>
            <a:fillRect/>
          </a:stretch>
        </p:blipFill>
        <p:spPr>
          <a:xfrm>
            <a:off x="418651" y="2461307"/>
            <a:ext cx="10939254" cy="2971585"/>
          </a:xfrm>
          <a:prstGeom prst="rect">
            <a:avLst/>
          </a:prstGeom>
        </p:spPr>
      </p:pic>
      <p:sp>
        <p:nvSpPr>
          <p:cNvPr id="9" name="TextBox 8">
            <a:extLst>
              <a:ext uri="{FF2B5EF4-FFF2-40B4-BE49-F238E27FC236}">
                <a16:creationId xmlns:a16="http://schemas.microsoft.com/office/drawing/2014/main" id="{B44AF3C3-8AD6-87FD-C0D8-ACA079C94456}"/>
              </a:ext>
            </a:extLst>
          </p:cNvPr>
          <p:cNvSpPr txBox="1"/>
          <p:nvPr/>
        </p:nvSpPr>
        <p:spPr>
          <a:xfrm>
            <a:off x="5276194" y="2102897"/>
            <a:ext cx="2337502" cy="584775"/>
          </a:xfrm>
          <a:prstGeom prst="rect">
            <a:avLst/>
          </a:prstGeom>
          <a:noFill/>
          <a:ln w="15875">
            <a:solidFill>
              <a:srgbClr val="C00000"/>
            </a:solidFill>
          </a:ln>
        </p:spPr>
        <p:txBody>
          <a:bodyPr wrap="square" rtlCol="0">
            <a:spAutoFit/>
          </a:bodyPr>
          <a:lstStyle/>
          <a:p>
            <a:r>
              <a:rPr lang="en-CA" sz="1600" dirty="0">
                <a:solidFill>
                  <a:srgbClr val="C00000"/>
                </a:solidFill>
              </a:rPr>
              <a:t>Refers to core measure #3 - Suitability</a:t>
            </a:r>
          </a:p>
        </p:txBody>
      </p:sp>
      <p:cxnSp>
        <p:nvCxnSpPr>
          <p:cNvPr id="11" name="Straight Arrow Connector 10">
            <a:extLst>
              <a:ext uri="{FF2B5EF4-FFF2-40B4-BE49-F238E27FC236}">
                <a16:creationId xmlns:a16="http://schemas.microsoft.com/office/drawing/2014/main" id="{B6104BB8-EF09-22EF-69E8-FC51D8CC0953}"/>
              </a:ext>
            </a:extLst>
          </p:cNvPr>
          <p:cNvCxnSpPr>
            <a:cxnSpLocks/>
          </p:cNvCxnSpPr>
          <p:nvPr/>
        </p:nvCxnSpPr>
        <p:spPr>
          <a:xfrm flipH="1" flipV="1">
            <a:off x="3752967" y="2102897"/>
            <a:ext cx="1430503" cy="270055"/>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DBBD8D-B92E-725D-E376-3DD9C5459303}"/>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
        <p:nvSpPr>
          <p:cNvPr id="4" name="TextBox 3">
            <a:extLst>
              <a:ext uri="{FF2B5EF4-FFF2-40B4-BE49-F238E27FC236}">
                <a16:creationId xmlns:a16="http://schemas.microsoft.com/office/drawing/2014/main" id="{5A44E7C4-E3D4-BEF4-80A0-70C332006047}"/>
              </a:ext>
            </a:extLst>
          </p:cNvPr>
          <p:cNvSpPr txBox="1"/>
          <p:nvPr/>
        </p:nvSpPr>
        <p:spPr>
          <a:xfrm>
            <a:off x="9219675" y="1586479"/>
            <a:ext cx="1563940" cy="338554"/>
          </a:xfrm>
          <a:prstGeom prst="rect">
            <a:avLst/>
          </a:prstGeom>
          <a:noFill/>
          <a:ln w="15875">
            <a:solidFill>
              <a:srgbClr val="C00000"/>
            </a:solidFill>
          </a:ln>
        </p:spPr>
        <p:txBody>
          <a:bodyPr wrap="square" rtlCol="0">
            <a:spAutoFit/>
          </a:bodyPr>
          <a:lstStyle/>
          <a:p>
            <a:r>
              <a:rPr lang="en-CA" sz="1600" dirty="0">
                <a:solidFill>
                  <a:srgbClr val="C00000"/>
                </a:solidFill>
              </a:rPr>
              <a:t>Ontario = 34%</a:t>
            </a:r>
          </a:p>
        </p:txBody>
      </p:sp>
      <p:cxnSp>
        <p:nvCxnSpPr>
          <p:cNvPr id="5" name="Straight Arrow Connector 4">
            <a:extLst>
              <a:ext uri="{FF2B5EF4-FFF2-40B4-BE49-F238E27FC236}">
                <a16:creationId xmlns:a16="http://schemas.microsoft.com/office/drawing/2014/main" id="{27AF8F51-81D9-9145-9946-F4D4F95C6F75}"/>
              </a:ext>
            </a:extLst>
          </p:cNvPr>
          <p:cNvCxnSpPr>
            <a:cxnSpLocks/>
          </p:cNvCxnSpPr>
          <p:nvPr/>
        </p:nvCxnSpPr>
        <p:spPr>
          <a:xfrm>
            <a:off x="10480916" y="2013388"/>
            <a:ext cx="302699" cy="44754"/>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005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C693D5-6B2D-2823-EED3-F1B1C0269940}"/>
              </a:ext>
            </a:extLst>
          </p:cNvPr>
          <p:cNvPicPr>
            <a:picLocks noChangeAspect="1"/>
          </p:cNvPicPr>
          <p:nvPr/>
        </p:nvPicPr>
        <p:blipFill>
          <a:blip r:embed="rId3"/>
          <a:stretch>
            <a:fillRect/>
          </a:stretch>
        </p:blipFill>
        <p:spPr>
          <a:xfrm>
            <a:off x="1532408" y="245906"/>
            <a:ext cx="8123960" cy="5580477"/>
          </a:xfrm>
          <a:prstGeom prst="rect">
            <a:avLst/>
          </a:prstGeom>
          <a:ln w="15875">
            <a:solidFill>
              <a:srgbClr val="C00000"/>
            </a:solidFill>
            <a:tailEnd type="triangle"/>
          </a:ln>
        </p:spPr>
      </p:pic>
      <p:sp>
        <p:nvSpPr>
          <p:cNvPr id="5" name="TextBox 4">
            <a:extLst>
              <a:ext uri="{FF2B5EF4-FFF2-40B4-BE49-F238E27FC236}">
                <a16:creationId xmlns:a16="http://schemas.microsoft.com/office/drawing/2014/main" id="{D8F69784-62DB-D033-8725-C8726CBD88B8}"/>
              </a:ext>
            </a:extLst>
          </p:cNvPr>
          <p:cNvSpPr txBox="1"/>
          <p:nvPr/>
        </p:nvSpPr>
        <p:spPr>
          <a:xfrm>
            <a:off x="4927248" y="4228088"/>
            <a:ext cx="2438439" cy="1077218"/>
          </a:xfrm>
          <a:prstGeom prst="rect">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CA" sz="1600" dirty="0">
                <a:solidFill>
                  <a:srgbClr val="C00000"/>
                </a:solidFill>
              </a:rPr>
              <a:t>Refers to core measure #3 – Suitability</a:t>
            </a:r>
          </a:p>
          <a:p>
            <a:endParaRPr lang="en-CA" sz="1600" dirty="0">
              <a:solidFill>
                <a:srgbClr val="C00000"/>
              </a:solidFill>
            </a:endParaRPr>
          </a:p>
          <a:p>
            <a:r>
              <a:rPr lang="en-CA" sz="1600" dirty="0">
                <a:solidFill>
                  <a:srgbClr val="C00000"/>
                </a:solidFill>
              </a:rPr>
              <a:t>Should be a “3” here too</a:t>
            </a:r>
          </a:p>
        </p:txBody>
      </p:sp>
      <p:cxnSp>
        <p:nvCxnSpPr>
          <p:cNvPr id="8" name="Straight Arrow Connector 7">
            <a:extLst>
              <a:ext uri="{FF2B5EF4-FFF2-40B4-BE49-F238E27FC236}">
                <a16:creationId xmlns:a16="http://schemas.microsoft.com/office/drawing/2014/main" id="{B6F47333-C674-49A3-341E-A9CD1891E1E8}"/>
              </a:ext>
            </a:extLst>
          </p:cNvPr>
          <p:cNvCxnSpPr>
            <a:cxnSpLocks/>
          </p:cNvCxnSpPr>
          <p:nvPr/>
        </p:nvCxnSpPr>
        <p:spPr>
          <a:xfrm flipH="1" flipV="1">
            <a:off x="3493639" y="4025472"/>
            <a:ext cx="1387365" cy="547565"/>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1163DCE-73C0-D59E-6562-A5EC38CE5B58}"/>
              </a:ext>
            </a:extLst>
          </p:cNvPr>
          <p:cNvCxnSpPr>
            <a:cxnSpLocks/>
          </p:cNvCxnSpPr>
          <p:nvPr/>
        </p:nvCxnSpPr>
        <p:spPr>
          <a:xfrm flipH="1">
            <a:off x="3581925" y="4573037"/>
            <a:ext cx="1299079" cy="64954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9154852-33B2-E51D-DAB3-50C31AC478DA}"/>
              </a:ext>
            </a:extLst>
          </p:cNvPr>
          <p:cNvCxnSpPr>
            <a:cxnSpLocks/>
          </p:cNvCxnSpPr>
          <p:nvPr/>
        </p:nvCxnSpPr>
        <p:spPr>
          <a:xfrm flipH="1">
            <a:off x="2535632" y="5099615"/>
            <a:ext cx="2345372" cy="442883"/>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E098FED-299E-9A61-8D68-E2EAA90E27CC}"/>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261739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AA6E7-14E4-D166-82D6-6D4E282DD317}"/>
              </a:ext>
            </a:extLst>
          </p:cNvPr>
          <p:cNvPicPr>
            <a:picLocks noChangeAspect="1"/>
          </p:cNvPicPr>
          <p:nvPr/>
        </p:nvPicPr>
        <p:blipFill>
          <a:blip r:embed="rId3"/>
          <a:stretch>
            <a:fillRect/>
          </a:stretch>
        </p:blipFill>
        <p:spPr>
          <a:xfrm>
            <a:off x="791429" y="105322"/>
            <a:ext cx="10353347" cy="2123971"/>
          </a:xfrm>
          <a:prstGeom prst="rect">
            <a:avLst/>
          </a:prstGeom>
        </p:spPr>
      </p:pic>
      <p:pic>
        <p:nvPicPr>
          <p:cNvPr id="5" name="Picture 4">
            <a:extLst>
              <a:ext uri="{FF2B5EF4-FFF2-40B4-BE49-F238E27FC236}">
                <a16:creationId xmlns:a16="http://schemas.microsoft.com/office/drawing/2014/main" id="{4AEEEAB4-AF23-9F71-940E-572A76D0655C}"/>
              </a:ext>
            </a:extLst>
          </p:cNvPr>
          <p:cNvPicPr>
            <a:picLocks noChangeAspect="1"/>
          </p:cNvPicPr>
          <p:nvPr/>
        </p:nvPicPr>
        <p:blipFill>
          <a:blip r:embed="rId4"/>
          <a:stretch>
            <a:fillRect/>
          </a:stretch>
        </p:blipFill>
        <p:spPr>
          <a:xfrm>
            <a:off x="908094" y="2350243"/>
            <a:ext cx="10236682" cy="3737842"/>
          </a:xfrm>
          <a:prstGeom prst="rect">
            <a:avLst/>
          </a:prstGeom>
        </p:spPr>
      </p:pic>
      <p:sp>
        <p:nvSpPr>
          <p:cNvPr id="6" name="TextBox 5">
            <a:extLst>
              <a:ext uri="{FF2B5EF4-FFF2-40B4-BE49-F238E27FC236}">
                <a16:creationId xmlns:a16="http://schemas.microsoft.com/office/drawing/2014/main" id="{560CF237-B531-A73A-275D-D5FECBA860D9}"/>
              </a:ext>
            </a:extLst>
          </p:cNvPr>
          <p:cNvSpPr txBox="1"/>
          <p:nvPr/>
        </p:nvSpPr>
        <p:spPr>
          <a:xfrm>
            <a:off x="5721831" y="1014534"/>
            <a:ext cx="2337502" cy="584775"/>
          </a:xfrm>
          <a:prstGeom prst="rect">
            <a:avLst/>
          </a:prstGeom>
          <a:noFill/>
          <a:ln w="15875">
            <a:solidFill>
              <a:srgbClr val="C00000"/>
            </a:solidFill>
          </a:ln>
        </p:spPr>
        <p:txBody>
          <a:bodyPr wrap="square" rtlCol="0">
            <a:spAutoFit/>
          </a:bodyPr>
          <a:lstStyle/>
          <a:p>
            <a:r>
              <a:rPr lang="en-CA" sz="1600" dirty="0">
                <a:solidFill>
                  <a:srgbClr val="C00000"/>
                </a:solidFill>
              </a:rPr>
              <a:t>Refers to core measure #3 - Suitability</a:t>
            </a:r>
          </a:p>
        </p:txBody>
      </p:sp>
      <p:sp>
        <p:nvSpPr>
          <p:cNvPr id="2" name="TextBox 2">
            <a:extLst>
              <a:ext uri="{FF2B5EF4-FFF2-40B4-BE49-F238E27FC236}">
                <a16:creationId xmlns:a16="http://schemas.microsoft.com/office/drawing/2014/main" id="{81314103-3042-5D0E-0E93-7564EE1CE2A1}"/>
              </a:ext>
            </a:extLst>
          </p:cNvPr>
          <p:cNvSpPr txBox="1"/>
          <p:nvPr/>
        </p:nvSpPr>
        <p:spPr>
          <a:xfrm>
            <a:off x="308946" y="6403185"/>
            <a:ext cx="5659156" cy="307777"/>
          </a:xfrm>
          <a:prstGeom prst="rect">
            <a:avLst/>
          </a:prstGeom>
          <a:solidFill>
            <a:srgbClr val="4B752F"/>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CA" dirty="0">
                <a:solidFill>
                  <a:schemeClr val="bg1"/>
                </a:solidFill>
              </a:rPr>
              <a:t>Pop Up PD: Grow Your Knowledge of CaMS Reports 60 B &amp; D</a:t>
            </a:r>
          </a:p>
        </p:txBody>
      </p:sp>
      <p:sp>
        <p:nvSpPr>
          <p:cNvPr id="4" name="TextBox 3">
            <a:extLst>
              <a:ext uri="{FF2B5EF4-FFF2-40B4-BE49-F238E27FC236}">
                <a16:creationId xmlns:a16="http://schemas.microsoft.com/office/drawing/2014/main" id="{14C37BD6-610A-56DB-8A31-40CD087A7606}"/>
              </a:ext>
            </a:extLst>
          </p:cNvPr>
          <p:cNvSpPr txBox="1"/>
          <p:nvPr/>
        </p:nvSpPr>
        <p:spPr>
          <a:xfrm>
            <a:off x="5721831" y="2424897"/>
            <a:ext cx="2337502" cy="584775"/>
          </a:xfrm>
          <a:prstGeom prst="rect">
            <a:avLst/>
          </a:prstGeom>
          <a:noFill/>
          <a:ln w="15875">
            <a:solidFill>
              <a:srgbClr val="C00000"/>
            </a:solidFill>
          </a:ln>
        </p:spPr>
        <p:txBody>
          <a:bodyPr wrap="square" rtlCol="0">
            <a:spAutoFit/>
          </a:bodyPr>
          <a:lstStyle/>
          <a:p>
            <a:r>
              <a:rPr lang="en-CA" sz="1600" dirty="0">
                <a:solidFill>
                  <a:srgbClr val="C00000"/>
                </a:solidFill>
              </a:rPr>
              <a:t>Ontario = 14% OW</a:t>
            </a:r>
          </a:p>
          <a:p>
            <a:r>
              <a:rPr lang="en-CA" sz="1600" dirty="0">
                <a:solidFill>
                  <a:srgbClr val="C00000"/>
                </a:solidFill>
              </a:rPr>
              <a:t>	11% </a:t>
            </a:r>
            <a:r>
              <a:rPr lang="en-CA" dirty="0">
                <a:solidFill>
                  <a:srgbClr val="C00000"/>
                </a:solidFill>
              </a:rPr>
              <a:t>ODSP</a:t>
            </a:r>
            <a:r>
              <a:rPr lang="en-CA" sz="1600" dirty="0">
                <a:solidFill>
                  <a:srgbClr val="C00000"/>
                </a:solidFill>
              </a:rPr>
              <a:t> </a:t>
            </a:r>
          </a:p>
        </p:txBody>
      </p:sp>
      <p:cxnSp>
        <p:nvCxnSpPr>
          <p:cNvPr id="8" name="Straight Arrow Connector 7">
            <a:extLst>
              <a:ext uri="{FF2B5EF4-FFF2-40B4-BE49-F238E27FC236}">
                <a16:creationId xmlns:a16="http://schemas.microsoft.com/office/drawing/2014/main" id="{C2C29DB9-ED1C-FABC-1A8C-B5A4BDB6A23C}"/>
              </a:ext>
            </a:extLst>
          </p:cNvPr>
          <p:cNvCxnSpPr>
            <a:cxnSpLocks/>
          </p:cNvCxnSpPr>
          <p:nvPr/>
        </p:nvCxnSpPr>
        <p:spPr>
          <a:xfrm flipV="1">
            <a:off x="8125548" y="1516419"/>
            <a:ext cx="2661745" cy="1050207"/>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8E8731C-10F9-C2A3-45E2-10192DFA6B0D}"/>
              </a:ext>
            </a:extLst>
          </p:cNvPr>
          <p:cNvCxnSpPr>
            <a:cxnSpLocks/>
          </p:cNvCxnSpPr>
          <p:nvPr/>
        </p:nvCxnSpPr>
        <p:spPr>
          <a:xfrm flipV="1">
            <a:off x="8125548" y="1753126"/>
            <a:ext cx="2620229" cy="1053772"/>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7B8403A-9D0E-D95F-07FC-3E1DF598CE52}"/>
              </a:ext>
            </a:extLst>
          </p:cNvPr>
          <p:cNvSpPr txBox="1"/>
          <p:nvPr/>
        </p:nvSpPr>
        <p:spPr>
          <a:xfrm>
            <a:off x="5743640" y="3418945"/>
            <a:ext cx="1603092" cy="338554"/>
          </a:xfrm>
          <a:prstGeom prst="rect">
            <a:avLst/>
          </a:prstGeom>
          <a:noFill/>
          <a:ln w="15875">
            <a:solidFill>
              <a:srgbClr val="C00000"/>
            </a:solidFill>
          </a:ln>
        </p:spPr>
        <p:txBody>
          <a:bodyPr wrap="square" rtlCol="0">
            <a:spAutoFit/>
          </a:bodyPr>
          <a:lstStyle/>
          <a:p>
            <a:r>
              <a:rPr lang="en-CA" sz="1600" dirty="0">
                <a:solidFill>
                  <a:srgbClr val="C00000"/>
                </a:solidFill>
              </a:rPr>
              <a:t>Ontario = 3%</a:t>
            </a:r>
          </a:p>
        </p:txBody>
      </p:sp>
      <p:cxnSp>
        <p:nvCxnSpPr>
          <p:cNvPr id="16" name="Straight Arrow Connector 15">
            <a:extLst>
              <a:ext uri="{FF2B5EF4-FFF2-40B4-BE49-F238E27FC236}">
                <a16:creationId xmlns:a16="http://schemas.microsoft.com/office/drawing/2014/main" id="{554EE0E8-8C9D-3BCA-3CB6-0F9239B26092}"/>
              </a:ext>
            </a:extLst>
          </p:cNvPr>
          <p:cNvCxnSpPr>
            <a:cxnSpLocks/>
          </p:cNvCxnSpPr>
          <p:nvPr/>
        </p:nvCxnSpPr>
        <p:spPr>
          <a:xfrm flipV="1">
            <a:off x="7438171" y="3429000"/>
            <a:ext cx="3307606" cy="177789"/>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8E25D75-6EBC-C515-06D5-1FB8FC74580E}"/>
              </a:ext>
            </a:extLst>
          </p:cNvPr>
          <p:cNvSpPr txBox="1"/>
          <p:nvPr/>
        </p:nvSpPr>
        <p:spPr>
          <a:xfrm>
            <a:off x="5743639" y="4298935"/>
            <a:ext cx="2337502" cy="584775"/>
          </a:xfrm>
          <a:prstGeom prst="rect">
            <a:avLst/>
          </a:prstGeom>
          <a:noFill/>
          <a:ln w="15875">
            <a:solidFill>
              <a:srgbClr val="C00000"/>
            </a:solidFill>
          </a:ln>
        </p:spPr>
        <p:txBody>
          <a:bodyPr wrap="square" rtlCol="0">
            <a:spAutoFit/>
          </a:bodyPr>
          <a:lstStyle/>
          <a:p>
            <a:r>
              <a:rPr lang="en-CA" sz="1600" dirty="0">
                <a:solidFill>
                  <a:srgbClr val="C00000"/>
                </a:solidFill>
              </a:rPr>
              <a:t>Ontario = 22% FT</a:t>
            </a:r>
          </a:p>
          <a:p>
            <a:r>
              <a:rPr lang="en-CA" sz="1600" dirty="0">
                <a:solidFill>
                  <a:srgbClr val="C00000"/>
                </a:solidFill>
              </a:rPr>
              <a:t>	15% PT </a:t>
            </a:r>
          </a:p>
        </p:txBody>
      </p:sp>
      <p:cxnSp>
        <p:nvCxnSpPr>
          <p:cNvPr id="25" name="Straight Arrow Connector 24">
            <a:extLst>
              <a:ext uri="{FF2B5EF4-FFF2-40B4-BE49-F238E27FC236}">
                <a16:creationId xmlns:a16="http://schemas.microsoft.com/office/drawing/2014/main" id="{4BCAC4D4-3D6F-08B9-71C2-E9EBDE2EBF23}"/>
              </a:ext>
            </a:extLst>
          </p:cNvPr>
          <p:cNvCxnSpPr>
            <a:cxnSpLocks/>
          </p:cNvCxnSpPr>
          <p:nvPr/>
        </p:nvCxnSpPr>
        <p:spPr>
          <a:xfrm flipV="1">
            <a:off x="8136979" y="4203906"/>
            <a:ext cx="2526817" cy="296583"/>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14A5881-36EB-D057-AE01-AA6A19AB194A}"/>
              </a:ext>
            </a:extLst>
          </p:cNvPr>
          <p:cNvCxnSpPr>
            <a:cxnSpLocks/>
          </p:cNvCxnSpPr>
          <p:nvPr/>
        </p:nvCxnSpPr>
        <p:spPr>
          <a:xfrm flipV="1">
            <a:off x="8125548" y="4469163"/>
            <a:ext cx="2538248" cy="249049"/>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3E57CC7-E33E-22C0-9F3D-3D26E42C02A7}"/>
              </a:ext>
            </a:extLst>
          </p:cNvPr>
          <p:cNvCxnSpPr>
            <a:cxnSpLocks/>
          </p:cNvCxnSpPr>
          <p:nvPr/>
        </p:nvCxnSpPr>
        <p:spPr>
          <a:xfrm flipH="1">
            <a:off x="3971750" y="1325584"/>
            <a:ext cx="1671725" cy="766877"/>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EB76253-F6DF-E482-1FF5-598CA9F02AC3}"/>
              </a:ext>
            </a:extLst>
          </p:cNvPr>
          <p:cNvCxnSpPr>
            <a:cxnSpLocks/>
          </p:cNvCxnSpPr>
          <p:nvPr/>
        </p:nvCxnSpPr>
        <p:spPr>
          <a:xfrm flipH="1">
            <a:off x="3696869" y="1306921"/>
            <a:ext cx="1958747" cy="18663"/>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28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9944E-3669-AFF8-F61C-E4DA5A2408BE}"/>
              </a:ext>
            </a:extLst>
          </p:cNvPr>
          <p:cNvPicPr>
            <a:picLocks noChangeAspect="1"/>
          </p:cNvPicPr>
          <p:nvPr/>
        </p:nvPicPr>
        <p:blipFill>
          <a:blip r:embed="rId3"/>
          <a:stretch>
            <a:fillRect/>
          </a:stretch>
        </p:blipFill>
        <p:spPr>
          <a:xfrm>
            <a:off x="932818" y="317143"/>
            <a:ext cx="10187127" cy="3365682"/>
          </a:xfrm>
          <a:prstGeom prst="rect">
            <a:avLst/>
          </a:prstGeom>
        </p:spPr>
      </p:pic>
      <p:pic>
        <p:nvPicPr>
          <p:cNvPr id="7" name="Picture 6">
            <a:extLst>
              <a:ext uri="{FF2B5EF4-FFF2-40B4-BE49-F238E27FC236}">
                <a16:creationId xmlns:a16="http://schemas.microsoft.com/office/drawing/2014/main" id="{98E3F92D-7364-95ED-69D8-3DC831E6F85B}"/>
              </a:ext>
            </a:extLst>
          </p:cNvPr>
          <p:cNvPicPr>
            <a:picLocks noChangeAspect="1"/>
          </p:cNvPicPr>
          <p:nvPr/>
        </p:nvPicPr>
        <p:blipFill>
          <a:blip r:embed="rId4"/>
          <a:stretch>
            <a:fillRect/>
          </a:stretch>
        </p:blipFill>
        <p:spPr>
          <a:xfrm>
            <a:off x="1072055" y="4120124"/>
            <a:ext cx="10081063" cy="1503173"/>
          </a:xfrm>
          <a:prstGeom prst="rect">
            <a:avLst/>
          </a:prstGeom>
        </p:spPr>
      </p:pic>
      <p:sp>
        <p:nvSpPr>
          <p:cNvPr id="8" name="TextBox 7">
            <a:extLst>
              <a:ext uri="{FF2B5EF4-FFF2-40B4-BE49-F238E27FC236}">
                <a16:creationId xmlns:a16="http://schemas.microsoft.com/office/drawing/2014/main" id="{19399EE8-EC31-B9DC-965E-8AC965630737}"/>
              </a:ext>
            </a:extLst>
          </p:cNvPr>
          <p:cNvSpPr txBox="1"/>
          <p:nvPr/>
        </p:nvSpPr>
        <p:spPr>
          <a:xfrm>
            <a:off x="1072055" y="3682825"/>
            <a:ext cx="10047890" cy="338554"/>
          </a:xfrm>
          <a:prstGeom prst="rect">
            <a:avLst/>
          </a:prstGeom>
          <a:noFill/>
        </p:spPr>
        <p:txBody>
          <a:bodyPr wrap="square" rtlCol="0">
            <a:spAutoFit/>
          </a:bodyPr>
          <a:lstStyle/>
          <a:p>
            <a:r>
              <a:rPr lang="en-CA" sz="1600" dirty="0">
                <a:solidFill>
                  <a:srgbClr val="C00000"/>
                </a:solidFill>
              </a:rPr>
              <a:t>(LEARNER GAINS Scores appear here– not currently being used or recorded - future core measure #6?)</a:t>
            </a:r>
          </a:p>
        </p:txBody>
      </p:sp>
      <p:sp>
        <p:nvSpPr>
          <p:cNvPr id="2" name="TextBox 1">
            <a:extLst>
              <a:ext uri="{FF2B5EF4-FFF2-40B4-BE49-F238E27FC236}">
                <a16:creationId xmlns:a16="http://schemas.microsoft.com/office/drawing/2014/main" id="{3E397D07-05BC-94F4-4843-26A052ABB031}"/>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2637314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AB3440-EED9-AE0A-FC86-B000079A1646}"/>
              </a:ext>
            </a:extLst>
          </p:cNvPr>
          <p:cNvPicPr>
            <a:picLocks noChangeAspect="1"/>
          </p:cNvPicPr>
          <p:nvPr/>
        </p:nvPicPr>
        <p:blipFill>
          <a:blip r:embed="rId3"/>
          <a:stretch>
            <a:fillRect/>
          </a:stretch>
        </p:blipFill>
        <p:spPr>
          <a:xfrm>
            <a:off x="1393671" y="237440"/>
            <a:ext cx="8742578" cy="5202900"/>
          </a:xfrm>
          <a:prstGeom prst="rect">
            <a:avLst/>
          </a:prstGeom>
        </p:spPr>
      </p:pic>
      <p:sp>
        <p:nvSpPr>
          <p:cNvPr id="4" name="TextBox 3">
            <a:extLst>
              <a:ext uri="{FF2B5EF4-FFF2-40B4-BE49-F238E27FC236}">
                <a16:creationId xmlns:a16="http://schemas.microsoft.com/office/drawing/2014/main" id="{0EA1B64B-3207-E3D4-CCB2-C8C435F829BE}"/>
              </a:ext>
            </a:extLst>
          </p:cNvPr>
          <p:cNvSpPr txBox="1"/>
          <p:nvPr/>
        </p:nvSpPr>
        <p:spPr>
          <a:xfrm>
            <a:off x="1393671" y="5518878"/>
            <a:ext cx="7699879" cy="338554"/>
          </a:xfrm>
          <a:prstGeom prst="rect">
            <a:avLst/>
          </a:prstGeom>
          <a:noFill/>
        </p:spPr>
        <p:txBody>
          <a:bodyPr wrap="square" rtlCol="0">
            <a:spAutoFit/>
          </a:bodyPr>
          <a:lstStyle/>
          <a:p>
            <a:r>
              <a:rPr lang="en-CA" sz="1600" dirty="0">
                <a:solidFill>
                  <a:srgbClr val="C00000"/>
                </a:solidFill>
              </a:rPr>
              <a:t>(CANADIAN LANGUAGE BENCHMARK scores appear here, if </a:t>
            </a:r>
            <a:r>
              <a:rPr lang="en-CA" sz="1600">
                <a:solidFill>
                  <a:srgbClr val="C00000"/>
                </a:solidFill>
              </a:rPr>
              <a:t>applicable.)</a:t>
            </a:r>
            <a:endParaRPr lang="en-CA" sz="1600" dirty="0">
              <a:solidFill>
                <a:srgbClr val="C00000"/>
              </a:solidFill>
            </a:endParaRPr>
          </a:p>
        </p:txBody>
      </p:sp>
      <p:sp>
        <p:nvSpPr>
          <p:cNvPr id="2" name="TextBox 1">
            <a:extLst>
              <a:ext uri="{FF2B5EF4-FFF2-40B4-BE49-F238E27FC236}">
                <a16:creationId xmlns:a16="http://schemas.microsoft.com/office/drawing/2014/main" id="{AAFEFBD0-D11D-DD2F-005E-6AC68A4C319A}"/>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3737387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BFFEFD-793D-7649-AE8C-BDF90B7994BA}"/>
              </a:ext>
            </a:extLst>
          </p:cNvPr>
          <p:cNvPicPr>
            <a:picLocks noChangeAspect="1"/>
          </p:cNvPicPr>
          <p:nvPr/>
        </p:nvPicPr>
        <p:blipFill>
          <a:blip r:embed="rId3"/>
          <a:stretch>
            <a:fillRect/>
          </a:stretch>
        </p:blipFill>
        <p:spPr>
          <a:xfrm>
            <a:off x="547359" y="1466196"/>
            <a:ext cx="11097281" cy="773820"/>
          </a:xfrm>
          <a:prstGeom prst="rect">
            <a:avLst/>
          </a:prstGeom>
        </p:spPr>
      </p:pic>
      <p:sp>
        <p:nvSpPr>
          <p:cNvPr id="5" name="TextBox 4">
            <a:extLst>
              <a:ext uri="{FF2B5EF4-FFF2-40B4-BE49-F238E27FC236}">
                <a16:creationId xmlns:a16="http://schemas.microsoft.com/office/drawing/2014/main" id="{B19ED8C4-0265-9D54-D99B-35A8AE9A5EC8}"/>
              </a:ext>
            </a:extLst>
          </p:cNvPr>
          <p:cNvSpPr txBox="1"/>
          <p:nvPr/>
        </p:nvSpPr>
        <p:spPr>
          <a:xfrm>
            <a:off x="3343570" y="2513877"/>
            <a:ext cx="5413354" cy="830997"/>
          </a:xfrm>
          <a:prstGeom prst="rect">
            <a:avLst/>
          </a:prstGeom>
          <a:noFill/>
          <a:ln w="15875">
            <a:solidFill>
              <a:srgbClr val="C00000"/>
            </a:solidFill>
          </a:ln>
        </p:spPr>
        <p:txBody>
          <a:bodyPr wrap="square" rtlCol="0">
            <a:spAutoFit/>
          </a:bodyPr>
          <a:lstStyle/>
          <a:p>
            <a:r>
              <a:rPr lang="en-CA" sz="1600" dirty="0">
                <a:solidFill>
                  <a:srgbClr val="C00000"/>
                </a:solidFill>
              </a:rPr>
              <a:t>Refers to core measure #5 – Progress</a:t>
            </a:r>
          </a:p>
          <a:p>
            <a:endParaRPr lang="en-CA" sz="1600" dirty="0">
              <a:solidFill>
                <a:srgbClr val="C00000"/>
              </a:solidFill>
            </a:endParaRPr>
          </a:p>
          <a:p>
            <a:r>
              <a:rPr lang="en-CA" sz="1600" dirty="0">
                <a:solidFill>
                  <a:srgbClr val="C00000"/>
                </a:solidFill>
              </a:rPr>
              <a:t>Should line up closely with Progress measure in DSQ 64</a:t>
            </a:r>
          </a:p>
        </p:txBody>
      </p:sp>
      <p:cxnSp>
        <p:nvCxnSpPr>
          <p:cNvPr id="7" name="Straight Arrow Connector 6">
            <a:extLst>
              <a:ext uri="{FF2B5EF4-FFF2-40B4-BE49-F238E27FC236}">
                <a16:creationId xmlns:a16="http://schemas.microsoft.com/office/drawing/2014/main" id="{4F126BF5-C434-871C-1558-5661F29C73D4}"/>
              </a:ext>
            </a:extLst>
          </p:cNvPr>
          <p:cNvCxnSpPr>
            <a:cxnSpLocks/>
          </p:cNvCxnSpPr>
          <p:nvPr/>
        </p:nvCxnSpPr>
        <p:spPr>
          <a:xfrm flipH="1" flipV="1">
            <a:off x="886351" y="1800751"/>
            <a:ext cx="2395391" cy="1284648"/>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E288346-D67C-69ED-9D40-E2ABA58D76A6}"/>
              </a:ext>
            </a:extLst>
          </p:cNvPr>
          <p:cNvSpPr txBox="1"/>
          <p:nvPr/>
        </p:nvSpPr>
        <p:spPr>
          <a:xfrm>
            <a:off x="4031357" y="4551298"/>
            <a:ext cx="4129284" cy="523220"/>
          </a:xfrm>
          <a:prstGeom prst="rect">
            <a:avLst/>
          </a:prstGeom>
          <a:noFill/>
        </p:spPr>
        <p:txBody>
          <a:bodyPr wrap="square" rtlCol="0">
            <a:spAutoFit/>
          </a:bodyPr>
          <a:lstStyle/>
          <a:p>
            <a:r>
              <a:rPr lang="en-CA" sz="2800" b="1" dirty="0">
                <a:solidFill>
                  <a:srgbClr val="C00000"/>
                </a:solidFill>
              </a:rPr>
              <a:t>END OF REPORT 60B!!</a:t>
            </a:r>
          </a:p>
        </p:txBody>
      </p:sp>
      <p:cxnSp>
        <p:nvCxnSpPr>
          <p:cNvPr id="17" name="Straight Connector 16">
            <a:extLst>
              <a:ext uri="{FF2B5EF4-FFF2-40B4-BE49-F238E27FC236}">
                <a16:creationId xmlns:a16="http://schemas.microsoft.com/office/drawing/2014/main" id="{5FA575BF-2B0C-40EB-42D6-73928B0BF0D1}"/>
              </a:ext>
            </a:extLst>
          </p:cNvPr>
          <p:cNvCxnSpPr/>
          <p:nvPr/>
        </p:nvCxnSpPr>
        <p:spPr>
          <a:xfrm>
            <a:off x="283779" y="3708050"/>
            <a:ext cx="1170432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FF8977C-5A29-A655-9215-F25B59713653}"/>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cxnSp>
        <p:nvCxnSpPr>
          <p:cNvPr id="3" name="Straight Arrow Connector 2">
            <a:extLst>
              <a:ext uri="{FF2B5EF4-FFF2-40B4-BE49-F238E27FC236}">
                <a16:creationId xmlns:a16="http://schemas.microsoft.com/office/drawing/2014/main" id="{C146020A-2D04-F633-9478-CFCD3B95A09F}"/>
              </a:ext>
            </a:extLst>
          </p:cNvPr>
          <p:cNvCxnSpPr>
            <a:cxnSpLocks/>
          </p:cNvCxnSpPr>
          <p:nvPr/>
        </p:nvCxnSpPr>
        <p:spPr>
          <a:xfrm>
            <a:off x="10216055" y="1064098"/>
            <a:ext cx="927013" cy="529958"/>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5753F58-655C-FA76-A1B8-6AB0EC103F42}"/>
              </a:ext>
            </a:extLst>
          </p:cNvPr>
          <p:cNvSpPr txBox="1"/>
          <p:nvPr/>
        </p:nvSpPr>
        <p:spPr>
          <a:xfrm>
            <a:off x="9899430" y="632851"/>
            <a:ext cx="1603092" cy="338554"/>
          </a:xfrm>
          <a:prstGeom prst="rect">
            <a:avLst/>
          </a:prstGeom>
          <a:noFill/>
          <a:ln w="15875">
            <a:solidFill>
              <a:srgbClr val="C00000"/>
            </a:solidFill>
          </a:ln>
        </p:spPr>
        <p:txBody>
          <a:bodyPr wrap="square" rtlCol="0">
            <a:spAutoFit/>
          </a:bodyPr>
          <a:lstStyle/>
          <a:p>
            <a:r>
              <a:rPr lang="en-CA" sz="1600" dirty="0">
                <a:solidFill>
                  <a:srgbClr val="C00000"/>
                </a:solidFill>
              </a:rPr>
              <a:t>Ontario = 58%</a:t>
            </a:r>
          </a:p>
        </p:txBody>
      </p:sp>
    </p:spTree>
    <p:extLst>
      <p:ext uri="{BB962C8B-B14F-4D97-AF65-F5344CB8AC3E}">
        <p14:creationId xmlns:p14="http://schemas.microsoft.com/office/powerpoint/2010/main" val="4143868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3235-3415-2236-4531-6144A0461625}"/>
              </a:ext>
            </a:extLst>
          </p:cNvPr>
          <p:cNvSpPr>
            <a:spLocks noGrp="1"/>
          </p:cNvSpPr>
          <p:nvPr>
            <p:ph type="title"/>
          </p:nvPr>
        </p:nvSpPr>
        <p:spPr/>
        <p:txBody>
          <a:bodyPr>
            <a:normAutofit/>
          </a:bodyPr>
          <a:lstStyle/>
          <a:p>
            <a:r>
              <a:rPr lang="en-CA" sz="3600" dirty="0"/>
              <a:t>What does the Learner Profile info tell us?</a:t>
            </a:r>
          </a:p>
        </p:txBody>
      </p:sp>
      <p:sp>
        <p:nvSpPr>
          <p:cNvPr id="3" name="Text Placeholder 2">
            <a:extLst>
              <a:ext uri="{FF2B5EF4-FFF2-40B4-BE49-F238E27FC236}">
                <a16:creationId xmlns:a16="http://schemas.microsoft.com/office/drawing/2014/main" id="{2E3831B5-6012-A560-B856-9D1A964F53BD}"/>
              </a:ext>
            </a:extLst>
          </p:cNvPr>
          <p:cNvSpPr>
            <a:spLocks noGrp="1"/>
          </p:cNvSpPr>
          <p:nvPr>
            <p:ph type="body" idx="1"/>
          </p:nvPr>
        </p:nvSpPr>
        <p:spPr>
          <a:xfrm>
            <a:off x="838200" y="1548150"/>
            <a:ext cx="10891345" cy="3660775"/>
          </a:xfrm>
        </p:spPr>
        <p:txBody>
          <a:bodyPr>
            <a:normAutofit fontScale="92500" lnSpcReduction="10000"/>
          </a:bodyPr>
          <a:lstStyle/>
          <a:p>
            <a:pPr marL="114300" indent="0">
              <a:buNone/>
            </a:pPr>
            <a:r>
              <a:rPr lang="en-CA" dirty="0"/>
              <a:t>You can</a:t>
            </a:r>
          </a:p>
          <a:p>
            <a:r>
              <a:rPr lang="en-CA" dirty="0"/>
              <a:t>estimate if you are meeting the Suitability target</a:t>
            </a:r>
          </a:p>
          <a:p>
            <a:pPr marL="114300" indent="0">
              <a:buNone/>
            </a:pPr>
            <a:r>
              <a:rPr lang="en-CA" dirty="0"/>
              <a:t>	i.e. 	add up all of the indicators (#3’s) </a:t>
            </a:r>
          </a:p>
          <a:p>
            <a:pPr marL="114300" indent="0">
              <a:buNone/>
            </a:pPr>
            <a:r>
              <a:rPr lang="en-CA" dirty="0"/>
              <a:t>		average of 3 indicators per learner?</a:t>
            </a:r>
          </a:p>
          <a:p>
            <a:r>
              <a:rPr lang="en-CA" dirty="0"/>
              <a:t>use profile information to inform program delivery plans (orientation, curriculum, resources, scheduling, etc.)</a:t>
            </a:r>
          </a:p>
          <a:p>
            <a:pPr marL="114300" indent="0">
              <a:buNone/>
            </a:pPr>
            <a:r>
              <a:rPr lang="en-CA" dirty="0"/>
              <a:t>	 e.g.	previous education, time out of education, employment status, 		language spoken</a:t>
            </a:r>
          </a:p>
          <a:p>
            <a:endParaRPr lang="en-CA" dirty="0"/>
          </a:p>
          <a:p>
            <a:endParaRPr lang="en-CA" dirty="0"/>
          </a:p>
        </p:txBody>
      </p:sp>
      <p:sp>
        <p:nvSpPr>
          <p:cNvPr id="4" name="TextBox 3">
            <a:extLst>
              <a:ext uri="{FF2B5EF4-FFF2-40B4-BE49-F238E27FC236}">
                <a16:creationId xmlns:a16="http://schemas.microsoft.com/office/drawing/2014/main" id="{5986697B-1C83-DFE0-A8BF-15DB57C34DD1}"/>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pic>
        <p:nvPicPr>
          <p:cNvPr id="16" name="Picture 15" descr="A picture containing text, toy, vector graphics&#10;&#10;Description automatically generated">
            <a:extLst>
              <a:ext uri="{FF2B5EF4-FFF2-40B4-BE49-F238E27FC236}">
                <a16:creationId xmlns:a16="http://schemas.microsoft.com/office/drawing/2014/main" id="{C286D3FB-20DF-58C6-BCBB-D3894033AC2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161046" y="1120646"/>
            <a:ext cx="2540030" cy="2161096"/>
          </a:xfrm>
          <a:prstGeom prst="rect">
            <a:avLst/>
          </a:prstGeom>
        </p:spPr>
      </p:pic>
    </p:spTree>
    <p:extLst>
      <p:ext uri="{BB962C8B-B14F-4D97-AF65-F5344CB8AC3E}">
        <p14:creationId xmlns:p14="http://schemas.microsoft.com/office/powerpoint/2010/main" val="344944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E9190A5-F4B8-4133-B2C3-A0CD7A38A722}"/>
              </a:ext>
            </a:extLst>
          </p:cNvPr>
          <p:cNvSpPr>
            <a:spLocks noGrp="1"/>
          </p:cNvSpPr>
          <p:nvPr>
            <p:ph type="title"/>
          </p:nvPr>
        </p:nvSpPr>
        <p:spPr>
          <a:xfrm>
            <a:off x="642707" y="2145161"/>
            <a:ext cx="3998661" cy="2108376"/>
          </a:xfrm>
        </p:spPr>
        <p:txBody>
          <a:bodyPr>
            <a:normAutofit/>
          </a:bodyPr>
          <a:lstStyle/>
          <a:p>
            <a:pPr marL="0" indent="0">
              <a:lnSpc>
                <a:spcPct val="100000"/>
              </a:lnSpc>
              <a:spcBef>
                <a:spcPts val="0"/>
              </a:spcBef>
              <a:buFont typeface="Arial"/>
              <a:buNone/>
            </a:pPr>
            <a:r>
              <a:rPr lang="en-US" sz="3200" b="1" dirty="0"/>
              <a:t>5. Report 60D</a:t>
            </a:r>
            <a:br>
              <a:rPr lang="en-US" sz="3200" b="1" dirty="0"/>
            </a:br>
            <a:r>
              <a:rPr lang="en-US" sz="3200" b="1" dirty="0"/>
              <a:t>LBS-All Data Outcomes/Follow-ups</a:t>
            </a:r>
          </a:p>
        </p:txBody>
      </p:sp>
      <p:sp>
        <p:nvSpPr>
          <p:cNvPr id="6" name="Content Placeholder 5">
            <a:extLst>
              <a:ext uri="{FF2B5EF4-FFF2-40B4-BE49-F238E27FC236}">
                <a16:creationId xmlns:a16="http://schemas.microsoft.com/office/drawing/2014/main" id="{B900F51A-4003-4057-B780-4EF3A90E958F}"/>
              </a:ext>
            </a:extLst>
          </p:cNvPr>
          <p:cNvSpPr txBox="1">
            <a:spLocks/>
          </p:cNvSpPr>
          <p:nvPr/>
        </p:nvSpPr>
        <p:spPr>
          <a:xfrm>
            <a:off x="4844895" y="759372"/>
            <a:ext cx="6506277" cy="4879954"/>
          </a:xfrm>
          <a:prstGeom prst="rect">
            <a:avLst/>
          </a:prstGeom>
          <a:noFill/>
          <a:ln w="38100" cmpd="sng">
            <a:solidFill>
              <a:schemeClr val="accent2">
                <a:lumMod val="75000"/>
              </a:schemeClr>
            </a:solid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Font typeface="Arial"/>
              <a:buNone/>
            </a:pPr>
            <a:r>
              <a:rPr lang="en-US" sz="2300" b="1" dirty="0"/>
              <a:t>Features</a:t>
            </a:r>
          </a:p>
          <a:p>
            <a:pPr marL="0" indent="0">
              <a:lnSpc>
                <a:spcPct val="100000"/>
              </a:lnSpc>
              <a:spcBef>
                <a:spcPts val="0"/>
              </a:spcBef>
              <a:buFont typeface="Arial"/>
              <a:buNone/>
            </a:pPr>
            <a:endParaRPr lang="en-US" sz="2000" b="1" dirty="0"/>
          </a:p>
          <a:p>
            <a:pPr marL="285750" indent="-285750">
              <a:lnSpc>
                <a:spcPct val="100000"/>
              </a:lnSpc>
              <a:spcBef>
                <a:spcPts val="0"/>
              </a:spcBef>
              <a:buClr>
                <a:srgbClr val="000000"/>
              </a:buClr>
              <a:buFont typeface="Arial" panose="020B0604020202020204" pitchFamily="34" charset="0"/>
              <a:buChar char="•"/>
            </a:pPr>
            <a:r>
              <a:rPr lang="en-US" sz="2300" dirty="0">
                <a:solidFill>
                  <a:srgbClr val="000000"/>
                </a:solidFill>
                <a:latin typeface="Calibri" panose="020F0502020204030204" pitchFamily="34" charset="0"/>
                <a:cs typeface="Calibri" panose="020F0502020204030204" pitchFamily="34" charset="0"/>
                <a:sym typeface="Arial"/>
              </a:rPr>
              <a:t>Produced as a PDF</a:t>
            </a:r>
          </a:p>
          <a:p>
            <a:pPr marL="285750" indent="-285750">
              <a:lnSpc>
                <a:spcPct val="100000"/>
              </a:lnSpc>
              <a:spcBef>
                <a:spcPts val="0"/>
              </a:spcBef>
              <a:buClr>
                <a:srgbClr val="000000"/>
              </a:buClr>
              <a:buFont typeface="Arial" panose="020B0604020202020204" pitchFamily="34" charset="0"/>
              <a:buChar char="•"/>
            </a:pPr>
            <a:r>
              <a:rPr lang="en-US" sz="2300" dirty="0">
                <a:solidFill>
                  <a:srgbClr val="000000"/>
                </a:solidFill>
                <a:latin typeface="Calibri" panose="020F0502020204030204" pitchFamily="34" charset="0"/>
                <a:cs typeface="Calibri" panose="020F0502020204030204" pitchFamily="34" charset="0"/>
                <a:sym typeface="Arial"/>
              </a:rPr>
              <a:t>Generated monthly</a:t>
            </a:r>
          </a:p>
          <a:p>
            <a:pPr marL="285750" indent="-285750">
              <a:lnSpc>
                <a:spcPct val="100000"/>
              </a:lnSpc>
              <a:spcBef>
                <a:spcPts val="0"/>
              </a:spcBef>
              <a:buClr>
                <a:srgbClr val="000000"/>
              </a:buClr>
              <a:buFont typeface="Arial" panose="020B0604020202020204" pitchFamily="34" charset="0"/>
              <a:buChar char="•"/>
            </a:pPr>
            <a:r>
              <a:rPr lang="en-US" sz="2300" dirty="0">
                <a:latin typeface="Calibri" panose="020F0502020204030204" pitchFamily="34" charset="0"/>
                <a:cs typeface="Calibri" panose="020F0502020204030204" pitchFamily="34" charset="0"/>
              </a:rPr>
              <a:t>Based on </a:t>
            </a:r>
            <a:r>
              <a:rPr lang="en-US" sz="2300" u="sng" dirty="0">
                <a:latin typeface="Calibri" panose="020F0502020204030204" pitchFamily="34" charset="0"/>
                <a:cs typeface="Calibri" panose="020F0502020204030204" pitchFamily="34" charset="0"/>
              </a:rPr>
              <a:t>closed</a:t>
            </a:r>
            <a:r>
              <a:rPr lang="en-US" sz="2300" dirty="0">
                <a:latin typeface="Calibri" panose="020F0502020204030204" pitchFamily="34" charset="0"/>
                <a:cs typeface="Calibri" panose="020F0502020204030204" pitchFamily="34" charset="0"/>
              </a:rPr>
              <a:t> service plans</a:t>
            </a:r>
            <a:endParaRPr lang="en-US" sz="2300" dirty="0">
              <a:solidFill>
                <a:srgbClr val="000000"/>
              </a:solidFill>
              <a:latin typeface="Calibri" panose="020F0502020204030204" pitchFamily="34" charset="0"/>
              <a:cs typeface="Calibri" panose="020F0502020204030204" pitchFamily="34" charset="0"/>
              <a:sym typeface="Arial"/>
            </a:endParaRPr>
          </a:p>
          <a:p>
            <a:pPr marL="285750" indent="-285750">
              <a:lnSpc>
                <a:spcPct val="100000"/>
              </a:lnSpc>
              <a:spcBef>
                <a:spcPts val="0"/>
              </a:spcBef>
              <a:buClr>
                <a:srgbClr val="000000"/>
              </a:buClr>
              <a:buFont typeface="Arial" panose="020B0604020202020204" pitchFamily="34" charset="0"/>
              <a:buChar char="•"/>
            </a:pPr>
            <a:r>
              <a:rPr lang="en-US" sz="2300" dirty="0">
                <a:solidFill>
                  <a:srgbClr val="000000"/>
                </a:solidFill>
                <a:latin typeface="Calibri" panose="020F0502020204030204" pitchFamily="34" charset="0"/>
                <a:cs typeface="Calibri" panose="020F0502020204030204" pitchFamily="34" charset="0"/>
              </a:rPr>
              <a:t>Gives you summary data on completions and outcomes at exit, 3, 6 and 12 months</a:t>
            </a:r>
          </a:p>
          <a:p>
            <a:pPr marL="285750" indent="-285750">
              <a:lnSpc>
                <a:spcPct val="100000"/>
              </a:lnSpc>
              <a:spcBef>
                <a:spcPts val="0"/>
              </a:spcBef>
              <a:buFont typeface="Arial" panose="020B0604020202020204" pitchFamily="34" charset="0"/>
              <a:buChar char="•"/>
            </a:pPr>
            <a:r>
              <a:rPr lang="en-US" sz="2300" dirty="0"/>
              <a:t>Can be used to monitor outcomes and completions for exited learners</a:t>
            </a:r>
          </a:p>
          <a:p>
            <a:pPr marL="285750" indent="-285750">
              <a:lnSpc>
                <a:spcPct val="100000"/>
              </a:lnSpc>
              <a:spcBef>
                <a:spcPts val="0"/>
              </a:spcBef>
              <a:buFont typeface="Arial" panose="020B0604020202020204" pitchFamily="34" charset="0"/>
              <a:buChar char="•"/>
            </a:pPr>
            <a:r>
              <a:rPr lang="en-US" sz="2300" dirty="0"/>
              <a:t>Provincial and regional “Rollup” reports are also available</a:t>
            </a:r>
          </a:p>
          <a:p>
            <a:pPr marL="285750" indent="-285750">
              <a:lnSpc>
                <a:spcPct val="100000"/>
              </a:lnSpc>
              <a:spcBef>
                <a:spcPts val="0"/>
              </a:spcBef>
              <a:buFont typeface="Arial" panose="020B0604020202020204" pitchFamily="34" charset="0"/>
              <a:buChar char="•"/>
            </a:pPr>
            <a:r>
              <a:rPr lang="en-US" sz="2300" dirty="0"/>
              <a:t>Will usually match DSQ 64 report because DSQ also draws most data from closed service plans</a:t>
            </a:r>
          </a:p>
          <a:p>
            <a:pPr marL="0" indent="0">
              <a:lnSpc>
                <a:spcPct val="100000"/>
              </a:lnSpc>
              <a:spcBef>
                <a:spcPts val="0"/>
              </a:spcBef>
              <a:buClr>
                <a:srgbClr val="000000"/>
              </a:buClr>
              <a:buNone/>
            </a:pPr>
            <a:endParaRPr lang="en-US" sz="2300"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7D83CF6-632F-BF82-F3B6-621D981D8B33}"/>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3105952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FDD47E-423C-4D3A-9DA8-F3E7941B7C64}"/>
              </a:ext>
            </a:extLst>
          </p:cNvPr>
          <p:cNvPicPr>
            <a:picLocks noChangeAspect="1"/>
          </p:cNvPicPr>
          <p:nvPr/>
        </p:nvPicPr>
        <p:blipFill>
          <a:blip r:embed="rId3"/>
          <a:stretch>
            <a:fillRect/>
          </a:stretch>
        </p:blipFill>
        <p:spPr>
          <a:xfrm>
            <a:off x="428385" y="668458"/>
            <a:ext cx="11335229" cy="4799157"/>
          </a:xfrm>
          <a:prstGeom prst="rect">
            <a:avLst/>
          </a:prstGeom>
        </p:spPr>
      </p:pic>
    </p:spTree>
    <p:extLst>
      <p:ext uri="{BB962C8B-B14F-4D97-AF65-F5344CB8AC3E}">
        <p14:creationId xmlns:p14="http://schemas.microsoft.com/office/powerpoint/2010/main" val="3959922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7CC3F-0AB8-F162-A3C8-9BBB1F170F23}"/>
              </a:ext>
            </a:extLst>
          </p:cNvPr>
          <p:cNvSpPr>
            <a:spLocks noGrp="1"/>
          </p:cNvSpPr>
          <p:nvPr>
            <p:ph type="title"/>
          </p:nvPr>
        </p:nvSpPr>
        <p:spPr>
          <a:xfrm>
            <a:off x="3990653" y="265714"/>
            <a:ext cx="4210693" cy="863832"/>
          </a:xfrm>
        </p:spPr>
        <p:txBody>
          <a:bodyPr/>
          <a:lstStyle/>
          <a:p>
            <a:r>
              <a:rPr lang="en-CA" dirty="0"/>
              <a:t>With Us Today…</a:t>
            </a:r>
          </a:p>
        </p:txBody>
      </p:sp>
      <p:sp>
        <p:nvSpPr>
          <p:cNvPr id="3" name="TextBox 2">
            <a:extLst>
              <a:ext uri="{FF2B5EF4-FFF2-40B4-BE49-F238E27FC236}">
                <a16:creationId xmlns:a16="http://schemas.microsoft.com/office/drawing/2014/main" id="{B1F467C8-BEEF-707A-57FA-6FE4B3715099}"/>
              </a:ext>
            </a:extLst>
          </p:cNvPr>
          <p:cNvSpPr txBox="1"/>
          <p:nvPr/>
        </p:nvSpPr>
        <p:spPr>
          <a:xfrm>
            <a:off x="493664" y="1340594"/>
            <a:ext cx="9744045" cy="4401205"/>
          </a:xfrm>
          <a:prstGeom prst="rect">
            <a:avLst/>
          </a:prstGeom>
          <a:noFill/>
        </p:spPr>
        <p:txBody>
          <a:bodyPr wrap="square" rtlCol="0">
            <a:spAutoFit/>
          </a:bodyPr>
          <a:lstStyle/>
          <a:p>
            <a:r>
              <a:rPr lang="en-CA" sz="2000" b="1" dirty="0">
                <a:solidFill>
                  <a:srgbClr val="C00000"/>
                </a:solidFill>
                <a:latin typeface="Calibri" panose="020F0502020204030204" pitchFamily="34" charset="0"/>
                <a:cs typeface="Calibri" panose="020F0502020204030204" pitchFamily="34" charset="0"/>
              </a:rPr>
              <a:t>Presenter</a:t>
            </a:r>
          </a:p>
          <a:p>
            <a:r>
              <a:rPr lang="en-CA" sz="2000" dirty="0">
                <a:latin typeface="Calibri" panose="020F0502020204030204" pitchFamily="34" charset="0"/>
                <a:cs typeface="Calibri" panose="020F0502020204030204" pitchFamily="34" charset="0"/>
              </a:rPr>
              <a:t>Barb Glass, Executive Director, College Sector Committee for Adult Upgrading</a:t>
            </a:r>
          </a:p>
          <a:p>
            <a:endParaRPr lang="en-CA" sz="2000" dirty="0">
              <a:latin typeface="Calibri" panose="020F0502020204030204" pitchFamily="34" charset="0"/>
              <a:cs typeface="Calibri" panose="020F0502020204030204" pitchFamily="34" charset="0"/>
            </a:endParaRPr>
          </a:p>
          <a:p>
            <a:r>
              <a:rPr lang="en-CA" sz="2000" b="1" dirty="0">
                <a:solidFill>
                  <a:srgbClr val="C00000"/>
                </a:solidFill>
                <a:latin typeface="Calibri" panose="020F0502020204030204" pitchFamily="34" charset="0"/>
                <a:cs typeface="Calibri" panose="020F0502020204030204" pitchFamily="34" charset="0"/>
              </a:rPr>
              <a:t>Moderator</a:t>
            </a:r>
          </a:p>
          <a:p>
            <a:r>
              <a:rPr lang="en-CA" sz="2000" dirty="0">
                <a:latin typeface="Calibri" panose="020F0502020204030204" pitchFamily="34" charset="0"/>
                <a:cs typeface="Calibri" panose="020F0502020204030204" pitchFamily="34" charset="0"/>
              </a:rPr>
              <a:t>Wendy Olson, Executive Director, Literacy Northwest</a:t>
            </a:r>
          </a:p>
          <a:p>
            <a:endParaRPr lang="en-CA" sz="2000" dirty="0">
              <a:latin typeface="Calibri" panose="020F0502020204030204" pitchFamily="34" charset="0"/>
              <a:cs typeface="Calibri" panose="020F0502020204030204" pitchFamily="34" charset="0"/>
            </a:endParaRPr>
          </a:p>
          <a:p>
            <a:r>
              <a:rPr lang="en-CA" sz="2000" b="1" dirty="0">
                <a:solidFill>
                  <a:srgbClr val="C00000"/>
                </a:solidFill>
                <a:latin typeface="Calibri" panose="020F0502020204030204" pitchFamily="34" charset="0"/>
                <a:cs typeface="Calibri" panose="020F0502020204030204" pitchFamily="34" charset="0"/>
              </a:rPr>
              <a:t>Technical Support </a:t>
            </a:r>
          </a:p>
          <a:p>
            <a:r>
              <a:rPr lang="en-CA" sz="2000" dirty="0">
                <a:latin typeface="Calibri" panose="020F0502020204030204" pitchFamily="34" charset="0"/>
                <a:cs typeface="Calibri" panose="020F0502020204030204" pitchFamily="34" charset="0"/>
              </a:rPr>
              <a:t>Stacey Ornatowski, Staff Training Specialist, Contact </a:t>
            </a:r>
            <a:r>
              <a:rPr lang="en-CA" sz="2000" dirty="0" err="1">
                <a:latin typeface="Calibri" panose="020F0502020204030204" pitchFamily="34" charset="0"/>
                <a:cs typeface="Calibri" panose="020F0502020204030204" pitchFamily="34" charset="0"/>
              </a:rPr>
              <a:t>North</a:t>
            </a:r>
            <a:r>
              <a:rPr lang="en-CA" sz="2000" dirty="0" err="1">
                <a:solidFill>
                  <a:schemeClr val="tx1"/>
                </a:solidFill>
                <a:latin typeface="Calibri" panose="020F0502020204030204" pitchFamily="34" charset="0"/>
                <a:cs typeface="Calibri" panose="020F0502020204030204" pitchFamily="34" charset="0"/>
              </a:rPr>
              <a:t>|Contact</a:t>
            </a:r>
            <a:r>
              <a:rPr lang="en-CA" sz="2000" dirty="0">
                <a:solidFill>
                  <a:schemeClr val="tx1"/>
                </a:solidFill>
                <a:latin typeface="Calibri" panose="020F0502020204030204" pitchFamily="34" charset="0"/>
                <a:cs typeface="Calibri" panose="020F0502020204030204" pitchFamily="34" charset="0"/>
              </a:rPr>
              <a:t> Nord</a:t>
            </a:r>
          </a:p>
          <a:p>
            <a:endParaRPr lang="en-CA" sz="2000" dirty="0">
              <a:latin typeface="Calibri" panose="020F0502020204030204" pitchFamily="34" charset="0"/>
              <a:cs typeface="Calibri" panose="020F0502020204030204" pitchFamily="34" charset="0"/>
            </a:endParaRPr>
          </a:p>
          <a:p>
            <a:r>
              <a:rPr lang="en-CA" sz="2000" b="1" dirty="0">
                <a:solidFill>
                  <a:srgbClr val="C00000"/>
                </a:solidFill>
                <a:latin typeface="Calibri" panose="020F0502020204030204" pitchFamily="34" charset="0"/>
                <a:cs typeface="Calibri" panose="020F0502020204030204" pitchFamily="34" charset="0"/>
              </a:rPr>
              <a:t>ASL Interpreters</a:t>
            </a:r>
          </a:p>
          <a:p>
            <a:r>
              <a:rPr lang="en-CA" sz="2000" dirty="0">
                <a:latin typeface="Calibri" panose="020F0502020204030204" pitchFamily="34" charset="0"/>
                <a:cs typeface="Calibri" panose="020F0502020204030204" pitchFamily="34" charset="0"/>
              </a:rPr>
              <a:t>Carolyn Lesonsky and Mike Glover</a:t>
            </a:r>
          </a:p>
          <a:p>
            <a:endParaRPr lang="en-CA" sz="2000" dirty="0">
              <a:latin typeface="Calibri" panose="020F0502020204030204" pitchFamily="34" charset="0"/>
              <a:cs typeface="Calibri" panose="020F0502020204030204" pitchFamily="34" charset="0"/>
            </a:endParaRPr>
          </a:p>
          <a:p>
            <a:pPr algn="ctr"/>
            <a:r>
              <a:rPr lang="en-CA" sz="2000" i="1" dirty="0">
                <a:latin typeface="Calibri" panose="020F0502020204030204" pitchFamily="34" charset="0"/>
                <a:cs typeface="Calibri" panose="020F0502020204030204" pitchFamily="34" charset="0"/>
              </a:rPr>
              <a:t>Special thanks also to Robyn Cook-Ritchie</a:t>
            </a:r>
          </a:p>
          <a:p>
            <a:pPr algn="ctr"/>
            <a:r>
              <a:rPr lang="en-CA" sz="2000" i="1" dirty="0">
                <a:latin typeface="Calibri" panose="020F0502020204030204" pitchFamily="34" charset="0"/>
                <a:cs typeface="Calibri" panose="020F0502020204030204" pitchFamily="34" charset="0"/>
              </a:rPr>
              <a:t>for sharing some slides for this webinar </a:t>
            </a:r>
            <a:r>
              <a:rPr lang="en-CA" sz="2000" i="1" dirty="0">
                <a:latin typeface="Calibri" panose="020F0502020204030204" pitchFamily="34" charset="0"/>
                <a:cs typeface="Calibri" panose="020F0502020204030204" pitchFamily="34" charset="0"/>
                <a:sym typeface="Wingdings" panose="05000000000000000000" pitchFamily="2" charset="2"/>
              </a:rPr>
              <a:t></a:t>
            </a:r>
            <a:endParaRPr lang="en-CA" sz="1200" i="1" dirty="0"/>
          </a:p>
        </p:txBody>
      </p:sp>
      <p:pic>
        <p:nvPicPr>
          <p:cNvPr id="5" name="Picture 4" descr="A picture containing toy, doll, automaton&#10;&#10;Description automatically generated">
            <a:extLst>
              <a:ext uri="{FF2B5EF4-FFF2-40B4-BE49-F238E27FC236}">
                <a16:creationId xmlns:a16="http://schemas.microsoft.com/office/drawing/2014/main" id="{04F6C20A-F233-0759-D6BA-7EE5D25CE64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780257" y="403907"/>
            <a:ext cx="2153691" cy="2153691"/>
          </a:xfrm>
          <a:prstGeom prst="rect">
            <a:avLst/>
          </a:prstGeom>
        </p:spPr>
      </p:pic>
    </p:spTree>
    <p:extLst>
      <p:ext uri="{BB962C8B-B14F-4D97-AF65-F5344CB8AC3E}">
        <p14:creationId xmlns:p14="http://schemas.microsoft.com/office/powerpoint/2010/main" val="1439230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C69729-9FC8-AD65-2722-3143509EA1C5}"/>
              </a:ext>
            </a:extLst>
          </p:cNvPr>
          <p:cNvPicPr>
            <a:picLocks noChangeAspect="1"/>
          </p:cNvPicPr>
          <p:nvPr/>
        </p:nvPicPr>
        <p:blipFill>
          <a:blip r:embed="rId3"/>
          <a:stretch>
            <a:fillRect/>
          </a:stretch>
        </p:blipFill>
        <p:spPr>
          <a:xfrm>
            <a:off x="594641" y="446277"/>
            <a:ext cx="10660520" cy="5420188"/>
          </a:xfrm>
          <a:prstGeom prst="rect">
            <a:avLst/>
          </a:prstGeom>
        </p:spPr>
      </p:pic>
    </p:spTree>
    <p:extLst>
      <p:ext uri="{BB962C8B-B14F-4D97-AF65-F5344CB8AC3E}">
        <p14:creationId xmlns:p14="http://schemas.microsoft.com/office/powerpoint/2010/main" val="526446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A3AED0-1B76-A882-D5D5-1371162BA854}"/>
              </a:ext>
            </a:extLst>
          </p:cNvPr>
          <p:cNvPicPr>
            <a:picLocks noChangeAspect="1"/>
          </p:cNvPicPr>
          <p:nvPr/>
        </p:nvPicPr>
        <p:blipFill>
          <a:blip r:embed="rId3"/>
          <a:stretch>
            <a:fillRect/>
          </a:stretch>
        </p:blipFill>
        <p:spPr>
          <a:xfrm>
            <a:off x="1247155" y="471225"/>
            <a:ext cx="8109081" cy="2374448"/>
          </a:xfrm>
          <a:prstGeom prst="rect">
            <a:avLst/>
          </a:prstGeom>
        </p:spPr>
      </p:pic>
      <p:pic>
        <p:nvPicPr>
          <p:cNvPr id="3" name="Picture 2">
            <a:extLst>
              <a:ext uri="{FF2B5EF4-FFF2-40B4-BE49-F238E27FC236}">
                <a16:creationId xmlns:a16="http://schemas.microsoft.com/office/drawing/2014/main" id="{8BA22841-4FFE-00DB-CAAB-966D02AA858A}"/>
              </a:ext>
            </a:extLst>
          </p:cNvPr>
          <p:cNvPicPr>
            <a:picLocks noChangeAspect="1"/>
          </p:cNvPicPr>
          <p:nvPr/>
        </p:nvPicPr>
        <p:blipFill>
          <a:blip r:embed="rId4"/>
          <a:stretch>
            <a:fillRect/>
          </a:stretch>
        </p:blipFill>
        <p:spPr>
          <a:xfrm>
            <a:off x="1192984" y="2766907"/>
            <a:ext cx="8163252" cy="3938357"/>
          </a:xfrm>
          <a:prstGeom prst="rect">
            <a:avLst/>
          </a:prstGeom>
        </p:spPr>
      </p:pic>
    </p:spTree>
    <p:extLst>
      <p:ext uri="{BB962C8B-B14F-4D97-AF65-F5344CB8AC3E}">
        <p14:creationId xmlns:p14="http://schemas.microsoft.com/office/powerpoint/2010/main" val="1820618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351908-AEDE-0AAE-9609-20ACD9F6A163}"/>
              </a:ext>
            </a:extLst>
          </p:cNvPr>
          <p:cNvPicPr>
            <a:picLocks noChangeAspect="1"/>
          </p:cNvPicPr>
          <p:nvPr/>
        </p:nvPicPr>
        <p:blipFill>
          <a:blip r:embed="rId3"/>
          <a:stretch>
            <a:fillRect/>
          </a:stretch>
        </p:blipFill>
        <p:spPr>
          <a:xfrm>
            <a:off x="886349" y="2198499"/>
            <a:ext cx="8443503" cy="2461001"/>
          </a:xfrm>
          <a:prstGeom prst="rect">
            <a:avLst/>
          </a:prstGeom>
        </p:spPr>
      </p:pic>
      <p:sp>
        <p:nvSpPr>
          <p:cNvPr id="10" name="TextBox 9">
            <a:extLst>
              <a:ext uri="{FF2B5EF4-FFF2-40B4-BE49-F238E27FC236}">
                <a16:creationId xmlns:a16="http://schemas.microsoft.com/office/drawing/2014/main" id="{62809844-700E-643B-153C-B64B00DD8768}"/>
              </a:ext>
            </a:extLst>
          </p:cNvPr>
          <p:cNvSpPr txBox="1"/>
          <p:nvPr/>
        </p:nvSpPr>
        <p:spPr>
          <a:xfrm>
            <a:off x="754530" y="5046010"/>
            <a:ext cx="10047890" cy="338554"/>
          </a:xfrm>
          <a:prstGeom prst="rect">
            <a:avLst/>
          </a:prstGeom>
          <a:noFill/>
        </p:spPr>
        <p:txBody>
          <a:bodyPr wrap="square" rtlCol="0">
            <a:spAutoFit/>
          </a:bodyPr>
          <a:lstStyle/>
          <a:p>
            <a:r>
              <a:rPr lang="en-CA" sz="1600" dirty="0">
                <a:solidFill>
                  <a:srgbClr val="C00000"/>
                </a:solidFill>
              </a:rPr>
              <a:t>(LEARNER GAINS Scores appear here– not currently being used or recorded - future core measure #6?)</a:t>
            </a:r>
          </a:p>
        </p:txBody>
      </p:sp>
      <p:pic>
        <p:nvPicPr>
          <p:cNvPr id="12" name="Picture 11">
            <a:extLst>
              <a:ext uri="{FF2B5EF4-FFF2-40B4-BE49-F238E27FC236}">
                <a16:creationId xmlns:a16="http://schemas.microsoft.com/office/drawing/2014/main" id="{49E63F4F-1E61-E4D6-DCC1-4B8BB39B3422}"/>
              </a:ext>
            </a:extLst>
          </p:cNvPr>
          <p:cNvPicPr>
            <a:picLocks noChangeAspect="1"/>
          </p:cNvPicPr>
          <p:nvPr/>
        </p:nvPicPr>
        <p:blipFill>
          <a:blip r:embed="rId4"/>
          <a:stretch>
            <a:fillRect/>
          </a:stretch>
        </p:blipFill>
        <p:spPr>
          <a:xfrm>
            <a:off x="754530" y="489866"/>
            <a:ext cx="10702605" cy="1155719"/>
          </a:xfrm>
          <a:prstGeom prst="rect">
            <a:avLst/>
          </a:prstGeom>
        </p:spPr>
      </p:pic>
      <p:sp>
        <p:nvSpPr>
          <p:cNvPr id="13" name="TextBox 12">
            <a:extLst>
              <a:ext uri="{FF2B5EF4-FFF2-40B4-BE49-F238E27FC236}">
                <a16:creationId xmlns:a16="http://schemas.microsoft.com/office/drawing/2014/main" id="{536FD4E5-C192-D5E1-3B57-1AFDE4048559}"/>
              </a:ext>
            </a:extLst>
          </p:cNvPr>
          <p:cNvSpPr txBox="1"/>
          <p:nvPr/>
        </p:nvSpPr>
        <p:spPr>
          <a:xfrm>
            <a:off x="8357268" y="1705384"/>
            <a:ext cx="2445152" cy="584775"/>
          </a:xfrm>
          <a:prstGeom prst="rect">
            <a:avLst/>
          </a:prstGeom>
          <a:noFill/>
          <a:ln>
            <a:solidFill>
              <a:srgbClr val="C00000"/>
            </a:solidFill>
          </a:ln>
        </p:spPr>
        <p:txBody>
          <a:bodyPr wrap="square" rtlCol="0">
            <a:spAutoFit/>
          </a:bodyPr>
          <a:lstStyle/>
          <a:p>
            <a:r>
              <a:rPr lang="en-CA" sz="1600" dirty="0">
                <a:solidFill>
                  <a:srgbClr val="C00000"/>
                </a:solidFill>
              </a:rPr>
              <a:t>Can also get response rate from the DSQ 64</a:t>
            </a:r>
          </a:p>
        </p:txBody>
      </p:sp>
      <p:cxnSp>
        <p:nvCxnSpPr>
          <p:cNvPr id="15" name="Straight Arrow Connector 14">
            <a:extLst>
              <a:ext uri="{FF2B5EF4-FFF2-40B4-BE49-F238E27FC236}">
                <a16:creationId xmlns:a16="http://schemas.microsoft.com/office/drawing/2014/main" id="{20A905A2-5582-04A4-BB04-EC15BDF12B4C}"/>
              </a:ext>
            </a:extLst>
          </p:cNvPr>
          <p:cNvCxnSpPr>
            <a:cxnSpLocks/>
            <a:stCxn id="13" idx="1"/>
          </p:cNvCxnSpPr>
          <p:nvPr/>
        </p:nvCxnSpPr>
        <p:spPr>
          <a:xfrm flipH="1" flipV="1">
            <a:off x="6737389" y="1634120"/>
            <a:ext cx="1619879" cy="36365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125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68B86A-EC83-A52D-6275-4C95E6D1258D}"/>
              </a:ext>
            </a:extLst>
          </p:cNvPr>
          <p:cNvPicPr>
            <a:picLocks noChangeAspect="1"/>
          </p:cNvPicPr>
          <p:nvPr/>
        </p:nvPicPr>
        <p:blipFill>
          <a:blip r:embed="rId3"/>
          <a:stretch>
            <a:fillRect/>
          </a:stretch>
        </p:blipFill>
        <p:spPr>
          <a:xfrm>
            <a:off x="657044" y="1532059"/>
            <a:ext cx="8473913" cy="2428985"/>
          </a:xfrm>
          <a:prstGeom prst="rect">
            <a:avLst/>
          </a:prstGeom>
        </p:spPr>
      </p:pic>
      <p:sp>
        <p:nvSpPr>
          <p:cNvPr id="4" name="TextBox 3">
            <a:extLst>
              <a:ext uri="{FF2B5EF4-FFF2-40B4-BE49-F238E27FC236}">
                <a16:creationId xmlns:a16="http://schemas.microsoft.com/office/drawing/2014/main" id="{C6EBD272-7469-A129-2B7A-7FAFD4019585}"/>
              </a:ext>
            </a:extLst>
          </p:cNvPr>
          <p:cNvSpPr txBox="1"/>
          <p:nvPr/>
        </p:nvSpPr>
        <p:spPr>
          <a:xfrm>
            <a:off x="523415" y="4391441"/>
            <a:ext cx="2637972" cy="1323439"/>
          </a:xfrm>
          <a:prstGeom prst="rect">
            <a:avLst/>
          </a:prstGeom>
          <a:noFill/>
          <a:ln>
            <a:solidFill>
              <a:srgbClr val="C00000"/>
            </a:solidFill>
          </a:ln>
        </p:spPr>
        <p:txBody>
          <a:bodyPr wrap="square" rtlCol="0">
            <a:spAutoFit/>
          </a:bodyPr>
          <a:lstStyle/>
          <a:p>
            <a:r>
              <a:rPr lang="en-CA" sz="1600" dirty="0">
                <a:solidFill>
                  <a:srgbClr val="C00000"/>
                </a:solidFill>
              </a:rPr>
              <a:t>Refers to core measure </a:t>
            </a:r>
          </a:p>
          <a:p>
            <a:r>
              <a:rPr lang="en-CA" sz="1600" dirty="0">
                <a:solidFill>
                  <a:srgbClr val="C00000"/>
                </a:solidFill>
              </a:rPr>
              <a:t>#4 – Completions</a:t>
            </a:r>
          </a:p>
          <a:p>
            <a:endParaRPr lang="en-CA" sz="1600" dirty="0">
              <a:solidFill>
                <a:srgbClr val="C00000"/>
              </a:solidFill>
            </a:endParaRPr>
          </a:p>
          <a:p>
            <a:r>
              <a:rPr lang="en-CA" sz="1600" dirty="0">
                <a:solidFill>
                  <a:srgbClr val="C00000"/>
                </a:solidFill>
              </a:rPr>
              <a:t>NOT YET measured but data recorded in CaMS</a:t>
            </a:r>
          </a:p>
        </p:txBody>
      </p:sp>
      <p:cxnSp>
        <p:nvCxnSpPr>
          <p:cNvPr id="6" name="Straight Arrow Connector 5">
            <a:extLst>
              <a:ext uri="{FF2B5EF4-FFF2-40B4-BE49-F238E27FC236}">
                <a16:creationId xmlns:a16="http://schemas.microsoft.com/office/drawing/2014/main" id="{9F8DE760-5F5E-173E-C6AB-AFA8E9D327C9}"/>
              </a:ext>
            </a:extLst>
          </p:cNvPr>
          <p:cNvCxnSpPr>
            <a:cxnSpLocks/>
          </p:cNvCxnSpPr>
          <p:nvPr/>
        </p:nvCxnSpPr>
        <p:spPr>
          <a:xfrm flipV="1">
            <a:off x="523415" y="1034051"/>
            <a:ext cx="133629" cy="335739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7F29B4-3B44-C518-D85A-BFD194A786E7}"/>
              </a:ext>
            </a:extLst>
          </p:cNvPr>
          <p:cNvSpPr txBox="1"/>
          <p:nvPr/>
        </p:nvSpPr>
        <p:spPr>
          <a:xfrm>
            <a:off x="9516369" y="366766"/>
            <a:ext cx="1595779" cy="338554"/>
          </a:xfrm>
          <a:prstGeom prst="rect">
            <a:avLst/>
          </a:prstGeom>
          <a:noFill/>
          <a:ln>
            <a:solidFill>
              <a:srgbClr val="C00000"/>
            </a:solidFill>
          </a:ln>
        </p:spPr>
        <p:txBody>
          <a:bodyPr wrap="square" rtlCol="0">
            <a:spAutoFit/>
          </a:bodyPr>
          <a:lstStyle/>
          <a:p>
            <a:r>
              <a:rPr lang="en-CA" sz="1600" dirty="0">
                <a:solidFill>
                  <a:srgbClr val="C00000"/>
                </a:solidFill>
              </a:rPr>
              <a:t>Province = 6%</a:t>
            </a:r>
          </a:p>
        </p:txBody>
      </p:sp>
      <p:pic>
        <p:nvPicPr>
          <p:cNvPr id="8" name="Picture 7">
            <a:extLst>
              <a:ext uri="{FF2B5EF4-FFF2-40B4-BE49-F238E27FC236}">
                <a16:creationId xmlns:a16="http://schemas.microsoft.com/office/drawing/2014/main" id="{32E84A5A-DE8A-5F70-E842-BE87139D264E}"/>
              </a:ext>
            </a:extLst>
          </p:cNvPr>
          <p:cNvPicPr>
            <a:picLocks noChangeAspect="1"/>
          </p:cNvPicPr>
          <p:nvPr/>
        </p:nvPicPr>
        <p:blipFill>
          <a:blip r:embed="rId4"/>
          <a:stretch>
            <a:fillRect/>
          </a:stretch>
        </p:blipFill>
        <p:spPr>
          <a:xfrm>
            <a:off x="725212" y="705475"/>
            <a:ext cx="10325497" cy="657152"/>
          </a:xfrm>
          <a:prstGeom prst="rect">
            <a:avLst/>
          </a:prstGeom>
        </p:spPr>
      </p:pic>
      <p:sp>
        <p:nvSpPr>
          <p:cNvPr id="13" name="TextBox 12">
            <a:extLst>
              <a:ext uri="{FF2B5EF4-FFF2-40B4-BE49-F238E27FC236}">
                <a16:creationId xmlns:a16="http://schemas.microsoft.com/office/drawing/2014/main" id="{78DC79AE-4615-1FB5-441F-84BCE5D07266}"/>
              </a:ext>
            </a:extLst>
          </p:cNvPr>
          <p:cNvSpPr txBox="1"/>
          <p:nvPr/>
        </p:nvSpPr>
        <p:spPr>
          <a:xfrm>
            <a:off x="9516370" y="1590255"/>
            <a:ext cx="1651922" cy="338554"/>
          </a:xfrm>
          <a:prstGeom prst="rect">
            <a:avLst/>
          </a:prstGeom>
          <a:noFill/>
          <a:ln>
            <a:solidFill>
              <a:srgbClr val="C00000"/>
            </a:solidFill>
          </a:ln>
        </p:spPr>
        <p:txBody>
          <a:bodyPr wrap="square" rtlCol="0">
            <a:spAutoFit/>
          </a:bodyPr>
          <a:lstStyle/>
          <a:p>
            <a:r>
              <a:rPr lang="en-CA" sz="1600" dirty="0">
                <a:solidFill>
                  <a:srgbClr val="C00000"/>
                </a:solidFill>
              </a:rPr>
              <a:t>Province = 79%</a:t>
            </a:r>
          </a:p>
        </p:txBody>
      </p:sp>
      <p:sp>
        <p:nvSpPr>
          <p:cNvPr id="14" name="TextBox 13">
            <a:extLst>
              <a:ext uri="{FF2B5EF4-FFF2-40B4-BE49-F238E27FC236}">
                <a16:creationId xmlns:a16="http://schemas.microsoft.com/office/drawing/2014/main" id="{B489A316-3517-BA2D-1E93-985985A27024}"/>
              </a:ext>
            </a:extLst>
          </p:cNvPr>
          <p:cNvSpPr txBox="1"/>
          <p:nvPr/>
        </p:nvSpPr>
        <p:spPr>
          <a:xfrm>
            <a:off x="9516369" y="2225218"/>
            <a:ext cx="1595779" cy="338554"/>
          </a:xfrm>
          <a:prstGeom prst="rect">
            <a:avLst/>
          </a:prstGeom>
          <a:noFill/>
          <a:ln>
            <a:solidFill>
              <a:srgbClr val="C00000"/>
            </a:solidFill>
          </a:ln>
        </p:spPr>
        <p:txBody>
          <a:bodyPr wrap="square" rtlCol="0">
            <a:spAutoFit/>
          </a:bodyPr>
          <a:lstStyle/>
          <a:p>
            <a:r>
              <a:rPr lang="en-CA" sz="1600" dirty="0">
                <a:solidFill>
                  <a:srgbClr val="C00000"/>
                </a:solidFill>
              </a:rPr>
              <a:t>Province = 8%</a:t>
            </a:r>
          </a:p>
        </p:txBody>
      </p:sp>
      <p:sp>
        <p:nvSpPr>
          <p:cNvPr id="16" name="TextBox 15">
            <a:extLst>
              <a:ext uri="{FF2B5EF4-FFF2-40B4-BE49-F238E27FC236}">
                <a16:creationId xmlns:a16="http://schemas.microsoft.com/office/drawing/2014/main" id="{75E148D8-6A40-0508-104C-2D82780C4A9F}"/>
              </a:ext>
            </a:extLst>
          </p:cNvPr>
          <p:cNvSpPr txBox="1"/>
          <p:nvPr/>
        </p:nvSpPr>
        <p:spPr>
          <a:xfrm>
            <a:off x="9516370" y="3182318"/>
            <a:ext cx="1651922" cy="338554"/>
          </a:xfrm>
          <a:prstGeom prst="rect">
            <a:avLst/>
          </a:prstGeom>
          <a:noFill/>
          <a:ln>
            <a:solidFill>
              <a:srgbClr val="C00000"/>
            </a:solidFill>
          </a:ln>
        </p:spPr>
        <p:txBody>
          <a:bodyPr wrap="square" rtlCol="0">
            <a:spAutoFit/>
          </a:bodyPr>
          <a:lstStyle/>
          <a:p>
            <a:r>
              <a:rPr lang="en-CA" sz="1600" dirty="0">
                <a:solidFill>
                  <a:srgbClr val="C00000"/>
                </a:solidFill>
              </a:rPr>
              <a:t>Province = 70%</a:t>
            </a:r>
          </a:p>
        </p:txBody>
      </p:sp>
      <p:cxnSp>
        <p:nvCxnSpPr>
          <p:cNvPr id="17" name="Straight Arrow Connector 16">
            <a:extLst>
              <a:ext uri="{FF2B5EF4-FFF2-40B4-BE49-F238E27FC236}">
                <a16:creationId xmlns:a16="http://schemas.microsoft.com/office/drawing/2014/main" id="{5DA1F2D7-42EB-413B-5720-271CADF7CB59}"/>
              </a:ext>
            </a:extLst>
          </p:cNvPr>
          <p:cNvCxnSpPr>
            <a:cxnSpLocks/>
          </p:cNvCxnSpPr>
          <p:nvPr/>
        </p:nvCxnSpPr>
        <p:spPr>
          <a:xfrm>
            <a:off x="10260199" y="726832"/>
            <a:ext cx="435128" cy="11907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A08CBE7-B838-C5AE-D28F-226368C41596}"/>
              </a:ext>
            </a:extLst>
          </p:cNvPr>
          <p:cNvCxnSpPr>
            <a:cxnSpLocks/>
            <a:endCxn id="16" idx="1"/>
          </p:cNvCxnSpPr>
          <p:nvPr/>
        </p:nvCxnSpPr>
        <p:spPr>
          <a:xfrm>
            <a:off x="9125702" y="3351595"/>
            <a:ext cx="390668"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3781029-3696-422B-80B2-9E4BFE4B767F}"/>
              </a:ext>
            </a:extLst>
          </p:cNvPr>
          <p:cNvCxnSpPr>
            <a:cxnSpLocks/>
            <a:endCxn id="13" idx="1"/>
          </p:cNvCxnSpPr>
          <p:nvPr/>
        </p:nvCxnSpPr>
        <p:spPr>
          <a:xfrm flipV="1">
            <a:off x="9125702" y="1759532"/>
            <a:ext cx="390668" cy="809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02995ED-78A7-C77C-4F34-264127B0D43D}"/>
              </a:ext>
            </a:extLst>
          </p:cNvPr>
          <p:cNvCxnSpPr>
            <a:cxnSpLocks/>
            <a:endCxn id="14" idx="1"/>
          </p:cNvCxnSpPr>
          <p:nvPr/>
        </p:nvCxnSpPr>
        <p:spPr>
          <a:xfrm>
            <a:off x="9159550" y="2386171"/>
            <a:ext cx="356819" cy="832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040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AA3126-E60B-9E49-45D6-0E6F6ED79D88}"/>
              </a:ext>
            </a:extLst>
          </p:cNvPr>
          <p:cNvPicPr>
            <a:picLocks noChangeAspect="1"/>
          </p:cNvPicPr>
          <p:nvPr/>
        </p:nvPicPr>
        <p:blipFill>
          <a:blip r:embed="rId3"/>
          <a:stretch>
            <a:fillRect/>
          </a:stretch>
        </p:blipFill>
        <p:spPr>
          <a:xfrm>
            <a:off x="1097128" y="825665"/>
            <a:ext cx="3714750" cy="752475"/>
          </a:xfrm>
          <a:prstGeom prst="rect">
            <a:avLst/>
          </a:prstGeom>
        </p:spPr>
      </p:pic>
      <p:pic>
        <p:nvPicPr>
          <p:cNvPr id="5" name="Picture 4">
            <a:extLst>
              <a:ext uri="{FF2B5EF4-FFF2-40B4-BE49-F238E27FC236}">
                <a16:creationId xmlns:a16="http://schemas.microsoft.com/office/drawing/2014/main" id="{0904E59A-D974-8640-8A7E-2BAB11F26B50}"/>
              </a:ext>
            </a:extLst>
          </p:cNvPr>
          <p:cNvPicPr>
            <a:picLocks noChangeAspect="1"/>
          </p:cNvPicPr>
          <p:nvPr/>
        </p:nvPicPr>
        <p:blipFill>
          <a:blip r:embed="rId4"/>
          <a:stretch>
            <a:fillRect/>
          </a:stretch>
        </p:blipFill>
        <p:spPr>
          <a:xfrm>
            <a:off x="1259053" y="2428785"/>
            <a:ext cx="3552825" cy="800100"/>
          </a:xfrm>
          <a:prstGeom prst="rect">
            <a:avLst/>
          </a:prstGeom>
        </p:spPr>
      </p:pic>
      <p:pic>
        <p:nvPicPr>
          <p:cNvPr id="9" name="Picture 8">
            <a:extLst>
              <a:ext uri="{FF2B5EF4-FFF2-40B4-BE49-F238E27FC236}">
                <a16:creationId xmlns:a16="http://schemas.microsoft.com/office/drawing/2014/main" id="{04BAFE11-DB90-D598-E93F-C2A7AE5C2283}"/>
              </a:ext>
            </a:extLst>
          </p:cNvPr>
          <p:cNvPicPr>
            <a:picLocks noChangeAspect="1"/>
          </p:cNvPicPr>
          <p:nvPr/>
        </p:nvPicPr>
        <p:blipFill>
          <a:blip r:embed="rId5"/>
          <a:stretch>
            <a:fillRect/>
          </a:stretch>
        </p:blipFill>
        <p:spPr>
          <a:xfrm>
            <a:off x="1259053" y="3898473"/>
            <a:ext cx="3733800" cy="781050"/>
          </a:xfrm>
          <a:prstGeom prst="rect">
            <a:avLst/>
          </a:prstGeom>
        </p:spPr>
      </p:pic>
      <p:sp>
        <p:nvSpPr>
          <p:cNvPr id="10" name="TextBox 9">
            <a:extLst>
              <a:ext uri="{FF2B5EF4-FFF2-40B4-BE49-F238E27FC236}">
                <a16:creationId xmlns:a16="http://schemas.microsoft.com/office/drawing/2014/main" id="{B858E165-2A0D-47CF-0554-1C5BBF424DEB}"/>
              </a:ext>
            </a:extLst>
          </p:cNvPr>
          <p:cNvSpPr txBox="1"/>
          <p:nvPr/>
        </p:nvSpPr>
        <p:spPr>
          <a:xfrm>
            <a:off x="7135685" y="2305555"/>
            <a:ext cx="2552468" cy="1200329"/>
          </a:xfrm>
          <a:prstGeom prst="rect">
            <a:avLst/>
          </a:prstGeom>
          <a:noFill/>
          <a:ln>
            <a:solidFill>
              <a:srgbClr val="C00000"/>
            </a:solidFill>
          </a:ln>
        </p:spPr>
        <p:txBody>
          <a:bodyPr wrap="square" rtlCol="0">
            <a:spAutoFit/>
          </a:bodyPr>
          <a:lstStyle/>
          <a:p>
            <a:r>
              <a:rPr lang="en-CA" sz="1800" dirty="0">
                <a:solidFill>
                  <a:srgbClr val="C00000"/>
                </a:solidFill>
              </a:rPr>
              <a:t>Records outcomes at 3, 6, and 12 months in the same way as at exit</a:t>
            </a:r>
          </a:p>
        </p:txBody>
      </p:sp>
    </p:spTree>
    <p:extLst>
      <p:ext uri="{BB962C8B-B14F-4D97-AF65-F5344CB8AC3E}">
        <p14:creationId xmlns:p14="http://schemas.microsoft.com/office/powerpoint/2010/main" val="452209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3235-3415-2236-4531-6144A0461625}"/>
              </a:ext>
            </a:extLst>
          </p:cNvPr>
          <p:cNvSpPr>
            <a:spLocks noGrp="1"/>
          </p:cNvSpPr>
          <p:nvPr>
            <p:ph type="title"/>
          </p:nvPr>
        </p:nvSpPr>
        <p:spPr/>
        <p:txBody>
          <a:bodyPr>
            <a:normAutofit/>
          </a:bodyPr>
          <a:lstStyle/>
          <a:p>
            <a:r>
              <a:rPr lang="en-CA" sz="3600" dirty="0"/>
              <a:t>Why do we need to pay attention to outcomes?</a:t>
            </a:r>
          </a:p>
        </p:txBody>
      </p:sp>
      <p:sp>
        <p:nvSpPr>
          <p:cNvPr id="3" name="Text Placeholder 2">
            <a:extLst>
              <a:ext uri="{FF2B5EF4-FFF2-40B4-BE49-F238E27FC236}">
                <a16:creationId xmlns:a16="http://schemas.microsoft.com/office/drawing/2014/main" id="{2E3831B5-6012-A560-B856-9D1A964F53BD}"/>
              </a:ext>
            </a:extLst>
          </p:cNvPr>
          <p:cNvSpPr>
            <a:spLocks noGrp="1"/>
          </p:cNvSpPr>
          <p:nvPr>
            <p:ph type="body" idx="1"/>
          </p:nvPr>
        </p:nvSpPr>
        <p:spPr>
          <a:xfrm>
            <a:off x="1000885" y="1690688"/>
            <a:ext cx="9444593" cy="3873948"/>
          </a:xfrm>
        </p:spPr>
        <p:txBody>
          <a:bodyPr>
            <a:normAutofit fontScale="85000" lnSpcReduction="20000"/>
          </a:bodyPr>
          <a:lstStyle/>
          <a:p>
            <a:pPr marL="114300" indent="0">
              <a:buNone/>
            </a:pPr>
            <a:r>
              <a:rPr lang="en-CA" dirty="0"/>
              <a:t>They may demonstrate</a:t>
            </a:r>
          </a:p>
          <a:p>
            <a:r>
              <a:rPr lang="en-CA" dirty="0"/>
              <a:t>some of the impacts the LBS program is having on learners</a:t>
            </a:r>
          </a:p>
          <a:p>
            <a:r>
              <a:rPr lang="en-CA" dirty="0"/>
              <a:t>the difference it makes in learners’ independence, further education and especially employability</a:t>
            </a:r>
          </a:p>
          <a:p>
            <a:r>
              <a:rPr lang="en-CA" dirty="0"/>
              <a:t>areas for program/process improvements</a:t>
            </a:r>
          </a:p>
          <a:p>
            <a:r>
              <a:rPr lang="en-CA" dirty="0"/>
              <a:t>value for money (to the Ministry and internally)</a:t>
            </a:r>
          </a:p>
          <a:p>
            <a:endParaRPr lang="en-CA" dirty="0"/>
          </a:p>
          <a:p>
            <a:pPr marL="114300" indent="0" algn="ctr">
              <a:buNone/>
            </a:pPr>
            <a:r>
              <a:rPr lang="en-CA" i="1" dirty="0">
                <a:solidFill>
                  <a:srgbClr val="C00000"/>
                </a:solidFill>
              </a:rPr>
              <a:t>It’s important for LBS programs to know where they stand now with the three Completion indicators: completions of all milestones, all learning activities, and a culminating task, especially in the event that the Completion measure is re-introduced.</a:t>
            </a:r>
          </a:p>
          <a:p>
            <a:pPr marL="114300" indent="0">
              <a:buNone/>
            </a:pPr>
            <a:endParaRPr lang="en-CA" dirty="0"/>
          </a:p>
          <a:p>
            <a:pPr marL="114300" indent="0">
              <a:buNone/>
            </a:pPr>
            <a:endParaRPr lang="en-CA" dirty="0"/>
          </a:p>
        </p:txBody>
      </p:sp>
      <p:sp>
        <p:nvSpPr>
          <p:cNvPr id="4" name="TextBox 3">
            <a:extLst>
              <a:ext uri="{FF2B5EF4-FFF2-40B4-BE49-F238E27FC236}">
                <a16:creationId xmlns:a16="http://schemas.microsoft.com/office/drawing/2014/main" id="{13F64ACC-DE15-1D44-5B4B-547253AC0B83}"/>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
        <p:nvSpPr>
          <p:cNvPr id="7" name="TextBox 6">
            <a:extLst>
              <a:ext uri="{FF2B5EF4-FFF2-40B4-BE49-F238E27FC236}">
                <a16:creationId xmlns:a16="http://schemas.microsoft.com/office/drawing/2014/main" id="{B2F9C8D2-A896-CD6B-D827-16CC1B453120}"/>
              </a:ext>
            </a:extLst>
          </p:cNvPr>
          <p:cNvSpPr txBox="1"/>
          <p:nvPr/>
        </p:nvSpPr>
        <p:spPr>
          <a:xfrm>
            <a:off x="8784972" y="7016230"/>
            <a:ext cx="1883028" cy="369332"/>
          </a:xfrm>
          <a:prstGeom prst="rect">
            <a:avLst/>
          </a:prstGeom>
          <a:noFill/>
        </p:spPr>
        <p:txBody>
          <a:bodyPr wrap="square" rtlCol="0">
            <a:spAutoFit/>
          </a:bodyPr>
          <a:lstStyle/>
          <a:p>
            <a:r>
              <a:rPr lang="en-CA" sz="900">
                <a:hlinkClick r:id="rId3" tooltip="https://practicalwellbeing.co.uk/eft-cafe-tapping-into-outcomes-8th-january-2020/"/>
              </a:rPr>
              <a:t>This Photo</a:t>
            </a:r>
            <a:r>
              <a:rPr lang="en-CA" sz="900"/>
              <a:t> by Unknown Author is licensed under </a:t>
            </a:r>
            <a:r>
              <a:rPr lang="en-CA" sz="900">
                <a:hlinkClick r:id="rId4" tooltip="https://creativecommons.org/licenses/by-nc-sa/3.0/"/>
              </a:rPr>
              <a:t>CC BY-SA-NC</a:t>
            </a:r>
            <a:endParaRPr lang="en-CA" sz="900"/>
          </a:p>
        </p:txBody>
      </p:sp>
      <p:pic>
        <p:nvPicPr>
          <p:cNvPr id="8" name="Picture 7" descr="Logo&#10;&#10;Description automatically generated">
            <a:extLst>
              <a:ext uri="{FF2B5EF4-FFF2-40B4-BE49-F238E27FC236}">
                <a16:creationId xmlns:a16="http://schemas.microsoft.com/office/drawing/2014/main" id="{D95D5347-7ED6-CBA9-F6B3-996AA39A914F}"/>
              </a:ext>
            </a:extLst>
          </p:cNvPr>
          <p:cNvPicPr>
            <a:picLocks noChangeAspect="1"/>
          </p:cNvPicPr>
          <p:nvPr/>
        </p:nvPicPr>
        <p:blipFill>
          <a:blip r:embed="rId5">
            <a:extLst>
              <a:ext uri="{837473B0-CC2E-450A-ABE3-18F120FF3D39}">
                <a1611:picAttrSrcUrl xmlns:a1611="http://schemas.microsoft.com/office/drawing/2016/11/main" r:id="rId3"/>
              </a:ext>
            </a:extLst>
          </a:blip>
          <a:stretch>
            <a:fillRect/>
          </a:stretch>
        </p:blipFill>
        <p:spPr>
          <a:xfrm>
            <a:off x="10101081" y="497105"/>
            <a:ext cx="1767417" cy="1325563"/>
          </a:xfrm>
          <a:prstGeom prst="rect">
            <a:avLst/>
          </a:prstGeom>
        </p:spPr>
      </p:pic>
    </p:spTree>
    <p:extLst>
      <p:ext uri="{BB962C8B-B14F-4D97-AF65-F5344CB8AC3E}">
        <p14:creationId xmlns:p14="http://schemas.microsoft.com/office/powerpoint/2010/main" val="70004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838200" y="325857"/>
            <a:ext cx="10515600" cy="7332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sz="3600" dirty="0">
                <a:solidFill>
                  <a:srgbClr val="C00000"/>
                </a:solidFill>
              </a:rPr>
              <a:t>Today’s Webinar…</a:t>
            </a:r>
            <a:endParaRPr sz="3600" dirty="0">
              <a:solidFill>
                <a:srgbClr val="C00000"/>
              </a:solidFill>
            </a:endParaRPr>
          </a:p>
        </p:txBody>
      </p:sp>
      <p:sp>
        <p:nvSpPr>
          <p:cNvPr id="100" name="Google Shape;10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dirty="0"/>
          </a:p>
          <a:p>
            <a:pPr marL="457200" lvl="0" indent="-228600" algn="l" rtl="0">
              <a:lnSpc>
                <a:spcPct val="90000"/>
              </a:lnSpc>
              <a:spcBef>
                <a:spcPts val="1000"/>
              </a:spcBef>
              <a:spcAft>
                <a:spcPts val="0"/>
              </a:spcAft>
              <a:buClr>
                <a:schemeClr val="dk1"/>
              </a:buClr>
              <a:buSzPts val="1800"/>
              <a:buNone/>
            </a:pPr>
            <a:endParaRPr dirty="0"/>
          </a:p>
        </p:txBody>
      </p:sp>
      <p:sp>
        <p:nvSpPr>
          <p:cNvPr id="2" name="TextBox 1"/>
          <p:cNvSpPr txBox="1"/>
          <p:nvPr/>
        </p:nvSpPr>
        <p:spPr>
          <a:xfrm>
            <a:off x="1254120" y="1059120"/>
            <a:ext cx="8849157" cy="5109091"/>
          </a:xfrm>
          <a:prstGeom prst="rect">
            <a:avLst/>
          </a:prstGeom>
          <a:noFill/>
        </p:spPr>
        <p:txBody>
          <a:bodyPr wrap="square" rtlCol="0">
            <a:spAutoFit/>
          </a:bodyPr>
          <a:lstStyle/>
          <a:p>
            <a:r>
              <a:rPr lang="en-CA" sz="2400" dirty="0">
                <a:solidFill>
                  <a:schemeClr val="bg1">
                    <a:lumMod val="65000"/>
                  </a:schemeClr>
                </a:solidFill>
                <a:latin typeface="Calibri" panose="020F0502020204030204" pitchFamily="34" charset="0"/>
                <a:cs typeface="Calibri" panose="020F0502020204030204" pitchFamily="34" charset="0"/>
              </a:rPr>
              <a:t>Quick Reviews</a:t>
            </a:r>
          </a:p>
          <a:p>
            <a:pPr marL="342900" indent="-342900">
              <a:buFont typeface="Wingdings" panose="05000000000000000000" pitchFamily="2" charset="2"/>
              <a:buChar char="ü"/>
            </a:pPr>
            <a:r>
              <a:rPr lang="en-CA" sz="2400" dirty="0">
                <a:solidFill>
                  <a:schemeClr val="bg1">
                    <a:lumMod val="65000"/>
                  </a:schemeClr>
                </a:solidFill>
                <a:latin typeface="Calibri" panose="020F0502020204030204" pitchFamily="34" charset="0"/>
                <a:cs typeface="Calibri" panose="020F0502020204030204" pitchFamily="34" charset="0"/>
              </a:rPr>
              <a:t>LBS Performance Management Measures</a:t>
            </a:r>
          </a:p>
          <a:p>
            <a:pPr marL="342900" indent="-342900">
              <a:buFont typeface="Wingdings" panose="05000000000000000000" pitchFamily="2" charset="2"/>
              <a:buChar char="ü"/>
            </a:pPr>
            <a:r>
              <a:rPr lang="en-CA" sz="2400" dirty="0">
                <a:solidFill>
                  <a:schemeClr val="bg1">
                    <a:lumMod val="65000"/>
                  </a:schemeClr>
                </a:solidFill>
                <a:latin typeface="Calibri" panose="020F0502020204030204" pitchFamily="34" charset="0"/>
                <a:cs typeface="Calibri" panose="020F0502020204030204" pitchFamily="34" charset="0"/>
              </a:rPr>
              <a:t>Reports Available from EOIS-CaMS</a:t>
            </a:r>
          </a:p>
          <a:p>
            <a:pPr marL="342900" indent="-342900">
              <a:buFont typeface="Wingdings" panose="05000000000000000000" pitchFamily="2" charset="2"/>
              <a:buChar char="ü"/>
            </a:pPr>
            <a:r>
              <a:rPr lang="en-CA" sz="2400" dirty="0">
                <a:solidFill>
                  <a:schemeClr val="bg1">
                    <a:lumMod val="65000"/>
                  </a:schemeClr>
                </a:solidFill>
                <a:latin typeface="Calibri" panose="020F0502020204030204" pitchFamily="34" charset="0"/>
                <a:cs typeface="Calibri" panose="020F0502020204030204" pitchFamily="34" charset="0"/>
              </a:rPr>
              <a:t>LBS Detailed Service Quality Report #64 </a:t>
            </a:r>
          </a:p>
          <a:p>
            <a:endParaRPr lang="en-CA" sz="2400" dirty="0">
              <a:solidFill>
                <a:schemeClr val="bg1">
                  <a:lumMod val="65000"/>
                </a:schemeClr>
              </a:solidFill>
              <a:latin typeface="Calibri" panose="020F0502020204030204" pitchFamily="34" charset="0"/>
              <a:cs typeface="Calibri" panose="020F0502020204030204" pitchFamily="34" charset="0"/>
            </a:endParaRPr>
          </a:p>
          <a:p>
            <a:r>
              <a:rPr lang="en-CA" sz="2400" dirty="0">
                <a:solidFill>
                  <a:schemeClr val="bg1">
                    <a:lumMod val="65000"/>
                  </a:schemeClr>
                </a:solidFill>
                <a:latin typeface="Calibri" panose="020F0502020204030204" pitchFamily="34" charset="0"/>
                <a:cs typeface="Calibri" panose="020F0502020204030204" pitchFamily="34" charset="0"/>
              </a:rPr>
              <a:t>Deeper Dive</a:t>
            </a:r>
          </a:p>
          <a:p>
            <a:pPr marL="342900" indent="-342900">
              <a:buFont typeface="Wingdings" panose="05000000000000000000" pitchFamily="2" charset="2"/>
              <a:buChar char="ü"/>
            </a:pPr>
            <a:r>
              <a:rPr lang="en-CA" sz="2400" dirty="0">
                <a:solidFill>
                  <a:schemeClr val="bg1">
                    <a:lumMod val="65000"/>
                  </a:schemeClr>
                </a:solidFill>
                <a:latin typeface="Calibri" panose="020F0502020204030204" pitchFamily="34" charset="0"/>
                <a:cs typeface="Calibri" panose="020F0502020204030204" pitchFamily="34" charset="0"/>
              </a:rPr>
              <a:t>LBS Learner Profile Report #60B</a:t>
            </a:r>
          </a:p>
          <a:p>
            <a:pPr marL="342900" indent="-342900">
              <a:buFont typeface="Wingdings" panose="05000000000000000000" pitchFamily="2" charset="2"/>
              <a:buChar char="ü"/>
            </a:pPr>
            <a:r>
              <a:rPr lang="en-CA" sz="2400" dirty="0">
                <a:solidFill>
                  <a:schemeClr val="bg1">
                    <a:lumMod val="65000"/>
                  </a:schemeClr>
                </a:solidFill>
                <a:latin typeface="Calibri" panose="020F0502020204030204" pitchFamily="34" charset="0"/>
                <a:cs typeface="Calibri" panose="020F0502020204030204" pitchFamily="34" charset="0"/>
              </a:rPr>
              <a:t>LBS Outcomes Report #60B</a:t>
            </a:r>
          </a:p>
          <a:p>
            <a:endParaRPr lang="en-CA" sz="2400" dirty="0">
              <a:latin typeface="Calibri" panose="020F0502020204030204" pitchFamily="34" charset="0"/>
              <a:cs typeface="Calibri" panose="020F0502020204030204" pitchFamily="34" charset="0"/>
            </a:endParaRPr>
          </a:p>
          <a:p>
            <a:r>
              <a:rPr lang="en-CA" sz="2400" b="1" dirty="0">
                <a:solidFill>
                  <a:srgbClr val="C00000"/>
                </a:solidFill>
                <a:latin typeface="Calibri" panose="020F0502020204030204" pitchFamily="34" charset="0"/>
                <a:cs typeface="Calibri" panose="020F0502020204030204" pitchFamily="34" charset="0"/>
              </a:rPr>
              <a:t>Quick Preview</a:t>
            </a:r>
          </a:p>
          <a:p>
            <a:r>
              <a:rPr lang="en-CA" sz="2400" dirty="0">
                <a:latin typeface="Calibri" panose="020F0502020204030204" pitchFamily="34" charset="0"/>
                <a:cs typeface="Calibri" panose="020F0502020204030204" pitchFamily="34" charset="0"/>
              </a:rPr>
              <a:t>6. LBS Case Activity Report #61</a:t>
            </a:r>
          </a:p>
          <a:p>
            <a:endParaRPr lang="en-CA" sz="2400" dirty="0">
              <a:latin typeface="Calibri" panose="020F0502020204030204" pitchFamily="34" charset="0"/>
              <a:cs typeface="Calibri" panose="020F0502020204030204" pitchFamily="34" charset="0"/>
            </a:endParaRPr>
          </a:p>
          <a:p>
            <a:r>
              <a:rPr lang="en-CA" sz="2400" dirty="0">
                <a:latin typeface="Calibri" panose="020F0502020204030204" pitchFamily="34" charset="0"/>
                <a:cs typeface="Calibri" panose="020F0502020204030204" pitchFamily="34" charset="0"/>
              </a:rPr>
              <a:t>Wrap-up!</a:t>
            </a:r>
          </a:p>
          <a:p>
            <a:endParaRPr lang="en-CA" dirty="0"/>
          </a:p>
        </p:txBody>
      </p:sp>
      <p:sp>
        <p:nvSpPr>
          <p:cNvPr id="3" name="TextBox 2">
            <a:extLst>
              <a:ext uri="{FF2B5EF4-FFF2-40B4-BE49-F238E27FC236}">
                <a16:creationId xmlns:a16="http://schemas.microsoft.com/office/drawing/2014/main" id="{0343B6ED-0C07-8C8E-B911-8B7FBF60E851}"/>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pic>
        <p:nvPicPr>
          <p:cNvPr id="4" name="Picture 2" descr="5-checkmarks - sipXcom">
            <a:extLst>
              <a:ext uri="{FF2B5EF4-FFF2-40B4-BE49-F238E27FC236}">
                <a16:creationId xmlns:a16="http://schemas.microsoft.com/office/drawing/2014/main" id="{04044AB1-E7F2-5EB0-39C3-8DC9B8461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1260" y="2271975"/>
            <a:ext cx="2869414" cy="2048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936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E9190A5-F4B8-4133-B2C3-A0CD7A38A722}"/>
              </a:ext>
            </a:extLst>
          </p:cNvPr>
          <p:cNvSpPr>
            <a:spLocks noGrp="1"/>
          </p:cNvSpPr>
          <p:nvPr>
            <p:ph type="title"/>
          </p:nvPr>
        </p:nvSpPr>
        <p:spPr>
          <a:xfrm>
            <a:off x="888651" y="2337396"/>
            <a:ext cx="3506777" cy="1325563"/>
          </a:xfrm>
        </p:spPr>
        <p:txBody>
          <a:bodyPr>
            <a:normAutofit/>
          </a:bodyPr>
          <a:lstStyle/>
          <a:p>
            <a:r>
              <a:rPr lang="en-US" sz="3600" b="1" dirty="0">
                <a:latin typeface="Calibri" panose="020F0502020204030204" pitchFamily="34" charset="0"/>
                <a:cs typeface="Calibri" panose="020F0502020204030204" pitchFamily="34" charset="0"/>
              </a:rPr>
              <a:t>6. Report 61</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LBS Case Activity</a:t>
            </a:r>
          </a:p>
        </p:txBody>
      </p:sp>
      <p:sp>
        <p:nvSpPr>
          <p:cNvPr id="8" name="Content Placeholder 7">
            <a:extLst>
              <a:ext uri="{FF2B5EF4-FFF2-40B4-BE49-F238E27FC236}">
                <a16:creationId xmlns:a16="http://schemas.microsoft.com/office/drawing/2014/main" id="{375949B0-EED7-4386-8328-CCF4D656A5A1}"/>
              </a:ext>
            </a:extLst>
          </p:cNvPr>
          <p:cNvSpPr txBox="1">
            <a:spLocks/>
          </p:cNvSpPr>
          <p:nvPr/>
        </p:nvSpPr>
        <p:spPr>
          <a:xfrm>
            <a:off x="4706636" y="1497510"/>
            <a:ext cx="6939342" cy="3165715"/>
          </a:xfrm>
          <a:prstGeom prst="rect">
            <a:avLst/>
          </a:prstGeom>
          <a:ln w="38100" cmpd="sng">
            <a:solidFill>
              <a:schemeClr val="tx1"/>
            </a:solidFill>
          </a:ln>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300" b="1" dirty="0">
                <a:latin typeface="Calibri" panose="020F0502020204030204" pitchFamily="34" charset="0"/>
                <a:cs typeface="Calibri" panose="020F0502020204030204" pitchFamily="34" charset="0"/>
              </a:rPr>
              <a:t>Features</a:t>
            </a:r>
          </a:p>
          <a:p>
            <a:endParaRPr lang="en-US" sz="23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300" dirty="0">
                <a:latin typeface="Calibri" panose="020F0502020204030204" pitchFamily="34" charset="0"/>
                <a:cs typeface="Calibri" panose="020F0502020204030204" pitchFamily="34" charset="0"/>
              </a:rPr>
              <a:t>Produced in Excel</a:t>
            </a:r>
          </a:p>
          <a:p>
            <a:pPr marL="342900" indent="-342900">
              <a:buFont typeface="Arial" panose="020B0604020202020204" pitchFamily="34" charset="0"/>
              <a:buChar char="•"/>
            </a:pPr>
            <a:r>
              <a:rPr lang="en-US" sz="2300" dirty="0">
                <a:latin typeface="Calibri" panose="020F0502020204030204" pitchFamily="34" charset="0"/>
                <a:cs typeface="Calibri" panose="020F0502020204030204" pitchFamily="34" charset="0"/>
              </a:rPr>
              <a:t>About 85 columns wide and 100’s (or 1000’s) of rows</a:t>
            </a:r>
          </a:p>
          <a:p>
            <a:pPr marL="342900" indent="-342900">
              <a:buFont typeface="Arial" panose="020B0604020202020204" pitchFamily="34" charset="0"/>
              <a:buChar char="•"/>
            </a:pPr>
            <a:r>
              <a:rPr lang="en-US" sz="2300" dirty="0">
                <a:latin typeface="Calibri" panose="020F0502020204030204" pitchFamily="34" charset="0"/>
                <a:cs typeface="Calibri" panose="020F0502020204030204" pitchFamily="34" charset="0"/>
              </a:rPr>
              <a:t>Generated weekly</a:t>
            </a:r>
          </a:p>
          <a:p>
            <a:pPr marL="342900" indent="-342900">
              <a:buFont typeface="Arial" panose="020B0604020202020204" pitchFamily="34" charset="0"/>
              <a:buChar char="•"/>
            </a:pPr>
            <a:r>
              <a:rPr lang="en-US" sz="2300" dirty="0">
                <a:latin typeface="Calibri" panose="020F0502020204030204" pitchFamily="34" charset="0"/>
                <a:cs typeface="Calibri" panose="020F0502020204030204" pitchFamily="34" charset="0"/>
              </a:rPr>
              <a:t>Shows all data related to service plans that are open, approved, or active status in the current year, </a:t>
            </a:r>
            <a:r>
              <a:rPr lang="en-US" sz="2300" dirty="0">
                <a:solidFill>
                  <a:srgbClr val="C00000"/>
                </a:solidFill>
                <a:latin typeface="Calibri" panose="020F0502020204030204" pitchFamily="34" charset="0"/>
                <a:cs typeface="Calibri" panose="020F0502020204030204" pitchFamily="34" charset="0"/>
              </a:rPr>
              <a:t>or closed</a:t>
            </a:r>
            <a:r>
              <a:rPr lang="en-US" sz="2300" dirty="0">
                <a:latin typeface="Calibri" panose="020F0502020204030204" pitchFamily="34" charset="0"/>
                <a:cs typeface="Calibri" panose="020F0502020204030204" pitchFamily="34" charset="0"/>
              </a:rPr>
              <a:t> </a:t>
            </a:r>
            <a:r>
              <a:rPr lang="en-US" sz="2300" dirty="0">
                <a:solidFill>
                  <a:srgbClr val="C00000"/>
                </a:solidFill>
                <a:latin typeface="Calibri" panose="020F0502020204030204" pitchFamily="34" charset="0"/>
                <a:cs typeface="Calibri" panose="020F0502020204030204" pitchFamily="34" charset="0"/>
              </a:rPr>
              <a:t>in the current or previous fiscal year</a:t>
            </a:r>
          </a:p>
          <a:p>
            <a:pPr marL="342900" indent="-342900">
              <a:buFont typeface="Arial" panose="020B0604020202020204" pitchFamily="34" charset="0"/>
              <a:buChar char="•"/>
            </a:pPr>
            <a:r>
              <a:rPr lang="en-US" sz="2300" dirty="0">
                <a:latin typeface="Calibri" panose="020F0502020204030204" pitchFamily="34" charset="0"/>
                <a:cs typeface="Calibri" panose="020F0502020204030204" pitchFamily="34" charset="0"/>
              </a:rPr>
              <a:t>Top of report shows case owner summary</a:t>
            </a:r>
          </a:p>
          <a:p>
            <a:pPr marL="342900" indent="-342900">
              <a:buFont typeface="Arial" panose="020B0604020202020204" pitchFamily="34" charset="0"/>
              <a:buChar char="•"/>
            </a:pPr>
            <a:r>
              <a:rPr lang="en-US" sz="2300" dirty="0">
                <a:latin typeface="Calibri" panose="020F0502020204030204" pitchFamily="34" charset="0"/>
                <a:cs typeface="Calibri" panose="020F0502020204030204" pitchFamily="34" charset="0"/>
              </a:rPr>
              <a:t>Bottom of report shows subtotals of case activity by status</a:t>
            </a:r>
          </a:p>
          <a:p>
            <a:pPr marL="342900" indent="-342900">
              <a:buFont typeface="Arial" panose="020B0604020202020204" pitchFamily="34" charset="0"/>
              <a:buChar char="•"/>
            </a:pPr>
            <a:r>
              <a:rPr lang="en-US" sz="2300" dirty="0">
                <a:latin typeface="Calibri" panose="020F0502020204030204" pitchFamily="34" charset="0"/>
                <a:cs typeface="Calibri" panose="020F0502020204030204" pitchFamily="34" charset="0"/>
              </a:rPr>
              <a:t>‘Tip Sheet’ available to assist navigating/sorting data</a:t>
            </a:r>
            <a:endParaRPr lang="en-US" sz="2300" dirty="0"/>
          </a:p>
          <a:p>
            <a:endParaRPr lang="en-US" sz="2300" dirty="0"/>
          </a:p>
          <a:p>
            <a:endParaRPr lang="en-US" dirty="0"/>
          </a:p>
        </p:txBody>
      </p:sp>
      <p:sp>
        <p:nvSpPr>
          <p:cNvPr id="2" name="TextBox 1">
            <a:extLst>
              <a:ext uri="{FF2B5EF4-FFF2-40B4-BE49-F238E27FC236}">
                <a16:creationId xmlns:a16="http://schemas.microsoft.com/office/drawing/2014/main" id="{2A013A71-72EF-8887-6154-3702B123F547}"/>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78219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DE3B60-BCBF-5053-FAB9-93B0DF46E6A5}"/>
              </a:ext>
            </a:extLst>
          </p:cNvPr>
          <p:cNvPicPr>
            <a:picLocks noChangeAspect="1"/>
          </p:cNvPicPr>
          <p:nvPr/>
        </p:nvPicPr>
        <p:blipFill>
          <a:blip r:embed="rId3"/>
          <a:stretch>
            <a:fillRect/>
          </a:stretch>
        </p:blipFill>
        <p:spPr>
          <a:xfrm>
            <a:off x="230937" y="308213"/>
            <a:ext cx="11730126" cy="5402901"/>
          </a:xfrm>
          <a:prstGeom prst="rect">
            <a:avLst/>
          </a:prstGeom>
        </p:spPr>
      </p:pic>
    </p:spTree>
    <p:extLst>
      <p:ext uri="{BB962C8B-B14F-4D97-AF65-F5344CB8AC3E}">
        <p14:creationId xmlns:p14="http://schemas.microsoft.com/office/powerpoint/2010/main" val="16311764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72CBF-1ECE-7579-2D05-3C817792CCF8}"/>
              </a:ext>
            </a:extLst>
          </p:cNvPr>
          <p:cNvPicPr>
            <a:picLocks noChangeAspect="1"/>
          </p:cNvPicPr>
          <p:nvPr/>
        </p:nvPicPr>
        <p:blipFill>
          <a:blip r:embed="rId3"/>
          <a:stretch>
            <a:fillRect/>
          </a:stretch>
        </p:blipFill>
        <p:spPr>
          <a:xfrm>
            <a:off x="409517" y="1567576"/>
            <a:ext cx="11210282" cy="2899696"/>
          </a:xfrm>
          <a:prstGeom prst="rect">
            <a:avLst/>
          </a:prstGeom>
        </p:spPr>
      </p:pic>
      <p:sp>
        <p:nvSpPr>
          <p:cNvPr id="5" name="Arrow: Right 4">
            <a:extLst>
              <a:ext uri="{FF2B5EF4-FFF2-40B4-BE49-F238E27FC236}">
                <a16:creationId xmlns:a16="http://schemas.microsoft.com/office/drawing/2014/main" id="{5CD1B059-520C-198A-60A4-5BA5E55ABA37}"/>
              </a:ext>
            </a:extLst>
          </p:cNvPr>
          <p:cNvSpPr/>
          <p:nvPr/>
        </p:nvSpPr>
        <p:spPr>
          <a:xfrm>
            <a:off x="10366940" y="594641"/>
            <a:ext cx="978408" cy="4846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2B65F3A0-9888-E24A-1061-67AF4550757B}"/>
              </a:ext>
            </a:extLst>
          </p:cNvPr>
          <p:cNvSpPr txBox="1"/>
          <p:nvPr/>
        </p:nvSpPr>
        <p:spPr>
          <a:xfrm>
            <a:off x="6838366" y="667680"/>
            <a:ext cx="3354671" cy="338554"/>
          </a:xfrm>
          <a:prstGeom prst="rect">
            <a:avLst/>
          </a:prstGeom>
          <a:noFill/>
        </p:spPr>
        <p:txBody>
          <a:bodyPr wrap="square" rtlCol="0">
            <a:spAutoFit/>
          </a:bodyPr>
          <a:lstStyle/>
          <a:p>
            <a:r>
              <a:rPr lang="en-CA" sz="1600" dirty="0">
                <a:solidFill>
                  <a:srgbClr val="C00000"/>
                </a:solidFill>
              </a:rPr>
              <a:t>Continues for about 90 columns…</a:t>
            </a:r>
          </a:p>
        </p:txBody>
      </p:sp>
      <p:sp>
        <p:nvSpPr>
          <p:cNvPr id="7" name="Arrow: Right 6">
            <a:extLst>
              <a:ext uri="{FF2B5EF4-FFF2-40B4-BE49-F238E27FC236}">
                <a16:creationId xmlns:a16="http://schemas.microsoft.com/office/drawing/2014/main" id="{CCB47F9F-5213-8FAE-1F24-75BF62933941}"/>
              </a:ext>
            </a:extLst>
          </p:cNvPr>
          <p:cNvSpPr/>
          <p:nvPr/>
        </p:nvSpPr>
        <p:spPr>
          <a:xfrm rot="5400000">
            <a:off x="162629" y="5091892"/>
            <a:ext cx="978408" cy="4846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id="{B467A63E-3BA7-98C2-7822-2351074A2B22}"/>
              </a:ext>
            </a:extLst>
          </p:cNvPr>
          <p:cNvSpPr txBox="1"/>
          <p:nvPr/>
        </p:nvSpPr>
        <p:spPr>
          <a:xfrm>
            <a:off x="1146274" y="5041820"/>
            <a:ext cx="1552048" cy="584775"/>
          </a:xfrm>
          <a:prstGeom prst="rect">
            <a:avLst/>
          </a:prstGeom>
          <a:noFill/>
        </p:spPr>
        <p:txBody>
          <a:bodyPr wrap="square" rtlCol="0">
            <a:spAutoFit/>
          </a:bodyPr>
          <a:lstStyle/>
          <a:p>
            <a:r>
              <a:rPr lang="en-CA" sz="1600" dirty="0">
                <a:solidFill>
                  <a:srgbClr val="C00000"/>
                </a:solidFill>
              </a:rPr>
              <a:t>Continues for many rows...</a:t>
            </a:r>
          </a:p>
        </p:txBody>
      </p:sp>
      <p:sp>
        <p:nvSpPr>
          <p:cNvPr id="10" name="TextBox 9">
            <a:extLst>
              <a:ext uri="{FF2B5EF4-FFF2-40B4-BE49-F238E27FC236}">
                <a16:creationId xmlns:a16="http://schemas.microsoft.com/office/drawing/2014/main" id="{859E2A90-79DC-95DD-A4B4-8E76E4B24D60}"/>
              </a:ext>
            </a:extLst>
          </p:cNvPr>
          <p:cNvSpPr txBox="1"/>
          <p:nvPr/>
        </p:nvSpPr>
        <p:spPr>
          <a:xfrm>
            <a:off x="7405890" y="5026904"/>
            <a:ext cx="3449104" cy="830997"/>
          </a:xfrm>
          <a:prstGeom prst="rect">
            <a:avLst/>
          </a:prstGeom>
          <a:noFill/>
        </p:spPr>
        <p:txBody>
          <a:bodyPr wrap="square" rtlCol="0">
            <a:spAutoFit/>
          </a:bodyPr>
          <a:lstStyle/>
          <a:p>
            <a:r>
              <a:rPr lang="en-CA" sz="1600" dirty="0">
                <a:solidFill>
                  <a:srgbClr val="C00000"/>
                </a:solidFill>
              </a:rPr>
              <a:t>Report 61 guide includes list of column headings, e.g.</a:t>
            </a:r>
          </a:p>
          <a:p>
            <a:r>
              <a:rPr lang="en-CA" sz="1600" dirty="0">
                <a:solidFill>
                  <a:srgbClr val="C00000"/>
                </a:solidFill>
              </a:rPr>
              <a:t>PDB = person with a disability</a:t>
            </a:r>
          </a:p>
        </p:txBody>
      </p:sp>
      <p:cxnSp>
        <p:nvCxnSpPr>
          <p:cNvPr id="12" name="Straight Arrow Connector 11">
            <a:extLst>
              <a:ext uri="{FF2B5EF4-FFF2-40B4-BE49-F238E27FC236}">
                <a16:creationId xmlns:a16="http://schemas.microsoft.com/office/drawing/2014/main" id="{A24A9836-C175-3155-4357-A2BEFCF70164}"/>
              </a:ext>
            </a:extLst>
          </p:cNvPr>
          <p:cNvCxnSpPr>
            <a:cxnSpLocks/>
          </p:cNvCxnSpPr>
          <p:nvPr/>
        </p:nvCxnSpPr>
        <p:spPr>
          <a:xfrm flipH="1" flipV="1">
            <a:off x="7169345" y="2401001"/>
            <a:ext cx="796594" cy="2625903"/>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090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821370" y="139163"/>
            <a:ext cx="3896485" cy="8645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sz="3600" dirty="0">
                <a:solidFill>
                  <a:srgbClr val="C00000"/>
                </a:solidFill>
              </a:rPr>
              <a:t>Today’s Webinar…</a:t>
            </a:r>
            <a:endParaRPr sz="3600" dirty="0">
              <a:solidFill>
                <a:srgbClr val="C00000"/>
              </a:solidFill>
            </a:endParaRPr>
          </a:p>
        </p:txBody>
      </p:sp>
      <p:sp>
        <p:nvSpPr>
          <p:cNvPr id="2" name="TextBox 1"/>
          <p:cNvSpPr txBox="1"/>
          <p:nvPr/>
        </p:nvSpPr>
        <p:spPr>
          <a:xfrm>
            <a:off x="1224183" y="1003748"/>
            <a:ext cx="6321646" cy="5109091"/>
          </a:xfrm>
          <a:prstGeom prst="rect">
            <a:avLst/>
          </a:prstGeom>
          <a:noFill/>
        </p:spPr>
        <p:txBody>
          <a:bodyPr wrap="square" rtlCol="0">
            <a:spAutoFit/>
          </a:bodyPr>
          <a:lstStyle/>
          <a:p>
            <a:r>
              <a:rPr lang="en-CA" sz="2400" b="1" dirty="0">
                <a:solidFill>
                  <a:srgbClr val="C00000"/>
                </a:solidFill>
                <a:latin typeface="Calibri" panose="020F0502020204030204" pitchFamily="34" charset="0"/>
                <a:cs typeface="Calibri" panose="020F0502020204030204" pitchFamily="34" charset="0"/>
              </a:rPr>
              <a:t>Quick Review</a:t>
            </a:r>
          </a:p>
          <a:p>
            <a:pPr marL="457200" indent="-457200">
              <a:buAutoNum type="arabicPeriod"/>
            </a:pPr>
            <a:r>
              <a:rPr lang="en-CA" sz="2400" dirty="0">
                <a:latin typeface="Calibri" panose="020F0502020204030204" pitchFamily="34" charset="0"/>
                <a:cs typeface="Calibri" panose="020F0502020204030204" pitchFamily="34" charset="0"/>
              </a:rPr>
              <a:t>LBS Performance Management Measures</a:t>
            </a:r>
          </a:p>
          <a:p>
            <a:pPr marL="457200" indent="-457200">
              <a:buFont typeface="Arial"/>
              <a:buAutoNum type="arabicPeriod"/>
            </a:pPr>
            <a:r>
              <a:rPr lang="en-CA" sz="2400" dirty="0">
                <a:latin typeface="Calibri" panose="020F0502020204030204" pitchFamily="34" charset="0"/>
                <a:cs typeface="Calibri" panose="020F0502020204030204" pitchFamily="34" charset="0"/>
              </a:rPr>
              <a:t>LBS Detailed Service Quality Report #64 </a:t>
            </a:r>
          </a:p>
          <a:p>
            <a:pPr marL="457200" indent="-457200">
              <a:buAutoNum type="arabicPeriod"/>
            </a:pPr>
            <a:r>
              <a:rPr lang="en-CA" sz="2400" dirty="0">
                <a:latin typeface="Calibri" panose="020F0502020204030204" pitchFamily="34" charset="0"/>
                <a:cs typeface="Calibri" panose="020F0502020204030204" pitchFamily="34" charset="0"/>
              </a:rPr>
              <a:t>Other Reports Available from EOIS-CaMS</a:t>
            </a:r>
          </a:p>
          <a:p>
            <a:endParaRPr lang="en-CA" sz="2400" dirty="0">
              <a:latin typeface="Calibri" panose="020F0502020204030204" pitchFamily="34" charset="0"/>
              <a:cs typeface="Calibri" panose="020F0502020204030204" pitchFamily="34" charset="0"/>
            </a:endParaRPr>
          </a:p>
          <a:p>
            <a:r>
              <a:rPr lang="en-CA" sz="2400" b="1" dirty="0">
                <a:solidFill>
                  <a:srgbClr val="C00000"/>
                </a:solidFill>
                <a:latin typeface="Calibri" panose="020F0502020204030204" pitchFamily="34" charset="0"/>
                <a:cs typeface="Calibri" panose="020F0502020204030204" pitchFamily="34" charset="0"/>
              </a:rPr>
              <a:t>Deeper Dive</a:t>
            </a:r>
          </a:p>
          <a:p>
            <a:r>
              <a:rPr lang="en-CA" sz="2400" dirty="0">
                <a:latin typeface="Calibri" panose="020F0502020204030204" pitchFamily="34" charset="0"/>
                <a:cs typeface="Calibri" panose="020F0502020204030204" pitchFamily="34" charset="0"/>
              </a:rPr>
              <a:t>4. LBS Learner Profile Report #60B</a:t>
            </a:r>
          </a:p>
          <a:p>
            <a:r>
              <a:rPr lang="en-CA" sz="2400" dirty="0">
                <a:latin typeface="Calibri" panose="020F0502020204030204" pitchFamily="34" charset="0"/>
                <a:cs typeface="Calibri" panose="020F0502020204030204" pitchFamily="34" charset="0"/>
              </a:rPr>
              <a:t>5. LBS Outcomes Report #60B</a:t>
            </a:r>
          </a:p>
          <a:p>
            <a:endParaRPr lang="en-CA" sz="2400" dirty="0">
              <a:latin typeface="Calibri" panose="020F0502020204030204" pitchFamily="34" charset="0"/>
              <a:cs typeface="Calibri" panose="020F0502020204030204" pitchFamily="34" charset="0"/>
            </a:endParaRPr>
          </a:p>
          <a:p>
            <a:r>
              <a:rPr lang="en-CA" sz="2400" b="1" dirty="0">
                <a:solidFill>
                  <a:srgbClr val="C00000"/>
                </a:solidFill>
                <a:latin typeface="Calibri" panose="020F0502020204030204" pitchFamily="34" charset="0"/>
                <a:cs typeface="Calibri" panose="020F0502020204030204" pitchFamily="34" charset="0"/>
              </a:rPr>
              <a:t>Quick Preview</a:t>
            </a:r>
          </a:p>
          <a:p>
            <a:r>
              <a:rPr lang="en-CA" sz="2400" dirty="0">
                <a:latin typeface="Calibri" panose="020F0502020204030204" pitchFamily="34" charset="0"/>
                <a:cs typeface="Calibri" panose="020F0502020204030204" pitchFamily="34" charset="0"/>
              </a:rPr>
              <a:t>6. LBS Case Activity Report #61</a:t>
            </a:r>
          </a:p>
          <a:p>
            <a:endParaRPr lang="en-CA" sz="2400" dirty="0">
              <a:latin typeface="Calibri" panose="020F0502020204030204" pitchFamily="34" charset="0"/>
              <a:cs typeface="Calibri" panose="020F0502020204030204" pitchFamily="34" charset="0"/>
            </a:endParaRPr>
          </a:p>
          <a:p>
            <a:r>
              <a:rPr lang="en-CA" sz="2400" dirty="0">
                <a:latin typeface="Calibri" panose="020F0502020204030204" pitchFamily="34" charset="0"/>
                <a:cs typeface="Calibri" panose="020F0502020204030204" pitchFamily="34" charset="0"/>
              </a:rPr>
              <a:t>Wrap-Up!</a:t>
            </a:r>
          </a:p>
          <a:p>
            <a:endParaRPr lang="en-CA" dirty="0"/>
          </a:p>
        </p:txBody>
      </p:sp>
      <p:sp>
        <p:nvSpPr>
          <p:cNvPr id="3" name="TextBox 2">
            <a:extLst>
              <a:ext uri="{FF2B5EF4-FFF2-40B4-BE49-F238E27FC236}">
                <a16:creationId xmlns:a16="http://schemas.microsoft.com/office/drawing/2014/main" id="{81314103-3042-5D0E-0E93-7564EE1CE2A1}"/>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pic>
        <p:nvPicPr>
          <p:cNvPr id="4" name="Picture 2" descr="5-checkmarks - sipXcom">
            <a:extLst>
              <a:ext uri="{FF2B5EF4-FFF2-40B4-BE49-F238E27FC236}">
                <a16:creationId xmlns:a16="http://schemas.microsoft.com/office/drawing/2014/main" id="{9C598E93-AB66-E1E6-23D6-957468EED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1260" y="2271975"/>
            <a:ext cx="2869414" cy="20487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0ECE4F-3966-03D3-1CBE-3D27E89F115A}"/>
              </a:ext>
            </a:extLst>
          </p:cNvPr>
          <p:cNvPicPr>
            <a:picLocks noChangeAspect="1"/>
          </p:cNvPicPr>
          <p:nvPr/>
        </p:nvPicPr>
        <p:blipFill>
          <a:blip r:embed="rId3"/>
          <a:stretch>
            <a:fillRect/>
          </a:stretch>
        </p:blipFill>
        <p:spPr>
          <a:xfrm>
            <a:off x="720657" y="521713"/>
            <a:ext cx="7464966" cy="4978711"/>
          </a:xfrm>
          <a:prstGeom prst="rect">
            <a:avLst/>
          </a:prstGeom>
        </p:spPr>
      </p:pic>
      <p:sp>
        <p:nvSpPr>
          <p:cNvPr id="4" name="TextBox 3">
            <a:extLst>
              <a:ext uri="{FF2B5EF4-FFF2-40B4-BE49-F238E27FC236}">
                <a16:creationId xmlns:a16="http://schemas.microsoft.com/office/drawing/2014/main" id="{FBA8AE64-8E65-952C-AE73-EC51DB8BF43C}"/>
              </a:ext>
            </a:extLst>
          </p:cNvPr>
          <p:cNvSpPr txBox="1"/>
          <p:nvPr/>
        </p:nvSpPr>
        <p:spPr>
          <a:xfrm>
            <a:off x="9345953" y="3011068"/>
            <a:ext cx="2011526" cy="1569660"/>
          </a:xfrm>
          <a:prstGeom prst="rect">
            <a:avLst/>
          </a:prstGeom>
          <a:noFill/>
          <a:ln w="15875">
            <a:solidFill>
              <a:srgbClr val="C00000"/>
            </a:solidFill>
          </a:ln>
        </p:spPr>
        <p:txBody>
          <a:bodyPr wrap="square" rtlCol="0">
            <a:spAutoFit/>
          </a:bodyPr>
          <a:lstStyle/>
          <a:p>
            <a:r>
              <a:rPr lang="en-CA" sz="1600" dirty="0">
                <a:solidFill>
                  <a:srgbClr val="C00000"/>
                </a:solidFill>
              </a:rPr>
              <a:t>Helpful to consult the Appendix of the report #61 guide to see all of the data points included in the report</a:t>
            </a:r>
          </a:p>
        </p:txBody>
      </p:sp>
    </p:spTree>
    <p:extLst>
      <p:ext uri="{BB962C8B-B14F-4D97-AF65-F5344CB8AC3E}">
        <p14:creationId xmlns:p14="http://schemas.microsoft.com/office/powerpoint/2010/main" val="9230037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B41622-745A-1AA5-6C2D-C102F1239E92}"/>
              </a:ext>
            </a:extLst>
          </p:cNvPr>
          <p:cNvPicPr>
            <a:picLocks noChangeAspect="1"/>
          </p:cNvPicPr>
          <p:nvPr/>
        </p:nvPicPr>
        <p:blipFill>
          <a:blip r:embed="rId3"/>
          <a:stretch>
            <a:fillRect/>
          </a:stretch>
        </p:blipFill>
        <p:spPr>
          <a:xfrm>
            <a:off x="702705" y="706836"/>
            <a:ext cx="7516767" cy="4546755"/>
          </a:xfrm>
          <a:prstGeom prst="rect">
            <a:avLst/>
          </a:prstGeom>
        </p:spPr>
      </p:pic>
      <p:sp>
        <p:nvSpPr>
          <p:cNvPr id="4" name="TextBox 3">
            <a:extLst>
              <a:ext uri="{FF2B5EF4-FFF2-40B4-BE49-F238E27FC236}">
                <a16:creationId xmlns:a16="http://schemas.microsoft.com/office/drawing/2014/main" id="{E2652E0A-C420-A6FC-59BA-842714615DD1}"/>
              </a:ext>
            </a:extLst>
          </p:cNvPr>
          <p:cNvSpPr txBox="1"/>
          <p:nvPr/>
        </p:nvSpPr>
        <p:spPr>
          <a:xfrm>
            <a:off x="9738640" y="2318493"/>
            <a:ext cx="1559529" cy="1323439"/>
          </a:xfrm>
          <a:prstGeom prst="rect">
            <a:avLst/>
          </a:prstGeom>
          <a:noFill/>
          <a:ln>
            <a:solidFill>
              <a:srgbClr val="C00000"/>
            </a:solidFill>
          </a:ln>
        </p:spPr>
        <p:txBody>
          <a:bodyPr wrap="square" rtlCol="0">
            <a:spAutoFit/>
          </a:bodyPr>
          <a:lstStyle/>
          <a:p>
            <a:r>
              <a:rPr lang="en-CA" sz="1600" dirty="0">
                <a:solidFill>
                  <a:srgbClr val="C00000"/>
                </a:solidFill>
              </a:rPr>
              <a:t>Bottom of report 61 contains these summary figures</a:t>
            </a:r>
          </a:p>
        </p:txBody>
      </p:sp>
      <p:sp>
        <p:nvSpPr>
          <p:cNvPr id="5" name="Right Bracket 4">
            <a:extLst>
              <a:ext uri="{FF2B5EF4-FFF2-40B4-BE49-F238E27FC236}">
                <a16:creationId xmlns:a16="http://schemas.microsoft.com/office/drawing/2014/main" id="{142EC122-D1F9-CF63-3239-03F10DE55EAB}"/>
              </a:ext>
            </a:extLst>
          </p:cNvPr>
          <p:cNvSpPr/>
          <p:nvPr/>
        </p:nvSpPr>
        <p:spPr>
          <a:xfrm>
            <a:off x="8622287" y="706836"/>
            <a:ext cx="661958" cy="4224192"/>
          </a:xfrm>
          <a:prstGeom prst="rightBracket">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 name="TextBox 1">
            <a:extLst>
              <a:ext uri="{FF2B5EF4-FFF2-40B4-BE49-F238E27FC236}">
                <a16:creationId xmlns:a16="http://schemas.microsoft.com/office/drawing/2014/main" id="{0D6E5221-F085-F6D7-4153-E0611CE29948}"/>
              </a:ext>
            </a:extLst>
          </p:cNvPr>
          <p:cNvSpPr txBox="1"/>
          <p:nvPr/>
        </p:nvSpPr>
        <p:spPr>
          <a:xfrm>
            <a:off x="4107942" y="4591871"/>
            <a:ext cx="1988058" cy="1077218"/>
          </a:xfrm>
          <a:prstGeom prst="rect">
            <a:avLst/>
          </a:prstGeom>
          <a:noFill/>
          <a:ln>
            <a:solidFill>
              <a:srgbClr val="C00000"/>
            </a:solidFill>
          </a:ln>
        </p:spPr>
        <p:txBody>
          <a:bodyPr wrap="square" rtlCol="0">
            <a:spAutoFit/>
          </a:bodyPr>
          <a:lstStyle/>
          <a:p>
            <a:r>
              <a:rPr lang="en-CA" sz="1600" dirty="0">
                <a:solidFill>
                  <a:srgbClr val="C00000"/>
                </a:solidFill>
              </a:rPr>
              <a:t>Goal path #’s are for active plans and those closed in the current year</a:t>
            </a:r>
          </a:p>
        </p:txBody>
      </p:sp>
      <p:cxnSp>
        <p:nvCxnSpPr>
          <p:cNvPr id="7" name="Straight Arrow Connector 6">
            <a:extLst>
              <a:ext uri="{FF2B5EF4-FFF2-40B4-BE49-F238E27FC236}">
                <a16:creationId xmlns:a16="http://schemas.microsoft.com/office/drawing/2014/main" id="{C3F6C4A0-0A37-FE5C-4060-81ED5A0D4E07}"/>
              </a:ext>
            </a:extLst>
          </p:cNvPr>
          <p:cNvCxnSpPr>
            <a:cxnSpLocks/>
          </p:cNvCxnSpPr>
          <p:nvPr/>
        </p:nvCxnSpPr>
        <p:spPr>
          <a:xfrm flipV="1">
            <a:off x="6165368" y="4074927"/>
            <a:ext cx="575967" cy="908094"/>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677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E9190A5-F4B8-4133-B2C3-A0CD7A38A722}"/>
              </a:ext>
            </a:extLst>
          </p:cNvPr>
          <p:cNvSpPr>
            <a:spLocks noGrp="1"/>
          </p:cNvSpPr>
          <p:nvPr>
            <p:ph type="title"/>
          </p:nvPr>
        </p:nvSpPr>
        <p:spPr>
          <a:xfrm>
            <a:off x="4974981" y="2236722"/>
            <a:ext cx="2067685" cy="740051"/>
          </a:xfrm>
        </p:spPr>
        <p:txBody>
          <a:bodyPr>
            <a:normAutofit/>
          </a:bodyPr>
          <a:lstStyle/>
          <a:p>
            <a:r>
              <a:rPr lang="en-US" sz="3600" dirty="0"/>
              <a:t>Wrap Up!</a:t>
            </a:r>
          </a:p>
        </p:txBody>
      </p:sp>
      <p:sp>
        <p:nvSpPr>
          <p:cNvPr id="5" name="Content Placeholder 6">
            <a:extLst>
              <a:ext uri="{FF2B5EF4-FFF2-40B4-BE49-F238E27FC236}">
                <a16:creationId xmlns:a16="http://schemas.microsoft.com/office/drawing/2014/main" id="{13403313-87C1-41A2-BB2D-F18123DB00DD}"/>
              </a:ext>
            </a:extLst>
          </p:cNvPr>
          <p:cNvSpPr txBox="1">
            <a:spLocks/>
          </p:cNvSpPr>
          <p:nvPr/>
        </p:nvSpPr>
        <p:spPr>
          <a:xfrm>
            <a:off x="232339" y="1953774"/>
            <a:ext cx="3540457" cy="2103530"/>
          </a:xfrm>
          <a:prstGeom prst="rect">
            <a:avLst/>
          </a:prstGeom>
          <a:ln w="38100" cmpd="sng">
            <a:solidFill>
              <a:schemeClr val="accent2">
                <a:lumMod val="75000"/>
              </a:schemeClr>
            </a:solidFill>
          </a:ln>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latin typeface="Calibri" panose="020F0502020204030204" pitchFamily="34" charset="0"/>
                <a:cs typeface="Calibri" panose="020F0502020204030204" pitchFamily="34" charset="0"/>
              </a:rPr>
              <a:t>Report 60B</a:t>
            </a:r>
          </a:p>
          <a:p>
            <a:r>
              <a:rPr lang="en-US" sz="1800" b="1" dirty="0">
                <a:latin typeface="Calibri" panose="020F0502020204030204" pitchFamily="34" charset="0"/>
                <a:cs typeface="Calibri" panose="020F0502020204030204" pitchFamily="34" charset="0"/>
              </a:rPr>
              <a:t>LBS-All Data Service Plan/Profile</a:t>
            </a:r>
          </a:p>
          <a:p>
            <a:endParaRPr lang="en-US" sz="1800" b="1"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Summarizes all profile information </a:t>
            </a:r>
          </a:p>
          <a:p>
            <a:endParaRPr lang="en-US" sz="11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Gives you summary data for 4 of the 5 core measures</a:t>
            </a:r>
          </a:p>
        </p:txBody>
      </p:sp>
      <p:sp>
        <p:nvSpPr>
          <p:cNvPr id="6" name="Content Placeholder 5">
            <a:extLst>
              <a:ext uri="{FF2B5EF4-FFF2-40B4-BE49-F238E27FC236}">
                <a16:creationId xmlns:a16="http://schemas.microsoft.com/office/drawing/2014/main" id="{B900F51A-4003-4057-B780-4EF3A90E958F}"/>
              </a:ext>
            </a:extLst>
          </p:cNvPr>
          <p:cNvSpPr txBox="1">
            <a:spLocks/>
          </p:cNvSpPr>
          <p:nvPr/>
        </p:nvSpPr>
        <p:spPr>
          <a:xfrm>
            <a:off x="8244851" y="1953774"/>
            <a:ext cx="3714810" cy="2103530"/>
          </a:xfrm>
          <a:prstGeom prst="rect">
            <a:avLst/>
          </a:prstGeom>
          <a:noFill/>
          <a:ln w="38100" cmpd="sng">
            <a:solidFill>
              <a:schemeClr val="accent2">
                <a:lumMod val="75000"/>
              </a:schemeClr>
            </a:solid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Font typeface="Arial"/>
              <a:buNone/>
            </a:pPr>
            <a:r>
              <a:rPr lang="en-US" sz="1800" b="1" dirty="0"/>
              <a:t>Report 60D</a:t>
            </a:r>
          </a:p>
          <a:p>
            <a:pPr marL="0" indent="0">
              <a:lnSpc>
                <a:spcPct val="100000"/>
              </a:lnSpc>
              <a:spcBef>
                <a:spcPts val="0"/>
              </a:spcBef>
              <a:buFont typeface="Arial"/>
              <a:buNone/>
            </a:pPr>
            <a:r>
              <a:rPr lang="en-US" sz="1800" b="1" dirty="0"/>
              <a:t>LBS-All Data Outcomes/Follow-ups</a:t>
            </a:r>
          </a:p>
          <a:p>
            <a:pPr marL="0" indent="0">
              <a:lnSpc>
                <a:spcPct val="100000"/>
              </a:lnSpc>
              <a:spcBef>
                <a:spcPts val="0"/>
              </a:spcBef>
              <a:buFont typeface="Arial"/>
              <a:buNone/>
            </a:pPr>
            <a:endParaRPr lang="en-US" sz="1800" b="1" dirty="0"/>
          </a:p>
          <a:p>
            <a:pPr marL="0" indent="0">
              <a:buNone/>
            </a:pPr>
            <a:r>
              <a:rPr lang="en-US" sz="1800" dirty="0"/>
              <a:t>Summarizes all outcome information </a:t>
            </a:r>
            <a:endParaRPr lang="en-US" sz="1800" dirty="0">
              <a:solidFill>
                <a:srgbClr val="FF0000"/>
              </a:solidFill>
            </a:endParaRPr>
          </a:p>
          <a:p>
            <a:pPr marL="0" indent="0">
              <a:buNone/>
            </a:pPr>
            <a:r>
              <a:rPr lang="en-US" sz="1800" dirty="0"/>
              <a:t>Gives you summary data on completions and outcomes at exit, 3, 6 and 12 months</a:t>
            </a:r>
          </a:p>
        </p:txBody>
      </p:sp>
      <p:sp>
        <p:nvSpPr>
          <p:cNvPr id="8" name="Content Placeholder 7">
            <a:extLst>
              <a:ext uri="{FF2B5EF4-FFF2-40B4-BE49-F238E27FC236}">
                <a16:creationId xmlns:a16="http://schemas.microsoft.com/office/drawing/2014/main" id="{375949B0-EED7-4386-8328-CCF4D656A5A1}"/>
              </a:ext>
            </a:extLst>
          </p:cNvPr>
          <p:cNvSpPr txBox="1">
            <a:spLocks/>
          </p:cNvSpPr>
          <p:nvPr/>
        </p:nvSpPr>
        <p:spPr>
          <a:xfrm>
            <a:off x="4073054" y="4317869"/>
            <a:ext cx="3915324" cy="1650684"/>
          </a:xfrm>
          <a:prstGeom prst="rect">
            <a:avLst/>
          </a:prstGeom>
          <a:ln w="38100" cmpd="sng">
            <a:solidFill>
              <a:schemeClr val="accent2">
                <a:lumMod val="75000"/>
              </a:schemeClr>
            </a:solidFill>
          </a:ln>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latin typeface="Calibri" panose="020F0502020204030204" pitchFamily="34" charset="0"/>
                <a:cs typeface="Calibri" panose="020F0502020204030204" pitchFamily="34" charset="0"/>
              </a:rPr>
              <a:t>Report 61</a:t>
            </a:r>
          </a:p>
          <a:p>
            <a:r>
              <a:rPr lang="en-US" sz="1800" b="1" dirty="0">
                <a:latin typeface="Calibri" panose="020F0502020204030204" pitchFamily="34" charset="0"/>
                <a:cs typeface="Calibri" panose="020F0502020204030204" pitchFamily="34" charset="0"/>
              </a:rPr>
              <a:t>LBS Case Activity</a:t>
            </a:r>
          </a:p>
          <a:p>
            <a:endParaRPr lang="en-US" sz="1800" b="1" dirty="0">
              <a:latin typeface="Calibri" panose="020F0502020204030204" pitchFamily="34" charset="0"/>
              <a:cs typeface="Calibri" panose="020F0502020204030204" pitchFamily="34" charset="0"/>
            </a:endParaRPr>
          </a:p>
          <a:p>
            <a:r>
              <a:rPr lang="en-US" sz="1900" dirty="0">
                <a:latin typeface="Calibri" panose="020F0502020204030204" pitchFamily="34" charset="0"/>
                <a:cs typeface="Calibri" panose="020F0502020204030204" pitchFamily="34" charset="0"/>
              </a:rPr>
              <a:t>Summarizes all data related to service plans that are open, approved, active, or have been closed in the current or previous fiscal year</a:t>
            </a:r>
            <a:endParaRPr lang="en-US" sz="1900" dirty="0"/>
          </a:p>
        </p:txBody>
      </p:sp>
      <p:sp>
        <p:nvSpPr>
          <p:cNvPr id="2" name="Content Placeholder 7">
            <a:extLst>
              <a:ext uri="{FF2B5EF4-FFF2-40B4-BE49-F238E27FC236}">
                <a16:creationId xmlns:a16="http://schemas.microsoft.com/office/drawing/2014/main" id="{1FBEE40C-6600-2205-DF70-0219441A1D3F}"/>
              </a:ext>
            </a:extLst>
          </p:cNvPr>
          <p:cNvSpPr txBox="1">
            <a:spLocks/>
          </p:cNvSpPr>
          <p:nvPr/>
        </p:nvSpPr>
        <p:spPr>
          <a:xfrm>
            <a:off x="4073054" y="143513"/>
            <a:ext cx="3909714" cy="1650684"/>
          </a:xfrm>
          <a:prstGeom prst="rect">
            <a:avLst/>
          </a:prstGeom>
          <a:ln w="38100" cmpd="sng">
            <a:solidFill>
              <a:schemeClr val="accent2">
                <a:lumMod val="75000"/>
              </a:schemeClr>
            </a:solidFill>
          </a:ln>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900" b="1" dirty="0">
                <a:latin typeface="Calibri" panose="020F0502020204030204" pitchFamily="34" charset="0"/>
                <a:cs typeface="Calibri" panose="020F0502020204030204" pitchFamily="34" charset="0"/>
              </a:rPr>
              <a:t>Report 64</a:t>
            </a:r>
          </a:p>
          <a:p>
            <a:r>
              <a:rPr lang="en-US" sz="1900" b="1" dirty="0">
                <a:latin typeface="Calibri" panose="020F0502020204030204" pitchFamily="34" charset="0"/>
                <a:cs typeface="Calibri" panose="020F0502020204030204" pitchFamily="34" charset="0"/>
              </a:rPr>
              <a:t>LBS Detailed Service Quality</a:t>
            </a:r>
          </a:p>
          <a:p>
            <a:endParaRPr lang="en-US" sz="1900" b="1" dirty="0">
              <a:latin typeface="Calibri" panose="020F0502020204030204" pitchFamily="34" charset="0"/>
              <a:cs typeface="Calibri" panose="020F0502020204030204" pitchFamily="34" charset="0"/>
            </a:endParaRPr>
          </a:p>
          <a:p>
            <a:r>
              <a:rPr lang="en-US" sz="1900" dirty="0">
                <a:latin typeface="Calibri" panose="020F0502020204030204" pitchFamily="34" charset="0"/>
                <a:cs typeface="Calibri" panose="020F0502020204030204" pitchFamily="34" charset="0"/>
              </a:rPr>
              <a:t>Summarizes data related to the 5 core performance measures (Customer Satisfaction, Service Coordination, Suitability, Progress, Learners Served)</a:t>
            </a:r>
          </a:p>
          <a:p>
            <a:endParaRPr lang="en-US" dirty="0"/>
          </a:p>
        </p:txBody>
      </p:sp>
      <p:sp>
        <p:nvSpPr>
          <p:cNvPr id="3" name="TextBox 2">
            <a:extLst>
              <a:ext uri="{FF2B5EF4-FFF2-40B4-BE49-F238E27FC236}">
                <a16:creationId xmlns:a16="http://schemas.microsoft.com/office/drawing/2014/main" id="{F0CB647B-AE4A-2AB3-262F-193C917B57FB}"/>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pic>
        <p:nvPicPr>
          <p:cNvPr id="9" name="Picture 8">
            <a:extLst>
              <a:ext uri="{FF2B5EF4-FFF2-40B4-BE49-F238E27FC236}">
                <a16:creationId xmlns:a16="http://schemas.microsoft.com/office/drawing/2014/main" id="{E330BB29-78B0-135E-C83F-FAE65629964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04374" y="2900595"/>
            <a:ext cx="1783251" cy="1186456"/>
          </a:xfrm>
          <a:prstGeom prst="rect">
            <a:avLst/>
          </a:prstGeom>
        </p:spPr>
      </p:pic>
      <p:sp>
        <p:nvSpPr>
          <p:cNvPr id="10" name="TextBox 9">
            <a:extLst>
              <a:ext uri="{FF2B5EF4-FFF2-40B4-BE49-F238E27FC236}">
                <a16:creationId xmlns:a16="http://schemas.microsoft.com/office/drawing/2014/main" id="{0093EDC1-4860-FD38-2C4E-1AF31815D58E}"/>
              </a:ext>
            </a:extLst>
          </p:cNvPr>
          <p:cNvSpPr txBox="1"/>
          <p:nvPr/>
        </p:nvSpPr>
        <p:spPr>
          <a:xfrm>
            <a:off x="7769594" y="6712458"/>
            <a:ext cx="2898405" cy="369332"/>
          </a:xfrm>
          <a:prstGeom prst="rect">
            <a:avLst/>
          </a:prstGeom>
          <a:noFill/>
        </p:spPr>
        <p:txBody>
          <a:bodyPr wrap="square" rtlCol="0">
            <a:spAutoFit/>
          </a:bodyPr>
          <a:lstStyle/>
          <a:p>
            <a:r>
              <a:rPr lang="en-CA" sz="900">
                <a:hlinkClick r:id="rId4" tooltip="https://christmasstockimages.com/free/toysgifts/slides/green_gift_box.htm"/>
              </a:rPr>
              <a:t>This Photo</a:t>
            </a:r>
            <a:r>
              <a:rPr lang="en-CA" sz="900"/>
              <a:t> by Unknown Author is licensed under </a:t>
            </a:r>
            <a:r>
              <a:rPr lang="en-CA" sz="900">
                <a:hlinkClick r:id="rId5" tooltip="https://creativecommons.org/licenses/by/3.0/"/>
              </a:rPr>
              <a:t>CC BY</a:t>
            </a:r>
            <a:endParaRPr lang="en-CA" sz="900"/>
          </a:p>
        </p:txBody>
      </p:sp>
    </p:spTree>
    <p:extLst>
      <p:ext uri="{BB962C8B-B14F-4D97-AF65-F5344CB8AC3E}">
        <p14:creationId xmlns:p14="http://schemas.microsoft.com/office/powerpoint/2010/main" val="4067555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ammit - Memebase - Funny Memes">
            <a:extLst>
              <a:ext uri="{FF2B5EF4-FFF2-40B4-BE49-F238E27FC236}">
                <a16:creationId xmlns:a16="http://schemas.microsoft.com/office/drawing/2014/main" id="{72F07FEB-40E0-E0E1-9E84-5A1FC4F92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420" y="1034218"/>
            <a:ext cx="4847187" cy="4847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F2201D-9454-5361-4E97-749D28394095}"/>
              </a:ext>
            </a:extLst>
          </p:cNvPr>
          <p:cNvSpPr txBox="1"/>
          <p:nvPr/>
        </p:nvSpPr>
        <p:spPr>
          <a:xfrm>
            <a:off x="949411" y="1934317"/>
            <a:ext cx="3490157" cy="3046988"/>
          </a:xfrm>
          <a:prstGeom prst="rect">
            <a:avLst/>
          </a:prstGeom>
          <a:noFill/>
          <a:ln w="15875">
            <a:noFill/>
          </a:ln>
        </p:spPr>
        <p:txBody>
          <a:bodyPr wrap="square" rtlCol="0">
            <a:spAutoFit/>
          </a:bodyPr>
          <a:lstStyle/>
          <a:p>
            <a:r>
              <a:rPr lang="en-CA" sz="3200" dirty="0">
                <a:solidFill>
                  <a:srgbClr val="C00000"/>
                </a:solidFill>
                <a:latin typeface="Calibri" panose="020F0502020204030204" pitchFamily="34" charset="0"/>
                <a:cs typeface="Calibri" panose="020F0502020204030204" pitchFamily="34" charset="0"/>
              </a:rPr>
              <a:t>What happens when we don’t record our </a:t>
            </a:r>
            <a:r>
              <a:rPr lang="en-CA" sz="3200" dirty="0" err="1">
                <a:solidFill>
                  <a:srgbClr val="C00000"/>
                </a:solidFill>
                <a:latin typeface="Calibri" panose="020F0502020204030204" pitchFamily="34" charset="0"/>
                <a:cs typeface="Calibri" panose="020F0502020204030204" pitchFamily="34" charset="0"/>
              </a:rPr>
              <a:t>CaMS</a:t>
            </a:r>
            <a:r>
              <a:rPr lang="en-CA" sz="3200" dirty="0">
                <a:solidFill>
                  <a:srgbClr val="C00000"/>
                </a:solidFill>
                <a:latin typeface="Calibri" panose="020F0502020204030204" pitchFamily="34" charset="0"/>
                <a:cs typeface="Calibri" panose="020F0502020204030204" pitchFamily="34" charset="0"/>
              </a:rPr>
              <a:t> information properly and consistently???</a:t>
            </a:r>
          </a:p>
        </p:txBody>
      </p:sp>
    </p:spTree>
    <p:extLst>
      <p:ext uri="{BB962C8B-B14F-4D97-AF65-F5344CB8AC3E}">
        <p14:creationId xmlns:p14="http://schemas.microsoft.com/office/powerpoint/2010/main" val="403889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4" name="Google Shape;104;p5"/>
          <p:cNvPicPr preferRelativeResize="0"/>
          <p:nvPr/>
        </p:nvPicPr>
        <p:blipFill rotWithShape="1">
          <a:blip r:embed="rId3">
            <a:alphaModFix/>
          </a:blip>
          <a:srcRect/>
          <a:stretch/>
        </p:blipFill>
        <p:spPr>
          <a:xfrm>
            <a:off x="4092449" y="4269136"/>
            <a:ext cx="3435924" cy="2053126"/>
          </a:xfrm>
          <a:prstGeom prst="rect">
            <a:avLst/>
          </a:prstGeom>
          <a:noFill/>
          <a:ln>
            <a:noFill/>
          </a:ln>
        </p:spPr>
      </p:pic>
      <p:sp>
        <p:nvSpPr>
          <p:cNvPr id="2" name="TextBox 1">
            <a:extLst>
              <a:ext uri="{FF2B5EF4-FFF2-40B4-BE49-F238E27FC236}">
                <a16:creationId xmlns:a16="http://schemas.microsoft.com/office/drawing/2014/main" id="{F4D552FD-C6CE-DFDA-9D6A-D3D7729C4299}"/>
              </a:ext>
            </a:extLst>
          </p:cNvPr>
          <p:cNvSpPr txBox="1"/>
          <p:nvPr/>
        </p:nvSpPr>
        <p:spPr>
          <a:xfrm>
            <a:off x="934566" y="667568"/>
            <a:ext cx="8024309" cy="3939540"/>
          </a:xfrm>
          <a:prstGeom prst="rect">
            <a:avLst/>
          </a:prstGeom>
          <a:noFill/>
        </p:spPr>
        <p:txBody>
          <a:bodyPr wrap="square" rtlCol="0">
            <a:spAutoFit/>
          </a:bodyPr>
          <a:lstStyle/>
          <a:p>
            <a:pPr algn="ctr"/>
            <a:r>
              <a:rPr lang="en-CA" sz="2800" b="1" dirty="0">
                <a:solidFill>
                  <a:srgbClr val="C00000"/>
                </a:solidFill>
                <a:latin typeface="Calibri" panose="020F0502020204030204" pitchFamily="34" charset="0"/>
                <a:cs typeface="Calibri" panose="020F0502020204030204" pitchFamily="34" charset="0"/>
              </a:rPr>
              <a:t>Thank you to today’s supporting cast!</a:t>
            </a:r>
          </a:p>
          <a:p>
            <a:pPr algn="ctr"/>
            <a:endParaRPr lang="en-CA" sz="2400" dirty="0">
              <a:solidFill>
                <a:schemeClr val="tx1"/>
              </a:solidFill>
              <a:latin typeface="Calibri" panose="020F0502020204030204" pitchFamily="34" charset="0"/>
              <a:cs typeface="Calibri" panose="020F0502020204030204" pitchFamily="34" charset="0"/>
            </a:endParaRPr>
          </a:p>
          <a:p>
            <a:pPr algn="ctr">
              <a:spcAft>
                <a:spcPts val="600"/>
              </a:spcAft>
            </a:pPr>
            <a:r>
              <a:rPr lang="en-CA" sz="2400" dirty="0">
                <a:solidFill>
                  <a:schemeClr val="tx1"/>
                </a:solidFill>
                <a:latin typeface="Calibri" panose="020F0502020204030204" pitchFamily="34" charset="0"/>
                <a:cs typeface="Calibri" panose="020F0502020204030204" pitchFamily="34" charset="0"/>
              </a:rPr>
              <a:t>ASL Interpreters </a:t>
            </a:r>
            <a:r>
              <a:rPr lang="en-CA" sz="2400" b="1" dirty="0">
                <a:solidFill>
                  <a:schemeClr val="tx1"/>
                </a:solidFill>
                <a:latin typeface="Calibri" panose="020F0502020204030204" pitchFamily="34" charset="0"/>
                <a:cs typeface="Calibri" panose="020F0502020204030204" pitchFamily="34" charset="0"/>
              </a:rPr>
              <a:t>Carolyn Lesonsky </a:t>
            </a:r>
            <a:r>
              <a:rPr lang="en-CA" sz="2400" dirty="0">
                <a:solidFill>
                  <a:schemeClr val="tx1"/>
                </a:solidFill>
                <a:latin typeface="Calibri" panose="020F0502020204030204" pitchFamily="34" charset="0"/>
                <a:cs typeface="Calibri" panose="020F0502020204030204" pitchFamily="34" charset="0"/>
              </a:rPr>
              <a:t>and </a:t>
            </a:r>
            <a:r>
              <a:rPr lang="en-CA" sz="2400" b="1" dirty="0">
                <a:solidFill>
                  <a:schemeClr val="tx1"/>
                </a:solidFill>
                <a:latin typeface="Calibri" panose="020F0502020204030204" pitchFamily="34" charset="0"/>
                <a:cs typeface="Calibri" panose="020F0502020204030204" pitchFamily="34" charset="0"/>
              </a:rPr>
              <a:t>Mike Glover</a:t>
            </a:r>
          </a:p>
          <a:p>
            <a:pPr algn="ctr">
              <a:spcAft>
                <a:spcPts val="600"/>
              </a:spcAft>
            </a:pPr>
            <a:r>
              <a:rPr lang="en-CA" sz="2400" b="1" dirty="0">
                <a:solidFill>
                  <a:schemeClr val="tx1"/>
                </a:solidFill>
                <a:latin typeface="Calibri" panose="020F0502020204030204" pitchFamily="34" charset="0"/>
                <a:cs typeface="Calibri" panose="020F0502020204030204" pitchFamily="34" charset="0"/>
              </a:rPr>
              <a:t>Deaf Literacy Initiative </a:t>
            </a:r>
            <a:r>
              <a:rPr lang="en-CA" sz="2400" dirty="0">
                <a:solidFill>
                  <a:schemeClr val="tx1"/>
                </a:solidFill>
                <a:latin typeface="Calibri" panose="020F0502020204030204" pitchFamily="34" charset="0"/>
                <a:cs typeface="Calibri" panose="020F0502020204030204" pitchFamily="34" charset="0"/>
              </a:rPr>
              <a:t>for providing ASL Interpreters</a:t>
            </a:r>
          </a:p>
          <a:p>
            <a:pPr algn="ctr">
              <a:spcAft>
                <a:spcPts val="600"/>
              </a:spcAft>
            </a:pPr>
            <a:r>
              <a:rPr lang="en-CA" sz="2400" b="1" dirty="0">
                <a:solidFill>
                  <a:schemeClr val="tx1"/>
                </a:solidFill>
                <a:latin typeface="Calibri" panose="020F0502020204030204" pitchFamily="34" charset="0"/>
                <a:cs typeface="Calibri" panose="020F0502020204030204" pitchFamily="34" charset="0"/>
              </a:rPr>
              <a:t>COFA</a:t>
            </a:r>
            <a:r>
              <a:rPr lang="en-CA" sz="2400" dirty="0">
                <a:solidFill>
                  <a:schemeClr val="tx1"/>
                </a:solidFill>
                <a:latin typeface="Calibri" panose="020F0502020204030204" pitchFamily="34" charset="0"/>
                <a:cs typeface="Calibri" panose="020F0502020204030204" pitchFamily="34" charset="0"/>
              </a:rPr>
              <a:t> for French translation</a:t>
            </a:r>
          </a:p>
          <a:p>
            <a:pPr algn="ctr">
              <a:spcAft>
                <a:spcPts val="600"/>
              </a:spcAft>
            </a:pPr>
            <a:r>
              <a:rPr lang="en-CA" sz="2400" b="1" dirty="0">
                <a:solidFill>
                  <a:schemeClr val="tx1"/>
                </a:solidFill>
                <a:latin typeface="Calibri" panose="020F0502020204030204" pitchFamily="34" charset="0"/>
                <a:cs typeface="Calibri" panose="020F0502020204030204" pitchFamily="34" charset="0"/>
              </a:rPr>
              <a:t>Stacey Ornatowski </a:t>
            </a:r>
            <a:r>
              <a:rPr lang="en-CA" sz="2400" dirty="0">
                <a:solidFill>
                  <a:schemeClr val="tx1"/>
                </a:solidFill>
                <a:latin typeface="Calibri" panose="020F0502020204030204" pitchFamily="34" charset="0"/>
                <a:cs typeface="Calibri" panose="020F0502020204030204" pitchFamily="34" charset="0"/>
              </a:rPr>
              <a:t>for technical support</a:t>
            </a:r>
          </a:p>
          <a:p>
            <a:pPr algn="ctr">
              <a:spcAft>
                <a:spcPts val="600"/>
              </a:spcAft>
            </a:pPr>
            <a:r>
              <a:rPr lang="en-CA" sz="2400" b="1" dirty="0">
                <a:solidFill>
                  <a:schemeClr val="tx1"/>
                </a:solidFill>
                <a:latin typeface="Calibri" panose="020F0502020204030204" pitchFamily="34" charset="0"/>
                <a:cs typeface="Calibri" panose="020F0502020204030204" pitchFamily="34" charset="0"/>
              </a:rPr>
              <a:t>Wendy Olson </a:t>
            </a:r>
            <a:r>
              <a:rPr lang="en-CA" sz="2400" dirty="0">
                <a:solidFill>
                  <a:schemeClr val="tx1"/>
                </a:solidFill>
                <a:latin typeface="Calibri" panose="020F0502020204030204" pitchFamily="34" charset="0"/>
                <a:cs typeface="Calibri" panose="020F0502020204030204" pitchFamily="34" charset="0"/>
              </a:rPr>
              <a:t>for moderating</a:t>
            </a:r>
          </a:p>
          <a:p>
            <a:pPr algn="ctr">
              <a:spcAft>
                <a:spcPts val="600"/>
              </a:spcAft>
            </a:pPr>
            <a:r>
              <a:rPr lang="en-CA" sz="2400" b="1" dirty="0">
                <a:solidFill>
                  <a:schemeClr val="tx1"/>
                </a:solidFill>
                <a:latin typeface="Calibri" panose="020F0502020204030204" pitchFamily="34" charset="0"/>
                <a:cs typeface="Calibri" panose="020F0502020204030204" pitchFamily="34" charset="0"/>
              </a:rPr>
              <a:t>Robyn Cook-Ritchie </a:t>
            </a:r>
            <a:r>
              <a:rPr lang="en-CA" sz="2400" dirty="0">
                <a:solidFill>
                  <a:schemeClr val="tx1"/>
                </a:solidFill>
                <a:latin typeface="Calibri" panose="020F0502020204030204" pitchFamily="34" charset="0"/>
                <a:cs typeface="Calibri" panose="020F0502020204030204" pitchFamily="34" charset="0"/>
              </a:rPr>
              <a:t>for sharing some slides</a:t>
            </a:r>
          </a:p>
          <a:p>
            <a:pPr algn="ctr">
              <a:spcAft>
                <a:spcPts val="600"/>
              </a:spcAft>
            </a:pPr>
            <a:r>
              <a:rPr lang="en-CA" sz="2400" b="1" dirty="0">
                <a:solidFill>
                  <a:schemeClr val="tx1"/>
                </a:solidFill>
                <a:latin typeface="Calibri" panose="020F0502020204030204" pitchFamily="34" charset="0"/>
                <a:cs typeface="Calibri" panose="020F0502020204030204" pitchFamily="34" charset="0"/>
              </a:rPr>
              <a:t>Pop Up PD Committee </a:t>
            </a:r>
            <a:r>
              <a:rPr lang="en-CA" sz="2400" dirty="0">
                <a:solidFill>
                  <a:schemeClr val="tx1"/>
                </a:solidFill>
                <a:latin typeface="Calibri" panose="020F0502020204030204" pitchFamily="34" charset="0"/>
                <a:cs typeface="Calibri" panose="020F0502020204030204" pitchFamily="34" charset="0"/>
              </a:rPr>
              <a:t>for planning</a:t>
            </a:r>
          </a:p>
        </p:txBody>
      </p:sp>
      <p:pic>
        <p:nvPicPr>
          <p:cNvPr id="4" name="Picture 3" descr="30 Funny Thank You Memes [2022] | Reader's Digest">
            <a:extLst>
              <a:ext uri="{FF2B5EF4-FFF2-40B4-BE49-F238E27FC236}">
                <a16:creationId xmlns:a16="http://schemas.microsoft.com/office/drawing/2014/main" id="{24ADF3DF-967E-5A80-D558-621F002866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71681">
            <a:off x="9260034" y="1576038"/>
            <a:ext cx="2370432" cy="23704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5"/>
          <p:cNvSpPr txBox="1">
            <a:spLocks noGrp="1"/>
          </p:cNvSpPr>
          <p:nvPr>
            <p:ph type="title"/>
          </p:nvPr>
        </p:nvSpPr>
        <p:spPr>
          <a:xfrm>
            <a:off x="913046" y="586498"/>
            <a:ext cx="10515600" cy="101953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CA" sz="4800" dirty="0">
                <a:solidFill>
                  <a:srgbClr val="C00000"/>
                </a:solidFill>
              </a:rPr>
              <a:t>Thank you for participating!</a:t>
            </a:r>
            <a:br>
              <a:rPr lang="en-CA" sz="3563" dirty="0"/>
            </a:br>
            <a:endParaRPr sz="3563" dirty="0"/>
          </a:p>
        </p:txBody>
      </p:sp>
      <p:sp>
        <p:nvSpPr>
          <p:cNvPr id="103" name="Google Shape;103;p5"/>
          <p:cNvSpPr txBox="1"/>
          <p:nvPr/>
        </p:nvSpPr>
        <p:spPr>
          <a:xfrm>
            <a:off x="913046" y="1190162"/>
            <a:ext cx="9913450" cy="21851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Webinar resources: </a:t>
            </a:r>
            <a:r>
              <a:rPr lang="en-CA" sz="24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Pop Up PD Resources for LBS Educators</a:t>
            </a:r>
            <a:endParaRPr sz="2400" b="0" i="0" u="none" strike="noStrike" cap="none" dirty="0">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Webinar evaluation:  </a:t>
            </a:r>
            <a:r>
              <a:rPr lang="en-CA" sz="2400" b="0" i="0" u="none" strike="noStrike" cap="none" dirty="0">
                <a:solidFill>
                  <a:schemeClr val="dk1"/>
                </a:solidFill>
                <a:latin typeface="Calibri"/>
                <a:ea typeface="Calibri"/>
                <a:cs typeface="Calibri"/>
                <a:sym typeface="Calibri"/>
                <a:hlinkClick r:id="rId4"/>
              </a:rPr>
              <a:t>https://tinyurl.com/4fte7mpz</a:t>
            </a:r>
            <a:r>
              <a:rPr lang="en-CA" sz="24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Noto Sans Symbols"/>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CA" sz="2800" b="0" i="0" u="none" strike="noStrike" cap="none" dirty="0">
                <a:solidFill>
                  <a:schemeClr val="dk1"/>
                </a:solidFill>
                <a:latin typeface="Calibri"/>
                <a:ea typeface="Calibri"/>
                <a:cs typeface="Calibri"/>
                <a:sym typeface="Calibri"/>
              </a:rPr>
              <a:t> </a:t>
            </a:r>
            <a:endParaRPr sz="2800" b="0" i="0" u="none" strike="noStrike" cap="none" dirty="0">
              <a:solidFill>
                <a:schemeClr val="dk1"/>
              </a:solidFill>
              <a:latin typeface="Calibri"/>
              <a:ea typeface="Calibri"/>
              <a:cs typeface="Calibri"/>
              <a:sym typeface="Calibri"/>
            </a:endParaRPr>
          </a:p>
        </p:txBody>
      </p:sp>
      <p:pic>
        <p:nvPicPr>
          <p:cNvPr id="104" name="Google Shape;104;p5"/>
          <p:cNvPicPr preferRelativeResize="0"/>
          <p:nvPr/>
        </p:nvPicPr>
        <p:blipFill rotWithShape="1">
          <a:blip r:embed="rId5">
            <a:alphaModFix/>
          </a:blip>
          <a:srcRect/>
          <a:stretch/>
        </p:blipFill>
        <p:spPr>
          <a:xfrm>
            <a:off x="3811958" y="3859620"/>
            <a:ext cx="4194358" cy="2436972"/>
          </a:xfrm>
          <a:prstGeom prst="rect">
            <a:avLst/>
          </a:prstGeom>
          <a:noFill/>
          <a:ln>
            <a:noFill/>
          </a:ln>
        </p:spPr>
      </p:pic>
    </p:spTree>
    <p:extLst>
      <p:ext uri="{BB962C8B-B14F-4D97-AF65-F5344CB8AC3E}">
        <p14:creationId xmlns:p14="http://schemas.microsoft.com/office/powerpoint/2010/main" val="4165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8D338-F712-8E7D-41FB-BDCDED659BEF}"/>
              </a:ext>
            </a:extLst>
          </p:cNvPr>
          <p:cNvSpPr>
            <a:spLocks noGrp="1"/>
          </p:cNvSpPr>
          <p:nvPr>
            <p:ph type="title"/>
          </p:nvPr>
        </p:nvSpPr>
        <p:spPr>
          <a:xfrm>
            <a:off x="647465" y="261214"/>
            <a:ext cx="10515600" cy="723179"/>
          </a:xfrm>
        </p:spPr>
        <p:txBody>
          <a:bodyPr>
            <a:normAutofit/>
          </a:bodyPr>
          <a:lstStyle/>
          <a:p>
            <a:r>
              <a:rPr lang="en-US" sz="3600" dirty="0"/>
              <a:t>1. LBS Performance Measures – Quick Review</a:t>
            </a:r>
            <a:endParaRPr lang="en-CA" sz="3600" dirty="0"/>
          </a:p>
        </p:txBody>
      </p:sp>
      <p:graphicFrame>
        <p:nvGraphicFramePr>
          <p:cNvPr id="4" name="Table 4">
            <a:extLst>
              <a:ext uri="{FF2B5EF4-FFF2-40B4-BE49-F238E27FC236}">
                <a16:creationId xmlns:a16="http://schemas.microsoft.com/office/drawing/2014/main" id="{5D9C98E8-5287-855B-8D8B-1105117F62B0}"/>
              </a:ext>
            </a:extLst>
          </p:cNvPr>
          <p:cNvGraphicFramePr>
            <a:graphicFrameLocks noGrp="1"/>
          </p:cNvGraphicFramePr>
          <p:nvPr>
            <p:extLst>
              <p:ext uri="{D42A27DB-BD31-4B8C-83A1-F6EECF244321}">
                <p14:modId xmlns:p14="http://schemas.microsoft.com/office/powerpoint/2010/main" val="1814661859"/>
              </p:ext>
            </p:extLst>
          </p:nvPr>
        </p:nvGraphicFramePr>
        <p:xfrm>
          <a:off x="647465" y="1249692"/>
          <a:ext cx="10802169" cy="4623915"/>
        </p:xfrm>
        <a:graphic>
          <a:graphicData uri="http://schemas.openxmlformats.org/drawingml/2006/table">
            <a:tbl>
              <a:tblPr firstRow="1" bandRow="1">
                <a:tableStyleId>{93296810-A885-4BE3-A3E7-6D5BEEA58F35}</a:tableStyleId>
              </a:tblPr>
              <a:tblGrid>
                <a:gridCol w="2062075">
                  <a:extLst>
                    <a:ext uri="{9D8B030D-6E8A-4147-A177-3AD203B41FA5}">
                      <a16:colId xmlns:a16="http://schemas.microsoft.com/office/drawing/2014/main" val="3415792603"/>
                    </a:ext>
                  </a:extLst>
                </a:gridCol>
                <a:gridCol w="4448584">
                  <a:extLst>
                    <a:ext uri="{9D8B030D-6E8A-4147-A177-3AD203B41FA5}">
                      <a16:colId xmlns:a16="http://schemas.microsoft.com/office/drawing/2014/main" val="3799128133"/>
                    </a:ext>
                  </a:extLst>
                </a:gridCol>
                <a:gridCol w="4291510">
                  <a:extLst>
                    <a:ext uri="{9D8B030D-6E8A-4147-A177-3AD203B41FA5}">
                      <a16:colId xmlns:a16="http://schemas.microsoft.com/office/drawing/2014/main" val="2030369164"/>
                    </a:ext>
                  </a:extLst>
                </a:gridCol>
              </a:tblGrid>
              <a:tr h="472060">
                <a:tc>
                  <a:txBody>
                    <a:bodyPr/>
                    <a:lstStyle/>
                    <a:p>
                      <a:r>
                        <a:rPr lang="en-CA" sz="1800" dirty="0"/>
                        <a:t>Dimension</a:t>
                      </a:r>
                    </a:p>
                  </a:txBody>
                  <a:tcPr anchor="ctr"/>
                </a:tc>
                <a:tc>
                  <a:txBody>
                    <a:bodyPr/>
                    <a:lstStyle/>
                    <a:p>
                      <a:r>
                        <a:rPr lang="en-CA" sz="1800" dirty="0"/>
                        <a:t>Core Measures  Phase 11-A (Current)</a:t>
                      </a:r>
                    </a:p>
                  </a:txBody>
                  <a:tcPr anchor="ctr"/>
                </a:tc>
                <a:tc>
                  <a:txBody>
                    <a:bodyPr/>
                    <a:lstStyle/>
                    <a:p>
                      <a:r>
                        <a:rPr lang="en-CA" sz="1800" dirty="0"/>
                        <a:t>Core Measures Phase 11-B (Future?)</a:t>
                      </a:r>
                    </a:p>
                  </a:txBody>
                  <a:tcPr anchor="ctr"/>
                </a:tc>
                <a:extLst>
                  <a:ext uri="{0D108BD9-81ED-4DB2-BD59-A6C34878D82A}">
                    <a16:rowId xmlns:a16="http://schemas.microsoft.com/office/drawing/2014/main" val="2569327969"/>
                  </a:ext>
                </a:extLst>
              </a:tr>
              <a:tr h="574339">
                <a:tc>
                  <a:txBody>
                    <a:bodyPr/>
                    <a:lstStyle/>
                    <a:p>
                      <a:r>
                        <a:rPr lang="en-CA" sz="1800" dirty="0"/>
                        <a:t>Customer Service </a:t>
                      </a:r>
                      <a:r>
                        <a:rPr lang="en-CA" sz="1800" dirty="0">
                          <a:highlight>
                            <a:srgbClr val="FFFF00"/>
                          </a:highlight>
                        </a:rPr>
                        <a:t>(40%)</a:t>
                      </a:r>
                    </a:p>
                  </a:txBody>
                  <a:tcPr anchor="ctr"/>
                </a:tc>
                <a:tc>
                  <a:txBody>
                    <a:bodyPr/>
                    <a:lstStyle/>
                    <a:p>
                      <a:r>
                        <a:rPr lang="en-CA" sz="1800" dirty="0"/>
                        <a:t>1. Customer Satisfaction (15%)</a:t>
                      </a:r>
                    </a:p>
                  </a:txBody>
                  <a:tcPr anchor="ctr"/>
                </a:tc>
                <a:tc>
                  <a:txBody>
                    <a:bodyPr/>
                    <a:lstStyle/>
                    <a:p>
                      <a:r>
                        <a:rPr lang="en-CA" sz="1800" dirty="0"/>
                        <a:t>1. Customer Satisfaction (?%)</a:t>
                      </a:r>
                    </a:p>
                  </a:txBody>
                  <a:tcPr anchor="ctr"/>
                </a:tc>
                <a:extLst>
                  <a:ext uri="{0D108BD9-81ED-4DB2-BD59-A6C34878D82A}">
                    <a16:rowId xmlns:a16="http://schemas.microsoft.com/office/drawing/2014/main" val="3190727481"/>
                  </a:ext>
                </a:extLst>
              </a:tr>
              <a:tr h="574339">
                <a:tc>
                  <a:txBody>
                    <a:bodyPr/>
                    <a:lstStyle/>
                    <a:p>
                      <a:endParaRPr lang="en-CA" sz="1800" dirty="0"/>
                    </a:p>
                  </a:txBody>
                  <a:tcPr anchor="ctr"/>
                </a:tc>
                <a:tc>
                  <a:txBody>
                    <a:bodyPr/>
                    <a:lstStyle/>
                    <a:p>
                      <a:r>
                        <a:rPr lang="en-CA" sz="1800" dirty="0"/>
                        <a:t>2. Service Coordination (25%)</a:t>
                      </a:r>
                    </a:p>
                  </a:txBody>
                  <a:tcPr anchor="ctr"/>
                </a:tc>
                <a:tc>
                  <a:txBody>
                    <a:bodyPr/>
                    <a:lstStyle/>
                    <a:p>
                      <a:r>
                        <a:rPr lang="en-CA" sz="1800" dirty="0"/>
                        <a:t>2. Service Coordination (?%)</a:t>
                      </a:r>
                    </a:p>
                  </a:txBody>
                  <a:tcPr anchor="ctr"/>
                </a:tc>
                <a:extLst>
                  <a:ext uri="{0D108BD9-81ED-4DB2-BD59-A6C34878D82A}">
                    <a16:rowId xmlns:a16="http://schemas.microsoft.com/office/drawing/2014/main" val="1281469677"/>
                  </a:ext>
                </a:extLst>
              </a:tr>
              <a:tr h="574339">
                <a:tc>
                  <a:txBody>
                    <a:bodyPr/>
                    <a:lstStyle/>
                    <a:p>
                      <a:r>
                        <a:rPr lang="en-CA" sz="1800" dirty="0"/>
                        <a:t>Effectiveness </a:t>
                      </a:r>
                      <a:r>
                        <a:rPr lang="en-CA" sz="1800" dirty="0">
                          <a:highlight>
                            <a:srgbClr val="FFFF00"/>
                          </a:highlight>
                        </a:rPr>
                        <a:t>(50%)</a:t>
                      </a:r>
                    </a:p>
                  </a:txBody>
                  <a:tcPr anchor="ctr"/>
                </a:tc>
                <a:tc>
                  <a:txBody>
                    <a:bodyPr/>
                    <a:lstStyle/>
                    <a:p>
                      <a:r>
                        <a:rPr lang="en-CA" sz="1800" dirty="0"/>
                        <a:t>3. Suitability/Learner Profile (20%)</a:t>
                      </a:r>
                    </a:p>
                  </a:txBody>
                  <a:tcPr anchor="ctr"/>
                </a:tc>
                <a:tc>
                  <a:txBody>
                    <a:bodyPr/>
                    <a:lstStyle/>
                    <a:p>
                      <a:r>
                        <a:rPr lang="en-CA" sz="1800" dirty="0"/>
                        <a:t>3. Suitability/Learner Profile (?%)</a:t>
                      </a:r>
                    </a:p>
                  </a:txBody>
                  <a:tcPr anchor="ctr"/>
                </a:tc>
                <a:extLst>
                  <a:ext uri="{0D108BD9-81ED-4DB2-BD59-A6C34878D82A}">
                    <a16:rowId xmlns:a16="http://schemas.microsoft.com/office/drawing/2014/main" val="679064983"/>
                  </a:ext>
                </a:extLst>
              </a:tr>
              <a:tr h="574339">
                <a:tc>
                  <a:txBody>
                    <a:bodyPr/>
                    <a:lstStyle/>
                    <a:p>
                      <a:endParaRPr lang="en-CA" sz="1800" dirty="0"/>
                    </a:p>
                  </a:txBody>
                  <a:tcPr anchor="ctr"/>
                </a:tc>
                <a:tc>
                  <a:txBody>
                    <a:bodyPr/>
                    <a:lstStyle/>
                    <a:p>
                      <a:r>
                        <a:rPr lang="en-CA" sz="1800" dirty="0"/>
                        <a:t>4. n/a</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dirty="0"/>
                        <a:t>4. Completions (?%)</a:t>
                      </a:r>
                    </a:p>
                  </a:txBody>
                  <a:tcPr anchor="ctr"/>
                </a:tc>
                <a:extLst>
                  <a:ext uri="{0D108BD9-81ED-4DB2-BD59-A6C34878D82A}">
                    <a16:rowId xmlns:a16="http://schemas.microsoft.com/office/drawing/2014/main" val="1725785668"/>
                  </a:ext>
                </a:extLst>
              </a:tr>
              <a:tr h="574339">
                <a:tc>
                  <a:txBody>
                    <a:bodyPr/>
                    <a:lstStyle/>
                    <a:p>
                      <a:endParaRPr lang="en-CA" sz="1800" dirty="0"/>
                    </a:p>
                  </a:txBody>
                  <a:tcPr anchor="ctr"/>
                </a:tc>
                <a:tc>
                  <a:txBody>
                    <a:bodyPr/>
                    <a:lstStyle/>
                    <a:p>
                      <a:r>
                        <a:rPr lang="en-CA" sz="1800" dirty="0"/>
                        <a:t>5. Learner Progress (30%)</a:t>
                      </a:r>
                    </a:p>
                  </a:txBody>
                  <a:tcPr anchor="ctr"/>
                </a:tc>
                <a:tc>
                  <a:txBody>
                    <a:bodyPr/>
                    <a:lstStyle/>
                    <a:p>
                      <a:r>
                        <a:rPr lang="en-CA" sz="1800" dirty="0"/>
                        <a:t>5. Learner Progress (?%)</a:t>
                      </a:r>
                    </a:p>
                  </a:txBody>
                  <a:tcPr anchor="ctr"/>
                </a:tc>
                <a:extLst>
                  <a:ext uri="{0D108BD9-81ED-4DB2-BD59-A6C34878D82A}">
                    <a16:rowId xmlns:a16="http://schemas.microsoft.com/office/drawing/2014/main" val="1791973550"/>
                  </a:ext>
                </a:extLst>
              </a:tr>
              <a:tr h="574339">
                <a:tc>
                  <a:txBody>
                    <a:bodyPr/>
                    <a:lstStyle/>
                    <a:p>
                      <a:endParaRPr lang="en-CA" sz="1800" dirty="0"/>
                    </a:p>
                  </a:txBody>
                  <a:tcPr anchor="ctr"/>
                </a:tc>
                <a:tc>
                  <a:txBody>
                    <a:bodyPr/>
                    <a:lstStyle/>
                    <a:p>
                      <a:r>
                        <a:rPr lang="en-CA" sz="1800" dirty="0"/>
                        <a:t>6. n/a</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dirty="0"/>
                        <a:t>6. Learner Gains (?%)</a:t>
                      </a:r>
                    </a:p>
                  </a:txBody>
                  <a:tcPr anchor="ctr"/>
                </a:tc>
                <a:extLst>
                  <a:ext uri="{0D108BD9-81ED-4DB2-BD59-A6C34878D82A}">
                    <a16:rowId xmlns:a16="http://schemas.microsoft.com/office/drawing/2014/main" val="1724474737"/>
                  </a:ext>
                </a:extLst>
              </a:tr>
              <a:tr h="574339">
                <a:tc>
                  <a:txBody>
                    <a:bodyPr/>
                    <a:lstStyle/>
                    <a:p>
                      <a:r>
                        <a:rPr lang="en-CA" sz="1800" dirty="0"/>
                        <a:t>Efficiency (10%)</a:t>
                      </a:r>
                    </a:p>
                  </a:txBody>
                  <a:tcPr anchor="ctr"/>
                </a:tc>
                <a:tc>
                  <a:txBody>
                    <a:bodyPr/>
                    <a:lstStyle/>
                    <a:p>
                      <a:r>
                        <a:rPr lang="en-CA" sz="1800" dirty="0"/>
                        <a:t>7. Learners Served (10%)</a:t>
                      </a:r>
                    </a:p>
                  </a:txBody>
                  <a:tcPr anchor="ctr"/>
                </a:tc>
                <a:tc>
                  <a:txBody>
                    <a:bodyPr/>
                    <a:lstStyle/>
                    <a:p>
                      <a:r>
                        <a:rPr lang="en-CA" sz="1800" dirty="0"/>
                        <a:t>Learners Served (10%)</a:t>
                      </a:r>
                    </a:p>
                  </a:txBody>
                  <a:tcPr anchor="ctr"/>
                </a:tc>
                <a:extLst>
                  <a:ext uri="{0D108BD9-81ED-4DB2-BD59-A6C34878D82A}">
                    <a16:rowId xmlns:a16="http://schemas.microsoft.com/office/drawing/2014/main" val="3525958553"/>
                  </a:ext>
                </a:extLst>
              </a:tr>
            </a:tbl>
          </a:graphicData>
        </a:graphic>
      </p:graphicFrame>
      <p:sp>
        <p:nvSpPr>
          <p:cNvPr id="5" name="TextBox 4">
            <a:extLst>
              <a:ext uri="{FF2B5EF4-FFF2-40B4-BE49-F238E27FC236}">
                <a16:creationId xmlns:a16="http://schemas.microsoft.com/office/drawing/2014/main" id="{0DA64E15-5EB3-9AC6-CF38-D427F5487516}"/>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2207947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C44F4-6861-8D9D-0399-700B4E26E680}"/>
              </a:ext>
            </a:extLst>
          </p:cNvPr>
          <p:cNvSpPr>
            <a:spLocks noGrp="1"/>
          </p:cNvSpPr>
          <p:nvPr>
            <p:ph type="title"/>
          </p:nvPr>
        </p:nvSpPr>
        <p:spPr>
          <a:xfrm>
            <a:off x="838200" y="365125"/>
            <a:ext cx="10515600" cy="612337"/>
          </a:xfrm>
        </p:spPr>
        <p:txBody>
          <a:bodyPr>
            <a:normAutofit/>
          </a:bodyPr>
          <a:lstStyle/>
          <a:p>
            <a:r>
              <a:rPr lang="en-CA" sz="3100" dirty="0"/>
              <a:t>What about #4 and #6?</a:t>
            </a:r>
            <a:endParaRPr lang="en-CA" dirty="0"/>
          </a:p>
        </p:txBody>
      </p:sp>
      <p:pic>
        <p:nvPicPr>
          <p:cNvPr id="5" name="Picture 4">
            <a:extLst>
              <a:ext uri="{FF2B5EF4-FFF2-40B4-BE49-F238E27FC236}">
                <a16:creationId xmlns:a16="http://schemas.microsoft.com/office/drawing/2014/main" id="{79476106-AC9C-46A7-E82E-60951B6470CF}"/>
              </a:ext>
            </a:extLst>
          </p:cNvPr>
          <p:cNvPicPr>
            <a:picLocks noChangeAspect="1"/>
          </p:cNvPicPr>
          <p:nvPr/>
        </p:nvPicPr>
        <p:blipFill>
          <a:blip r:embed="rId3"/>
          <a:stretch>
            <a:fillRect/>
          </a:stretch>
        </p:blipFill>
        <p:spPr>
          <a:xfrm>
            <a:off x="3610354" y="1116199"/>
            <a:ext cx="5649798" cy="4906229"/>
          </a:xfrm>
          <a:prstGeom prst="rect">
            <a:avLst/>
          </a:prstGeom>
        </p:spPr>
      </p:pic>
      <p:cxnSp>
        <p:nvCxnSpPr>
          <p:cNvPr id="7" name="Straight Arrow Connector 6">
            <a:extLst>
              <a:ext uri="{FF2B5EF4-FFF2-40B4-BE49-F238E27FC236}">
                <a16:creationId xmlns:a16="http://schemas.microsoft.com/office/drawing/2014/main" id="{FBAD9261-D8F1-B520-3393-E130AB8DEB5F}"/>
              </a:ext>
            </a:extLst>
          </p:cNvPr>
          <p:cNvCxnSpPr>
            <a:cxnSpLocks/>
          </p:cNvCxnSpPr>
          <p:nvPr/>
        </p:nvCxnSpPr>
        <p:spPr>
          <a:xfrm>
            <a:off x="1677451" y="2624642"/>
            <a:ext cx="1885556" cy="1619435"/>
          </a:xfrm>
          <a:prstGeom prst="straightConnector1">
            <a:avLst/>
          </a:prstGeom>
          <a:ln w="222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BDE22D1-1D82-7606-9174-7DB571074582}"/>
              </a:ext>
            </a:extLst>
          </p:cNvPr>
          <p:cNvCxnSpPr>
            <a:cxnSpLocks/>
          </p:cNvCxnSpPr>
          <p:nvPr/>
        </p:nvCxnSpPr>
        <p:spPr>
          <a:xfrm flipV="1">
            <a:off x="1677451" y="1299079"/>
            <a:ext cx="2005374" cy="1325563"/>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287547-ABA8-07E4-ABB1-91F397E51CAD}"/>
              </a:ext>
            </a:extLst>
          </p:cNvPr>
          <p:cNvSpPr txBox="1"/>
          <p:nvPr/>
        </p:nvSpPr>
        <p:spPr>
          <a:xfrm>
            <a:off x="9918983" y="967286"/>
            <a:ext cx="1834410" cy="4278094"/>
          </a:xfrm>
          <a:prstGeom prst="rect">
            <a:avLst/>
          </a:prstGeom>
          <a:noFill/>
        </p:spPr>
        <p:txBody>
          <a:bodyPr wrap="square" rtlCol="0">
            <a:spAutoFit/>
          </a:bodyPr>
          <a:lstStyle/>
          <a:p>
            <a:r>
              <a:rPr lang="en-CA" sz="1600" b="1" dirty="0">
                <a:solidFill>
                  <a:srgbClr val="C00000"/>
                </a:solidFill>
              </a:rPr>
              <a:t>Note:</a:t>
            </a:r>
          </a:p>
          <a:p>
            <a:r>
              <a:rPr lang="en-CA" sz="1600" dirty="0">
                <a:solidFill>
                  <a:srgbClr val="C00000"/>
                </a:solidFill>
              </a:rPr>
              <a:t>Data that feeds into #4 is currently captured in CaMS at exit and appears on the DSQ 64 report, but is not used to measure performance at this time.</a:t>
            </a:r>
          </a:p>
          <a:p>
            <a:endParaRPr lang="en-CA" sz="1600" dirty="0">
              <a:solidFill>
                <a:srgbClr val="C00000"/>
              </a:solidFill>
            </a:endParaRPr>
          </a:p>
          <a:p>
            <a:r>
              <a:rPr lang="en-CA" sz="1600" dirty="0">
                <a:solidFill>
                  <a:srgbClr val="C00000"/>
                </a:solidFill>
              </a:rPr>
              <a:t>#6 does not yet exist, but there is a placeholder in CaMS for Learner Gains data </a:t>
            </a:r>
          </a:p>
        </p:txBody>
      </p:sp>
      <p:sp>
        <p:nvSpPr>
          <p:cNvPr id="4" name="TextBox 3">
            <a:extLst>
              <a:ext uri="{FF2B5EF4-FFF2-40B4-BE49-F238E27FC236}">
                <a16:creationId xmlns:a16="http://schemas.microsoft.com/office/drawing/2014/main" id="{0FA8EAE2-665C-08CA-D707-15545C889CB8}"/>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149294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 calcmode="lin" valueType="num">
                                      <p:cBhvr additive="base">
                                        <p:cTn id="1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E72521-317F-4DC8-81FA-D35900684137}"/>
              </a:ext>
            </a:extLst>
          </p:cNvPr>
          <p:cNvSpPr txBox="1">
            <a:spLocks/>
          </p:cNvSpPr>
          <p:nvPr/>
        </p:nvSpPr>
        <p:spPr>
          <a:xfrm>
            <a:off x="928892" y="266255"/>
            <a:ext cx="10515600" cy="74652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LBS Performance Measures (Phase II-A Current)</a:t>
            </a:r>
          </a:p>
        </p:txBody>
      </p:sp>
      <p:graphicFrame>
        <p:nvGraphicFramePr>
          <p:cNvPr id="5" name="Table 4">
            <a:extLst>
              <a:ext uri="{FF2B5EF4-FFF2-40B4-BE49-F238E27FC236}">
                <a16:creationId xmlns:a16="http://schemas.microsoft.com/office/drawing/2014/main" id="{64569C97-6D7E-4B71-8ABA-E90FBFFEA86D}"/>
              </a:ext>
            </a:extLst>
          </p:cNvPr>
          <p:cNvGraphicFramePr>
            <a:graphicFrameLocks noGrp="1"/>
          </p:cNvGraphicFramePr>
          <p:nvPr>
            <p:extLst>
              <p:ext uri="{D42A27DB-BD31-4B8C-83A1-F6EECF244321}">
                <p14:modId xmlns:p14="http://schemas.microsoft.com/office/powerpoint/2010/main" val="705382289"/>
              </p:ext>
            </p:extLst>
          </p:nvPr>
        </p:nvGraphicFramePr>
        <p:xfrm>
          <a:off x="3514546" y="1354002"/>
          <a:ext cx="7146003" cy="4404359"/>
        </p:xfrm>
        <a:graphic>
          <a:graphicData uri="http://schemas.openxmlformats.org/drawingml/2006/table">
            <a:tbl>
              <a:tblPr firstRow="1" bandRow="1">
                <a:tableStyleId>{68D230F3-CF80-4859-8CE7-A43EE81993B5}</a:tableStyleId>
              </a:tblPr>
              <a:tblGrid>
                <a:gridCol w="1726621">
                  <a:extLst>
                    <a:ext uri="{9D8B030D-6E8A-4147-A177-3AD203B41FA5}">
                      <a16:colId xmlns:a16="http://schemas.microsoft.com/office/drawing/2014/main" val="20000"/>
                    </a:ext>
                  </a:extLst>
                </a:gridCol>
                <a:gridCol w="1819363">
                  <a:extLst>
                    <a:ext uri="{9D8B030D-6E8A-4147-A177-3AD203B41FA5}">
                      <a16:colId xmlns:a16="http://schemas.microsoft.com/office/drawing/2014/main" val="20001"/>
                    </a:ext>
                  </a:extLst>
                </a:gridCol>
                <a:gridCol w="987101">
                  <a:extLst>
                    <a:ext uri="{9D8B030D-6E8A-4147-A177-3AD203B41FA5}">
                      <a16:colId xmlns:a16="http://schemas.microsoft.com/office/drawing/2014/main" val="20002"/>
                    </a:ext>
                  </a:extLst>
                </a:gridCol>
                <a:gridCol w="1432266">
                  <a:extLst>
                    <a:ext uri="{9D8B030D-6E8A-4147-A177-3AD203B41FA5}">
                      <a16:colId xmlns:a16="http://schemas.microsoft.com/office/drawing/2014/main" val="20003"/>
                    </a:ext>
                  </a:extLst>
                </a:gridCol>
                <a:gridCol w="1180652">
                  <a:extLst>
                    <a:ext uri="{9D8B030D-6E8A-4147-A177-3AD203B41FA5}">
                      <a16:colId xmlns:a16="http://schemas.microsoft.com/office/drawing/2014/main" val="20004"/>
                    </a:ext>
                  </a:extLst>
                </a:gridCol>
              </a:tblGrid>
              <a:tr h="441959">
                <a:tc>
                  <a:txBody>
                    <a:bodyPr/>
                    <a:lstStyle/>
                    <a:p>
                      <a:r>
                        <a:rPr lang="en-US" dirty="0"/>
                        <a:t>Dimension</a:t>
                      </a:r>
                    </a:p>
                  </a:txBody>
                  <a:tcPr/>
                </a:tc>
                <a:tc>
                  <a:txBody>
                    <a:bodyPr/>
                    <a:lstStyle/>
                    <a:p>
                      <a:r>
                        <a:rPr lang="en-US" dirty="0"/>
                        <a:t>Measure</a:t>
                      </a:r>
                    </a:p>
                  </a:txBody>
                  <a:tcPr/>
                </a:tc>
                <a:tc>
                  <a:txBody>
                    <a:bodyPr/>
                    <a:lstStyle/>
                    <a:p>
                      <a:r>
                        <a:rPr lang="en-US" dirty="0"/>
                        <a:t>Weight</a:t>
                      </a:r>
                    </a:p>
                  </a:txBody>
                  <a:tcPr/>
                </a:tc>
                <a:tc>
                  <a:txBody>
                    <a:bodyPr/>
                    <a:lstStyle/>
                    <a:p>
                      <a:r>
                        <a:rPr lang="en-US" dirty="0"/>
                        <a:t>Standard</a:t>
                      </a:r>
                    </a:p>
                  </a:txBody>
                  <a:tcPr/>
                </a:tc>
                <a:tc>
                  <a:txBody>
                    <a:bodyPr/>
                    <a:lstStyle/>
                    <a:p>
                      <a:r>
                        <a:rPr lang="en-US" dirty="0"/>
                        <a:t>SQS Value</a:t>
                      </a:r>
                    </a:p>
                  </a:txBody>
                  <a:tcPr/>
                </a:tc>
                <a:extLst>
                  <a:ext uri="{0D108BD9-81ED-4DB2-BD59-A6C34878D82A}">
                    <a16:rowId xmlns:a16="http://schemas.microsoft.com/office/drawing/2014/main" val="10000"/>
                  </a:ext>
                </a:extLst>
              </a:tr>
              <a:tr h="441959">
                <a:tc>
                  <a:txBody>
                    <a:bodyPr/>
                    <a:lstStyle/>
                    <a:p>
                      <a:r>
                        <a:rPr lang="en-US" sz="1600" dirty="0"/>
                        <a:t>Customer</a:t>
                      </a:r>
                      <a:r>
                        <a:rPr lang="en-US" sz="1600" baseline="0" dirty="0"/>
                        <a:t> Service (40%)</a:t>
                      </a:r>
                      <a:endParaRPr lang="en-US" sz="1600" dirty="0"/>
                    </a:p>
                  </a:txBody>
                  <a:tcPr/>
                </a:tc>
                <a:tc>
                  <a:txBody>
                    <a:bodyPr/>
                    <a:lstStyle/>
                    <a:p>
                      <a:r>
                        <a:rPr lang="en-US" sz="1600" dirty="0"/>
                        <a:t>1.  Customer</a:t>
                      </a:r>
                      <a:r>
                        <a:rPr lang="en-US" sz="1600" baseline="0" dirty="0"/>
                        <a:t> Satisfaction</a:t>
                      </a:r>
                      <a:endParaRPr lang="en-US" sz="1600" dirty="0"/>
                    </a:p>
                  </a:txBody>
                  <a:tcPr/>
                </a:tc>
                <a:tc>
                  <a:txBody>
                    <a:bodyPr/>
                    <a:lstStyle/>
                    <a:p>
                      <a:r>
                        <a:rPr lang="en-US" sz="1600" dirty="0"/>
                        <a:t>15%</a:t>
                      </a:r>
                    </a:p>
                  </a:txBody>
                  <a:tcPr/>
                </a:tc>
                <a:tc>
                  <a:txBody>
                    <a:bodyPr/>
                    <a:lstStyle/>
                    <a:p>
                      <a:r>
                        <a:rPr lang="en-US" sz="1600" dirty="0"/>
                        <a:t>90%</a:t>
                      </a:r>
                    </a:p>
                  </a:txBody>
                  <a:tcPr/>
                </a:tc>
                <a:tc>
                  <a:txBody>
                    <a:bodyPr/>
                    <a:lstStyle/>
                    <a:p>
                      <a:r>
                        <a:rPr lang="en-US" sz="1600" dirty="0"/>
                        <a:t>1.35</a:t>
                      </a:r>
                    </a:p>
                  </a:txBody>
                  <a:tcPr/>
                </a:tc>
                <a:extLst>
                  <a:ext uri="{0D108BD9-81ED-4DB2-BD59-A6C34878D82A}">
                    <a16:rowId xmlns:a16="http://schemas.microsoft.com/office/drawing/2014/main" val="10001"/>
                  </a:ext>
                </a:extLst>
              </a:tr>
              <a:tr h="441959">
                <a:tc>
                  <a:txBody>
                    <a:bodyPr/>
                    <a:lstStyle/>
                    <a:p>
                      <a:endParaRPr lang="en-US" sz="1600" dirty="0"/>
                    </a:p>
                  </a:txBody>
                  <a:tcPr/>
                </a:tc>
                <a:tc>
                  <a:txBody>
                    <a:bodyPr/>
                    <a:lstStyle/>
                    <a:p>
                      <a:r>
                        <a:rPr lang="en-US" sz="1600" dirty="0"/>
                        <a:t>2. Service Coordination</a:t>
                      </a:r>
                    </a:p>
                  </a:txBody>
                  <a:tcPr/>
                </a:tc>
                <a:tc>
                  <a:txBody>
                    <a:bodyPr/>
                    <a:lstStyle/>
                    <a:p>
                      <a:r>
                        <a:rPr lang="en-US" sz="1600" dirty="0"/>
                        <a:t>25%</a:t>
                      </a:r>
                    </a:p>
                  </a:txBody>
                  <a:tcPr/>
                </a:tc>
                <a:tc>
                  <a:txBody>
                    <a:bodyPr/>
                    <a:lstStyle/>
                    <a:p>
                      <a:r>
                        <a:rPr lang="en-US" sz="1600" dirty="0"/>
                        <a:t>50%</a:t>
                      </a:r>
                    </a:p>
                  </a:txBody>
                  <a:tcPr/>
                </a:tc>
                <a:tc>
                  <a:txBody>
                    <a:bodyPr/>
                    <a:lstStyle/>
                    <a:p>
                      <a:r>
                        <a:rPr lang="en-US" sz="1600" dirty="0"/>
                        <a:t>1.25</a:t>
                      </a:r>
                    </a:p>
                  </a:txBody>
                  <a:tcPr/>
                </a:tc>
                <a:extLst>
                  <a:ext uri="{0D108BD9-81ED-4DB2-BD59-A6C34878D82A}">
                    <a16:rowId xmlns:a16="http://schemas.microsoft.com/office/drawing/2014/main" val="10002"/>
                  </a:ext>
                </a:extLst>
              </a:tr>
              <a:tr h="441959">
                <a:tc>
                  <a:txBody>
                    <a:bodyPr/>
                    <a:lstStyle/>
                    <a:p>
                      <a:r>
                        <a:rPr lang="en-US" sz="1600" dirty="0"/>
                        <a:t>Effectiveness (50%)</a:t>
                      </a:r>
                    </a:p>
                  </a:txBody>
                  <a:tcPr/>
                </a:tc>
                <a:tc>
                  <a:txBody>
                    <a:bodyPr/>
                    <a:lstStyle/>
                    <a:p>
                      <a:r>
                        <a:rPr lang="en-US" sz="1600" dirty="0"/>
                        <a:t>3.</a:t>
                      </a:r>
                      <a:r>
                        <a:rPr lang="en-US" sz="1600" baseline="0" dirty="0"/>
                        <a:t> Suitability/Learner Profile (all 12 indicators)</a:t>
                      </a:r>
                      <a:endParaRPr lang="en-US" sz="1600" dirty="0"/>
                    </a:p>
                  </a:txBody>
                  <a:tcPr/>
                </a:tc>
                <a:tc>
                  <a:txBody>
                    <a:bodyPr/>
                    <a:lstStyle/>
                    <a:p>
                      <a:r>
                        <a:rPr lang="en-US" sz="1600" dirty="0"/>
                        <a:t>20%</a:t>
                      </a:r>
                    </a:p>
                  </a:txBody>
                  <a:tcPr/>
                </a:tc>
                <a:tc>
                  <a:txBody>
                    <a:bodyPr/>
                    <a:lstStyle/>
                    <a:p>
                      <a:r>
                        <a:rPr lang="en-US" sz="1600" dirty="0"/>
                        <a:t>30%</a:t>
                      </a:r>
                    </a:p>
                  </a:txBody>
                  <a:tcPr/>
                </a:tc>
                <a:tc>
                  <a:txBody>
                    <a:bodyPr/>
                    <a:lstStyle/>
                    <a:p>
                      <a:r>
                        <a:rPr lang="en-US" sz="1600" dirty="0"/>
                        <a:t>0.6</a:t>
                      </a:r>
                    </a:p>
                  </a:txBody>
                  <a:tcPr/>
                </a:tc>
                <a:extLst>
                  <a:ext uri="{0D108BD9-81ED-4DB2-BD59-A6C34878D82A}">
                    <a16:rowId xmlns:a16="http://schemas.microsoft.com/office/drawing/2014/main" val="10003"/>
                  </a:ext>
                </a:extLst>
              </a:tr>
              <a:tr h="441959">
                <a:tc>
                  <a:txBody>
                    <a:bodyPr/>
                    <a:lstStyle/>
                    <a:p>
                      <a:endParaRPr lang="en-US" sz="1600" dirty="0"/>
                    </a:p>
                  </a:txBody>
                  <a:tcPr/>
                </a:tc>
                <a:tc>
                  <a:txBody>
                    <a:bodyPr/>
                    <a:lstStyle/>
                    <a:p>
                      <a:r>
                        <a:rPr lang="en-US" sz="1600" dirty="0"/>
                        <a:t>5. Learner Progress</a:t>
                      </a:r>
                    </a:p>
                  </a:txBody>
                  <a:tcPr/>
                </a:tc>
                <a:tc>
                  <a:txBody>
                    <a:bodyPr/>
                    <a:lstStyle/>
                    <a:p>
                      <a:r>
                        <a:rPr lang="en-US" sz="1600" dirty="0"/>
                        <a:t>30%</a:t>
                      </a:r>
                    </a:p>
                  </a:txBody>
                  <a:tcPr/>
                </a:tc>
                <a:tc>
                  <a:txBody>
                    <a:bodyPr/>
                    <a:lstStyle/>
                    <a:p>
                      <a:r>
                        <a:rPr lang="en-US" sz="1600" dirty="0"/>
                        <a:t>60%</a:t>
                      </a:r>
                    </a:p>
                  </a:txBody>
                  <a:tcPr/>
                </a:tc>
                <a:tc>
                  <a:txBody>
                    <a:bodyPr/>
                    <a:lstStyle/>
                    <a:p>
                      <a:r>
                        <a:rPr lang="en-US" sz="1600" dirty="0"/>
                        <a:t>1.8</a:t>
                      </a:r>
                    </a:p>
                  </a:txBody>
                  <a:tcPr/>
                </a:tc>
                <a:extLst>
                  <a:ext uri="{0D108BD9-81ED-4DB2-BD59-A6C34878D82A}">
                    <a16:rowId xmlns:a16="http://schemas.microsoft.com/office/drawing/2014/main" val="10004"/>
                  </a:ext>
                </a:extLst>
              </a:tr>
              <a:tr h="441959">
                <a:tc>
                  <a:txBody>
                    <a:bodyPr/>
                    <a:lstStyle/>
                    <a:p>
                      <a:r>
                        <a:rPr lang="en-US" sz="1600" dirty="0"/>
                        <a:t>Efficiency (10%)</a:t>
                      </a:r>
                    </a:p>
                  </a:txBody>
                  <a:tcPr/>
                </a:tc>
                <a:tc>
                  <a:txBody>
                    <a:bodyPr/>
                    <a:lstStyle/>
                    <a:p>
                      <a:r>
                        <a:rPr lang="en-US" sz="1600" dirty="0"/>
                        <a:t>7. Learners Served</a:t>
                      </a:r>
                    </a:p>
                  </a:txBody>
                  <a:tcPr/>
                </a:tc>
                <a:tc>
                  <a:txBody>
                    <a:bodyPr/>
                    <a:lstStyle/>
                    <a:p>
                      <a:r>
                        <a:rPr lang="en-US" sz="1600" dirty="0"/>
                        <a:t>10%</a:t>
                      </a:r>
                    </a:p>
                  </a:txBody>
                  <a:tcPr/>
                </a:tc>
                <a:tc>
                  <a:txBody>
                    <a:bodyPr/>
                    <a:lstStyle/>
                    <a:p>
                      <a:r>
                        <a:rPr lang="en-US" sz="1600" dirty="0"/>
                        <a:t>90%</a:t>
                      </a:r>
                    </a:p>
                  </a:txBody>
                  <a:tcPr/>
                </a:tc>
                <a:tc>
                  <a:txBody>
                    <a:bodyPr/>
                    <a:lstStyle/>
                    <a:p>
                      <a:r>
                        <a:rPr lang="en-US" sz="1600" dirty="0"/>
                        <a:t>0.9</a:t>
                      </a:r>
                    </a:p>
                  </a:txBody>
                  <a:tcPr/>
                </a:tc>
                <a:extLst>
                  <a:ext uri="{0D108BD9-81ED-4DB2-BD59-A6C34878D82A}">
                    <a16:rowId xmlns:a16="http://schemas.microsoft.com/office/drawing/2014/main" val="10005"/>
                  </a:ext>
                </a:extLst>
              </a:tr>
              <a:tr h="441959">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a:t>SQS Standard</a:t>
                      </a:r>
                    </a:p>
                  </a:txBody>
                  <a:tcPr/>
                </a:tc>
                <a:tc>
                  <a:txBody>
                    <a:bodyPr/>
                    <a:lstStyle/>
                    <a:p>
                      <a:r>
                        <a:rPr lang="en-US" sz="1600" dirty="0"/>
                        <a:t>5.9</a:t>
                      </a:r>
                    </a:p>
                  </a:txBody>
                  <a:tcPr/>
                </a:tc>
                <a:extLst>
                  <a:ext uri="{0D108BD9-81ED-4DB2-BD59-A6C34878D82A}">
                    <a16:rowId xmlns:a16="http://schemas.microsoft.com/office/drawing/2014/main" val="10006"/>
                  </a:ext>
                </a:extLst>
              </a:tr>
            </a:tbl>
          </a:graphicData>
        </a:graphic>
      </p:graphicFrame>
      <p:sp>
        <p:nvSpPr>
          <p:cNvPr id="6" name="Content Placeholder 2">
            <a:extLst>
              <a:ext uri="{FF2B5EF4-FFF2-40B4-BE49-F238E27FC236}">
                <a16:creationId xmlns:a16="http://schemas.microsoft.com/office/drawing/2014/main" id="{09FB4432-8C41-415F-9391-F31ED950AFF5}"/>
              </a:ext>
            </a:extLst>
          </p:cNvPr>
          <p:cNvSpPr txBox="1">
            <a:spLocks/>
          </p:cNvSpPr>
          <p:nvPr/>
        </p:nvSpPr>
        <p:spPr>
          <a:xfrm>
            <a:off x="662536" y="2182602"/>
            <a:ext cx="2272937" cy="1538884"/>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Arial"/>
              <a:buNone/>
            </a:pPr>
            <a:r>
              <a:rPr lang="en-US" dirty="0"/>
              <a:t>Phase 11-A:  Five measures in 2022-23</a:t>
            </a:r>
          </a:p>
          <a:p>
            <a:endParaRPr lang="en-US" dirty="0"/>
          </a:p>
          <a:p>
            <a:pPr marL="114300" indent="0">
              <a:buNone/>
            </a:pPr>
            <a:endParaRPr lang="en-US" dirty="0"/>
          </a:p>
        </p:txBody>
      </p:sp>
      <p:sp>
        <p:nvSpPr>
          <p:cNvPr id="2" name="TextBox 1">
            <a:extLst>
              <a:ext uri="{FF2B5EF4-FFF2-40B4-BE49-F238E27FC236}">
                <a16:creationId xmlns:a16="http://schemas.microsoft.com/office/drawing/2014/main" id="{730DAD81-4C23-344D-23F0-827391B0AE5D}"/>
              </a:ext>
            </a:extLst>
          </p:cNvPr>
          <p:cNvSpPr txBox="1"/>
          <p:nvPr/>
        </p:nvSpPr>
        <p:spPr>
          <a:xfrm>
            <a:off x="1131436" y="4025128"/>
            <a:ext cx="1335136" cy="1200329"/>
          </a:xfrm>
          <a:prstGeom prst="rect">
            <a:avLst/>
          </a:prstGeom>
          <a:noFill/>
          <a:ln>
            <a:solidFill>
              <a:srgbClr val="C00000"/>
            </a:solidFill>
          </a:ln>
        </p:spPr>
        <p:txBody>
          <a:bodyPr wrap="square" rtlCol="0">
            <a:spAutoFit/>
          </a:bodyPr>
          <a:lstStyle/>
          <a:p>
            <a:r>
              <a:rPr lang="en-CA" sz="1800" dirty="0">
                <a:solidFill>
                  <a:srgbClr val="C00000"/>
                </a:solidFill>
              </a:rPr>
              <a:t>Notice #4 and #6 are not included</a:t>
            </a:r>
          </a:p>
        </p:txBody>
      </p:sp>
      <p:cxnSp>
        <p:nvCxnSpPr>
          <p:cNvPr id="7" name="Straight Arrow Connector 6">
            <a:extLst>
              <a:ext uri="{FF2B5EF4-FFF2-40B4-BE49-F238E27FC236}">
                <a16:creationId xmlns:a16="http://schemas.microsoft.com/office/drawing/2014/main" id="{A6C5C358-B60C-60C9-E9CD-AA3DABE3A3A4}"/>
              </a:ext>
            </a:extLst>
          </p:cNvPr>
          <p:cNvCxnSpPr>
            <a:cxnSpLocks/>
          </p:cNvCxnSpPr>
          <p:nvPr/>
        </p:nvCxnSpPr>
        <p:spPr>
          <a:xfrm flipV="1">
            <a:off x="2466572" y="4158633"/>
            <a:ext cx="1490278" cy="611470"/>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6781829-A682-1E47-2913-58FA551240FC}"/>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152568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F833-9576-6BE9-D125-F63C5B702A9F}"/>
              </a:ext>
            </a:extLst>
          </p:cNvPr>
          <p:cNvSpPr>
            <a:spLocks noGrp="1"/>
          </p:cNvSpPr>
          <p:nvPr>
            <p:ph type="title"/>
          </p:nvPr>
        </p:nvSpPr>
        <p:spPr>
          <a:xfrm>
            <a:off x="838200" y="365125"/>
            <a:ext cx="10515600" cy="734399"/>
          </a:xfrm>
        </p:spPr>
        <p:txBody>
          <a:bodyPr>
            <a:normAutofit/>
          </a:bodyPr>
          <a:lstStyle/>
          <a:p>
            <a:r>
              <a:rPr lang="en-CA" sz="3600" dirty="0"/>
              <a:t>2. Detailed Service Quality Report #64</a:t>
            </a:r>
          </a:p>
        </p:txBody>
      </p:sp>
      <p:sp>
        <p:nvSpPr>
          <p:cNvPr id="4" name="Content Placeholder 6">
            <a:extLst>
              <a:ext uri="{FF2B5EF4-FFF2-40B4-BE49-F238E27FC236}">
                <a16:creationId xmlns:a16="http://schemas.microsoft.com/office/drawing/2014/main" id="{51424077-C388-A838-044A-234FFA96E28B}"/>
              </a:ext>
            </a:extLst>
          </p:cNvPr>
          <p:cNvSpPr txBox="1">
            <a:spLocks noGrp="1"/>
          </p:cNvSpPr>
          <p:nvPr>
            <p:ph type="body" idx="1"/>
          </p:nvPr>
        </p:nvSpPr>
        <p:spPr>
          <a:xfrm>
            <a:off x="838200" y="1382449"/>
            <a:ext cx="10515600" cy="4351338"/>
          </a:xfrm>
          <a:prstGeom prst="rect">
            <a:avLst/>
          </a:prstGeom>
          <a:noFill/>
          <a:ln w="38100" cmpd="sng">
            <a:solidFill>
              <a:schemeClr val="tx1"/>
            </a:solid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dirty="0"/>
              <a:t>The </a:t>
            </a:r>
            <a:r>
              <a:rPr lang="en-US" b="1" dirty="0">
                <a:solidFill>
                  <a:srgbClr val="C00000"/>
                </a:solidFill>
              </a:rPr>
              <a:t>MOST IMPORTANT </a:t>
            </a:r>
            <a:r>
              <a:rPr lang="en-US" dirty="0"/>
              <a:t>report. </a:t>
            </a:r>
          </a:p>
          <a:p>
            <a:pPr marL="0" indent="0">
              <a:buFont typeface="Arial"/>
              <a:buNone/>
            </a:pPr>
            <a:endParaRPr lang="en-US" dirty="0"/>
          </a:p>
          <a:p>
            <a:pPr marL="0" indent="0">
              <a:buFont typeface="Arial"/>
              <a:buNone/>
            </a:pPr>
            <a:r>
              <a:rPr lang="en-US" dirty="0"/>
              <a:t>The only </a:t>
            </a:r>
            <a:r>
              <a:rPr lang="en-US" b="1" dirty="0"/>
              <a:t>performance measure </a:t>
            </a:r>
            <a:r>
              <a:rPr lang="en-US" dirty="0"/>
              <a:t>report.</a:t>
            </a:r>
          </a:p>
          <a:p>
            <a:pPr lvl="1"/>
            <a:endParaRPr lang="en-US" dirty="0"/>
          </a:p>
          <a:p>
            <a:pPr marL="0" indent="-228600">
              <a:buNone/>
            </a:pPr>
            <a:r>
              <a:rPr lang="en-US" dirty="0"/>
              <a:t>This is the report you use to </a:t>
            </a:r>
          </a:p>
          <a:p>
            <a:pPr marL="228600" indent="-457200">
              <a:buFont typeface="Wingdings" panose="05000000000000000000" pitchFamily="2" charset="2"/>
              <a:buChar char="Ø"/>
            </a:pPr>
            <a:r>
              <a:rPr lang="en-US" dirty="0"/>
              <a:t>Monitor your site’s monthly compliance with the 5 Core Measures</a:t>
            </a:r>
          </a:p>
          <a:p>
            <a:pPr marL="228600" indent="-457200">
              <a:buFont typeface="Wingdings" panose="05000000000000000000" pitchFamily="2" charset="2"/>
              <a:buChar char="Ø"/>
            </a:pPr>
            <a:r>
              <a:rPr lang="en-US" dirty="0"/>
              <a:t>Complete your Interim Report and Final Report for the Ministry</a:t>
            </a:r>
          </a:p>
          <a:p>
            <a:pPr marL="228600" indent="-457200">
              <a:buFont typeface="Wingdings" panose="05000000000000000000" pitchFamily="2" charset="2"/>
              <a:buChar char="Ø"/>
            </a:pPr>
            <a:endParaRPr lang="en-US" sz="3600" dirty="0">
              <a:solidFill>
                <a:srgbClr val="C00000"/>
              </a:solidFill>
            </a:endParaRPr>
          </a:p>
          <a:p>
            <a:pPr marL="0" indent="0">
              <a:buNone/>
            </a:pPr>
            <a:r>
              <a:rPr lang="en-US" sz="2600" b="1" dirty="0">
                <a:solidFill>
                  <a:srgbClr val="C00000"/>
                </a:solidFill>
              </a:rPr>
              <a:t>Note: </a:t>
            </a:r>
            <a:r>
              <a:rPr lang="en-US" sz="2600" dirty="0">
                <a:solidFill>
                  <a:srgbClr val="C00000"/>
                </a:solidFill>
              </a:rPr>
              <a:t>4 of the 5 Core Measures tracked in the DSQ are based on </a:t>
            </a:r>
            <a:r>
              <a:rPr lang="en-US" sz="2600" b="1" dirty="0">
                <a:solidFill>
                  <a:srgbClr val="C00000"/>
                </a:solidFill>
              </a:rPr>
              <a:t>CLOSED</a:t>
            </a:r>
            <a:r>
              <a:rPr lang="en-US" sz="2600" dirty="0">
                <a:solidFill>
                  <a:srgbClr val="C00000"/>
                </a:solidFill>
              </a:rPr>
              <a:t> files only</a:t>
            </a:r>
          </a:p>
        </p:txBody>
      </p:sp>
      <p:sp>
        <p:nvSpPr>
          <p:cNvPr id="3" name="TextBox 2">
            <a:extLst>
              <a:ext uri="{FF2B5EF4-FFF2-40B4-BE49-F238E27FC236}">
                <a16:creationId xmlns:a16="http://schemas.microsoft.com/office/drawing/2014/main" id="{1A3ACA25-29C5-1511-791A-092ED2B782C8}"/>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pic>
        <p:nvPicPr>
          <p:cNvPr id="6" name="Picture 5" descr="Icon&#10;&#10;Description automatically generated">
            <a:extLst>
              <a:ext uri="{FF2B5EF4-FFF2-40B4-BE49-F238E27FC236}">
                <a16:creationId xmlns:a16="http://schemas.microsoft.com/office/drawing/2014/main" id="{A2E37085-6969-129A-6D7A-D763445DBF3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8949808" y="1699775"/>
            <a:ext cx="1462009" cy="1521440"/>
          </a:xfrm>
          <a:prstGeom prst="rect">
            <a:avLst/>
          </a:prstGeom>
        </p:spPr>
      </p:pic>
    </p:spTree>
    <p:extLst>
      <p:ext uri="{BB962C8B-B14F-4D97-AF65-F5344CB8AC3E}">
        <p14:creationId xmlns:p14="http://schemas.microsoft.com/office/powerpoint/2010/main" val="63446762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BF5944345EA74F86C24BB1FD956C2A" ma:contentTypeVersion="14" ma:contentTypeDescription="Create a new document." ma:contentTypeScope="" ma:versionID="a1c9ccd09b2a95db99e55bdd190a8081">
  <xsd:schema xmlns:xsd="http://www.w3.org/2001/XMLSchema" xmlns:xs="http://www.w3.org/2001/XMLSchema" xmlns:p="http://schemas.microsoft.com/office/2006/metadata/properties" xmlns:ns2="39cc7287-a08a-4b02-af40-eef140c02b16" xmlns:ns3="f7dba7f9-cff2-44a7-9c1a-e975f5aa5a8c" targetNamespace="http://schemas.microsoft.com/office/2006/metadata/properties" ma:root="true" ma:fieldsID="e1d8364953fd697c91df1d599e95059c" ns2:_="" ns3:_="">
    <xsd:import namespace="39cc7287-a08a-4b02-af40-eef140c02b16"/>
    <xsd:import namespace="f7dba7f9-cff2-44a7-9c1a-e975f5aa5a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cc7287-a08a-4b02-af40-eef140c02b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523ec20-c236-44d0-81c4-5f47a013f2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7dba7f9-cff2-44a7-9c1a-e975f5aa5a8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248094e-458e-4b03-bd82-a22164752a8d}" ma:internalName="TaxCatchAll" ma:showField="CatchAllData" ma:web="f7dba7f9-cff2-44a7-9c1a-e975f5aa5a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9cc7287-a08a-4b02-af40-eef140c02b16">
      <Terms xmlns="http://schemas.microsoft.com/office/infopath/2007/PartnerControls"/>
    </lcf76f155ced4ddcb4097134ff3c332f>
    <TaxCatchAll xmlns="f7dba7f9-cff2-44a7-9c1a-e975f5aa5a8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889DEA-FAF4-4992-B5F9-834C39978C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cc7287-a08a-4b02-af40-eef140c02b16"/>
    <ds:schemaRef ds:uri="f7dba7f9-cff2-44a7-9c1a-e975f5aa5a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FAAAD4-627C-45AA-B528-DA5CC1E6EB73}">
  <ds:schemaRefs>
    <ds:schemaRef ds:uri="http://schemas.microsoft.com/office/2006/metadata/properties"/>
    <ds:schemaRef ds:uri="http://schemas.microsoft.com/office/infopath/2007/PartnerControls"/>
    <ds:schemaRef ds:uri="39cc7287-a08a-4b02-af40-eef140c02b16"/>
    <ds:schemaRef ds:uri="f7dba7f9-cff2-44a7-9c1a-e975f5aa5a8c"/>
  </ds:schemaRefs>
</ds:datastoreItem>
</file>

<file path=customXml/itemProps3.xml><?xml version="1.0" encoding="utf-8"?>
<ds:datastoreItem xmlns:ds="http://schemas.openxmlformats.org/officeDocument/2006/customXml" ds:itemID="{85D6C3C7-B487-4791-A0E6-E74C9D7F3C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5681</TotalTime>
  <Words>11635</Words>
  <Application>Microsoft Macintosh PowerPoint</Application>
  <PresentationFormat>Widescreen</PresentationFormat>
  <Paragraphs>664</Paragraphs>
  <Slides>55</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Calibri</vt:lpstr>
      <vt:lpstr>Cambria Math</vt:lpstr>
      <vt:lpstr>Arial</vt:lpstr>
      <vt:lpstr>Noto Sans Symbols</vt:lpstr>
      <vt:lpstr>Wingdings</vt:lpstr>
      <vt:lpstr>Office Theme</vt:lpstr>
      <vt:lpstr>PowerPoint Presentation</vt:lpstr>
      <vt:lpstr>PowerPoint Presentation</vt:lpstr>
      <vt:lpstr>About Pop Up PD for Literacy Educators</vt:lpstr>
      <vt:lpstr>With Us Today…</vt:lpstr>
      <vt:lpstr>Today’s Webinar…</vt:lpstr>
      <vt:lpstr>1. LBS Performance Measures – Quick Review</vt:lpstr>
      <vt:lpstr>What about #4 and #6?</vt:lpstr>
      <vt:lpstr>PowerPoint Presentation</vt:lpstr>
      <vt:lpstr>2. Detailed Service Quality Report #64</vt:lpstr>
      <vt:lpstr>Want to learn more about the DSQ 64 report?  Check out this session from last year’s Pop Up PD: https://e-channel.ca/practitioners/pop-pd-resources-previous-years </vt:lpstr>
      <vt:lpstr>PowerPoint Presentation</vt:lpstr>
      <vt:lpstr>PowerPoint Presentation</vt:lpstr>
      <vt:lpstr>Provincial/Regional “Roll-up” Reports Currently Available</vt:lpstr>
      <vt:lpstr>PowerPoint Presentation</vt:lpstr>
      <vt:lpstr>Useful Reports</vt:lpstr>
      <vt:lpstr>Remember the report guides!  Available on   - EOIS-CaMS Reporting  &amp; - myEOIS</vt:lpstr>
      <vt:lpstr>4. Report 60B:  LBS-All Data Service Plan/Profile</vt:lpstr>
      <vt:lpstr>PowerPoint Presentation</vt:lpstr>
      <vt:lpstr>PowerPoint Presentation</vt:lpstr>
      <vt:lpstr>PowerPoint Presentation</vt:lpstr>
      <vt:lpstr>PowerPoint Presentation</vt:lpstr>
      <vt:lpstr>PowerPoint Presentation</vt:lpstr>
      <vt:lpstr>How can the referral in and out numbers help us?</vt:lpstr>
      <vt:lpstr>PowerPoint Presentation</vt:lpstr>
      <vt:lpstr>Apologies for the small print on the next slide!</vt:lpstr>
      <vt:lpstr>PowerPoint Presentation</vt:lpstr>
      <vt:lpstr>What does the Service Coordination data tell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the Learner Profile info tell us?</vt:lpstr>
      <vt:lpstr>5. Report 60D LBS-All Data Outcomes/Follow-ups</vt:lpstr>
      <vt:lpstr>PowerPoint Presentation</vt:lpstr>
      <vt:lpstr>PowerPoint Presentation</vt:lpstr>
      <vt:lpstr>PowerPoint Presentation</vt:lpstr>
      <vt:lpstr>PowerPoint Presentation</vt:lpstr>
      <vt:lpstr>PowerPoint Presentation</vt:lpstr>
      <vt:lpstr>PowerPoint Presentation</vt:lpstr>
      <vt:lpstr>Why do we need to pay attention to outcomes?</vt:lpstr>
      <vt:lpstr>Today’s Webinar…</vt:lpstr>
      <vt:lpstr>6. Report 61 LBS Case Activity</vt:lpstr>
      <vt:lpstr>PowerPoint Presentation</vt:lpstr>
      <vt:lpstr>PowerPoint Presentation</vt:lpstr>
      <vt:lpstr>PowerPoint Presentation</vt:lpstr>
      <vt:lpstr>PowerPoint Presentation</vt:lpstr>
      <vt:lpstr>Wrap Up!</vt:lpstr>
      <vt:lpstr>PowerPoint Presentation</vt:lpstr>
      <vt:lpstr>PowerPoint Presentation</vt:lpstr>
      <vt:lpstr>Thank you for participating!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Summer Burton</dc:creator>
  <cp:lastModifiedBy>Vicki Trottier</cp:lastModifiedBy>
  <cp:revision>111</cp:revision>
  <dcterms:created xsi:type="dcterms:W3CDTF">2018-06-21T19:55:49Z</dcterms:created>
  <dcterms:modified xsi:type="dcterms:W3CDTF">2022-10-27T22:23:23Z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0x010100F8BF5944345EA74F86C24BB1FD956C2A</vt:lpwstr>
  </property>
</Properties>
</file>