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0"/>
  </p:notesMasterIdLst>
  <p:sldIdLst>
    <p:sldId id="256" r:id="rId5"/>
    <p:sldId id="257" r:id="rId6"/>
    <p:sldId id="258" r:id="rId7"/>
    <p:sldId id="364" r:id="rId8"/>
    <p:sldId id="267" r:id="rId9"/>
    <p:sldId id="331" r:id="rId10"/>
    <p:sldId id="327" r:id="rId11"/>
    <p:sldId id="298" r:id="rId12"/>
    <p:sldId id="343" r:id="rId13"/>
    <p:sldId id="265" r:id="rId14"/>
    <p:sldId id="342" r:id="rId15"/>
    <p:sldId id="326" r:id="rId16"/>
    <p:sldId id="295" r:id="rId17"/>
    <p:sldId id="382" r:id="rId18"/>
    <p:sldId id="296" r:id="rId19"/>
    <p:sldId id="339" r:id="rId20"/>
    <p:sldId id="333" r:id="rId21"/>
    <p:sldId id="340" r:id="rId22"/>
    <p:sldId id="345" r:id="rId23"/>
    <p:sldId id="344" r:id="rId24"/>
    <p:sldId id="347" r:id="rId25"/>
    <p:sldId id="348" r:id="rId26"/>
    <p:sldId id="346" r:id="rId27"/>
    <p:sldId id="349" r:id="rId28"/>
    <p:sldId id="352" r:id="rId29"/>
    <p:sldId id="351" r:id="rId30"/>
    <p:sldId id="363" r:id="rId31"/>
    <p:sldId id="354" r:id="rId32"/>
    <p:sldId id="355" r:id="rId33"/>
    <p:sldId id="356" r:id="rId34"/>
    <p:sldId id="357" r:id="rId35"/>
    <p:sldId id="358" r:id="rId36"/>
    <p:sldId id="361" r:id="rId37"/>
    <p:sldId id="359" r:id="rId38"/>
    <p:sldId id="360" r:id="rId39"/>
    <p:sldId id="362" r:id="rId40"/>
    <p:sldId id="353" r:id="rId41"/>
    <p:sldId id="334" r:id="rId42"/>
    <p:sldId id="366" r:id="rId43"/>
    <p:sldId id="369" r:id="rId44"/>
    <p:sldId id="378" r:id="rId45"/>
    <p:sldId id="367" r:id="rId46"/>
    <p:sldId id="370" r:id="rId47"/>
    <p:sldId id="371" r:id="rId48"/>
    <p:sldId id="379" r:id="rId49"/>
    <p:sldId id="332" r:id="rId50"/>
    <p:sldId id="335" r:id="rId51"/>
    <p:sldId id="372" r:id="rId52"/>
    <p:sldId id="373" r:id="rId53"/>
    <p:sldId id="374" r:id="rId54"/>
    <p:sldId id="375" r:id="rId55"/>
    <p:sldId id="383" r:id="rId56"/>
    <p:sldId id="385" r:id="rId57"/>
    <p:sldId id="264" r:id="rId58"/>
    <p:sldId id="380" r:id="rId59"/>
  </p:sldIdLst>
  <p:sldSz cx="12192000" cy="6858000"/>
  <p:notesSz cx="7010400" cy="92964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1ypiBB9lGpqmXLHuaa/xoxC3W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F7D4D0-5FEF-4EBF-D91C-45067F320AA3}" name="Robyn Cook-Ritchie" initials="RCR" userId="bd6a7c089da4cd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9E0000"/>
    <a:srgbClr val="4B752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36" autoAdjust="0"/>
  </p:normalViewPr>
  <p:slideViewPr>
    <p:cSldViewPr snapToGrid="0">
      <p:cViewPr varScale="1">
        <p:scale>
          <a:sx n="92" d="100"/>
          <a:sy n="92" d="100"/>
        </p:scale>
        <p:origin x="119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3.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CA" sz="1200" b="0" i="0" u="none" strike="noStrike" cap="none">
                <a:solidFill>
                  <a:srgbClr val="000000"/>
                </a:solidFill>
                <a:latin typeface="Arial"/>
                <a:ea typeface="Arial"/>
                <a:cs typeface="Arial"/>
                <a:sym typeface="Arial"/>
              </a:rPr>
              <a:t>‹#›</a:t>
            </a:fld>
            <a:endParaRPr sz="12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9981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lvl="0" indent="-171450" algn="l" rtl="0">
              <a:lnSpc>
                <a:spcPct val="100000"/>
              </a:lnSpc>
              <a:spcBef>
                <a:spcPts val="0"/>
              </a:spcBef>
              <a:spcAft>
                <a:spcPts val="0"/>
              </a:spcAft>
              <a:buSzPts val="1100"/>
            </a:pPr>
            <a:r>
              <a:rPr lang="en-US" dirty="0"/>
              <a:t>19 reports currently available for LBS; some of the same for ES</a:t>
            </a:r>
          </a:p>
          <a:p>
            <a:pPr marL="171450" lvl="0" indent="-171450" algn="l" rtl="0">
              <a:lnSpc>
                <a:spcPct val="100000"/>
              </a:lnSpc>
              <a:spcBef>
                <a:spcPts val="0"/>
              </a:spcBef>
              <a:spcAft>
                <a:spcPts val="0"/>
              </a:spcAft>
              <a:buSzPts val="1100"/>
            </a:pPr>
            <a:r>
              <a:rPr lang="en-US" dirty="0"/>
              <a:t>Your user role in CaMS determines which reports you have access to</a:t>
            </a:r>
          </a:p>
          <a:p>
            <a:pPr marL="171450" lvl="0" indent="-171450" algn="l" rtl="0">
              <a:lnSpc>
                <a:spcPct val="100000"/>
              </a:lnSpc>
              <a:spcBef>
                <a:spcPts val="0"/>
              </a:spcBef>
              <a:spcAft>
                <a:spcPts val="0"/>
              </a:spcAft>
              <a:buSzPts val="1100"/>
            </a:pPr>
            <a:r>
              <a:rPr lang="en-US" dirty="0"/>
              <a:t>DF = data files – optional resource to allow SPs to run their own queries</a:t>
            </a:r>
          </a:p>
          <a:p>
            <a:pPr marL="171450" lvl="0" indent="-171450" algn="l" rtl="0">
              <a:lnSpc>
                <a:spcPct val="100000"/>
              </a:lnSpc>
              <a:spcBef>
                <a:spcPts val="0"/>
              </a:spcBef>
              <a:spcAft>
                <a:spcPts val="0"/>
              </a:spcAft>
              <a:buSzPts val="1100"/>
            </a:pPr>
            <a:r>
              <a:rPr lang="en-US" dirty="0"/>
              <a:t>See EOIS-CaMS Chapter 4 – Service Provider Information and User Management</a:t>
            </a:r>
          </a:p>
          <a:p>
            <a:r>
              <a:rPr lang="en-CA" sz="1800" b="1" i="0" u="none" strike="noStrike" baseline="0" dirty="0">
                <a:solidFill>
                  <a:srgbClr val="000000"/>
                </a:solidFill>
                <a:latin typeface="Arial" panose="020B0604020202020204" pitchFamily="34" charset="0"/>
              </a:rPr>
              <a:t>Data Files (optional)</a:t>
            </a:r>
            <a:endParaRPr lang="en-C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Data files are provided as an optional resource in addition to the above reports. For more information on how to receive data files, refer to EOIS-CaMS Chapter 4 – Service Provider Information and User Management. Seven Comma Separated Values (CSV) data files mimicking Case Management System structure will be provided for each service delivery site on a weekly basis, allowing service delivery sites to run their own queries for research and evaluation purposes. Utilizing these data files requires some advance database knowledge and may require assistance from your IT support.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DF – Codes and descriptions- Individual files are created for each service delivery site, for clients, service plans, subgoals/plan items, employment history, education history, follow-up review events and aggregate data. There are two files created across the province – a code table with descriptions for lookup and a provincial employer data file. All files will have column headers. All non-closed service plans plus closed service plans with a last system update date within the current fiscal year and their related information are included in these data files. This determination is due to the fact that the service plan is what is associated to the service delivery site, not the client.</a:t>
            </a:r>
            <a:endParaRPr lang="en-CA" dirty="0"/>
          </a:p>
          <a:p>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058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roll up reports to compare where your SDS is in comparison to your region and the entire province.</a:t>
            </a:r>
          </a:p>
          <a:p>
            <a:r>
              <a:rPr lang="en-US" dirty="0"/>
              <a:t>No roll up reports for reports containing personal data, e.g. names in report 61</a:t>
            </a:r>
          </a:p>
          <a:p>
            <a:r>
              <a:rPr lang="en-US" dirty="0"/>
              <a:t>In this webinar I’ve inserted some provincial values for interest.</a:t>
            </a:r>
          </a:p>
        </p:txBody>
      </p:sp>
    </p:spTree>
    <p:extLst>
      <p:ext uri="{BB962C8B-B14F-4D97-AF65-F5344CB8AC3E}">
        <p14:creationId xmlns:p14="http://schemas.microsoft.com/office/powerpoint/2010/main" val="424292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Reports listed by number, not by program so need to scroll through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54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Reminder: 60B and 60D both produce roll up reports as well</a:t>
            </a:r>
          </a:p>
          <a:p>
            <a:r>
              <a:rPr lang="en-CA" dirty="0"/>
              <a:t>Not 61 b/c it contains personal data</a:t>
            </a:r>
          </a:p>
        </p:txBody>
      </p:sp>
    </p:spTree>
    <p:extLst>
      <p:ext uri="{BB962C8B-B14F-4D97-AF65-F5344CB8AC3E}">
        <p14:creationId xmlns:p14="http://schemas.microsoft.com/office/powerpoint/2010/main" val="374405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information in our webinars on reports is taken from the report guides!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5177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0594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with any report, it’s important to understand exactly where the data in the report is coming from and what it represents in terms of active/closed files</a:t>
            </a:r>
          </a:p>
        </p:txBody>
      </p:sp>
    </p:spTree>
    <p:extLst>
      <p:ext uri="{BB962C8B-B14F-4D97-AF65-F5344CB8AC3E}">
        <p14:creationId xmlns:p14="http://schemas.microsoft.com/office/powerpoint/2010/main" val="399811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report we’re looking at more in-depth today</a:t>
            </a:r>
          </a:p>
          <a:p>
            <a:r>
              <a:rPr lang="en-CA" dirty="0"/>
              <a:t>Site name removed</a:t>
            </a:r>
          </a:p>
          <a:p>
            <a:r>
              <a:rPr lang="en-CA" dirty="0"/>
              <a:t>Note reporting period and ‘current to’ date</a:t>
            </a:r>
          </a:p>
          <a:p>
            <a:r>
              <a:rPr lang="en-CA" dirty="0"/>
              <a:t>The following screen shots of the report go in order as they appear in the report (9 pages)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115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INTAKE number is service plans, not unique learners (large site)</a:t>
            </a:r>
          </a:p>
          <a:p>
            <a:r>
              <a:rPr lang="en-CA" dirty="0"/>
              <a:t>“7” is showing because Unique Learners Served is core measure #7</a:t>
            </a:r>
          </a:p>
          <a:p>
            <a:r>
              <a:rPr lang="en-CA" dirty="0"/>
              <a:t>All of the 1158 plans are either currently active or were active during this report period, i.e. since April 1, 2022</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1460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8" name="Google Shape;58;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referrals in and out for the reporting period are tallied by type and shown as a # and % of total service plans for the reporting period</a:t>
            </a:r>
          </a:p>
          <a:p>
            <a:r>
              <a:rPr lang="en-CA" dirty="0"/>
              <a:t>If you don’t have any referrals for a particular category, it shows as zero for both # and %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792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CA" dirty="0"/>
              <a:t>Ask the participants</a:t>
            </a:r>
          </a:p>
          <a:p>
            <a:pPr marL="457200" indent="-298450"/>
            <a:r>
              <a:rPr lang="en-CA" dirty="0"/>
              <a:t>E.g. collocated with OW? Expect to see more of those in referrals in…</a:t>
            </a:r>
          </a:p>
          <a:p>
            <a:pPr marL="457200" indent="-298450"/>
            <a:r>
              <a:rPr lang="en-CA" dirty="0"/>
              <a:t>E.g. partnership with ES? Expect to see more of those referrals in and/or out</a:t>
            </a:r>
          </a:p>
          <a:p>
            <a:pPr marL="158750" indent="0">
              <a:buNone/>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3162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778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not all referrals in/out count toward the Service Coordination measure</a:t>
            </a:r>
          </a:p>
          <a:p>
            <a:r>
              <a:rPr lang="en-CA" dirty="0"/>
              <a:t>The ones listed in this part of the report count</a:t>
            </a:r>
          </a:p>
          <a:p>
            <a:r>
              <a:rPr lang="en-CA" dirty="0"/>
              <a:t>Doesn’t match the DSQ because these show active plans, not closed plans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6542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CA" dirty="0"/>
              <a:t>E.g. collocated with OW? Expect to see more of those in referrals in…</a:t>
            </a:r>
          </a:p>
          <a:p>
            <a:pPr marL="457200" indent="-298450"/>
            <a:r>
              <a:rPr lang="en-CA" dirty="0"/>
              <a:t>E.g. partnership with ES? Expect to see more of those referrals in and/or out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68709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Learner Profile section has many categories</a:t>
            </a:r>
          </a:p>
          <a:p>
            <a:r>
              <a:rPr lang="en-CA" dirty="0"/>
              <a:t>Those identified with “3” are the indicators that count toward core measure 3 – Suitability</a:t>
            </a:r>
          </a:p>
          <a:p>
            <a:r>
              <a:rPr lang="en-CA" dirty="0"/>
              <a:t>Watch for more #3’s in the coming slides</a:t>
            </a:r>
          </a:p>
          <a:p>
            <a:r>
              <a:rPr lang="en-CA" dirty="0"/>
              <a:t>Average age may be interesting</a:t>
            </a:r>
          </a:p>
          <a:p>
            <a:r>
              <a:rPr lang="en-CA" dirty="0"/>
              <a:t>At this site 88% are less than 45 </a:t>
            </a:r>
            <a:r>
              <a:rPr lang="en-CA" dirty="0" err="1"/>
              <a:t>yrs</a:t>
            </a:r>
            <a:r>
              <a:rPr lang="en-CA" dirty="0"/>
              <a:t>; provincial 71%</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28</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5810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Visible minority and Newcomer do not count toward Suitability but are recorded </a:t>
            </a:r>
          </a:p>
          <a:p>
            <a:r>
              <a:rPr lang="en-CA" dirty="0"/>
              <a:t>Length of time in Canada influences overall program profile and often depends on geographic region of the province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4347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87% gr. 12 or more; provincial 66%</a:t>
            </a:r>
          </a:p>
          <a:p>
            <a:r>
              <a:rPr lang="en-CA" dirty="0"/>
              <a:t>Country data may be interesting re newcomer/immigrant populations</a:t>
            </a:r>
          </a:p>
          <a:p>
            <a:r>
              <a:rPr lang="en-CA" dirty="0"/>
              <a:t>Cultural sensitivity/awareness in your program?</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8091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Employment experience may inform program planning</a:t>
            </a:r>
          </a:p>
          <a:p>
            <a:r>
              <a:rPr lang="en-CA" dirty="0"/>
              <a:t>Time out of education may also inform – do you have supports in place?</a:t>
            </a:r>
          </a:p>
          <a:p>
            <a:r>
              <a:rPr lang="en-CA" dirty="0"/>
              <a:t>History of interrupted ed (K to 12 only) – missing “3”</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67902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OW/ODSP always a Ministry priority</a:t>
            </a:r>
          </a:p>
          <a:p>
            <a:r>
              <a:rPr lang="en-CA" dirty="0"/>
              <a:t>No source of income: supported by parent, guardian, spouse, etc.</a:t>
            </a:r>
          </a:p>
          <a:p>
            <a:r>
              <a:rPr lang="en-CA" dirty="0"/>
              <a:t>Do you serve registered apprentices?</a:t>
            </a:r>
          </a:p>
          <a:p>
            <a:r>
              <a:rPr lang="en-CA" dirty="0"/>
              <a:t>Labour force at time of reg – not necessarily while in program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240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Many of you have attended PUPD before…</a:t>
            </a:r>
            <a:endParaRPr dirty="0"/>
          </a:p>
        </p:txBody>
      </p:sp>
      <p:sp>
        <p:nvSpPr>
          <p:cNvPr id="64" name="Google Shape;6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 assessment is usually for in-house tools; can only pick one tool</a:t>
            </a:r>
          </a:p>
          <a:p>
            <a:r>
              <a:rPr lang="en-CA" dirty="0"/>
              <a:t>More employed learners may mean lower time commitment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2877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“1” under other may be a data entry error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98742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5666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CA" dirty="0"/>
              <a:t>Ask the group</a:t>
            </a:r>
          </a:p>
          <a:p>
            <a:pPr marL="457200" indent="-298450"/>
            <a:r>
              <a:rPr lang="en-CA" dirty="0"/>
              <a:t>E.g. collocated with OW? Expect to see more of those referrals in…</a:t>
            </a:r>
          </a:p>
          <a:p>
            <a:pPr marL="457200" indent="-298450"/>
            <a:r>
              <a:rPr lang="en-CA" dirty="0"/>
              <a:t>E.g. partnership with ES? Expect to see more of those referrals in and/or out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018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6736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Provincial numbers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7409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currently measured on response rate but good to know and try to improve</a:t>
            </a:r>
          </a:p>
          <a:p>
            <a:r>
              <a:rPr lang="en-CA" dirty="0"/>
              <a:t>Average program duration may be interesting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42</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41475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currently measured on 3, 6, and 12-month outcomes but they must be kept up to date – Ministry tracks this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21370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CA" dirty="0"/>
              <a:t>Ask the group</a:t>
            </a:r>
          </a:p>
          <a:p>
            <a:pPr marL="457200" indent="-298450"/>
            <a:r>
              <a:rPr lang="en-CA" dirty="0"/>
              <a:t>E.g. collocated with OW? Expect to see more of those in referrals in…</a:t>
            </a:r>
          </a:p>
          <a:p>
            <a:pPr marL="457200" indent="-298450"/>
            <a:r>
              <a:rPr lang="en-CA" dirty="0"/>
              <a:t>E.g. partnership with ES? Expect to see more of those referrals in and/or out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13565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51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Many screenshots taken from various reports and report guides</a:t>
            </a: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19301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Contains every data point recorded in CaMS, by service plan for open, approved, active, closed in current/previous fiscal yea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48</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7653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from row 18 (where previous slide left off)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473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Report 61 guide has a list of column names and descriptions – helpful to consult before/while viewing the report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59560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Almost 2500 rows of learner data in this particular report (for a very large site)</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9702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0494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53</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36125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77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New for some; review for some</a:t>
            </a:r>
          </a:p>
          <a:p>
            <a:r>
              <a:rPr lang="en-CA" dirty="0"/>
              <a:t>Phase 11-B may be implemented at some future date</a:t>
            </a:r>
          </a:p>
          <a:p>
            <a:r>
              <a:rPr lang="en-CA" dirty="0"/>
              <a:t>No firm details on that yet but important to keep in mind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4317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what’s included in the proposed Phase 11-B, i.e. #4 and 6</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7</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7329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These three dimensions (customer service, effectiveness and efficiency) are weighted to indicate their value when combined to measure overall service quality.</a:t>
            </a:r>
          </a:p>
          <a:p>
            <a:r>
              <a:rPr lang="en-US" sz="1800" b="0" i="0" u="none" strike="noStrike" baseline="0" dirty="0">
                <a:solidFill>
                  <a:srgbClr val="000000"/>
                </a:solidFill>
                <a:latin typeface="Arial" panose="020B0604020202020204" pitchFamily="34" charset="0"/>
              </a:rPr>
              <a:t>Within each dimension of service quality, core measures of performance are identified and weighted. </a:t>
            </a:r>
          </a:p>
          <a:p>
            <a:r>
              <a:rPr lang="en-US" sz="1800" b="0" i="0" u="none" strike="noStrike" baseline="0" dirty="0">
                <a:solidFill>
                  <a:srgbClr val="000000"/>
                </a:solidFill>
                <a:latin typeface="Arial" panose="020B0604020202020204" pitchFamily="34" charset="0"/>
              </a:rPr>
              <a:t>We’ll refer back to these core measures frequently during the webinar</a:t>
            </a:r>
          </a:p>
          <a:p>
            <a:r>
              <a:rPr lang="en-US" sz="1800" b="0" i="0" u="none" strike="noStrike" baseline="0" dirty="0">
                <a:solidFill>
                  <a:srgbClr val="000000"/>
                </a:solidFill>
                <a:latin typeface="Arial" panose="020B0604020202020204" pitchFamily="34" charset="0"/>
              </a:rPr>
              <a:t>The standard is what you measure your agency performance against – what we are expected to achieve to be compliant with these measures</a:t>
            </a:r>
            <a:endParaRPr lang="en-CA" dirty="0"/>
          </a:p>
        </p:txBody>
      </p:sp>
    </p:spTree>
    <p:extLst>
      <p:ext uri="{BB962C8B-B14F-4D97-AF65-F5344CB8AC3E}">
        <p14:creationId xmlns:p14="http://schemas.microsoft.com/office/powerpoint/2010/main" val="103211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to ensure your site reviews the DSQ 64 every month to see how you are doing with meeting the 5 core measures </a:t>
            </a:r>
          </a:p>
          <a:p>
            <a:r>
              <a:rPr lang="en-CA" dirty="0"/>
              <a:t>And the overall Service Quality Standard (SQS) score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9</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496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CA" dirty="0"/>
              <a:t>Copy the link into the chat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9899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 name="Google Shape;12;p6">
            <a:extLst>
              <a:ext uri="{FF2B5EF4-FFF2-40B4-BE49-F238E27FC236}">
                <a16:creationId xmlns:a16="http://schemas.microsoft.com/office/drawing/2014/main" id="{D7C3D667-5DF0-8A6C-45E1-4703B19F76A3}"/>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A895C60A-187F-8F3C-B600-544FAAA4D5B2}"/>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D99B97F1-8BC4-82D9-2E86-BBE2C7B3033A}"/>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D947A025-5010-1383-F23B-8535FF72B418}"/>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0BBF2853-CF1E-3EC5-FD4D-C0D04D1B3FFE}"/>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7084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 name="Google Shape;12;p6">
            <a:extLst>
              <a:ext uri="{FF2B5EF4-FFF2-40B4-BE49-F238E27FC236}">
                <a16:creationId xmlns:a16="http://schemas.microsoft.com/office/drawing/2014/main" id="{8FB82E41-0E48-5CF7-7960-CE40A5D1B650}"/>
              </a:ext>
            </a:extLst>
          </p:cNvPr>
          <p:cNvGrpSpPr/>
          <p:nvPr userDrawn="1"/>
        </p:nvGrpSpPr>
        <p:grpSpPr>
          <a:xfrm>
            <a:off x="0" y="6026478"/>
            <a:ext cx="11958172" cy="832052"/>
            <a:chOff x="0" y="6026478"/>
            <a:chExt cx="11958172" cy="832052"/>
          </a:xfrm>
        </p:grpSpPr>
        <p:pic>
          <p:nvPicPr>
            <p:cNvPr id="4" name="Google Shape;13;p6">
              <a:extLst>
                <a:ext uri="{FF2B5EF4-FFF2-40B4-BE49-F238E27FC236}">
                  <a16:creationId xmlns:a16="http://schemas.microsoft.com/office/drawing/2014/main" id="{0B5868D5-9035-65BA-BD0C-1BEB4375E5E6}"/>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5" name="Google Shape;14;p6">
              <a:extLst>
                <a:ext uri="{FF2B5EF4-FFF2-40B4-BE49-F238E27FC236}">
                  <a16:creationId xmlns:a16="http://schemas.microsoft.com/office/drawing/2014/main" id="{A325247D-DC94-E268-699D-BB0CEAC942D4}"/>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5;p6">
              <a:extLst>
                <a:ext uri="{FF2B5EF4-FFF2-40B4-BE49-F238E27FC236}">
                  <a16:creationId xmlns:a16="http://schemas.microsoft.com/office/drawing/2014/main" id="{B1E164B0-8AC9-F5F2-7BE6-4124C55EE5FF}"/>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6;p6">
              <a:extLst>
                <a:ext uri="{FF2B5EF4-FFF2-40B4-BE49-F238E27FC236}">
                  <a16:creationId xmlns:a16="http://schemas.microsoft.com/office/drawing/2014/main" id="{B0882227-B8F3-5A03-1385-399B8DFDDD10}"/>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grpSp>
        <p:nvGrpSpPr>
          <p:cNvPr id="4" name="Google Shape;12;p6">
            <a:extLst>
              <a:ext uri="{FF2B5EF4-FFF2-40B4-BE49-F238E27FC236}">
                <a16:creationId xmlns:a16="http://schemas.microsoft.com/office/drawing/2014/main" id="{A2061E1F-432D-73E4-914B-141AB36F7755}"/>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13F0EFE7-42C5-D301-6157-F231A65598F1}"/>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52B48325-224A-1508-CE78-03E8DD071F1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3127E3CE-A7E6-D925-559C-52928DC3BC27}"/>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57C299F5-2859-4CC7-F612-AE44B6A083EF}"/>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2" name="Google Shape;12;p6">
            <a:extLst>
              <a:ext uri="{FF2B5EF4-FFF2-40B4-BE49-F238E27FC236}">
                <a16:creationId xmlns:a16="http://schemas.microsoft.com/office/drawing/2014/main" id="{34C48F66-ACFE-0F9A-5156-7AD43838E288}"/>
              </a:ext>
            </a:extLst>
          </p:cNvPr>
          <p:cNvGrpSpPr/>
          <p:nvPr userDrawn="1"/>
        </p:nvGrpSpPr>
        <p:grpSpPr>
          <a:xfrm>
            <a:off x="0" y="6026478"/>
            <a:ext cx="11958172" cy="832052"/>
            <a:chOff x="0" y="6026478"/>
            <a:chExt cx="11958172" cy="832052"/>
          </a:xfrm>
        </p:grpSpPr>
        <p:pic>
          <p:nvPicPr>
            <p:cNvPr id="3" name="Google Shape;13;p6">
              <a:extLst>
                <a:ext uri="{FF2B5EF4-FFF2-40B4-BE49-F238E27FC236}">
                  <a16:creationId xmlns:a16="http://schemas.microsoft.com/office/drawing/2014/main" id="{9BE79087-B6C6-F489-6386-12DF107AC223}"/>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4" name="Google Shape;14;p6">
              <a:extLst>
                <a:ext uri="{FF2B5EF4-FFF2-40B4-BE49-F238E27FC236}">
                  <a16:creationId xmlns:a16="http://schemas.microsoft.com/office/drawing/2014/main" id="{F38926CA-FF94-2BCD-47E2-D4FD6FFC8A18}"/>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5;p6">
              <a:extLst>
                <a:ext uri="{FF2B5EF4-FFF2-40B4-BE49-F238E27FC236}">
                  <a16:creationId xmlns:a16="http://schemas.microsoft.com/office/drawing/2014/main" id="{5F4F3C65-DE58-E3E0-A9E8-C6ECBB0B7ED6}"/>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6;p6">
              <a:extLst>
                <a:ext uri="{FF2B5EF4-FFF2-40B4-BE49-F238E27FC236}">
                  <a16:creationId xmlns:a16="http://schemas.microsoft.com/office/drawing/2014/main" id="{5E5DE0AA-6F74-2E2D-747F-F7E1E7E3594D}"/>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pSp>
        <p:nvGrpSpPr>
          <p:cNvPr id="5" name="Google Shape;12;p6">
            <a:extLst>
              <a:ext uri="{FF2B5EF4-FFF2-40B4-BE49-F238E27FC236}">
                <a16:creationId xmlns:a16="http://schemas.microsoft.com/office/drawing/2014/main" id="{80D26B6D-9D78-2885-9E73-4D1191239D45}"/>
              </a:ext>
            </a:extLst>
          </p:cNvPr>
          <p:cNvGrpSpPr/>
          <p:nvPr userDrawn="1"/>
        </p:nvGrpSpPr>
        <p:grpSpPr>
          <a:xfrm>
            <a:off x="0" y="6026478"/>
            <a:ext cx="11958172" cy="832052"/>
            <a:chOff x="0" y="6026478"/>
            <a:chExt cx="11958172" cy="832052"/>
          </a:xfrm>
        </p:grpSpPr>
        <p:pic>
          <p:nvPicPr>
            <p:cNvPr id="6" name="Google Shape;13;p6">
              <a:extLst>
                <a:ext uri="{FF2B5EF4-FFF2-40B4-BE49-F238E27FC236}">
                  <a16:creationId xmlns:a16="http://schemas.microsoft.com/office/drawing/2014/main" id="{3B2F8181-E82C-8FAB-420D-B8CA2797ED0B}"/>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7" name="Google Shape;14;p6">
              <a:extLst>
                <a:ext uri="{FF2B5EF4-FFF2-40B4-BE49-F238E27FC236}">
                  <a16:creationId xmlns:a16="http://schemas.microsoft.com/office/drawing/2014/main" id="{F7C22369-2535-2FD1-09A8-69C85D0321CB}"/>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5;p6">
              <a:extLst>
                <a:ext uri="{FF2B5EF4-FFF2-40B4-BE49-F238E27FC236}">
                  <a16:creationId xmlns:a16="http://schemas.microsoft.com/office/drawing/2014/main" id="{41965123-E4A6-CEB5-39C2-19C210C1F37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6;p6">
              <a:extLst>
                <a:ext uri="{FF2B5EF4-FFF2-40B4-BE49-F238E27FC236}">
                  <a16:creationId xmlns:a16="http://schemas.microsoft.com/office/drawing/2014/main" id="{A848841D-0C7C-1192-0310-36709C35E8EC}"/>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123D9E70-4BB3-C8F9-DEE7-900C0FB15BF7}"/>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CD88CD19-3F65-270D-069B-81F19ECAA741}"/>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97D7BD83-C693-CA2B-308E-6FFE393AB516}"/>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A9535E46-CA71-5E88-AA1E-201BDB672959}"/>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A70D0F7E-9612-9A6B-58A5-A8DFD758419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 name="Google Shape;12;p6">
            <a:extLst>
              <a:ext uri="{FF2B5EF4-FFF2-40B4-BE49-F238E27FC236}">
                <a16:creationId xmlns:a16="http://schemas.microsoft.com/office/drawing/2014/main" id="{6700E5EE-28C4-1344-FF65-3D1ED93B4793}"/>
              </a:ext>
            </a:extLst>
          </p:cNvPr>
          <p:cNvGrpSpPr/>
          <p:nvPr userDrawn="1"/>
        </p:nvGrpSpPr>
        <p:grpSpPr>
          <a:xfrm>
            <a:off x="0" y="6026478"/>
            <a:ext cx="11958172" cy="832052"/>
            <a:chOff x="0" y="6026478"/>
            <a:chExt cx="11958172" cy="832052"/>
          </a:xfrm>
        </p:grpSpPr>
        <p:pic>
          <p:nvPicPr>
            <p:cNvPr id="5" name="Google Shape;13;p6">
              <a:extLst>
                <a:ext uri="{FF2B5EF4-FFF2-40B4-BE49-F238E27FC236}">
                  <a16:creationId xmlns:a16="http://schemas.microsoft.com/office/drawing/2014/main" id="{199B0434-D92E-A002-50A7-980289E3F186}"/>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6" name="Google Shape;14;p6">
              <a:extLst>
                <a:ext uri="{FF2B5EF4-FFF2-40B4-BE49-F238E27FC236}">
                  <a16:creationId xmlns:a16="http://schemas.microsoft.com/office/drawing/2014/main" id="{046F2FA2-3836-FF4A-86F5-BD3E1D52FDCC}"/>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5;p6">
              <a:extLst>
                <a:ext uri="{FF2B5EF4-FFF2-40B4-BE49-F238E27FC236}">
                  <a16:creationId xmlns:a16="http://schemas.microsoft.com/office/drawing/2014/main" id="{D5E7FC47-DDD4-3091-C5DC-C94DD39D8D56}"/>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6;p6">
              <a:extLst>
                <a:ext uri="{FF2B5EF4-FFF2-40B4-BE49-F238E27FC236}">
                  <a16:creationId xmlns:a16="http://schemas.microsoft.com/office/drawing/2014/main" id="{DC95B615-FC84-9106-0011-37B6B2DBBD5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Grow Your Knowledge of CaMS Reports 60 B &amp; D</a:t>
              </a: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88249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88861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channel.ca/practitioners/pop-pd-resources-previous-yea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creativecommons.org/licenses/by-nc/3.0/" TargetMode="External"/><Relationship Id="rId4" Type="http://schemas.openxmlformats.org/officeDocument/2006/relationships/hyperlink" Target="https://picnicwithants.com/2012/03/20/yes-its-still-my-blog-here-it-has-many-personalities-or-something-plus-update-on-symptoms-and-sp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oteforpubliclands.com/land-acknowledg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tscpl.org/uncategorized/research/tips-for-managing-your-money-even-during-the-pandemi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magnifying-glass-search-to-find-1019870/"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2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pixabay.com/vectors/community-crowd-group-man-men-15012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openclipart.org/detail/179384/waiting-in-line-by-mazeo-17938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etmespark.com/five-ways-not-to-brainstor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hyperlink" Target="https://practicalwellbeing.co.uk/eft-cafe-tapping-into-outcomes-8th-january-2020/"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55.jpg"/><Relationship Id="rId4" Type="http://schemas.openxmlformats.org/officeDocument/2006/relationships/hyperlink" Target="https://creativecommons.org/licenses/by-nc-sa/3.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christmasstockimages.com/free/toysgifts/slides/green_gift_box.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tinyurl.com/4fte7mpz"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pixabay.com/fr/vectors/point-d-exclamation-vert-mark-312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sz="3600" b="1" dirty="0"/>
              <a:t>Title of Presentation</a:t>
            </a:r>
            <a:endParaRPr dirty="0"/>
          </a:p>
        </p:txBody>
      </p:sp>
      <p:pic>
        <p:nvPicPr>
          <p:cNvPr id="55" name="Google Shape;55;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016F115F-9925-1F64-6D05-AA49EC318E71}"/>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DAC9-B3DC-B561-4739-2987D8CB8424}"/>
              </a:ext>
            </a:extLst>
          </p:cNvPr>
          <p:cNvSpPr>
            <a:spLocks noGrp="1"/>
          </p:cNvSpPr>
          <p:nvPr>
            <p:ph type="title"/>
          </p:nvPr>
        </p:nvSpPr>
        <p:spPr>
          <a:xfrm>
            <a:off x="838200" y="365125"/>
            <a:ext cx="10515600" cy="1268183"/>
          </a:xfrm>
        </p:spPr>
        <p:txBody>
          <a:bodyPr>
            <a:normAutofit/>
          </a:bodyPr>
          <a:lstStyle/>
          <a:p>
            <a:pPr algn="ctr"/>
            <a:r>
              <a:rPr lang="en-CA" sz="2400" dirty="0"/>
              <a:t>Want to learn more about the DSQ 64 report? </a:t>
            </a:r>
            <a:br>
              <a:rPr lang="en-CA" sz="2400" dirty="0"/>
            </a:br>
            <a:r>
              <a:rPr lang="en-CA" sz="2400" dirty="0"/>
              <a:t>Check out this session from last year’s Pop Up PD:</a:t>
            </a:r>
            <a:br>
              <a:rPr lang="en-CA" sz="2400" dirty="0"/>
            </a:br>
            <a:r>
              <a:rPr lang="en-CA" sz="2400" dirty="0">
                <a:hlinkClick r:id="rId3"/>
              </a:rPr>
              <a:t>https://e-channel.ca/practitioners/pop-pd-resources-previous-years</a:t>
            </a:r>
            <a:r>
              <a:rPr lang="en-CA" sz="2400" dirty="0"/>
              <a:t> </a:t>
            </a:r>
          </a:p>
        </p:txBody>
      </p:sp>
      <p:pic>
        <p:nvPicPr>
          <p:cNvPr id="3" name="Picture 2">
            <a:extLst>
              <a:ext uri="{FF2B5EF4-FFF2-40B4-BE49-F238E27FC236}">
                <a16:creationId xmlns:a16="http://schemas.microsoft.com/office/drawing/2014/main" id="{1DAADEEF-2C8E-204C-B3A2-8D13432C7012}"/>
              </a:ext>
            </a:extLst>
          </p:cNvPr>
          <p:cNvPicPr>
            <a:picLocks noChangeAspect="1"/>
          </p:cNvPicPr>
          <p:nvPr/>
        </p:nvPicPr>
        <p:blipFill>
          <a:blip r:embed="rId4"/>
          <a:stretch>
            <a:fillRect/>
          </a:stretch>
        </p:blipFill>
        <p:spPr>
          <a:xfrm>
            <a:off x="3072268" y="1963123"/>
            <a:ext cx="6047464" cy="3590533"/>
          </a:xfrm>
          <a:prstGeom prst="rect">
            <a:avLst/>
          </a:prstGeom>
        </p:spPr>
      </p:pic>
    </p:spTree>
    <p:extLst>
      <p:ext uri="{BB962C8B-B14F-4D97-AF65-F5344CB8AC3E}">
        <p14:creationId xmlns:p14="http://schemas.microsoft.com/office/powerpoint/2010/main" val="26100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C84A0-1CC5-A847-84F0-9847FE2C6020}"/>
              </a:ext>
            </a:extLst>
          </p:cNvPr>
          <p:cNvSpPr>
            <a:spLocks noGrp="1"/>
          </p:cNvSpPr>
          <p:nvPr>
            <p:ph type="body" idx="1"/>
          </p:nvPr>
        </p:nvSpPr>
        <p:spPr>
          <a:xfrm>
            <a:off x="913334" y="716877"/>
            <a:ext cx="10504848" cy="911966"/>
          </a:xfrm>
        </p:spPr>
        <p:txBody>
          <a:bodyPr>
            <a:normAutofit/>
          </a:bodyPr>
          <a:lstStyle/>
          <a:p>
            <a:pPr marL="114300" indent="0">
              <a:buNone/>
            </a:pPr>
            <a:r>
              <a:rPr lang="en-CA" sz="3600" dirty="0">
                <a:solidFill>
                  <a:srgbClr val="C00000"/>
                </a:solidFill>
              </a:rPr>
              <a:t>3. Reports Available in EOIS-</a:t>
            </a:r>
            <a:r>
              <a:rPr lang="en-CA" sz="3600" dirty="0" err="1">
                <a:solidFill>
                  <a:srgbClr val="C00000"/>
                </a:solidFill>
              </a:rPr>
              <a:t>CaMS</a:t>
            </a:r>
            <a:endParaRPr lang="en-CA" sz="3600" dirty="0">
              <a:solidFill>
                <a:srgbClr val="C00000"/>
              </a:solidFill>
            </a:endParaRPr>
          </a:p>
        </p:txBody>
      </p:sp>
      <p:sp>
        <p:nvSpPr>
          <p:cNvPr id="2" name="TextBox 1">
            <a:extLst>
              <a:ext uri="{FF2B5EF4-FFF2-40B4-BE49-F238E27FC236}">
                <a16:creationId xmlns:a16="http://schemas.microsoft.com/office/drawing/2014/main" id="{24679208-7387-B8A0-6E63-7F547A8B293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1026" name="Picture 2" descr="Buzz and Woody (Toy Story) Meme meme">
            <a:extLst>
              <a:ext uri="{FF2B5EF4-FFF2-40B4-BE49-F238E27FC236}">
                <a16:creationId xmlns:a16="http://schemas.microsoft.com/office/drawing/2014/main" id="{DDA5A801-371B-ABDB-58A6-7ACB9962E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68" y="2300025"/>
            <a:ext cx="4673426" cy="25470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867522B6-238F-6BB2-23F5-9340C4CC81B2}"/>
              </a:ext>
            </a:extLst>
          </p:cNvPr>
          <p:cNvCxnSpPr/>
          <p:nvPr/>
        </p:nvCxnSpPr>
        <p:spPr>
          <a:xfrm>
            <a:off x="1015377" y="1525870"/>
            <a:ext cx="9082292"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6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Title 1">
            <a:extLst>
              <a:ext uri="{FF2B5EF4-FFF2-40B4-BE49-F238E27FC236}">
                <a16:creationId xmlns:a16="http://schemas.microsoft.com/office/drawing/2014/main" id="{8E4F61C1-254D-4A93-ACCD-12CAF723133F}"/>
              </a:ext>
            </a:extLst>
          </p:cNvPr>
          <p:cNvSpPr txBox="1">
            <a:spLocks/>
          </p:cNvSpPr>
          <p:nvPr/>
        </p:nvSpPr>
        <p:spPr>
          <a:xfrm>
            <a:off x="838200" y="99899"/>
            <a:ext cx="10515600" cy="96811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LBS Site Level Reports Currently Available</a:t>
            </a:r>
          </a:p>
        </p:txBody>
      </p:sp>
      <p:pic>
        <p:nvPicPr>
          <p:cNvPr id="3" name="Picture 2">
            <a:extLst>
              <a:ext uri="{FF2B5EF4-FFF2-40B4-BE49-F238E27FC236}">
                <a16:creationId xmlns:a16="http://schemas.microsoft.com/office/drawing/2014/main" id="{0411E277-6E5E-49F2-8296-EE8B7D459379}"/>
              </a:ext>
            </a:extLst>
          </p:cNvPr>
          <p:cNvPicPr>
            <a:picLocks noChangeAspect="1"/>
          </p:cNvPicPr>
          <p:nvPr/>
        </p:nvPicPr>
        <p:blipFill>
          <a:blip r:embed="rId3"/>
          <a:stretch>
            <a:fillRect/>
          </a:stretch>
        </p:blipFill>
        <p:spPr>
          <a:xfrm>
            <a:off x="336399" y="1543268"/>
            <a:ext cx="6674001" cy="4568746"/>
          </a:xfrm>
          <a:prstGeom prst="rect">
            <a:avLst/>
          </a:prstGeom>
        </p:spPr>
      </p:pic>
      <p:pic>
        <p:nvPicPr>
          <p:cNvPr id="8" name="Graphic 7" descr="Badge New with solid fill">
            <a:extLst>
              <a:ext uri="{FF2B5EF4-FFF2-40B4-BE49-F238E27FC236}">
                <a16:creationId xmlns:a16="http://schemas.microsoft.com/office/drawing/2014/main" id="{6CA68E8F-D41C-40B7-BEAA-6B1ED37336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308350"/>
            <a:ext cx="241300" cy="241300"/>
          </a:xfrm>
          <a:prstGeom prst="rect">
            <a:avLst/>
          </a:prstGeom>
        </p:spPr>
      </p:pic>
      <p:pic>
        <p:nvPicPr>
          <p:cNvPr id="10" name="Picture 9">
            <a:extLst>
              <a:ext uri="{FF2B5EF4-FFF2-40B4-BE49-F238E27FC236}">
                <a16:creationId xmlns:a16="http://schemas.microsoft.com/office/drawing/2014/main" id="{102CD842-68DA-413F-9CEE-168046987E7B}"/>
              </a:ext>
            </a:extLst>
          </p:cNvPr>
          <p:cNvPicPr>
            <a:picLocks noChangeAspect="1"/>
          </p:cNvPicPr>
          <p:nvPr/>
        </p:nvPicPr>
        <p:blipFill>
          <a:blip r:embed="rId6"/>
          <a:stretch>
            <a:fillRect/>
          </a:stretch>
        </p:blipFill>
        <p:spPr>
          <a:xfrm>
            <a:off x="5302333" y="1425461"/>
            <a:ext cx="6708943" cy="1647887"/>
          </a:xfrm>
          <a:prstGeom prst="rect">
            <a:avLst/>
          </a:prstGeom>
        </p:spPr>
      </p:pic>
      <p:sp>
        <p:nvSpPr>
          <p:cNvPr id="11" name="Arrow: Up 10">
            <a:extLst>
              <a:ext uri="{FF2B5EF4-FFF2-40B4-BE49-F238E27FC236}">
                <a16:creationId xmlns:a16="http://schemas.microsoft.com/office/drawing/2014/main" id="{1EABAF6F-A059-41AE-B6DC-C0E597F5AA43}"/>
              </a:ext>
            </a:extLst>
          </p:cNvPr>
          <p:cNvSpPr/>
          <p:nvPr/>
        </p:nvSpPr>
        <p:spPr>
          <a:xfrm>
            <a:off x="7708900" y="3152775"/>
            <a:ext cx="292100" cy="7937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6B8AEF25-18FA-1E5E-C6A5-3DF6BECCBCC9}"/>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2549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6F799-5296-4E66-8106-3B78C437491B}"/>
              </a:ext>
            </a:extLst>
          </p:cNvPr>
          <p:cNvSpPr>
            <a:spLocks noGrp="1"/>
          </p:cNvSpPr>
          <p:nvPr>
            <p:ph type="title"/>
          </p:nvPr>
        </p:nvSpPr>
        <p:spPr>
          <a:xfrm>
            <a:off x="838200" y="365125"/>
            <a:ext cx="10992902" cy="1325563"/>
          </a:xfrm>
        </p:spPr>
        <p:txBody>
          <a:bodyPr>
            <a:normAutofit/>
          </a:bodyPr>
          <a:lstStyle/>
          <a:p>
            <a:r>
              <a:rPr lang="en-US" sz="3600" dirty="0"/>
              <a:t>Provincial/Regional “Roll-up” Reports Currently Available</a:t>
            </a:r>
          </a:p>
        </p:txBody>
      </p:sp>
      <p:sp>
        <p:nvSpPr>
          <p:cNvPr id="5" name="Content Placeholder 3">
            <a:extLst>
              <a:ext uri="{FF2B5EF4-FFF2-40B4-BE49-F238E27FC236}">
                <a16:creationId xmlns:a16="http://schemas.microsoft.com/office/drawing/2014/main" id="{A4E7DAD1-DF92-4324-A0C0-6FBF9A88A36F}"/>
              </a:ext>
            </a:extLst>
          </p:cNvPr>
          <p:cNvSpPr txBox="1">
            <a:spLocks/>
          </p:cNvSpPr>
          <p:nvPr/>
        </p:nvSpPr>
        <p:spPr>
          <a:xfrm>
            <a:off x="545516" y="1830388"/>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LBS - All Data - IR (Rollup)- #60AR</a:t>
            </a:r>
          </a:p>
          <a:p>
            <a:r>
              <a:rPr lang="en-US" dirty="0"/>
              <a:t>LBS - All Data- Outcomes/Follow-ups (Rollup) - #60DR</a:t>
            </a:r>
          </a:p>
          <a:p>
            <a:r>
              <a:rPr lang="en-US" dirty="0"/>
              <a:t>LBS - All Data- Service Plan/Profile (Rollup) - #60BR</a:t>
            </a:r>
          </a:p>
          <a:p>
            <a:r>
              <a:rPr lang="en-US" dirty="0"/>
              <a:t>LBS - Detailed Service Quality (Rollup) – #64R</a:t>
            </a:r>
          </a:p>
          <a:p>
            <a:pPr marL="114300" indent="0">
              <a:buNone/>
            </a:pPr>
            <a:endParaRPr lang="en-US" dirty="0"/>
          </a:p>
          <a:p>
            <a:endParaRPr lang="en-US" dirty="0"/>
          </a:p>
          <a:p>
            <a:endParaRPr lang="en-US" dirty="0"/>
          </a:p>
        </p:txBody>
      </p:sp>
      <p:sp>
        <p:nvSpPr>
          <p:cNvPr id="6" name="TextBox 5">
            <a:extLst>
              <a:ext uri="{FF2B5EF4-FFF2-40B4-BE49-F238E27FC236}">
                <a16:creationId xmlns:a16="http://schemas.microsoft.com/office/drawing/2014/main" id="{FA8EC253-3B9B-4E0F-84D3-D17073C98D6D}"/>
              </a:ext>
            </a:extLst>
          </p:cNvPr>
          <p:cNvSpPr txBox="1"/>
          <p:nvPr/>
        </p:nvSpPr>
        <p:spPr>
          <a:xfrm>
            <a:off x="8816800" y="3616230"/>
            <a:ext cx="2688816"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800" dirty="0"/>
              <a:t>Available for the province or by region:</a:t>
            </a:r>
          </a:p>
          <a:p>
            <a:pPr marL="285750" lvl="1" indent="-285750">
              <a:buFont typeface="Arial" panose="020B0604020202020204" pitchFamily="34" charset="0"/>
              <a:buChar char="•"/>
            </a:pPr>
            <a:r>
              <a:rPr lang="en-US" sz="1800" dirty="0"/>
              <a:t>Central</a:t>
            </a:r>
          </a:p>
          <a:p>
            <a:pPr marL="285750" lvl="1" indent="-285750">
              <a:buFont typeface="Arial" panose="020B0604020202020204" pitchFamily="34" charset="0"/>
              <a:buChar char="•"/>
            </a:pPr>
            <a:r>
              <a:rPr lang="en-US" sz="1800" dirty="0"/>
              <a:t>Eastern</a:t>
            </a:r>
          </a:p>
          <a:p>
            <a:pPr marL="285750" lvl="1" indent="-285750">
              <a:buFont typeface="Arial" panose="020B0604020202020204" pitchFamily="34" charset="0"/>
              <a:buChar char="•"/>
            </a:pPr>
            <a:r>
              <a:rPr lang="en-US" sz="1800" dirty="0"/>
              <a:t>Northern</a:t>
            </a:r>
          </a:p>
          <a:p>
            <a:pPr marL="285750" lvl="1" indent="-285750">
              <a:buFont typeface="Arial" panose="020B0604020202020204" pitchFamily="34" charset="0"/>
              <a:buChar char="•"/>
            </a:pPr>
            <a:r>
              <a:rPr lang="en-US" sz="1800" dirty="0"/>
              <a:t>Western</a:t>
            </a:r>
          </a:p>
          <a:p>
            <a:endParaRPr lang="en-US" sz="1800" dirty="0"/>
          </a:p>
        </p:txBody>
      </p:sp>
      <p:sp>
        <p:nvSpPr>
          <p:cNvPr id="2" name="TextBox 1">
            <a:extLst>
              <a:ext uri="{FF2B5EF4-FFF2-40B4-BE49-F238E27FC236}">
                <a16:creationId xmlns:a16="http://schemas.microsoft.com/office/drawing/2014/main" id="{ED38CC5D-276B-97BC-1B3D-629E9221D50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70853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FD397-76A3-6CF4-10BF-5A892F29928B}"/>
              </a:ext>
            </a:extLst>
          </p:cNvPr>
          <p:cNvPicPr>
            <a:picLocks noChangeAspect="1"/>
          </p:cNvPicPr>
          <p:nvPr/>
        </p:nvPicPr>
        <p:blipFill>
          <a:blip r:embed="rId3"/>
          <a:stretch>
            <a:fillRect/>
          </a:stretch>
        </p:blipFill>
        <p:spPr>
          <a:xfrm>
            <a:off x="1888637" y="729276"/>
            <a:ext cx="8414723" cy="5898001"/>
          </a:xfrm>
          <a:prstGeom prst="rect">
            <a:avLst/>
          </a:prstGeom>
          <a:ln w="15875">
            <a:solidFill>
              <a:schemeClr val="tx1"/>
            </a:solidFill>
          </a:ln>
        </p:spPr>
      </p:pic>
      <p:sp>
        <p:nvSpPr>
          <p:cNvPr id="4" name="Title 1">
            <a:extLst>
              <a:ext uri="{FF2B5EF4-FFF2-40B4-BE49-F238E27FC236}">
                <a16:creationId xmlns:a16="http://schemas.microsoft.com/office/drawing/2014/main" id="{CC49EC1F-1890-1DD6-0A60-5101305BD29E}"/>
              </a:ext>
            </a:extLst>
          </p:cNvPr>
          <p:cNvSpPr txBox="1">
            <a:spLocks/>
          </p:cNvSpPr>
          <p:nvPr/>
        </p:nvSpPr>
        <p:spPr>
          <a:xfrm>
            <a:off x="2394689" y="230723"/>
            <a:ext cx="7402620" cy="459517"/>
          </a:xfrm>
          <a:prstGeom prst="rect">
            <a:avLst/>
          </a:prstGeom>
          <a:ln>
            <a:no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1800" dirty="0"/>
              <a:t>Summary of reports is available on myEOIS: “Desk Aids”</a:t>
            </a:r>
          </a:p>
        </p:txBody>
      </p:sp>
      <p:sp>
        <p:nvSpPr>
          <p:cNvPr id="5" name="TextBox 4">
            <a:extLst>
              <a:ext uri="{FF2B5EF4-FFF2-40B4-BE49-F238E27FC236}">
                <a16:creationId xmlns:a16="http://schemas.microsoft.com/office/drawing/2014/main" id="{37C611FF-0453-9667-2C69-D312662FC70B}"/>
              </a:ext>
            </a:extLst>
          </p:cNvPr>
          <p:cNvSpPr txBox="1"/>
          <p:nvPr/>
        </p:nvSpPr>
        <p:spPr>
          <a:xfrm>
            <a:off x="532932" y="4410499"/>
            <a:ext cx="622690" cy="1077218"/>
          </a:xfrm>
          <a:prstGeom prst="rect">
            <a:avLst/>
          </a:prstGeom>
          <a:noFill/>
          <a:ln w="15875">
            <a:solidFill>
              <a:srgbClr val="C00000"/>
            </a:solidFill>
          </a:ln>
        </p:spPr>
        <p:txBody>
          <a:bodyPr wrap="square" rtlCol="0">
            <a:spAutoFit/>
          </a:bodyPr>
          <a:lstStyle/>
          <a:p>
            <a:r>
              <a:rPr lang="en-CA" sz="1600" dirty="0">
                <a:solidFill>
                  <a:srgbClr val="C00000"/>
                </a:solidFill>
              </a:rPr>
              <a:t>e.g.</a:t>
            </a:r>
          </a:p>
          <a:p>
            <a:r>
              <a:rPr lang="en-CA" sz="1600" dirty="0">
                <a:solidFill>
                  <a:srgbClr val="C00000"/>
                </a:solidFill>
              </a:rPr>
              <a:t>60A</a:t>
            </a:r>
          </a:p>
          <a:p>
            <a:r>
              <a:rPr lang="en-CA" sz="1600" dirty="0">
                <a:solidFill>
                  <a:srgbClr val="C00000"/>
                </a:solidFill>
              </a:rPr>
              <a:t>&amp;</a:t>
            </a:r>
          </a:p>
          <a:p>
            <a:r>
              <a:rPr lang="en-CA" sz="1600" dirty="0">
                <a:solidFill>
                  <a:srgbClr val="C00000"/>
                </a:solidFill>
              </a:rPr>
              <a:t>60B</a:t>
            </a:r>
          </a:p>
        </p:txBody>
      </p:sp>
      <p:cxnSp>
        <p:nvCxnSpPr>
          <p:cNvPr id="7" name="Straight Arrow Connector 6">
            <a:extLst>
              <a:ext uri="{FF2B5EF4-FFF2-40B4-BE49-F238E27FC236}">
                <a16:creationId xmlns:a16="http://schemas.microsoft.com/office/drawing/2014/main" id="{D91459DC-935A-2BC8-DB62-A8EFCBD26B97}"/>
              </a:ext>
            </a:extLst>
          </p:cNvPr>
          <p:cNvCxnSpPr>
            <a:cxnSpLocks/>
          </p:cNvCxnSpPr>
          <p:nvPr/>
        </p:nvCxnSpPr>
        <p:spPr>
          <a:xfrm>
            <a:off x="1357575" y="4874930"/>
            <a:ext cx="1082695" cy="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0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838200" y="352062"/>
            <a:ext cx="10515600" cy="740051"/>
          </a:xfrm>
        </p:spPr>
        <p:txBody>
          <a:bodyPr>
            <a:normAutofit/>
          </a:bodyPr>
          <a:lstStyle/>
          <a:p>
            <a:r>
              <a:rPr lang="en-US" sz="3600" dirty="0"/>
              <a:t>Useful Reports</a:t>
            </a:r>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1253150" y="1729087"/>
            <a:ext cx="3657600" cy="2103530"/>
          </a:xfrm>
          <a:prstGeom prst="rect">
            <a:avLst/>
          </a:prstGeom>
          <a:ln w="38100" cmpd="sng">
            <a:solidFill>
              <a:schemeClr val="accent2">
                <a:lumMod val="75000"/>
              </a:schemeClr>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60B</a:t>
            </a:r>
          </a:p>
          <a:p>
            <a:r>
              <a:rPr lang="en-US" sz="1800" b="1" dirty="0">
                <a:latin typeface="Calibri" panose="020F0502020204030204" pitchFamily="34" charset="0"/>
                <a:cs typeface="Calibri" panose="020F0502020204030204" pitchFamily="34" charset="0"/>
              </a:rPr>
              <a:t>LBS-All Data Service Plan/Profile</a:t>
            </a:r>
          </a:p>
          <a:p>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Summarizes all profile information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Gives you summary data for 4 of the 5 core measures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5927767" y="1729087"/>
            <a:ext cx="4699091" cy="2103530"/>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800" b="1" dirty="0"/>
              <a:t>Report 60D</a:t>
            </a:r>
          </a:p>
          <a:p>
            <a:pPr marL="0" indent="0">
              <a:lnSpc>
                <a:spcPct val="100000"/>
              </a:lnSpc>
              <a:spcBef>
                <a:spcPts val="0"/>
              </a:spcBef>
              <a:buFont typeface="Arial"/>
              <a:buNone/>
            </a:pPr>
            <a:r>
              <a:rPr lang="en-US" sz="1800" b="1" dirty="0"/>
              <a:t>LBS-All Data Outcomes/Follow-ups</a:t>
            </a:r>
          </a:p>
          <a:p>
            <a:pPr marL="0" indent="0">
              <a:lnSpc>
                <a:spcPct val="100000"/>
              </a:lnSpc>
              <a:spcBef>
                <a:spcPts val="0"/>
              </a:spcBef>
              <a:buFont typeface="Arial"/>
              <a:buNone/>
            </a:pPr>
            <a:endParaRPr lang="en-US" sz="1800" b="1" dirty="0"/>
          </a:p>
          <a:p>
            <a:pPr marL="285750" indent="-285750"/>
            <a:r>
              <a:rPr lang="en-US" sz="1800" dirty="0"/>
              <a:t>Summarizes all outcome information </a:t>
            </a:r>
            <a:endParaRPr lang="en-US" sz="1800" dirty="0">
              <a:solidFill>
                <a:srgbClr val="FF0000"/>
              </a:solidFill>
            </a:endParaRPr>
          </a:p>
          <a:p>
            <a:pPr marL="285750" indent="-285750"/>
            <a:r>
              <a:rPr lang="en-US" sz="1800" dirty="0"/>
              <a:t>Gives you summary data on completions and outcomes at exit, 3, 6 and 12 months</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3449429" y="4115203"/>
            <a:ext cx="4699090" cy="1650684"/>
          </a:xfrm>
          <a:prstGeom prst="rect">
            <a:avLst/>
          </a:prstGeom>
          <a:ln w="38100" cmpd="sng">
            <a:solidFill>
              <a:schemeClr val="accent2">
                <a:lumMod val="75000"/>
              </a:schemeClr>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61</a:t>
            </a:r>
          </a:p>
          <a:p>
            <a:r>
              <a:rPr lang="en-US" sz="1800" b="1" dirty="0">
                <a:latin typeface="Calibri" panose="020F0502020204030204" pitchFamily="34" charset="0"/>
                <a:cs typeface="Calibri" panose="020F0502020204030204" pitchFamily="34" charset="0"/>
              </a:rPr>
              <a:t>LBS Case Activity</a:t>
            </a: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Shows all data related to service plans that are open, approved, active or have been closed (weekly)</a:t>
            </a:r>
          </a:p>
          <a:p>
            <a:endParaRPr lang="en-US" dirty="0"/>
          </a:p>
        </p:txBody>
      </p:sp>
      <p:sp>
        <p:nvSpPr>
          <p:cNvPr id="2" name="TextBox 1">
            <a:extLst>
              <a:ext uri="{FF2B5EF4-FFF2-40B4-BE49-F238E27FC236}">
                <a16:creationId xmlns:a16="http://schemas.microsoft.com/office/drawing/2014/main" id="{B1F91229-E6C5-0862-CAAB-7DC4002E761F}"/>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7" name="Picture 6">
            <a:extLst>
              <a:ext uri="{FF2B5EF4-FFF2-40B4-BE49-F238E27FC236}">
                <a16:creationId xmlns:a16="http://schemas.microsoft.com/office/drawing/2014/main" id="{7F24169C-CCFE-C13C-33C8-E77F9DF31D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35866" y="352062"/>
            <a:ext cx="1781984" cy="1212090"/>
          </a:xfrm>
          <a:prstGeom prst="rect">
            <a:avLst/>
          </a:prstGeom>
        </p:spPr>
      </p:pic>
      <p:sp>
        <p:nvSpPr>
          <p:cNvPr id="9" name="TextBox 8">
            <a:extLst>
              <a:ext uri="{FF2B5EF4-FFF2-40B4-BE49-F238E27FC236}">
                <a16:creationId xmlns:a16="http://schemas.microsoft.com/office/drawing/2014/main" id="{20496B72-571A-5F15-A505-5E223E07BAB7}"/>
              </a:ext>
            </a:extLst>
          </p:cNvPr>
          <p:cNvSpPr txBox="1"/>
          <p:nvPr/>
        </p:nvSpPr>
        <p:spPr>
          <a:xfrm>
            <a:off x="6539536" y="5364310"/>
            <a:ext cx="2217113" cy="369332"/>
          </a:xfrm>
          <a:prstGeom prst="rect">
            <a:avLst/>
          </a:prstGeom>
          <a:noFill/>
        </p:spPr>
        <p:txBody>
          <a:bodyPr wrap="square" rtlCol="0">
            <a:spAutoFit/>
          </a:bodyPr>
          <a:lstStyle/>
          <a:p>
            <a:r>
              <a:rPr lang="en-CA" sz="900">
                <a:hlinkClick r:id="rId4" tooltip="https://picnicwithants.com/2012/03/20/yes-its-still-my-blog-here-it-has-many-personalities-or-something-plus-update-on-symptoms-and-spring/"/>
              </a:rPr>
              <a:t>This Photo</a:t>
            </a:r>
            <a:r>
              <a:rPr lang="en-CA" sz="900"/>
              <a:t> by Unknown Author is licensed under </a:t>
            </a:r>
            <a:r>
              <a:rPr lang="en-CA" sz="900">
                <a:hlinkClick r:id="rId5" tooltip="https://creativecommons.org/licenses/by-nc/3.0/"/>
              </a:rPr>
              <a:t>CC BY-NC</a:t>
            </a:r>
            <a:endParaRPr lang="en-CA" sz="900"/>
          </a:p>
        </p:txBody>
      </p:sp>
    </p:spTree>
    <p:extLst>
      <p:ext uri="{BB962C8B-B14F-4D97-AF65-F5344CB8AC3E}">
        <p14:creationId xmlns:p14="http://schemas.microsoft.com/office/powerpoint/2010/main" val="74650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6D67-9719-C9A8-C790-FA1F622AAD33}"/>
              </a:ext>
            </a:extLst>
          </p:cNvPr>
          <p:cNvSpPr>
            <a:spLocks noGrp="1"/>
          </p:cNvSpPr>
          <p:nvPr>
            <p:ph type="title"/>
          </p:nvPr>
        </p:nvSpPr>
        <p:spPr>
          <a:xfrm>
            <a:off x="620382" y="1852642"/>
            <a:ext cx="4689805" cy="3152716"/>
          </a:xfrm>
        </p:spPr>
        <p:txBody>
          <a:bodyPr>
            <a:noAutofit/>
          </a:bodyPr>
          <a:lstStyle/>
          <a:p>
            <a:r>
              <a:rPr lang="en-CA" sz="2800" dirty="0"/>
              <a:t>Remember the report guides!</a:t>
            </a:r>
            <a:br>
              <a:rPr lang="en-CA" sz="2800" dirty="0"/>
            </a:br>
            <a:br>
              <a:rPr lang="en-CA" sz="2800" dirty="0"/>
            </a:br>
            <a:r>
              <a:rPr lang="en-CA" sz="2800" dirty="0"/>
              <a:t>Available on </a:t>
            </a:r>
            <a:br>
              <a:rPr lang="en-CA" sz="2800" dirty="0"/>
            </a:br>
            <a:br>
              <a:rPr lang="en-CA" sz="2800" dirty="0"/>
            </a:br>
            <a:r>
              <a:rPr lang="en-CA" sz="2800" dirty="0"/>
              <a:t>- EOIS-CaMS Reporting  &amp;</a:t>
            </a:r>
            <a:br>
              <a:rPr lang="en-CA" sz="2800" dirty="0"/>
            </a:br>
            <a:r>
              <a:rPr lang="en-CA" sz="2800" dirty="0"/>
              <a:t>- </a:t>
            </a:r>
            <a:r>
              <a:rPr lang="en-CA" sz="2800" dirty="0" err="1"/>
              <a:t>myEOIS</a:t>
            </a:r>
            <a:endParaRPr lang="en-CA" sz="2800" dirty="0"/>
          </a:p>
        </p:txBody>
      </p:sp>
      <p:pic>
        <p:nvPicPr>
          <p:cNvPr id="5" name="Picture 4">
            <a:extLst>
              <a:ext uri="{FF2B5EF4-FFF2-40B4-BE49-F238E27FC236}">
                <a16:creationId xmlns:a16="http://schemas.microsoft.com/office/drawing/2014/main" id="{CA2704C3-EADF-93F1-879D-D7C0F3F3FCEB}"/>
              </a:ext>
            </a:extLst>
          </p:cNvPr>
          <p:cNvPicPr>
            <a:picLocks noChangeAspect="1"/>
          </p:cNvPicPr>
          <p:nvPr/>
        </p:nvPicPr>
        <p:blipFill>
          <a:blip r:embed="rId3"/>
          <a:stretch>
            <a:fillRect/>
          </a:stretch>
        </p:blipFill>
        <p:spPr>
          <a:xfrm>
            <a:off x="6047381" y="518660"/>
            <a:ext cx="5524237" cy="5239778"/>
          </a:xfrm>
          <a:prstGeom prst="rect">
            <a:avLst/>
          </a:prstGeom>
        </p:spPr>
      </p:pic>
      <p:sp>
        <p:nvSpPr>
          <p:cNvPr id="3" name="TextBox 2">
            <a:extLst>
              <a:ext uri="{FF2B5EF4-FFF2-40B4-BE49-F238E27FC236}">
                <a16:creationId xmlns:a16="http://schemas.microsoft.com/office/drawing/2014/main" id="{81314103-3042-5D0E-0E93-7564EE1CE2A1}"/>
              </a:ext>
            </a:extLst>
          </p:cNvPr>
          <p:cNvSpPr txBox="1"/>
          <p:nvPr/>
        </p:nvSpPr>
        <p:spPr>
          <a:xfrm>
            <a:off x="135706" y="6429279"/>
            <a:ext cx="5659156" cy="307777"/>
          </a:xfrm>
          <a:prstGeom prst="rect">
            <a:avLst/>
          </a:prstGeom>
          <a:solidFill>
            <a:srgbClr val="4B752F"/>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79587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453521" y="2225006"/>
            <a:ext cx="3574327" cy="1823580"/>
          </a:xfrm>
        </p:spPr>
        <p:txBody>
          <a:bodyPr>
            <a:noAutofit/>
          </a:bodyPr>
          <a:lstStyle/>
          <a:p>
            <a:r>
              <a:rPr lang="en-US" sz="3200" b="1" dirty="0">
                <a:latin typeface="Calibri" panose="020F0502020204030204" pitchFamily="34" charset="0"/>
                <a:cs typeface="Calibri" panose="020F0502020204030204" pitchFamily="34" charset="0"/>
              </a:rPr>
              <a:t>4. Report 60B:</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LBS-All Data Service Plan/Profile</a:t>
            </a:r>
            <a:endParaRPr lang="en-US" sz="3600" dirty="0"/>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4280290" y="729276"/>
            <a:ext cx="7392501" cy="4684196"/>
          </a:xfrm>
          <a:prstGeom prst="rect">
            <a:avLst/>
          </a:prstGeom>
          <a:ln w="38100" cmpd="sng">
            <a:solidFill>
              <a:srgbClr val="C00000"/>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Features</a:t>
            </a:r>
          </a:p>
          <a:p>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Produced as a PDF</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Generated monthly</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Based on </a:t>
            </a:r>
            <a:r>
              <a:rPr lang="en-US" sz="2300" u="sng" dirty="0">
                <a:latin typeface="Calibri" panose="020F0502020204030204" pitchFamily="34" charset="0"/>
                <a:cs typeface="Calibri" panose="020F0502020204030204" pitchFamily="34" charset="0"/>
              </a:rPr>
              <a:t>active</a:t>
            </a:r>
            <a:r>
              <a:rPr lang="en-US" sz="2300" dirty="0">
                <a:latin typeface="Calibri" panose="020F0502020204030204" pitchFamily="34" charset="0"/>
                <a:cs typeface="Calibri" panose="020F0502020204030204" pitchFamily="34" charset="0"/>
              </a:rPr>
              <a:t> service plans</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Summarizes all service plan/profile information </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Gives you summary data for 4 of the 5 core measures for your site</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Can be used to monitor progress toward meeting core measures and for planning</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Provincial and regional “Rollup” reports are also available</a:t>
            </a:r>
          </a:p>
          <a:p>
            <a:pPr marL="285750" indent="-285750">
              <a:buFont typeface="Arial" panose="020B0604020202020204" pitchFamily="34" charset="0"/>
              <a:buChar char="•"/>
            </a:pPr>
            <a:r>
              <a:rPr lang="en-US" sz="2300" dirty="0">
                <a:solidFill>
                  <a:srgbClr val="C00000"/>
                </a:solidFill>
                <a:latin typeface="Calibri" panose="020F0502020204030204" pitchFamily="34" charset="0"/>
                <a:cs typeface="Calibri" panose="020F0502020204030204" pitchFamily="34" charset="0"/>
              </a:rPr>
              <a:t>Will not match DSQ 64 report because DSQ draws most data from </a:t>
            </a:r>
            <a:r>
              <a:rPr lang="en-US" sz="2300" u="sng" dirty="0">
                <a:solidFill>
                  <a:srgbClr val="C00000"/>
                </a:solidFill>
                <a:latin typeface="Calibri" panose="020F0502020204030204" pitchFamily="34" charset="0"/>
                <a:cs typeface="Calibri" panose="020F0502020204030204" pitchFamily="34" charset="0"/>
              </a:rPr>
              <a:t>closed</a:t>
            </a:r>
            <a:r>
              <a:rPr lang="en-US" sz="2300" dirty="0">
                <a:solidFill>
                  <a:srgbClr val="C00000"/>
                </a:solidFill>
                <a:latin typeface="Calibri" panose="020F0502020204030204" pitchFamily="34" charset="0"/>
                <a:cs typeface="Calibri" panose="020F0502020204030204" pitchFamily="34" charset="0"/>
              </a:rPr>
              <a:t> service plans</a:t>
            </a:r>
          </a:p>
        </p:txBody>
      </p:sp>
      <p:sp>
        <p:nvSpPr>
          <p:cNvPr id="2" name="TextBox 1">
            <a:extLst>
              <a:ext uri="{FF2B5EF4-FFF2-40B4-BE49-F238E27FC236}">
                <a16:creationId xmlns:a16="http://schemas.microsoft.com/office/drawing/2014/main" id="{4C7E9310-BBF4-03F6-23A0-877C66091C4F}"/>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96312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BBDD2-899A-17C2-600F-AC681B7CACA4}"/>
              </a:ext>
            </a:extLst>
          </p:cNvPr>
          <p:cNvSpPr txBox="1"/>
          <p:nvPr/>
        </p:nvSpPr>
        <p:spPr>
          <a:xfrm>
            <a:off x="4297119" y="723207"/>
            <a:ext cx="6717124" cy="4339650"/>
          </a:xfrm>
          <a:prstGeom prst="rect">
            <a:avLst/>
          </a:prstGeom>
          <a:noFill/>
        </p:spPr>
        <p:txBody>
          <a:bodyPr wrap="square">
            <a:spAutoFit/>
          </a:bodyPr>
          <a:lstStyle/>
          <a:p>
            <a:r>
              <a:rPr lang="en-US" sz="2300" b="1" dirty="0">
                <a:latin typeface="Calibri" panose="020F0502020204030204" pitchFamily="34" charset="0"/>
                <a:cs typeface="Calibri" panose="020F0502020204030204" pitchFamily="34" charset="0"/>
              </a:rPr>
              <a:t>Other Tidbits</a:t>
            </a:r>
          </a:p>
          <a:p>
            <a:endParaRPr lang="en-US" sz="2300" b="1" i="0" u="none" strike="noStrike" baseline="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Closed service plans are included if they were </a:t>
            </a:r>
            <a:r>
              <a:rPr lang="en-US" sz="2300" u="sng" dirty="0">
                <a:solidFill>
                  <a:srgbClr val="C00000"/>
                </a:solidFill>
                <a:latin typeface="Calibri" panose="020F0502020204030204" pitchFamily="34" charset="0"/>
                <a:cs typeface="Calibri" panose="020F0502020204030204" pitchFamily="34" charset="0"/>
              </a:rPr>
              <a:t>active</a:t>
            </a:r>
            <a:r>
              <a:rPr lang="en-US" sz="2300" dirty="0">
                <a:latin typeface="Calibri" panose="020F0502020204030204" pitchFamily="34" charset="0"/>
                <a:cs typeface="Calibri" panose="020F0502020204030204" pitchFamily="34" charset="0"/>
              </a:rPr>
              <a:t> during the report period and do not have a Closure Reason of “Opened in Error”. </a:t>
            </a:r>
          </a:p>
          <a:p>
            <a:pPr marL="285750" indent="-28575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All sections of the report, except for ‘Expenditures’ and ‘Unique Learners Served’, are based on total # of service plans year to date.</a:t>
            </a:r>
          </a:p>
          <a:p>
            <a:pPr marL="285750" indent="-28575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If a learner has more than one service plan in the report period, data from each plan is counted.</a:t>
            </a:r>
            <a:endParaRPr lang="en-CA" sz="2300" dirty="0">
              <a:latin typeface="Calibri" panose="020F0502020204030204" pitchFamily="34" charset="0"/>
              <a:cs typeface="Calibri" panose="020F0502020204030204" pitchFamily="34" charset="0"/>
            </a:endParaRPr>
          </a:p>
        </p:txBody>
      </p:sp>
      <p:sp>
        <p:nvSpPr>
          <p:cNvPr id="2" name="Title 4">
            <a:extLst>
              <a:ext uri="{FF2B5EF4-FFF2-40B4-BE49-F238E27FC236}">
                <a16:creationId xmlns:a16="http://schemas.microsoft.com/office/drawing/2014/main" id="{7A7BDC3E-90EE-7185-1A80-FA58FB117438}"/>
              </a:ext>
            </a:extLst>
          </p:cNvPr>
          <p:cNvSpPr txBox="1">
            <a:spLocks/>
          </p:cNvSpPr>
          <p:nvPr/>
        </p:nvSpPr>
        <p:spPr>
          <a:xfrm>
            <a:off x="453522" y="2225006"/>
            <a:ext cx="3546278" cy="18235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4. Report 60B:</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LBS-All Data Service Plan/Profile</a:t>
            </a:r>
            <a:endParaRPr lang="en-US" sz="3600" dirty="0"/>
          </a:p>
        </p:txBody>
      </p:sp>
      <p:sp>
        <p:nvSpPr>
          <p:cNvPr id="4" name="TextBox 3">
            <a:extLst>
              <a:ext uri="{FF2B5EF4-FFF2-40B4-BE49-F238E27FC236}">
                <a16:creationId xmlns:a16="http://schemas.microsoft.com/office/drawing/2014/main" id="{3356ECFA-A89D-12FB-9B4B-AB6E6AF61014}"/>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38893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C84A0-1CC5-A847-84F0-9847FE2C6020}"/>
              </a:ext>
            </a:extLst>
          </p:cNvPr>
          <p:cNvSpPr>
            <a:spLocks noGrp="1"/>
          </p:cNvSpPr>
          <p:nvPr>
            <p:ph type="body" idx="1"/>
          </p:nvPr>
        </p:nvSpPr>
        <p:spPr>
          <a:xfrm>
            <a:off x="843576" y="1191716"/>
            <a:ext cx="10504848" cy="911966"/>
          </a:xfrm>
        </p:spPr>
        <p:txBody>
          <a:bodyPr>
            <a:normAutofit/>
          </a:bodyPr>
          <a:lstStyle/>
          <a:p>
            <a:pPr marL="114300" indent="0">
              <a:buNone/>
            </a:pPr>
            <a:r>
              <a:rPr lang="en-CA" sz="3600" dirty="0">
                <a:solidFill>
                  <a:srgbClr val="C00000"/>
                </a:solidFill>
              </a:rPr>
              <a:t>Take a look at some of the data in report 60B…</a:t>
            </a:r>
          </a:p>
        </p:txBody>
      </p:sp>
      <p:sp>
        <p:nvSpPr>
          <p:cNvPr id="2" name="TextBox 1">
            <a:extLst>
              <a:ext uri="{FF2B5EF4-FFF2-40B4-BE49-F238E27FC236}">
                <a16:creationId xmlns:a16="http://schemas.microsoft.com/office/drawing/2014/main" id="{0BE11870-799C-5CA1-A2A5-A1E635CE2A3E}"/>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2050" name="Picture 2" descr="I Love DATA - Data laughing | Meme Generator">
            <a:extLst>
              <a:ext uri="{FF2B5EF4-FFF2-40B4-BE49-F238E27FC236}">
                <a16:creationId xmlns:a16="http://schemas.microsoft.com/office/drawing/2014/main" id="{1AD67AF4-299D-AD62-270C-FDB111AC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499" y="2789335"/>
            <a:ext cx="2918974" cy="271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1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g9c9307fa39_0_0"/>
          <p:cNvSpPr txBox="1"/>
          <p:nvPr/>
        </p:nvSpPr>
        <p:spPr>
          <a:xfrm>
            <a:off x="557790" y="1096146"/>
            <a:ext cx="5214711" cy="4311716"/>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2000" i="1" dirty="0">
                <a:solidFill>
                  <a:schemeClr val="tx1"/>
                </a:solidFill>
                <a:latin typeface="Calibri" panose="020F0502020204030204" pitchFamily="34" charset="0"/>
                <a:ea typeface="Book Antiqua"/>
                <a:cs typeface="Calibri" panose="020F0502020204030204" pitchFamily="34" charset="0"/>
                <a:sym typeface="Book Antiqua"/>
              </a:rPr>
              <a:t>I would like to begin by acknowledging the Indigenous Peoples of all the lands that we are on today. While we meet today on a virtual platform, I would like to take a moment to acknowledge the importance of the lands, which we each call home. </a:t>
            </a:r>
          </a:p>
          <a:p>
            <a:pPr marL="152400" marR="0" lvl="0" indent="0" algn="l" rtl="0">
              <a:lnSpc>
                <a:spcPct val="90000"/>
              </a:lnSpc>
              <a:spcBef>
                <a:spcPts val="0"/>
              </a:spcBef>
              <a:spcAft>
                <a:spcPts val="0"/>
              </a:spcAft>
              <a:buClr>
                <a:schemeClr val="dk1"/>
              </a:buClr>
              <a:buSzPts val="2400"/>
              <a:buFont typeface="Arial"/>
              <a:buNone/>
            </a:pPr>
            <a:endParaRPr lang="en-CA" sz="2000" i="1" dirty="0">
              <a:solidFill>
                <a:schemeClr val="tx1"/>
              </a:solidFill>
              <a:latin typeface="Calibri" panose="020F0502020204030204" pitchFamily="34" charset="0"/>
              <a:ea typeface="Book Antiqua"/>
              <a:cs typeface="Calibri" panose="020F0502020204030204" pitchFamily="34" charset="0"/>
              <a:sym typeface="Book Antiqua"/>
            </a:endParaRPr>
          </a:p>
          <a:p>
            <a:pPr marL="152400" marR="0" lvl="0" indent="0" algn="l" rtl="0">
              <a:lnSpc>
                <a:spcPct val="90000"/>
              </a:lnSpc>
              <a:spcBef>
                <a:spcPts val="0"/>
              </a:spcBef>
              <a:spcAft>
                <a:spcPts val="0"/>
              </a:spcAft>
              <a:buClr>
                <a:schemeClr val="dk1"/>
              </a:buClr>
              <a:buSzPts val="2400"/>
              <a:buFont typeface="Arial"/>
              <a:buNone/>
            </a:pPr>
            <a:r>
              <a:rPr lang="en-CA" sz="2000" i="1" dirty="0">
                <a:solidFill>
                  <a:schemeClr val="tx1"/>
                </a:solidFill>
                <a:latin typeface="Calibri" panose="020F0502020204030204" pitchFamily="34" charset="0"/>
                <a:ea typeface="Book Antiqua"/>
                <a:cs typeface="Calibri" panose="020F0502020204030204" pitchFamily="34" charset="0"/>
                <a:sym typeface="Book Antiqua"/>
              </a:rPr>
              <a:t>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sz="3600" b="0" i="1"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2" name="Picture 1" descr="A picture containing text, outdoor, sunset, silhouette&#10;&#10;Description automatically generated">
            <a:extLst>
              <a:ext uri="{FF2B5EF4-FFF2-40B4-BE49-F238E27FC236}">
                <a16:creationId xmlns:a16="http://schemas.microsoft.com/office/drawing/2014/main" id="{2DC1D6A6-D055-D07D-7757-74C6B5B74CB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749" r="4462" b="-1"/>
          <a:stretch/>
        </p:blipFill>
        <p:spPr>
          <a:xfrm>
            <a:off x="6600715" y="1268736"/>
            <a:ext cx="5157284" cy="39665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B8746-7729-9AA4-AAA9-7D0083298691}"/>
              </a:ext>
            </a:extLst>
          </p:cNvPr>
          <p:cNvSpPr>
            <a:spLocks noGrp="1"/>
          </p:cNvSpPr>
          <p:nvPr>
            <p:ph type="body" idx="1"/>
          </p:nvPr>
        </p:nvSpPr>
        <p:spPr/>
        <p:txBody>
          <a:bodyPr/>
          <a:lstStyle/>
          <a:p>
            <a:endParaRPr lang="en-CA" dirty="0"/>
          </a:p>
        </p:txBody>
      </p:sp>
      <p:pic>
        <p:nvPicPr>
          <p:cNvPr id="5" name="Picture 4">
            <a:extLst>
              <a:ext uri="{FF2B5EF4-FFF2-40B4-BE49-F238E27FC236}">
                <a16:creationId xmlns:a16="http://schemas.microsoft.com/office/drawing/2014/main" id="{CCBB5CCB-42D3-16FD-8BE7-37183E978ADA}"/>
              </a:ext>
            </a:extLst>
          </p:cNvPr>
          <p:cNvPicPr>
            <a:picLocks noChangeAspect="1"/>
          </p:cNvPicPr>
          <p:nvPr/>
        </p:nvPicPr>
        <p:blipFill>
          <a:blip r:embed="rId3"/>
          <a:stretch>
            <a:fillRect/>
          </a:stretch>
        </p:blipFill>
        <p:spPr>
          <a:xfrm>
            <a:off x="686690" y="681037"/>
            <a:ext cx="10818620" cy="4431675"/>
          </a:xfrm>
          <a:prstGeom prst="rect">
            <a:avLst/>
          </a:prstGeom>
        </p:spPr>
      </p:pic>
      <p:sp>
        <p:nvSpPr>
          <p:cNvPr id="2" name="TextBox 1">
            <a:extLst>
              <a:ext uri="{FF2B5EF4-FFF2-40B4-BE49-F238E27FC236}">
                <a16:creationId xmlns:a16="http://schemas.microsoft.com/office/drawing/2014/main" id="{7A5821FA-9022-BAFE-29A9-5E59017B8A7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43441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B8746-7729-9AA4-AAA9-7D0083298691}"/>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66EE3A91-4D07-E223-8ADF-6DD3A823ABFC}"/>
              </a:ext>
            </a:extLst>
          </p:cNvPr>
          <p:cNvPicPr>
            <a:picLocks noChangeAspect="1"/>
          </p:cNvPicPr>
          <p:nvPr/>
        </p:nvPicPr>
        <p:blipFill>
          <a:blip r:embed="rId3"/>
          <a:stretch>
            <a:fillRect/>
          </a:stretch>
        </p:blipFill>
        <p:spPr>
          <a:xfrm>
            <a:off x="126124" y="1240407"/>
            <a:ext cx="11939752" cy="4390875"/>
          </a:xfrm>
          <a:prstGeom prst="rect">
            <a:avLst/>
          </a:prstGeom>
        </p:spPr>
      </p:pic>
      <p:sp>
        <p:nvSpPr>
          <p:cNvPr id="6" name="TextBox 5">
            <a:extLst>
              <a:ext uri="{FF2B5EF4-FFF2-40B4-BE49-F238E27FC236}">
                <a16:creationId xmlns:a16="http://schemas.microsoft.com/office/drawing/2014/main" id="{FF543411-7A76-6C48-528B-22D4F1D3C293}"/>
              </a:ext>
            </a:extLst>
          </p:cNvPr>
          <p:cNvSpPr txBox="1"/>
          <p:nvPr/>
        </p:nvSpPr>
        <p:spPr>
          <a:xfrm>
            <a:off x="4083269" y="948019"/>
            <a:ext cx="1734207"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#7</a:t>
            </a:r>
          </a:p>
        </p:txBody>
      </p:sp>
      <p:cxnSp>
        <p:nvCxnSpPr>
          <p:cNvPr id="8" name="Straight Arrow Connector 7">
            <a:extLst>
              <a:ext uri="{FF2B5EF4-FFF2-40B4-BE49-F238E27FC236}">
                <a16:creationId xmlns:a16="http://schemas.microsoft.com/office/drawing/2014/main" id="{76A61CF5-0A2B-D1C6-0770-1745230F9FA9}"/>
              </a:ext>
            </a:extLst>
          </p:cNvPr>
          <p:cNvCxnSpPr>
            <a:cxnSpLocks/>
          </p:cNvCxnSpPr>
          <p:nvPr/>
        </p:nvCxnSpPr>
        <p:spPr>
          <a:xfrm flipH="1">
            <a:off x="523415" y="1226718"/>
            <a:ext cx="3455802" cy="132099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B77466-4A8B-70A2-DEFB-7F0D76EA8449}"/>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0023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9D2DC5-D7D6-6686-FAA3-2D6C83E48E03}"/>
              </a:ext>
            </a:extLst>
          </p:cNvPr>
          <p:cNvPicPr>
            <a:picLocks noChangeAspect="1"/>
          </p:cNvPicPr>
          <p:nvPr/>
        </p:nvPicPr>
        <p:blipFill>
          <a:blip r:embed="rId3"/>
          <a:stretch>
            <a:fillRect/>
          </a:stretch>
        </p:blipFill>
        <p:spPr>
          <a:xfrm>
            <a:off x="633909" y="2217815"/>
            <a:ext cx="11083482" cy="1322642"/>
          </a:xfrm>
          <a:prstGeom prst="rect">
            <a:avLst/>
          </a:prstGeom>
        </p:spPr>
      </p:pic>
      <p:pic>
        <p:nvPicPr>
          <p:cNvPr id="9" name="Picture 8">
            <a:extLst>
              <a:ext uri="{FF2B5EF4-FFF2-40B4-BE49-F238E27FC236}">
                <a16:creationId xmlns:a16="http://schemas.microsoft.com/office/drawing/2014/main" id="{2627B636-F218-8170-9D21-FAAED8FE6DD7}"/>
              </a:ext>
            </a:extLst>
          </p:cNvPr>
          <p:cNvPicPr>
            <a:picLocks noChangeAspect="1"/>
          </p:cNvPicPr>
          <p:nvPr/>
        </p:nvPicPr>
        <p:blipFill>
          <a:blip r:embed="rId4"/>
          <a:stretch>
            <a:fillRect/>
          </a:stretch>
        </p:blipFill>
        <p:spPr>
          <a:xfrm>
            <a:off x="718056" y="510872"/>
            <a:ext cx="10827514" cy="1077148"/>
          </a:xfrm>
          <a:prstGeom prst="rect">
            <a:avLst/>
          </a:prstGeom>
        </p:spPr>
      </p:pic>
      <p:pic>
        <p:nvPicPr>
          <p:cNvPr id="11" name="Picture 10">
            <a:extLst>
              <a:ext uri="{FF2B5EF4-FFF2-40B4-BE49-F238E27FC236}">
                <a16:creationId xmlns:a16="http://schemas.microsoft.com/office/drawing/2014/main" id="{6514510F-CB0D-983E-AABF-E1C7F2400552}"/>
              </a:ext>
            </a:extLst>
          </p:cNvPr>
          <p:cNvPicPr>
            <a:picLocks noChangeAspect="1"/>
          </p:cNvPicPr>
          <p:nvPr/>
        </p:nvPicPr>
        <p:blipFill>
          <a:blip r:embed="rId5"/>
          <a:stretch>
            <a:fillRect/>
          </a:stretch>
        </p:blipFill>
        <p:spPr>
          <a:xfrm>
            <a:off x="633909" y="4102770"/>
            <a:ext cx="11242693" cy="143510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9D057B-7D0B-2633-7C5D-8B184CD9755F}"/>
                  </a:ext>
                </a:extLst>
              </p:cNvPr>
              <p:cNvSpPr txBox="1"/>
              <p:nvPr/>
            </p:nvSpPr>
            <p:spPr>
              <a:xfrm>
                <a:off x="5782792" y="2619100"/>
                <a:ext cx="2597698"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a:solidFill>
                                <a:srgbClr val="C00000"/>
                              </a:solidFill>
                              <a:latin typeface="Cambria Math" panose="02040503050406030204" pitchFamily="18" charset="0"/>
                            </a:rPr>
                            <m:t>1123 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𝑜𝑢𝑡</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100=97%</m:t>
                      </m:r>
                    </m:oMath>
                  </m:oMathPara>
                </a14:m>
                <a:endParaRPr lang="en-CA" sz="1600" dirty="0">
                  <a:solidFill>
                    <a:schemeClr val="accent2"/>
                  </a:solidFill>
                </a:endParaRPr>
              </a:p>
            </p:txBody>
          </p:sp>
        </mc:Choice>
        <mc:Fallback xmlns="">
          <p:sp>
            <p:nvSpPr>
              <p:cNvPr id="12" name="TextBox 11">
                <a:extLst>
                  <a:ext uri="{FF2B5EF4-FFF2-40B4-BE49-F238E27FC236}">
                    <a16:creationId xmlns:a16="http://schemas.microsoft.com/office/drawing/2014/main" id="{B09D057B-7D0B-2633-7C5D-8B184CD9755F}"/>
                  </a:ext>
                </a:extLst>
              </p:cNvPr>
              <p:cNvSpPr txBox="1">
                <a:spLocks noRot="1" noChangeAspect="1" noMove="1" noResize="1" noEditPoints="1" noAdjustHandles="1" noChangeArrowheads="1" noChangeShapeType="1" noTextEdit="1"/>
              </p:cNvSpPr>
              <p:nvPr/>
            </p:nvSpPr>
            <p:spPr>
              <a:xfrm>
                <a:off x="5782792" y="2619100"/>
                <a:ext cx="2597698" cy="601960"/>
              </a:xfrm>
              <a:prstGeom prst="rect">
                <a:avLst/>
              </a:prstGeom>
              <a:blipFill>
                <a:blip r:embed="rId6"/>
                <a:stretch>
                  <a:fillRect/>
                </a:stretch>
              </a:blipFill>
              <a:ln w="15875">
                <a:solidFill>
                  <a:srgbClr val="C00000"/>
                </a:solidFill>
              </a:ln>
            </p:spPr>
            <p:txBody>
              <a:bodyPr/>
              <a:lstStyle/>
              <a:p>
                <a:r>
                  <a:rPr lang="en-CA">
                    <a:noFill/>
                  </a:rPr>
                  <a:t> </a:t>
                </a:r>
              </a:p>
            </p:txBody>
          </p:sp>
        </mc:Fallback>
      </mc:AlternateContent>
      <p:cxnSp>
        <p:nvCxnSpPr>
          <p:cNvPr id="17" name="Straight Arrow Connector 16">
            <a:extLst>
              <a:ext uri="{FF2B5EF4-FFF2-40B4-BE49-F238E27FC236}">
                <a16:creationId xmlns:a16="http://schemas.microsoft.com/office/drawing/2014/main" id="{4DB7D230-69B7-3ADF-EAE6-C4872F26E768}"/>
              </a:ext>
            </a:extLst>
          </p:cNvPr>
          <p:cNvCxnSpPr/>
          <p:nvPr/>
        </p:nvCxnSpPr>
        <p:spPr>
          <a:xfrm flipV="1">
            <a:off x="8431399" y="2352215"/>
            <a:ext cx="2730587" cy="4225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55DD77-83C4-1143-72EA-E83BF7D1609E}"/>
                  </a:ext>
                </a:extLst>
              </p:cNvPr>
              <p:cNvSpPr txBox="1"/>
              <p:nvPr/>
            </p:nvSpPr>
            <p:spPr>
              <a:xfrm>
                <a:off x="5782793" y="4499013"/>
                <a:ext cx="2597697"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a:solidFill>
                                <a:srgbClr val="C00000"/>
                              </a:solidFill>
                              <a:latin typeface="Cambria Math" panose="02040503050406030204" pitchFamily="18" charset="0"/>
                            </a:rPr>
                            <m:t>11 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𝑖𝑛</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100=1%</m:t>
                      </m:r>
                    </m:oMath>
                  </m:oMathPara>
                </a14:m>
                <a:endParaRPr lang="en-CA" sz="1600" dirty="0">
                  <a:solidFill>
                    <a:schemeClr val="accent2"/>
                  </a:solidFill>
                </a:endParaRPr>
              </a:p>
            </p:txBody>
          </p:sp>
        </mc:Choice>
        <mc:Fallback xmlns="">
          <p:sp>
            <p:nvSpPr>
              <p:cNvPr id="18" name="TextBox 17">
                <a:extLst>
                  <a:ext uri="{FF2B5EF4-FFF2-40B4-BE49-F238E27FC236}">
                    <a16:creationId xmlns:a16="http://schemas.microsoft.com/office/drawing/2014/main" id="{4955DD77-83C4-1143-72EA-E83BF7D1609E}"/>
                  </a:ext>
                </a:extLst>
              </p:cNvPr>
              <p:cNvSpPr txBox="1">
                <a:spLocks noRot="1" noChangeAspect="1" noMove="1" noResize="1" noEditPoints="1" noAdjustHandles="1" noChangeArrowheads="1" noChangeShapeType="1" noTextEdit="1"/>
              </p:cNvSpPr>
              <p:nvPr/>
            </p:nvSpPr>
            <p:spPr>
              <a:xfrm>
                <a:off x="5782793" y="4499013"/>
                <a:ext cx="2597697" cy="601960"/>
              </a:xfrm>
              <a:prstGeom prst="rect">
                <a:avLst/>
              </a:prstGeom>
              <a:blipFill>
                <a:blip r:embed="rId7"/>
                <a:stretch>
                  <a:fillRect/>
                </a:stretch>
              </a:blipFill>
              <a:ln w="15875">
                <a:solidFill>
                  <a:srgbClr val="C00000"/>
                </a:solidFill>
              </a:ln>
            </p:spPr>
            <p:txBody>
              <a:bodyPr/>
              <a:lstStyle/>
              <a:p>
                <a:r>
                  <a:rPr lang="en-CA">
                    <a:noFill/>
                  </a:rPr>
                  <a:t> </a:t>
                </a:r>
              </a:p>
            </p:txBody>
          </p:sp>
        </mc:Fallback>
      </mc:AlternateContent>
      <p:cxnSp>
        <p:nvCxnSpPr>
          <p:cNvPr id="20" name="Straight Arrow Connector 19">
            <a:extLst>
              <a:ext uri="{FF2B5EF4-FFF2-40B4-BE49-F238E27FC236}">
                <a16:creationId xmlns:a16="http://schemas.microsoft.com/office/drawing/2014/main" id="{44E98AFB-8BF0-DF51-1C5C-BE89D141A967}"/>
              </a:ext>
            </a:extLst>
          </p:cNvPr>
          <p:cNvCxnSpPr>
            <a:cxnSpLocks/>
          </p:cNvCxnSpPr>
          <p:nvPr/>
        </p:nvCxnSpPr>
        <p:spPr>
          <a:xfrm>
            <a:off x="8431399" y="4691818"/>
            <a:ext cx="2944998" cy="24594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24DA94-6FEB-0A91-E6FE-AC0049521E30}"/>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9656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How can the referral in and out numbers help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838200" y="1500255"/>
            <a:ext cx="9584838" cy="4166952"/>
          </a:xfrm>
        </p:spPr>
        <p:txBody>
          <a:bodyPr>
            <a:normAutofit fontScale="92500" lnSpcReduction="10000"/>
          </a:bodyPr>
          <a:lstStyle/>
          <a:p>
            <a:pPr marL="114300" indent="0">
              <a:buNone/>
            </a:pPr>
            <a:r>
              <a:rPr lang="en-CA" dirty="0"/>
              <a:t>You can you see at a glance</a:t>
            </a:r>
          </a:p>
          <a:p>
            <a:r>
              <a:rPr lang="en-CA" dirty="0"/>
              <a:t>where you are getting referrals in and making referrals out</a:t>
            </a:r>
          </a:p>
          <a:p>
            <a:r>
              <a:rPr lang="en-CA" dirty="0"/>
              <a:t>how many of each ref in/out category you have (or don’t)</a:t>
            </a:r>
          </a:p>
          <a:p>
            <a:r>
              <a:rPr lang="en-CA" dirty="0"/>
              <a:t>if the referral in/out totals make sense based on the activity at your site and in your community</a:t>
            </a:r>
          </a:p>
          <a:p>
            <a:r>
              <a:rPr lang="en-CA" dirty="0"/>
              <a:t>if you may not be recording referrals accurately</a:t>
            </a:r>
          </a:p>
          <a:p>
            <a:pPr marL="114300" indent="0">
              <a:buNone/>
            </a:pPr>
            <a:endParaRPr lang="en-CA" i="1" dirty="0"/>
          </a:p>
          <a:p>
            <a:pPr marL="114300" indent="0">
              <a:buNone/>
            </a:pPr>
            <a:r>
              <a:rPr lang="en-CA" i="1" dirty="0">
                <a:solidFill>
                  <a:srgbClr val="C00000"/>
                </a:solidFill>
              </a:rPr>
              <a:t>It may sound obvious but….if you don’t record the referrals into and out of the program, then they won’t be in your data!</a:t>
            </a:r>
          </a:p>
          <a:p>
            <a:pPr marL="114300" indent="0">
              <a:buNone/>
            </a:pPr>
            <a:endParaRPr lang="en-CA" dirty="0"/>
          </a:p>
        </p:txBody>
      </p:sp>
      <p:sp>
        <p:nvSpPr>
          <p:cNvPr id="4" name="TextBox 3">
            <a:extLst>
              <a:ext uri="{FF2B5EF4-FFF2-40B4-BE49-F238E27FC236}">
                <a16:creationId xmlns:a16="http://schemas.microsoft.com/office/drawing/2014/main" id="{C35F232C-203F-DDCE-37B4-39CFA6BC6C32}"/>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A picture containing vector graphics, clipart&#10;&#10;Description automatically generated">
            <a:extLst>
              <a:ext uri="{FF2B5EF4-FFF2-40B4-BE49-F238E27FC236}">
                <a16:creationId xmlns:a16="http://schemas.microsoft.com/office/drawing/2014/main" id="{9D83E536-3814-D938-FC6D-73DFFD02EE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89129" y="1190793"/>
            <a:ext cx="2127928" cy="1269664"/>
          </a:xfrm>
          <a:prstGeom prst="rect">
            <a:avLst/>
          </a:prstGeom>
        </p:spPr>
      </p:pic>
    </p:spTree>
    <p:extLst>
      <p:ext uri="{BB962C8B-B14F-4D97-AF65-F5344CB8AC3E}">
        <p14:creationId xmlns:p14="http://schemas.microsoft.com/office/powerpoint/2010/main" val="4950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62EAED-B84A-4708-4BB0-EC2546EB48DC}"/>
              </a:ext>
            </a:extLst>
          </p:cNvPr>
          <p:cNvPicPr>
            <a:picLocks noChangeAspect="1"/>
          </p:cNvPicPr>
          <p:nvPr/>
        </p:nvPicPr>
        <p:blipFill>
          <a:blip r:embed="rId3"/>
          <a:stretch>
            <a:fillRect/>
          </a:stretch>
        </p:blipFill>
        <p:spPr>
          <a:xfrm>
            <a:off x="876562" y="622344"/>
            <a:ext cx="10539774" cy="1945358"/>
          </a:xfrm>
          <a:prstGeom prst="rect">
            <a:avLst/>
          </a:prstGeom>
        </p:spPr>
      </p:pic>
      <p:sp>
        <p:nvSpPr>
          <p:cNvPr id="7" name="TextBox 6">
            <a:extLst>
              <a:ext uri="{FF2B5EF4-FFF2-40B4-BE49-F238E27FC236}">
                <a16:creationId xmlns:a16="http://schemas.microsoft.com/office/drawing/2014/main" id="{3564B019-EF51-71B2-0129-4A652C11ABF8}"/>
              </a:ext>
            </a:extLst>
          </p:cNvPr>
          <p:cNvSpPr txBox="1"/>
          <p:nvPr/>
        </p:nvSpPr>
        <p:spPr>
          <a:xfrm>
            <a:off x="3264513" y="2760942"/>
            <a:ext cx="5662974" cy="2254463"/>
          </a:xfrm>
          <a:prstGeom prst="rect">
            <a:avLst/>
          </a:prstGeom>
          <a:noFill/>
          <a:ln w="15875">
            <a:solidFill>
              <a:schemeClr val="accent2">
                <a:lumMod val="75000"/>
              </a:schemeClr>
            </a:solidFill>
          </a:ln>
        </p:spPr>
        <p:txBody>
          <a:bodyPr wrap="square" rtlCol="0">
            <a:spAutoFit/>
          </a:bodyPr>
          <a:lstStyle/>
          <a:p>
            <a:pPr algn="ctr"/>
            <a:r>
              <a:rPr lang="en-CA" sz="2000" dirty="0">
                <a:solidFill>
                  <a:schemeClr val="accent2">
                    <a:lumMod val="75000"/>
                  </a:schemeClr>
                </a:solidFill>
              </a:rPr>
              <a:t>Why is this $0?</a:t>
            </a:r>
          </a:p>
          <a:p>
            <a:endParaRPr lang="en-CA" sz="2000" dirty="0"/>
          </a:p>
          <a:p>
            <a:pPr marL="285750" indent="-285750">
              <a:buFont typeface="Arial" panose="020B0604020202020204" pitchFamily="34" charset="0"/>
              <a:buChar char="•"/>
            </a:pPr>
            <a:r>
              <a:rPr lang="en-CA" sz="2000" dirty="0"/>
              <a:t>This site doesn’t use Training Support funds </a:t>
            </a:r>
          </a:p>
          <a:p>
            <a:endParaRPr lang="en-CA" sz="1000" dirty="0"/>
          </a:p>
          <a:p>
            <a:pPr algn="ctr"/>
            <a:r>
              <a:rPr lang="en-CA" sz="2000" dirty="0"/>
              <a:t>or</a:t>
            </a:r>
          </a:p>
          <a:p>
            <a:endParaRPr lang="en-CA" sz="1050" dirty="0"/>
          </a:p>
          <a:p>
            <a:pPr marL="285750" indent="-285750">
              <a:buFont typeface="Arial" panose="020B0604020202020204" pitchFamily="34" charset="0"/>
              <a:buChar char="•"/>
            </a:pPr>
            <a:r>
              <a:rPr lang="en-CA" sz="2000" dirty="0"/>
              <a:t>They have not yet entered any Training Support data into their service plans in CaMS</a:t>
            </a:r>
          </a:p>
        </p:txBody>
      </p:sp>
      <p:cxnSp>
        <p:nvCxnSpPr>
          <p:cNvPr id="9" name="Straight Arrow Connector 8">
            <a:extLst>
              <a:ext uri="{FF2B5EF4-FFF2-40B4-BE49-F238E27FC236}">
                <a16:creationId xmlns:a16="http://schemas.microsoft.com/office/drawing/2014/main" id="{E25D9457-898A-4994-56E8-CEE9DE9C2C99}"/>
              </a:ext>
            </a:extLst>
          </p:cNvPr>
          <p:cNvCxnSpPr>
            <a:cxnSpLocks/>
          </p:cNvCxnSpPr>
          <p:nvPr/>
        </p:nvCxnSpPr>
        <p:spPr>
          <a:xfrm flipV="1">
            <a:off x="7271057" y="2024292"/>
            <a:ext cx="2926080" cy="1545021"/>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2A79625-D7B2-BAFF-4B83-E60EAED2882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07003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AFC4-8D61-57E1-8DB1-B4D4B79BFD7A}"/>
              </a:ext>
            </a:extLst>
          </p:cNvPr>
          <p:cNvSpPr>
            <a:spLocks noGrp="1"/>
          </p:cNvSpPr>
          <p:nvPr>
            <p:ph type="title"/>
          </p:nvPr>
        </p:nvSpPr>
        <p:spPr>
          <a:xfrm>
            <a:off x="1102789" y="2766218"/>
            <a:ext cx="4131170" cy="1325563"/>
          </a:xfrm>
          <a:ln w="19050">
            <a:noFill/>
          </a:ln>
        </p:spPr>
        <p:txBody>
          <a:bodyPr>
            <a:normAutofit fontScale="90000"/>
          </a:bodyPr>
          <a:lstStyle/>
          <a:p>
            <a:r>
              <a:rPr lang="en-CA" dirty="0"/>
              <a:t>Apologies for the small print on the next slide!</a:t>
            </a:r>
          </a:p>
        </p:txBody>
      </p:sp>
      <p:pic>
        <p:nvPicPr>
          <p:cNvPr id="4" name="Picture 3" descr="A person holding a magnifying glass&#10;&#10;Description automatically generated with low confidence">
            <a:extLst>
              <a:ext uri="{FF2B5EF4-FFF2-40B4-BE49-F238E27FC236}">
                <a16:creationId xmlns:a16="http://schemas.microsoft.com/office/drawing/2014/main" id="{57B6ED0A-8488-FBE8-F1A1-0D0649FDB1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20944" y="1032206"/>
            <a:ext cx="4698688" cy="4698688"/>
          </a:xfrm>
          <a:prstGeom prst="rect">
            <a:avLst/>
          </a:prstGeom>
        </p:spPr>
      </p:pic>
    </p:spTree>
    <p:extLst>
      <p:ext uri="{BB962C8B-B14F-4D97-AF65-F5344CB8AC3E}">
        <p14:creationId xmlns:p14="http://schemas.microsoft.com/office/powerpoint/2010/main" val="412663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819D2D-A8D4-22EF-4173-22DCA4368096}"/>
              </a:ext>
            </a:extLst>
          </p:cNvPr>
          <p:cNvPicPr>
            <a:picLocks noChangeAspect="1"/>
          </p:cNvPicPr>
          <p:nvPr/>
        </p:nvPicPr>
        <p:blipFill>
          <a:blip r:embed="rId3"/>
          <a:stretch>
            <a:fillRect/>
          </a:stretch>
        </p:blipFill>
        <p:spPr>
          <a:xfrm>
            <a:off x="1942310" y="0"/>
            <a:ext cx="6426025" cy="2877028"/>
          </a:xfrm>
          <a:prstGeom prst="rect">
            <a:avLst/>
          </a:prstGeom>
        </p:spPr>
      </p:pic>
      <p:pic>
        <p:nvPicPr>
          <p:cNvPr id="5" name="Picture 4">
            <a:extLst>
              <a:ext uri="{FF2B5EF4-FFF2-40B4-BE49-F238E27FC236}">
                <a16:creationId xmlns:a16="http://schemas.microsoft.com/office/drawing/2014/main" id="{2C70811E-94B0-3B16-58F8-FAD2F8F0710F}"/>
              </a:ext>
            </a:extLst>
          </p:cNvPr>
          <p:cNvPicPr>
            <a:picLocks noChangeAspect="1"/>
          </p:cNvPicPr>
          <p:nvPr/>
        </p:nvPicPr>
        <p:blipFill>
          <a:blip r:embed="rId4"/>
          <a:stretch>
            <a:fillRect/>
          </a:stretch>
        </p:blipFill>
        <p:spPr>
          <a:xfrm>
            <a:off x="2036903" y="2877028"/>
            <a:ext cx="6236837" cy="3907296"/>
          </a:xfrm>
          <a:prstGeom prst="rect">
            <a:avLst/>
          </a:prstGeom>
        </p:spPr>
      </p:pic>
      <p:sp>
        <p:nvSpPr>
          <p:cNvPr id="6" name="TextBox 5">
            <a:extLst>
              <a:ext uri="{FF2B5EF4-FFF2-40B4-BE49-F238E27FC236}">
                <a16:creationId xmlns:a16="http://schemas.microsoft.com/office/drawing/2014/main" id="{D7CC0249-0A27-38A9-0681-A48348216634}"/>
              </a:ext>
            </a:extLst>
          </p:cNvPr>
          <p:cNvSpPr txBox="1"/>
          <p:nvPr/>
        </p:nvSpPr>
        <p:spPr>
          <a:xfrm>
            <a:off x="302696" y="2584640"/>
            <a:ext cx="1734207"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B003647-71AE-C1A2-CB98-F0FC882D1CD4}"/>
                  </a:ext>
                </a:extLst>
              </p:cNvPr>
              <p:cNvSpPr txBox="1"/>
              <p:nvPr/>
            </p:nvSpPr>
            <p:spPr>
              <a:xfrm>
                <a:off x="9238439" y="509809"/>
                <a:ext cx="2597698" cy="601960"/>
              </a:xfrm>
              <a:prstGeom prst="rect">
                <a:avLst/>
              </a:prstGeom>
              <a:noFill/>
              <a:ln w="158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rgbClr val="C00000"/>
                              </a:solidFill>
                              <a:latin typeface="Cambria Math" panose="02040503050406030204" pitchFamily="18" charset="0"/>
                            </a:rPr>
                          </m:ctrlPr>
                        </m:fPr>
                        <m:num>
                          <m:r>
                            <a:rPr lang="en-CA" sz="1600" b="0" i="0" smtClean="0">
                              <a:solidFill>
                                <a:srgbClr val="C00000"/>
                              </a:solidFill>
                              <a:latin typeface="Cambria Math" panose="02040503050406030204" pitchFamily="18" charset="0"/>
                            </a:rPr>
                            <m:t>264 </m:t>
                          </m:r>
                          <m:r>
                            <a:rPr lang="en-CA" sz="1600">
                              <a:solidFill>
                                <a:srgbClr val="C00000"/>
                              </a:solidFill>
                              <a:latin typeface="Cambria Math" panose="02040503050406030204" pitchFamily="18" charset="0"/>
                            </a:rPr>
                            <m:t>𝑟𝑒𝑓</m:t>
                          </m:r>
                          <m:r>
                            <a:rPr lang="en-CA" sz="1600">
                              <a:solidFill>
                                <a:srgbClr val="C00000"/>
                              </a:solidFill>
                              <a:latin typeface="Cambria Math" panose="02040503050406030204" pitchFamily="18" charset="0"/>
                            </a:rPr>
                            <m:t> </m:t>
                          </m:r>
                          <m:r>
                            <a:rPr lang="en-CA" sz="1600" b="0" i="1" smtClean="0">
                              <a:solidFill>
                                <a:srgbClr val="C00000"/>
                              </a:solidFill>
                              <a:latin typeface="Cambria Math" panose="02040503050406030204" pitchFamily="18" charset="0"/>
                            </a:rPr>
                            <m:t>𝑖𝑛</m:t>
                          </m:r>
                        </m:num>
                        <m:den>
                          <m:r>
                            <a:rPr lang="en-CA" sz="1600">
                              <a:solidFill>
                                <a:srgbClr val="C00000"/>
                              </a:solidFill>
                              <a:latin typeface="Cambria Math" panose="02040503050406030204" pitchFamily="18" charset="0"/>
                            </a:rPr>
                            <m:t>1158 </m:t>
                          </m:r>
                          <m:r>
                            <a:rPr lang="en-CA" sz="1600">
                              <a:solidFill>
                                <a:srgbClr val="C00000"/>
                              </a:solidFill>
                              <a:latin typeface="Cambria Math" panose="02040503050406030204" pitchFamily="18" charset="0"/>
                            </a:rPr>
                            <m:t>𝑝𝑙𝑎𝑛𝑠</m:t>
                          </m:r>
                        </m:den>
                      </m:f>
                      <m:r>
                        <a:rPr lang="en-CA" sz="1600">
                          <a:solidFill>
                            <a:srgbClr val="C00000"/>
                          </a:solidFill>
                          <a:latin typeface="Cambria Math" panose="02040503050406030204" pitchFamily="18" charset="0"/>
                        </a:rPr>
                        <m:t> </m:t>
                      </m:r>
                      <m:r>
                        <a:rPr lang="en-CA" sz="1600">
                          <a:solidFill>
                            <a:srgbClr val="C00000"/>
                          </a:solidFill>
                          <a:latin typeface="Cambria Math" panose="02040503050406030204" pitchFamily="18" charset="0"/>
                        </a:rPr>
                        <m:t>𝑥</m:t>
                      </m:r>
                      <m:r>
                        <a:rPr lang="en-CA" sz="1600">
                          <a:solidFill>
                            <a:srgbClr val="C00000"/>
                          </a:solidFill>
                          <a:latin typeface="Cambria Math" panose="02040503050406030204" pitchFamily="18" charset="0"/>
                        </a:rPr>
                        <m:t> 100=23%</m:t>
                      </m:r>
                    </m:oMath>
                  </m:oMathPara>
                </a14:m>
                <a:endParaRPr lang="en-CA" sz="1600" dirty="0">
                  <a:solidFill>
                    <a:schemeClr val="accent2"/>
                  </a:solidFill>
                </a:endParaRPr>
              </a:p>
            </p:txBody>
          </p:sp>
        </mc:Choice>
        <mc:Fallback xmlns="">
          <p:sp>
            <p:nvSpPr>
              <p:cNvPr id="2" name="TextBox 1">
                <a:extLst>
                  <a:ext uri="{FF2B5EF4-FFF2-40B4-BE49-F238E27FC236}">
                    <a16:creationId xmlns:a16="http://schemas.microsoft.com/office/drawing/2014/main" id="{7B003647-71AE-C1A2-CB98-F0FC882D1CD4}"/>
                  </a:ext>
                </a:extLst>
              </p:cNvPr>
              <p:cNvSpPr txBox="1">
                <a:spLocks noRot="1" noChangeAspect="1" noMove="1" noResize="1" noEditPoints="1" noAdjustHandles="1" noChangeArrowheads="1" noChangeShapeType="1" noTextEdit="1"/>
              </p:cNvSpPr>
              <p:nvPr/>
            </p:nvSpPr>
            <p:spPr>
              <a:xfrm>
                <a:off x="9238439" y="509809"/>
                <a:ext cx="2597698" cy="601960"/>
              </a:xfrm>
              <a:prstGeom prst="rect">
                <a:avLst/>
              </a:prstGeom>
              <a:blipFill>
                <a:blip r:embed="rId5"/>
                <a:stretch>
                  <a:fillRect/>
                </a:stretch>
              </a:blipFill>
              <a:ln w="15875">
                <a:solidFill>
                  <a:srgbClr val="C00000"/>
                </a:solidFill>
              </a:ln>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FA253DEA-DFC8-2FAE-3B17-E86CBFBE3293}"/>
              </a:ext>
            </a:extLst>
          </p:cNvPr>
          <p:cNvCxnSpPr>
            <a:cxnSpLocks/>
          </p:cNvCxnSpPr>
          <p:nvPr/>
        </p:nvCxnSpPr>
        <p:spPr>
          <a:xfrm flipH="1" flipV="1">
            <a:off x="8453993" y="549762"/>
            <a:ext cx="690007" cy="261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7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a:xfrm>
            <a:off x="838200" y="86003"/>
            <a:ext cx="10515600" cy="1325563"/>
          </a:xfrm>
        </p:spPr>
        <p:txBody>
          <a:bodyPr>
            <a:normAutofit/>
          </a:bodyPr>
          <a:lstStyle/>
          <a:p>
            <a:r>
              <a:rPr lang="en-CA" sz="3600" dirty="0"/>
              <a:t>What does the Service Coordination data tell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787243" y="1236593"/>
            <a:ext cx="10179947" cy="2791255"/>
          </a:xfrm>
        </p:spPr>
        <p:txBody>
          <a:bodyPr>
            <a:normAutofit fontScale="77500" lnSpcReduction="20000"/>
          </a:bodyPr>
          <a:lstStyle/>
          <a:p>
            <a:pPr marL="114300" indent="0">
              <a:buNone/>
            </a:pPr>
            <a:r>
              <a:rPr lang="en-CA" sz="3200" dirty="0"/>
              <a:t>You can see</a:t>
            </a:r>
          </a:p>
          <a:p>
            <a:r>
              <a:rPr lang="en-CA" sz="3200" dirty="0"/>
              <a:t>if your site is meeting the Service Coordination target</a:t>
            </a:r>
          </a:p>
          <a:p>
            <a:pPr marL="114300" indent="0">
              <a:buNone/>
            </a:pPr>
            <a:r>
              <a:rPr lang="en-CA" sz="3200" dirty="0"/>
              <a:t>	i.e. do at least 50% of your service plans have at least one referral in 	or out?</a:t>
            </a:r>
          </a:p>
          <a:p>
            <a:r>
              <a:rPr lang="en-CA" sz="3200" dirty="0"/>
              <a:t>if you are accurately recording referrals in and out</a:t>
            </a:r>
          </a:p>
          <a:p>
            <a:pPr marL="114300" indent="0" algn="ctr">
              <a:buNone/>
            </a:pPr>
            <a:endParaRPr lang="en-CA" sz="3200" i="1" dirty="0">
              <a:solidFill>
                <a:srgbClr val="C00000"/>
              </a:solidFill>
            </a:endParaRPr>
          </a:p>
          <a:p>
            <a:pPr marL="114300" indent="0" algn="ctr">
              <a:buNone/>
            </a:pPr>
            <a:r>
              <a:rPr lang="en-CA" sz="3200" i="1" dirty="0">
                <a:solidFill>
                  <a:srgbClr val="C00000"/>
                </a:solidFill>
              </a:rPr>
              <a:t>Do your referrals reflect your community/learner profiles?</a:t>
            </a:r>
          </a:p>
          <a:p>
            <a:endParaRPr lang="en-CA" dirty="0"/>
          </a:p>
        </p:txBody>
      </p:sp>
      <p:sp>
        <p:nvSpPr>
          <p:cNvPr id="4" name="TextBox 3">
            <a:extLst>
              <a:ext uri="{FF2B5EF4-FFF2-40B4-BE49-F238E27FC236}">
                <a16:creationId xmlns:a16="http://schemas.microsoft.com/office/drawing/2014/main" id="{FA1CA19E-CE1E-8139-834F-648273A4362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Logo, icon&#10;&#10;Description automatically generated">
            <a:extLst>
              <a:ext uri="{FF2B5EF4-FFF2-40B4-BE49-F238E27FC236}">
                <a16:creationId xmlns:a16="http://schemas.microsoft.com/office/drawing/2014/main" id="{1AD48C7D-9B44-5B4D-0509-04A1E782AB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05701" y="4138581"/>
            <a:ext cx="1943029" cy="1926971"/>
          </a:xfrm>
          <a:prstGeom prst="rect">
            <a:avLst/>
          </a:prstGeom>
        </p:spPr>
      </p:pic>
    </p:spTree>
    <p:extLst>
      <p:ext uri="{BB962C8B-B14F-4D97-AF65-F5344CB8AC3E}">
        <p14:creationId xmlns:p14="http://schemas.microsoft.com/office/powerpoint/2010/main" val="28362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1614AE-DD29-6C2D-9D62-FBD5573D1D9D}"/>
              </a:ext>
            </a:extLst>
          </p:cNvPr>
          <p:cNvSpPr txBox="1"/>
          <p:nvPr/>
        </p:nvSpPr>
        <p:spPr>
          <a:xfrm>
            <a:off x="3860447" y="2546579"/>
            <a:ext cx="2235553" cy="830997"/>
          </a:xfrm>
          <a:prstGeom prst="rect">
            <a:avLst/>
          </a:prstGeom>
          <a:noFill/>
          <a:ln w="15875">
            <a:solidFill>
              <a:schemeClr val="accent2"/>
            </a:solidFill>
          </a:ln>
        </p:spPr>
        <p:txBody>
          <a:bodyPr wrap="square" rtlCol="0">
            <a:spAutoFit/>
          </a:bodyPr>
          <a:lstStyle/>
          <a:p>
            <a:r>
              <a:rPr lang="en-CA" sz="1600" dirty="0"/>
              <a:t>Refers to core measure #3 (Suitability)</a:t>
            </a:r>
          </a:p>
        </p:txBody>
      </p:sp>
      <p:pic>
        <p:nvPicPr>
          <p:cNvPr id="8" name="Picture 7">
            <a:extLst>
              <a:ext uri="{FF2B5EF4-FFF2-40B4-BE49-F238E27FC236}">
                <a16:creationId xmlns:a16="http://schemas.microsoft.com/office/drawing/2014/main" id="{71456659-EDD1-A5AB-DF22-F8B56EF70F15}"/>
              </a:ext>
            </a:extLst>
          </p:cNvPr>
          <p:cNvPicPr>
            <a:picLocks noChangeAspect="1"/>
          </p:cNvPicPr>
          <p:nvPr/>
        </p:nvPicPr>
        <p:blipFill>
          <a:blip r:embed="rId3"/>
          <a:stretch>
            <a:fillRect/>
          </a:stretch>
        </p:blipFill>
        <p:spPr>
          <a:xfrm>
            <a:off x="185758" y="240373"/>
            <a:ext cx="9716045" cy="5628290"/>
          </a:xfrm>
          <a:prstGeom prst="rect">
            <a:avLst/>
          </a:prstGeom>
        </p:spPr>
      </p:pic>
      <p:sp>
        <p:nvSpPr>
          <p:cNvPr id="9" name="TextBox 8">
            <a:extLst>
              <a:ext uri="{FF2B5EF4-FFF2-40B4-BE49-F238E27FC236}">
                <a16:creationId xmlns:a16="http://schemas.microsoft.com/office/drawing/2014/main" id="{B9E035DB-08AA-1D78-AF17-F6409B8EBEC3}"/>
              </a:ext>
            </a:extLst>
          </p:cNvPr>
          <p:cNvSpPr txBox="1"/>
          <p:nvPr/>
        </p:nvSpPr>
        <p:spPr>
          <a:xfrm>
            <a:off x="3860447" y="1547724"/>
            <a:ext cx="2502518"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(Suitability)</a:t>
            </a:r>
          </a:p>
        </p:txBody>
      </p:sp>
      <p:sp>
        <p:nvSpPr>
          <p:cNvPr id="10" name="TextBox 9">
            <a:extLst>
              <a:ext uri="{FF2B5EF4-FFF2-40B4-BE49-F238E27FC236}">
                <a16:creationId xmlns:a16="http://schemas.microsoft.com/office/drawing/2014/main" id="{50492448-8346-05BB-4229-64D4D098F7EC}"/>
              </a:ext>
            </a:extLst>
          </p:cNvPr>
          <p:cNvSpPr txBox="1"/>
          <p:nvPr/>
        </p:nvSpPr>
        <p:spPr>
          <a:xfrm>
            <a:off x="3926005" y="4201132"/>
            <a:ext cx="2235553" cy="584775"/>
          </a:xfrm>
          <a:prstGeom prst="rect">
            <a:avLst/>
          </a:prstGeom>
          <a:noFill/>
          <a:ln w="15875">
            <a:solidFill>
              <a:srgbClr val="C00000"/>
            </a:solidFill>
          </a:ln>
        </p:spPr>
        <p:txBody>
          <a:bodyPr wrap="square" rtlCol="0">
            <a:spAutoFit/>
          </a:bodyPr>
          <a:lstStyle/>
          <a:p>
            <a:r>
              <a:rPr lang="en-CA" sz="1600" dirty="0">
                <a:solidFill>
                  <a:srgbClr val="C00000"/>
                </a:solidFill>
              </a:rPr>
              <a:t>Does not refer to Suitability measure</a:t>
            </a:r>
          </a:p>
        </p:txBody>
      </p:sp>
      <p:cxnSp>
        <p:nvCxnSpPr>
          <p:cNvPr id="12" name="Straight Arrow Connector 11">
            <a:extLst>
              <a:ext uri="{FF2B5EF4-FFF2-40B4-BE49-F238E27FC236}">
                <a16:creationId xmlns:a16="http://schemas.microsoft.com/office/drawing/2014/main" id="{1159C528-C6FE-A157-10B2-C53163596FD6}"/>
              </a:ext>
            </a:extLst>
          </p:cNvPr>
          <p:cNvCxnSpPr>
            <a:cxnSpLocks/>
          </p:cNvCxnSpPr>
          <p:nvPr/>
        </p:nvCxnSpPr>
        <p:spPr>
          <a:xfrm flipH="1">
            <a:off x="725214" y="1795698"/>
            <a:ext cx="3077430" cy="80245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F5BD56-6A3D-AAC1-5929-ACC6B666F6BC}"/>
              </a:ext>
            </a:extLst>
          </p:cNvPr>
          <p:cNvCxnSpPr>
            <a:cxnSpLocks/>
          </p:cNvCxnSpPr>
          <p:nvPr/>
        </p:nvCxnSpPr>
        <p:spPr>
          <a:xfrm flipH="1" flipV="1">
            <a:off x="1696370" y="3552530"/>
            <a:ext cx="2164077" cy="87746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ight Bracket 19">
            <a:extLst>
              <a:ext uri="{FF2B5EF4-FFF2-40B4-BE49-F238E27FC236}">
                <a16:creationId xmlns:a16="http://schemas.microsoft.com/office/drawing/2014/main" id="{5A3B37C3-DF92-EC05-BAED-CEBBAB501B0C}"/>
              </a:ext>
            </a:extLst>
          </p:cNvPr>
          <p:cNvSpPr/>
          <p:nvPr/>
        </p:nvSpPr>
        <p:spPr>
          <a:xfrm>
            <a:off x="9959606" y="1376338"/>
            <a:ext cx="239636" cy="624315"/>
          </a:xfrm>
          <a:prstGeom prst="rightBracket">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6" name="TextBox 25">
            <a:extLst>
              <a:ext uri="{FF2B5EF4-FFF2-40B4-BE49-F238E27FC236}">
                <a16:creationId xmlns:a16="http://schemas.microsoft.com/office/drawing/2014/main" id="{3C554B62-534A-5149-7CF1-74CD45D99D85}"/>
              </a:ext>
            </a:extLst>
          </p:cNvPr>
          <p:cNvSpPr txBox="1"/>
          <p:nvPr/>
        </p:nvSpPr>
        <p:spPr>
          <a:xfrm>
            <a:off x="10441259" y="1149887"/>
            <a:ext cx="1622515" cy="1077218"/>
          </a:xfrm>
          <a:prstGeom prst="rect">
            <a:avLst/>
          </a:prstGeom>
          <a:noFill/>
          <a:ln w="15875">
            <a:solidFill>
              <a:srgbClr val="C00000"/>
            </a:solidFill>
          </a:ln>
        </p:spPr>
        <p:txBody>
          <a:bodyPr wrap="square" rtlCol="0">
            <a:spAutoFit/>
          </a:bodyPr>
          <a:lstStyle/>
          <a:p>
            <a:r>
              <a:rPr lang="en-CA" sz="1600" dirty="0"/>
              <a:t>88% are </a:t>
            </a:r>
          </a:p>
          <a:p>
            <a:r>
              <a:rPr lang="en-CA" sz="1600" dirty="0"/>
              <a:t>18 to 44 </a:t>
            </a:r>
            <a:r>
              <a:rPr lang="en-CA" sz="1600" dirty="0" err="1"/>
              <a:t>yrs</a:t>
            </a:r>
            <a:endParaRPr lang="en-CA" sz="1600" dirty="0"/>
          </a:p>
          <a:p>
            <a:endParaRPr lang="en-CA" sz="1600" dirty="0"/>
          </a:p>
          <a:p>
            <a:r>
              <a:rPr lang="en-CA" sz="1600" dirty="0"/>
              <a:t>Ontario = 71%</a:t>
            </a:r>
          </a:p>
        </p:txBody>
      </p:sp>
      <p:sp>
        <p:nvSpPr>
          <p:cNvPr id="2" name="TextBox 1">
            <a:extLst>
              <a:ext uri="{FF2B5EF4-FFF2-40B4-BE49-F238E27FC236}">
                <a16:creationId xmlns:a16="http://schemas.microsoft.com/office/drawing/2014/main" id="{9CB69730-EB8A-CD35-06A1-53FD7254F73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3" name="TextBox 2">
            <a:extLst>
              <a:ext uri="{FF2B5EF4-FFF2-40B4-BE49-F238E27FC236}">
                <a16:creationId xmlns:a16="http://schemas.microsoft.com/office/drawing/2014/main" id="{3AF3520F-DC1F-043F-A2D5-B98F05490E3A}"/>
              </a:ext>
            </a:extLst>
          </p:cNvPr>
          <p:cNvSpPr txBox="1"/>
          <p:nvPr/>
        </p:nvSpPr>
        <p:spPr>
          <a:xfrm>
            <a:off x="10441259" y="2623523"/>
            <a:ext cx="1622515" cy="338554"/>
          </a:xfrm>
          <a:prstGeom prst="rect">
            <a:avLst/>
          </a:prstGeom>
          <a:noFill/>
          <a:ln w="15875">
            <a:solidFill>
              <a:srgbClr val="C00000"/>
            </a:solidFill>
          </a:ln>
        </p:spPr>
        <p:txBody>
          <a:bodyPr wrap="square" rtlCol="0">
            <a:spAutoFit/>
          </a:bodyPr>
          <a:lstStyle/>
          <a:p>
            <a:r>
              <a:rPr lang="en-CA" sz="1600" dirty="0"/>
              <a:t>Ontario = 20%</a:t>
            </a:r>
          </a:p>
        </p:txBody>
      </p:sp>
      <p:cxnSp>
        <p:nvCxnSpPr>
          <p:cNvPr id="5" name="Straight Arrow Connector 4">
            <a:extLst>
              <a:ext uri="{FF2B5EF4-FFF2-40B4-BE49-F238E27FC236}">
                <a16:creationId xmlns:a16="http://schemas.microsoft.com/office/drawing/2014/main" id="{00609AB6-F7FA-271F-0C31-127E8B11749C}"/>
              </a:ext>
            </a:extLst>
          </p:cNvPr>
          <p:cNvCxnSpPr>
            <a:cxnSpLocks/>
          </p:cNvCxnSpPr>
          <p:nvPr/>
        </p:nvCxnSpPr>
        <p:spPr>
          <a:xfrm flipH="1" flipV="1">
            <a:off x="9901803" y="2623523"/>
            <a:ext cx="539456" cy="11266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6"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75984C-8AE0-4C8F-46F4-5133CC47A4CB}"/>
              </a:ext>
            </a:extLst>
          </p:cNvPr>
          <p:cNvPicPr>
            <a:picLocks noChangeAspect="1"/>
          </p:cNvPicPr>
          <p:nvPr/>
        </p:nvPicPr>
        <p:blipFill>
          <a:blip r:embed="rId3"/>
          <a:stretch>
            <a:fillRect/>
          </a:stretch>
        </p:blipFill>
        <p:spPr>
          <a:xfrm>
            <a:off x="630620" y="258537"/>
            <a:ext cx="11036289" cy="5755809"/>
          </a:xfrm>
          <a:prstGeom prst="rect">
            <a:avLst/>
          </a:prstGeom>
        </p:spPr>
      </p:pic>
      <p:sp>
        <p:nvSpPr>
          <p:cNvPr id="6" name="TextBox 5">
            <a:extLst>
              <a:ext uri="{FF2B5EF4-FFF2-40B4-BE49-F238E27FC236}">
                <a16:creationId xmlns:a16="http://schemas.microsoft.com/office/drawing/2014/main" id="{00F80F59-80A6-540E-F0F2-F0C8853DB2DD}"/>
              </a:ext>
            </a:extLst>
          </p:cNvPr>
          <p:cNvSpPr txBox="1"/>
          <p:nvPr/>
        </p:nvSpPr>
        <p:spPr>
          <a:xfrm>
            <a:off x="4396475" y="1812585"/>
            <a:ext cx="2382698"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(Suitability)</a:t>
            </a:r>
          </a:p>
        </p:txBody>
      </p:sp>
      <p:cxnSp>
        <p:nvCxnSpPr>
          <p:cNvPr id="8" name="Straight Arrow Connector 7">
            <a:extLst>
              <a:ext uri="{FF2B5EF4-FFF2-40B4-BE49-F238E27FC236}">
                <a16:creationId xmlns:a16="http://schemas.microsoft.com/office/drawing/2014/main" id="{2E3253D5-AC5E-2F33-A018-1EE97034C1D1}"/>
              </a:ext>
            </a:extLst>
          </p:cNvPr>
          <p:cNvCxnSpPr>
            <a:cxnSpLocks/>
          </p:cNvCxnSpPr>
          <p:nvPr/>
        </p:nvCxnSpPr>
        <p:spPr>
          <a:xfrm flipH="1" flipV="1">
            <a:off x="2168434" y="1111199"/>
            <a:ext cx="2107174" cy="9383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2FD7DA4-2744-8281-097F-80D7051201D0}"/>
              </a:ext>
            </a:extLst>
          </p:cNvPr>
          <p:cNvCxnSpPr>
            <a:cxnSpLocks/>
          </p:cNvCxnSpPr>
          <p:nvPr/>
        </p:nvCxnSpPr>
        <p:spPr>
          <a:xfrm flipH="1">
            <a:off x="2168434" y="2049517"/>
            <a:ext cx="2107174" cy="9157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CF2782-7712-9440-8C46-F8E20A9F698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cxnSp>
        <p:nvCxnSpPr>
          <p:cNvPr id="3" name="Straight Arrow Connector 2">
            <a:extLst>
              <a:ext uri="{FF2B5EF4-FFF2-40B4-BE49-F238E27FC236}">
                <a16:creationId xmlns:a16="http://schemas.microsoft.com/office/drawing/2014/main" id="{3FAC1F50-8131-456D-1869-9C799D8D2C6F}"/>
              </a:ext>
            </a:extLst>
          </p:cNvPr>
          <p:cNvCxnSpPr>
            <a:cxnSpLocks/>
          </p:cNvCxnSpPr>
          <p:nvPr/>
        </p:nvCxnSpPr>
        <p:spPr>
          <a:xfrm flipH="1">
            <a:off x="1724297" y="2048626"/>
            <a:ext cx="2551311" cy="6940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E544311-F761-D37D-92A8-3B4F7CA933F5}"/>
              </a:ext>
            </a:extLst>
          </p:cNvPr>
          <p:cNvCxnSpPr>
            <a:cxnSpLocks/>
          </p:cNvCxnSpPr>
          <p:nvPr/>
        </p:nvCxnSpPr>
        <p:spPr>
          <a:xfrm flipH="1" flipV="1">
            <a:off x="3278777" y="854842"/>
            <a:ext cx="996831" cy="12285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D109C9-3512-0FAE-BD60-D22572A7F234}"/>
              </a:ext>
            </a:extLst>
          </p:cNvPr>
          <p:cNvCxnSpPr>
            <a:cxnSpLocks/>
          </p:cNvCxnSpPr>
          <p:nvPr/>
        </p:nvCxnSpPr>
        <p:spPr>
          <a:xfrm flipH="1">
            <a:off x="2494480" y="2055569"/>
            <a:ext cx="1781128" cy="12660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F7AEB6-1F49-795C-B45C-E36484808280}"/>
              </a:ext>
            </a:extLst>
          </p:cNvPr>
          <p:cNvSpPr txBox="1"/>
          <p:nvPr/>
        </p:nvSpPr>
        <p:spPr>
          <a:xfrm>
            <a:off x="4396475" y="2688571"/>
            <a:ext cx="2382698" cy="1323439"/>
          </a:xfrm>
          <a:prstGeom prst="rect">
            <a:avLst/>
          </a:prstGeom>
          <a:noFill/>
          <a:ln w="15875">
            <a:solidFill>
              <a:srgbClr val="C00000"/>
            </a:solidFill>
          </a:ln>
        </p:spPr>
        <p:txBody>
          <a:bodyPr wrap="square" rtlCol="0">
            <a:spAutoFit/>
          </a:bodyPr>
          <a:lstStyle/>
          <a:p>
            <a:r>
              <a:rPr lang="en-CA" sz="1600" b="1" dirty="0">
                <a:solidFill>
                  <a:srgbClr val="C00000"/>
                </a:solidFill>
              </a:rPr>
              <a:t>Note: ‘</a:t>
            </a:r>
            <a:r>
              <a:rPr lang="en-CA" sz="1600" dirty="0">
                <a:solidFill>
                  <a:srgbClr val="C00000"/>
                </a:solidFill>
              </a:rPr>
              <a:t>Visible Minority’ and ‘Newcomer’ are not Suitability indicators and DO NOT count toward the Suitability measure.</a:t>
            </a:r>
          </a:p>
        </p:txBody>
      </p:sp>
    </p:spTree>
    <p:extLst>
      <p:ext uri="{BB962C8B-B14F-4D97-AF65-F5344CB8AC3E}">
        <p14:creationId xmlns:p14="http://schemas.microsoft.com/office/powerpoint/2010/main" val="11665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67" name="Google Shape;67;p2"/>
          <p:cNvSpPr txBox="1"/>
          <p:nvPr/>
        </p:nvSpPr>
        <p:spPr>
          <a:xfrm>
            <a:off x="799013" y="1569174"/>
            <a:ext cx="10333586"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coming soon!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9EC4A-5A4D-DBA0-BBDC-7CEAD9BF8C4D}"/>
              </a:ext>
            </a:extLst>
          </p:cNvPr>
          <p:cNvPicPr>
            <a:picLocks noChangeAspect="1"/>
          </p:cNvPicPr>
          <p:nvPr/>
        </p:nvPicPr>
        <p:blipFill>
          <a:blip r:embed="rId2"/>
          <a:stretch>
            <a:fillRect/>
          </a:stretch>
        </p:blipFill>
        <p:spPr>
          <a:xfrm>
            <a:off x="907272" y="334531"/>
            <a:ext cx="10377455" cy="5550341"/>
          </a:xfrm>
          <a:prstGeom prst="rect">
            <a:avLst/>
          </a:prstGeom>
        </p:spPr>
      </p:pic>
      <p:sp>
        <p:nvSpPr>
          <p:cNvPr id="6" name="TextBox 5">
            <a:extLst>
              <a:ext uri="{FF2B5EF4-FFF2-40B4-BE49-F238E27FC236}">
                <a16:creationId xmlns:a16="http://schemas.microsoft.com/office/drawing/2014/main" id="{94123009-B203-D60C-C6DF-884B16DA9CE6}"/>
              </a:ext>
            </a:extLst>
          </p:cNvPr>
          <p:cNvSpPr txBox="1"/>
          <p:nvPr/>
        </p:nvSpPr>
        <p:spPr>
          <a:xfrm>
            <a:off x="4951422" y="4587316"/>
            <a:ext cx="1758382" cy="584775"/>
          </a:xfrm>
          <a:prstGeom prst="rect">
            <a:avLst/>
          </a:prstGeom>
          <a:noFill/>
          <a:ln w="15875">
            <a:solidFill>
              <a:srgbClr val="C00000"/>
            </a:solidFill>
          </a:ln>
        </p:spPr>
        <p:txBody>
          <a:bodyPr wrap="square" rtlCol="0">
            <a:spAutoFit/>
          </a:bodyPr>
          <a:lstStyle/>
          <a:p>
            <a:r>
              <a:rPr lang="en-CA" sz="1600" dirty="0">
                <a:solidFill>
                  <a:srgbClr val="C00000"/>
                </a:solidFill>
              </a:rPr>
              <a:t>Total of new and carryover</a:t>
            </a:r>
          </a:p>
        </p:txBody>
      </p:sp>
      <p:cxnSp>
        <p:nvCxnSpPr>
          <p:cNvPr id="8" name="Straight Arrow Connector 7">
            <a:extLst>
              <a:ext uri="{FF2B5EF4-FFF2-40B4-BE49-F238E27FC236}">
                <a16:creationId xmlns:a16="http://schemas.microsoft.com/office/drawing/2014/main" id="{CA731E54-4790-E361-99F3-4358B935F16B}"/>
              </a:ext>
            </a:extLst>
          </p:cNvPr>
          <p:cNvCxnSpPr>
            <a:cxnSpLocks/>
          </p:cNvCxnSpPr>
          <p:nvPr/>
        </p:nvCxnSpPr>
        <p:spPr>
          <a:xfrm flipH="1" flipV="1">
            <a:off x="2305634" y="4323655"/>
            <a:ext cx="2563686" cy="55604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E2AD2D-3CE9-D1D0-8129-AE8D0004149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8113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06C25E-06D4-AC0E-B5C1-EA2B757B4CE0}"/>
              </a:ext>
            </a:extLst>
          </p:cNvPr>
          <p:cNvPicPr>
            <a:picLocks noChangeAspect="1"/>
          </p:cNvPicPr>
          <p:nvPr/>
        </p:nvPicPr>
        <p:blipFill>
          <a:blip r:embed="rId3"/>
          <a:stretch>
            <a:fillRect/>
          </a:stretch>
        </p:blipFill>
        <p:spPr>
          <a:xfrm>
            <a:off x="367956" y="1015299"/>
            <a:ext cx="10989949" cy="1480915"/>
          </a:xfrm>
          <a:prstGeom prst="rect">
            <a:avLst/>
          </a:prstGeom>
        </p:spPr>
      </p:pic>
      <p:pic>
        <p:nvPicPr>
          <p:cNvPr id="7" name="Picture 6">
            <a:extLst>
              <a:ext uri="{FF2B5EF4-FFF2-40B4-BE49-F238E27FC236}">
                <a16:creationId xmlns:a16="http://schemas.microsoft.com/office/drawing/2014/main" id="{25D6ED3B-3494-6E6F-8E98-70B20E9F60BC}"/>
              </a:ext>
            </a:extLst>
          </p:cNvPr>
          <p:cNvPicPr>
            <a:picLocks noChangeAspect="1"/>
          </p:cNvPicPr>
          <p:nvPr/>
        </p:nvPicPr>
        <p:blipFill>
          <a:blip r:embed="rId4"/>
          <a:stretch>
            <a:fillRect/>
          </a:stretch>
        </p:blipFill>
        <p:spPr>
          <a:xfrm>
            <a:off x="418651" y="2461307"/>
            <a:ext cx="10939254" cy="2971585"/>
          </a:xfrm>
          <a:prstGeom prst="rect">
            <a:avLst/>
          </a:prstGeom>
        </p:spPr>
      </p:pic>
      <p:sp>
        <p:nvSpPr>
          <p:cNvPr id="9" name="TextBox 8">
            <a:extLst>
              <a:ext uri="{FF2B5EF4-FFF2-40B4-BE49-F238E27FC236}">
                <a16:creationId xmlns:a16="http://schemas.microsoft.com/office/drawing/2014/main" id="{B44AF3C3-8AD6-87FD-C0D8-ACA079C94456}"/>
              </a:ext>
            </a:extLst>
          </p:cNvPr>
          <p:cNvSpPr txBox="1"/>
          <p:nvPr/>
        </p:nvSpPr>
        <p:spPr>
          <a:xfrm>
            <a:off x="5276194" y="2102897"/>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 Suitability</a:t>
            </a:r>
          </a:p>
        </p:txBody>
      </p:sp>
      <p:cxnSp>
        <p:nvCxnSpPr>
          <p:cNvPr id="11" name="Straight Arrow Connector 10">
            <a:extLst>
              <a:ext uri="{FF2B5EF4-FFF2-40B4-BE49-F238E27FC236}">
                <a16:creationId xmlns:a16="http://schemas.microsoft.com/office/drawing/2014/main" id="{B6104BB8-EF09-22EF-69E8-FC51D8CC0953}"/>
              </a:ext>
            </a:extLst>
          </p:cNvPr>
          <p:cNvCxnSpPr>
            <a:cxnSpLocks/>
          </p:cNvCxnSpPr>
          <p:nvPr/>
        </p:nvCxnSpPr>
        <p:spPr>
          <a:xfrm flipH="1" flipV="1">
            <a:off x="3752967" y="2102897"/>
            <a:ext cx="1430503" cy="27005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BBD8D-B92E-725D-E376-3DD9C545930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4" name="TextBox 3">
            <a:extLst>
              <a:ext uri="{FF2B5EF4-FFF2-40B4-BE49-F238E27FC236}">
                <a16:creationId xmlns:a16="http://schemas.microsoft.com/office/drawing/2014/main" id="{5A44E7C4-E3D4-BEF4-80A0-70C332006047}"/>
              </a:ext>
            </a:extLst>
          </p:cNvPr>
          <p:cNvSpPr txBox="1"/>
          <p:nvPr/>
        </p:nvSpPr>
        <p:spPr>
          <a:xfrm>
            <a:off x="9219675" y="1586479"/>
            <a:ext cx="1563940" cy="338554"/>
          </a:xfrm>
          <a:prstGeom prst="rect">
            <a:avLst/>
          </a:prstGeom>
          <a:noFill/>
          <a:ln w="15875">
            <a:solidFill>
              <a:srgbClr val="C00000"/>
            </a:solidFill>
          </a:ln>
        </p:spPr>
        <p:txBody>
          <a:bodyPr wrap="square" rtlCol="0">
            <a:spAutoFit/>
          </a:bodyPr>
          <a:lstStyle/>
          <a:p>
            <a:r>
              <a:rPr lang="en-CA" sz="1600" dirty="0">
                <a:solidFill>
                  <a:srgbClr val="C00000"/>
                </a:solidFill>
              </a:rPr>
              <a:t>Ontario = 34%</a:t>
            </a:r>
          </a:p>
        </p:txBody>
      </p:sp>
      <p:cxnSp>
        <p:nvCxnSpPr>
          <p:cNvPr id="5" name="Straight Arrow Connector 4">
            <a:extLst>
              <a:ext uri="{FF2B5EF4-FFF2-40B4-BE49-F238E27FC236}">
                <a16:creationId xmlns:a16="http://schemas.microsoft.com/office/drawing/2014/main" id="{27AF8F51-81D9-9145-9946-F4D4F95C6F75}"/>
              </a:ext>
            </a:extLst>
          </p:cNvPr>
          <p:cNvCxnSpPr>
            <a:cxnSpLocks/>
          </p:cNvCxnSpPr>
          <p:nvPr/>
        </p:nvCxnSpPr>
        <p:spPr>
          <a:xfrm>
            <a:off x="10480916" y="2013388"/>
            <a:ext cx="302699" cy="4475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00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693D5-6B2D-2823-EED3-F1B1C0269940}"/>
              </a:ext>
            </a:extLst>
          </p:cNvPr>
          <p:cNvPicPr>
            <a:picLocks noChangeAspect="1"/>
          </p:cNvPicPr>
          <p:nvPr/>
        </p:nvPicPr>
        <p:blipFill>
          <a:blip r:embed="rId3"/>
          <a:stretch>
            <a:fillRect/>
          </a:stretch>
        </p:blipFill>
        <p:spPr>
          <a:xfrm>
            <a:off x="1532408" y="245906"/>
            <a:ext cx="8123960" cy="5580477"/>
          </a:xfrm>
          <a:prstGeom prst="rect">
            <a:avLst/>
          </a:prstGeom>
          <a:ln w="15875">
            <a:solidFill>
              <a:srgbClr val="C00000"/>
            </a:solidFill>
            <a:tailEnd type="triangle"/>
          </a:ln>
        </p:spPr>
      </p:pic>
      <p:sp>
        <p:nvSpPr>
          <p:cNvPr id="5" name="TextBox 4">
            <a:extLst>
              <a:ext uri="{FF2B5EF4-FFF2-40B4-BE49-F238E27FC236}">
                <a16:creationId xmlns:a16="http://schemas.microsoft.com/office/drawing/2014/main" id="{D8F69784-62DB-D033-8725-C8726CBD88B8}"/>
              </a:ext>
            </a:extLst>
          </p:cNvPr>
          <p:cNvSpPr txBox="1"/>
          <p:nvPr/>
        </p:nvSpPr>
        <p:spPr>
          <a:xfrm>
            <a:off x="4927248" y="4228088"/>
            <a:ext cx="2438439" cy="1077218"/>
          </a:xfrm>
          <a:prstGeom prst="rect">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CA" sz="1600" dirty="0">
                <a:solidFill>
                  <a:srgbClr val="C00000"/>
                </a:solidFill>
              </a:rPr>
              <a:t>Refers to core measure #3 – Suitability</a:t>
            </a:r>
          </a:p>
          <a:p>
            <a:endParaRPr lang="en-CA" sz="1600" dirty="0">
              <a:solidFill>
                <a:srgbClr val="C00000"/>
              </a:solidFill>
            </a:endParaRPr>
          </a:p>
          <a:p>
            <a:r>
              <a:rPr lang="en-CA" sz="1600" dirty="0">
                <a:solidFill>
                  <a:srgbClr val="C00000"/>
                </a:solidFill>
              </a:rPr>
              <a:t>Should be a “3” here too</a:t>
            </a:r>
          </a:p>
        </p:txBody>
      </p:sp>
      <p:cxnSp>
        <p:nvCxnSpPr>
          <p:cNvPr id="8" name="Straight Arrow Connector 7">
            <a:extLst>
              <a:ext uri="{FF2B5EF4-FFF2-40B4-BE49-F238E27FC236}">
                <a16:creationId xmlns:a16="http://schemas.microsoft.com/office/drawing/2014/main" id="{B6F47333-C674-49A3-341E-A9CD1891E1E8}"/>
              </a:ext>
            </a:extLst>
          </p:cNvPr>
          <p:cNvCxnSpPr>
            <a:cxnSpLocks/>
          </p:cNvCxnSpPr>
          <p:nvPr/>
        </p:nvCxnSpPr>
        <p:spPr>
          <a:xfrm flipH="1" flipV="1">
            <a:off x="3493639" y="4025472"/>
            <a:ext cx="1387365" cy="54756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163DCE-73C0-D59E-6562-A5EC38CE5B58}"/>
              </a:ext>
            </a:extLst>
          </p:cNvPr>
          <p:cNvCxnSpPr>
            <a:cxnSpLocks/>
          </p:cNvCxnSpPr>
          <p:nvPr/>
        </p:nvCxnSpPr>
        <p:spPr>
          <a:xfrm flipH="1">
            <a:off x="3581925" y="4573037"/>
            <a:ext cx="1299079" cy="64954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154852-33B2-E51D-DAB3-50C31AC478DA}"/>
              </a:ext>
            </a:extLst>
          </p:cNvPr>
          <p:cNvCxnSpPr>
            <a:cxnSpLocks/>
          </p:cNvCxnSpPr>
          <p:nvPr/>
        </p:nvCxnSpPr>
        <p:spPr>
          <a:xfrm flipH="1">
            <a:off x="2535632" y="5099615"/>
            <a:ext cx="2345372" cy="44288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098FED-299E-9A61-8D68-E2EAA90E27CC}"/>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6173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A6E7-14E4-D166-82D6-6D4E282DD317}"/>
              </a:ext>
            </a:extLst>
          </p:cNvPr>
          <p:cNvPicPr>
            <a:picLocks noChangeAspect="1"/>
          </p:cNvPicPr>
          <p:nvPr/>
        </p:nvPicPr>
        <p:blipFill>
          <a:blip r:embed="rId3"/>
          <a:stretch>
            <a:fillRect/>
          </a:stretch>
        </p:blipFill>
        <p:spPr>
          <a:xfrm>
            <a:off x="791429" y="105322"/>
            <a:ext cx="10353347" cy="2123971"/>
          </a:xfrm>
          <a:prstGeom prst="rect">
            <a:avLst/>
          </a:prstGeom>
        </p:spPr>
      </p:pic>
      <p:pic>
        <p:nvPicPr>
          <p:cNvPr id="5" name="Picture 4">
            <a:extLst>
              <a:ext uri="{FF2B5EF4-FFF2-40B4-BE49-F238E27FC236}">
                <a16:creationId xmlns:a16="http://schemas.microsoft.com/office/drawing/2014/main" id="{4AEEEAB4-AF23-9F71-940E-572A76D0655C}"/>
              </a:ext>
            </a:extLst>
          </p:cNvPr>
          <p:cNvPicPr>
            <a:picLocks noChangeAspect="1"/>
          </p:cNvPicPr>
          <p:nvPr/>
        </p:nvPicPr>
        <p:blipFill>
          <a:blip r:embed="rId4"/>
          <a:stretch>
            <a:fillRect/>
          </a:stretch>
        </p:blipFill>
        <p:spPr>
          <a:xfrm>
            <a:off x="908094" y="2350243"/>
            <a:ext cx="10236682" cy="3737842"/>
          </a:xfrm>
          <a:prstGeom prst="rect">
            <a:avLst/>
          </a:prstGeom>
        </p:spPr>
      </p:pic>
      <p:sp>
        <p:nvSpPr>
          <p:cNvPr id="6" name="TextBox 5">
            <a:extLst>
              <a:ext uri="{FF2B5EF4-FFF2-40B4-BE49-F238E27FC236}">
                <a16:creationId xmlns:a16="http://schemas.microsoft.com/office/drawing/2014/main" id="{560CF237-B531-A73A-275D-D5FECBA860D9}"/>
              </a:ext>
            </a:extLst>
          </p:cNvPr>
          <p:cNvSpPr txBox="1"/>
          <p:nvPr/>
        </p:nvSpPr>
        <p:spPr>
          <a:xfrm>
            <a:off x="5721831" y="1014534"/>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#3 - Suitability</a:t>
            </a:r>
          </a:p>
        </p:txBody>
      </p:sp>
      <p:sp>
        <p:nvSpPr>
          <p:cNvPr id="2" name="TextBox 2">
            <a:extLst>
              <a:ext uri="{FF2B5EF4-FFF2-40B4-BE49-F238E27FC236}">
                <a16:creationId xmlns:a16="http://schemas.microsoft.com/office/drawing/2014/main" id="{81314103-3042-5D0E-0E93-7564EE1CE2A1}"/>
              </a:ext>
            </a:extLst>
          </p:cNvPr>
          <p:cNvSpPr txBox="1"/>
          <p:nvPr/>
        </p:nvSpPr>
        <p:spPr>
          <a:xfrm>
            <a:off x="308946" y="6403185"/>
            <a:ext cx="5659156" cy="307777"/>
          </a:xfrm>
          <a:prstGeom prst="rect">
            <a:avLst/>
          </a:prstGeom>
          <a:solidFill>
            <a:srgbClr val="4B752F"/>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dirty="0">
                <a:solidFill>
                  <a:schemeClr val="bg1"/>
                </a:solidFill>
              </a:rPr>
              <a:t>Pop Up PD: Grow Your Knowledge of CaMS Reports 60 B &amp; D</a:t>
            </a:r>
          </a:p>
        </p:txBody>
      </p:sp>
      <p:sp>
        <p:nvSpPr>
          <p:cNvPr id="4" name="TextBox 3">
            <a:extLst>
              <a:ext uri="{FF2B5EF4-FFF2-40B4-BE49-F238E27FC236}">
                <a16:creationId xmlns:a16="http://schemas.microsoft.com/office/drawing/2014/main" id="{14C37BD6-610A-56DB-8A31-40CD087A7606}"/>
              </a:ext>
            </a:extLst>
          </p:cNvPr>
          <p:cNvSpPr txBox="1"/>
          <p:nvPr/>
        </p:nvSpPr>
        <p:spPr>
          <a:xfrm>
            <a:off x="5721831" y="2424897"/>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Ontario = 14% OW</a:t>
            </a:r>
          </a:p>
          <a:p>
            <a:r>
              <a:rPr lang="en-CA" sz="1600" dirty="0">
                <a:solidFill>
                  <a:srgbClr val="C00000"/>
                </a:solidFill>
              </a:rPr>
              <a:t>	11% </a:t>
            </a:r>
            <a:r>
              <a:rPr lang="en-CA" dirty="0">
                <a:solidFill>
                  <a:srgbClr val="C00000"/>
                </a:solidFill>
              </a:rPr>
              <a:t>ODSP</a:t>
            </a:r>
            <a:r>
              <a:rPr lang="en-CA" sz="1600" dirty="0">
                <a:solidFill>
                  <a:srgbClr val="C00000"/>
                </a:solidFill>
              </a:rPr>
              <a:t> </a:t>
            </a:r>
          </a:p>
        </p:txBody>
      </p:sp>
      <p:cxnSp>
        <p:nvCxnSpPr>
          <p:cNvPr id="8" name="Straight Arrow Connector 7">
            <a:extLst>
              <a:ext uri="{FF2B5EF4-FFF2-40B4-BE49-F238E27FC236}">
                <a16:creationId xmlns:a16="http://schemas.microsoft.com/office/drawing/2014/main" id="{C2C29DB9-ED1C-FABC-1A8C-B5A4BDB6A23C}"/>
              </a:ext>
            </a:extLst>
          </p:cNvPr>
          <p:cNvCxnSpPr>
            <a:cxnSpLocks/>
          </p:cNvCxnSpPr>
          <p:nvPr/>
        </p:nvCxnSpPr>
        <p:spPr>
          <a:xfrm flipV="1">
            <a:off x="8125548" y="1516419"/>
            <a:ext cx="2661745" cy="105020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8E8731C-10F9-C2A3-45E2-10192DFA6B0D}"/>
              </a:ext>
            </a:extLst>
          </p:cNvPr>
          <p:cNvCxnSpPr>
            <a:cxnSpLocks/>
          </p:cNvCxnSpPr>
          <p:nvPr/>
        </p:nvCxnSpPr>
        <p:spPr>
          <a:xfrm flipV="1">
            <a:off x="8125548" y="1753126"/>
            <a:ext cx="2620229" cy="105377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7B8403A-9D0E-D95F-07FC-3E1DF598CE52}"/>
              </a:ext>
            </a:extLst>
          </p:cNvPr>
          <p:cNvSpPr txBox="1"/>
          <p:nvPr/>
        </p:nvSpPr>
        <p:spPr>
          <a:xfrm>
            <a:off x="5743640" y="3418945"/>
            <a:ext cx="1603092" cy="338554"/>
          </a:xfrm>
          <a:prstGeom prst="rect">
            <a:avLst/>
          </a:prstGeom>
          <a:noFill/>
          <a:ln w="15875">
            <a:solidFill>
              <a:srgbClr val="C00000"/>
            </a:solidFill>
          </a:ln>
        </p:spPr>
        <p:txBody>
          <a:bodyPr wrap="square" rtlCol="0">
            <a:spAutoFit/>
          </a:bodyPr>
          <a:lstStyle/>
          <a:p>
            <a:r>
              <a:rPr lang="en-CA" sz="1600" dirty="0">
                <a:solidFill>
                  <a:srgbClr val="C00000"/>
                </a:solidFill>
              </a:rPr>
              <a:t>Ontario = 3%</a:t>
            </a:r>
          </a:p>
        </p:txBody>
      </p:sp>
      <p:cxnSp>
        <p:nvCxnSpPr>
          <p:cNvPr id="16" name="Straight Arrow Connector 15">
            <a:extLst>
              <a:ext uri="{FF2B5EF4-FFF2-40B4-BE49-F238E27FC236}">
                <a16:creationId xmlns:a16="http://schemas.microsoft.com/office/drawing/2014/main" id="{554EE0E8-8C9D-3BCA-3CB6-0F9239B26092}"/>
              </a:ext>
            </a:extLst>
          </p:cNvPr>
          <p:cNvCxnSpPr>
            <a:cxnSpLocks/>
          </p:cNvCxnSpPr>
          <p:nvPr/>
        </p:nvCxnSpPr>
        <p:spPr>
          <a:xfrm flipV="1">
            <a:off x="7438171" y="3429000"/>
            <a:ext cx="3307606" cy="17778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E25D75-6EBC-C515-06D5-1FB8FC74580E}"/>
              </a:ext>
            </a:extLst>
          </p:cNvPr>
          <p:cNvSpPr txBox="1"/>
          <p:nvPr/>
        </p:nvSpPr>
        <p:spPr>
          <a:xfrm>
            <a:off x="5743639" y="4298935"/>
            <a:ext cx="2337502" cy="584775"/>
          </a:xfrm>
          <a:prstGeom prst="rect">
            <a:avLst/>
          </a:prstGeom>
          <a:noFill/>
          <a:ln w="15875">
            <a:solidFill>
              <a:srgbClr val="C00000"/>
            </a:solidFill>
          </a:ln>
        </p:spPr>
        <p:txBody>
          <a:bodyPr wrap="square" rtlCol="0">
            <a:spAutoFit/>
          </a:bodyPr>
          <a:lstStyle/>
          <a:p>
            <a:r>
              <a:rPr lang="en-CA" sz="1600" dirty="0">
                <a:solidFill>
                  <a:srgbClr val="C00000"/>
                </a:solidFill>
              </a:rPr>
              <a:t>Ontario = 22% FT</a:t>
            </a:r>
          </a:p>
          <a:p>
            <a:r>
              <a:rPr lang="en-CA" sz="1600" dirty="0">
                <a:solidFill>
                  <a:srgbClr val="C00000"/>
                </a:solidFill>
              </a:rPr>
              <a:t>	15% PT </a:t>
            </a:r>
          </a:p>
        </p:txBody>
      </p:sp>
      <p:cxnSp>
        <p:nvCxnSpPr>
          <p:cNvPr id="25" name="Straight Arrow Connector 24">
            <a:extLst>
              <a:ext uri="{FF2B5EF4-FFF2-40B4-BE49-F238E27FC236}">
                <a16:creationId xmlns:a16="http://schemas.microsoft.com/office/drawing/2014/main" id="{4BCAC4D4-3D6F-08B9-71C2-E9EBDE2EBF23}"/>
              </a:ext>
            </a:extLst>
          </p:cNvPr>
          <p:cNvCxnSpPr>
            <a:cxnSpLocks/>
          </p:cNvCxnSpPr>
          <p:nvPr/>
        </p:nvCxnSpPr>
        <p:spPr>
          <a:xfrm flipV="1">
            <a:off x="8136979" y="4203906"/>
            <a:ext cx="2526817" cy="29658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4A5881-36EB-D057-AE01-AA6A19AB194A}"/>
              </a:ext>
            </a:extLst>
          </p:cNvPr>
          <p:cNvCxnSpPr>
            <a:cxnSpLocks/>
          </p:cNvCxnSpPr>
          <p:nvPr/>
        </p:nvCxnSpPr>
        <p:spPr>
          <a:xfrm flipV="1">
            <a:off x="8125548" y="4469163"/>
            <a:ext cx="2538248" cy="24904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E57CC7-E33E-22C0-9F3D-3D26E42C02A7}"/>
              </a:ext>
            </a:extLst>
          </p:cNvPr>
          <p:cNvCxnSpPr>
            <a:cxnSpLocks/>
          </p:cNvCxnSpPr>
          <p:nvPr/>
        </p:nvCxnSpPr>
        <p:spPr>
          <a:xfrm flipH="1">
            <a:off x="3971750" y="1325584"/>
            <a:ext cx="1671725" cy="76687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B76253-F6DF-E482-1FF5-598CA9F02AC3}"/>
              </a:ext>
            </a:extLst>
          </p:cNvPr>
          <p:cNvCxnSpPr>
            <a:cxnSpLocks/>
          </p:cNvCxnSpPr>
          <p:nvPr/>
        </p:nvCxnSpPr>
        <p:spPr>
          <a:xfrm flipH="1">
            <a:off x="3696869" y="1306921"/>
            <a:ext cx="1958747" cy="1866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9944E-3669-AFF8-F61C-E4DA5A2408BE}"/>
              </a:ext>
            </a:extLst>
          </p:cNvPr>
          <p:cNvPicPr>
            <a:picLocks noChangeAspect="1"/>
          </p:cNvPicPr>
          <p:nvPr/>
        </p:nvPicPr>
        <p:blipFill>
          <a:blip r:embed="rId3"/>
          <a:stretch>
            <a:fillRect/>
          </a:stretch>
        </p:blipFill>
        <p:spPr>
          <a:xfrm>
            <a:off x="932818" y="317143"/>
            <a:ext cx="10187127" cy="3365682"/>
          </a:xfrm>
          <a:prstGeom prst="rect">
            <a:avLst/>
          </a:prstGeom>
        </p:spPr>
      </p:pic>
      <p:pic>
        <p:nvPicPr>
          <p:cNvPr id="7" name="Picture 6">
            <a:extLst>
              <a:ext uri="{FF2B5EF4-FFF2-40B4-BE49-F238E27FC236}">
                <a16:creationId xmlns:a16="http://schemas.microsoft.com/office/drawing/2014/main" id="{98E3F92D-7364-95ED-69D8-3DC831E6F85B}"/>
              </a:ext>
            </a:extLst>
          </p:cNvPr>
          <p:cNvPicPr>
            <a:picLocks noChangeAspect="1"/>
          </p:cNvPicPr>
          <p:nvPr/>
        </p:nvPicPr>
        <p:blipFill>
          <a:blip r:embed="rId4"/>
          <a:stretch>
            <a:fillRect/>
          </a:stretch>
        </p:blipFill>
        <p:spPr>
          <a:xfrm>
            <a:off x="1072055" y="4120124"/>
            <a:ext cx="10081063" cy="1503173"/>
          </a:xfrm>
          <a:prstGeom prst="rect">
            <a:avLst/>
          </a:prstGeom>
        </p:spPr>
      </p:pic>
      <p:sp>
        <p:nvSpPr>
          <p:cNvPr id="8" name="TextBox 7">
            <a:extLst>
              <a:ext uri="{FF2B5EF4-FFF2-40B4-BE49-F238E27FC236}">
                <a16:creationId xmlns:a16="http://schemas.microsoft.com/office/drawing/2014/main" id="{19399EE8-EC31-B9DC-965E-8AC965630737}"/>
              </a:ext>
            </a:extLst>
          </p:cNvPr>
          <p:cNvSpPr txBox="1"/>
          <p:nvPr/>
        </p:nvSpPr>
        <p:spPr>
          <a:xfrm>
            <a:off x="1072055" y="3682825"/>
            <a:ext cx="10047890" cy="338554"/>
          </a:xfrm>
          <a:prstGeom prst="rect">
            <a:avLst/>
          </a:prstGeom>
          <a:noFill/>
        </p:spPr>
        <p:txBody>
          <a:bodyPr wrap="square" rtlCol="0">
            <a:spAutoFit/>
          </a:bodyPr>
          <a:lstStyle/>
          <a:p>
            <a:r>
              <a:rPr lang="en-CA" sz="1600" dirty="0">
                <a:solidFill>
                  <a:srgbClr val="C00000"/>
                </a:solidFill>
              </a:rPr>
              <a:t>(LEARNER GAINS Scores appear here– not currently being used or recorded - future core measure #6?)</a:t>
            </a:r>
          </a:p>
        </p:txBody>
      </p:sp>
      <p:sp>
        <p:nvSpPr>
          <p:cNvPr id="2" name="TextBox 1">
            <a:extLst>
              <a:ext uri="{FF2B5EF4-FFF2-40B4-BE49-F238E27FC236}">
                <a16:creationId xmlns:a16="http://schemas.microsoft.com/office/drawing/2014/main" id="{3E397D07-05BC-94F4-4843-26A052ABB03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63731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B3440-EED9-AE0A-FC86-B000079A1646}"/>
              </a:ext>
            </a:extLst>
          </p:cNvPr>
          <p:cNvPicPr>
            <a:picLocks noChangeAspect="1"/>
          </p:cNvPicPr>
          <p:nvPr/>
        </p:nvPicPr>
        <p:blipFill>
          <a:blip r:embed="rId3"/>
          <a:stretch>
            <a:fillRect/>
          </a:stretch>
        </p:blipFill>
        <p:spPr>
          <a:xfrm>
            <a:off x="1393671" y="237440"/>
            <a:ext cx="8742578" cy="5202900"/>
          </a:xfrm>
          <a:prstGeom prst="rect">
            <a:avLst/>
          </a:prstGeom>
        </p:spPr>
      </p:pic>
      <p:sp>
        <p:nvSpPr>
          <p:cNvPr id="4" name="TextBox 3">
            <a:extLst>
              <a:ext uri="{FF2B5EF4-FFF2-40B4-BE49-F238E27FC236}">
                <a16:creationId xmlns:a16="http://schemas.microsoft.com/office/drawing/2014/main" id="{0EA1B64B-3207-E3D4-CCB2-C8C435F829BE}"/>
              </a:ext>
            </a:extLst>
          </p:cNvPr>
          <p:cNvSpPr txBox="1"/>
          <p:nvPr/>
        </p:nvSpPr>
        <p:spPr>
          <a:xfrm>
            <a:off x="1393671" y="5518878"/>
            <a:ext cx="7699879" cy="338554"/>
          </a:xfrm>
          <a:prstGeom prst="rect">
            <a:avLst/>
          </a:prstGeom>
          <a:noFill/>
        </p:spPr>
        <p:txBody>
          <a:bodyPr wrap="square" rtlCol="0">
            <a:spAutoFit/>
          </a:bodyPr>
          <a:lstStyle/>
          <a:p>
            <a:r>
              <a:rPr lang="en-CA" sz="1600" dirty="0">
                <a:solidFill>
                  <a:srgbClr val="C00000"/>
                </a:solidFill>
              </a:rPr>
              <a:t>(CANADIAN LANGUAGE BENCHMARK scores appear here, if </a:t>
            </a:r>
            <a:r>
              <a:rPr lang="en-CA" sz="1600">
                <a:solidFill>
                  <a:srgbClr val="C00000"/>
                </a:solidFill>
              </a:rPr>
              <a:t>applicable.)</a:t>
            </a:r>
            <a:endParaRPr lang="en-CA" sz="1600" dirty="0">
              <a:solidFill>
                <a:srgbClr val="C00000"/>
              </a:solidFill>
            </a:endParaRPr>
          </a:p>
        </p:txBody>
      </p:sp>
      <p:sp>
        <p:nvSpPr>
          <p:cNvPr id="2" name="TextBox 1">
            <a:extLst>
              <a:ext uri="{FF2B5EF4-FFF2-40B4-BE49-F238E27FC236}">
                <a16:creationId xmlns:a16="http://schemas.microsoft.com/office/drawing/2014/main" id="{AAFEFBD0-D11D-DD2F-005E-6AC68A4C319A}"/>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73738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FFEFD-793D-7649-AE8C-BDF90B7994BA}"/>
              </a:ext>
            </a:extLst>
          </p:cNvPr>
          <p:cNvPicPr>
            <a:picLocks noChangeAspect="1"/>
          </p:cNvPicPr>
          <p:nvPr/>
        </p:nvPicPr>
        <p:blipFill>
          <a:blip r:embed="rId3"/>
          <a:stretch>
            <a:fillRect/>
          </a:stretch>
        </p:blipFill>
        <p:spPr>
          <a:xfrm>
            <a:off x="547359" y="1466196"/>
            <a:ext cx="11097281" cy="773820"/>
          </a:xfrm>
          <a:prstGeom prst="rect">
            <a:avLst/>
          </a:prstGeom>
        </p:spPr>
      </p:pic>
      <p:sp>
        <p:nvSpPr>
          <p:cNvPr id="5" name="TextBox 4">
            <a:extLst>
              <a:ext uri="{FF2B5EF4-FFF2-40B4-BE49-F238E27FC236}">
                <a16:creationId xmlns:a16="http://schemas.microsoft.com/office/drawing/2014/main" id="{B19ED8C4-0265-9D54-D99B-35A8AE9A5EC8}"/>
              </a:ext>
            </a:extLst>
          </p:cNvPr>
          <p:cNvSpPr txBox="1"/>
          <p:nvPr/>
        </p:nvSpPr>
        <p:spPr>
          <a:xfrm>
            <a:off x="3343570" y="2513877"/>
            <a:ext cx="5413354" cy="830997"/>
          </a:xfrm>
          <a:prstGeom prst="rect">
            <a:avLst/>
          </a:prstGeom>
          <a:noFill/>
          <a:ln w="15875">
            <a:solidFill>
              <a:srgbClr val="C00000"/>
            </a:solidFill>
          </a:ln>
        </p:spPr>
        <p:txBody>
          <a:bodyPr wrap="square" rtlCol="0">
            <a:spAutoFit/>
          </a:bodyPr>
          <a:lstStyle/>
          <a:p>
            <a:r>
              <a:rPr lang="en-CA" sz="1600" dirty="0">
                <a:solidFill>
                  <a:srgbClr val="C00000"/>
                </a:solidFill>
              </a:rPr>
              <a:t>Refers to core measure #5 – Progress</a:t>
            </a:r>
          </a:p>
          <a:p>
            <a:endParaRPr lang="en-CA" sz="1600" dirty="0">
              <a:solidFill>
                <a:srgbClr val="C00000"/>
              </a:solidFill>
            </a:endParaRPr>
          </a:p>
          <a:p>
            <a:r>
              <a:rPr lang="en-CA" sz="1600" dirty="0">
                <a:solidFill>
                  <a:srgbClr val="C00000"/>
                </a:solidFill>
              </a:rPr>
              <a:t>Should line up closely with Progress measure in DSQ 64</a:t>
            </a:r>
          </a:p>
        </p:txBody>
      </p:sp>
      <p:cxnSp>
        <p:nvCxnSpPr>
          <p:cNvPr id="7" name="Straight Arrow Connector 6">
            <a:extLst>
              <a:ext uri="{FF2B5EF4-FFF2-40B4-BE49-F238E27FC236}">
                <a16:creationId xmlns:a16="http://schemas.microsoft.com/office/drawing/2014/main" id="{4F126BF5-C434-871C-1558-5661F29C73D4}"/>
              </a:ext>
            </a:extLst>
          </p:cNvPr>
          <p:cNvCxnSpPr>
            <a:cxnSpLocks/>
          </p:cNvCxnSpPr>
          <p:nvPr/>
        </p:nvCxnSpPr>
        <p:spPr>
          <a:xfrm flipH="1" flipV="1">
            <a:off x="886351" y="1800751"/>
            <a:ext cx="2395391" cy="128464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288346-D67C-69ED-9D40-E2ABA58D76A6}"/>
              </a:ext>
            </a:extLst>
          </p:cNvPr>
          <p:cNvSpPr txBox="1"/>
          <p:nvPr/>
        </p:nvSpPr>
        <p:spPr>
          <a:xfrm>
            <a:off x="4031357" y="4551298"/>
            <a:ext cx="4129284" cy="523220"/>
          </a:xfrm>
          <a:prstGeom prst="rect">
            <a:avLst/>
          </a:prstGeom>
          <a:noFill/>
        </p:spPr>
        <p:txBody>
          <a:bodyPr wrap="square" rtlCol="0">
            <a:spAutoFit/>
          </a:bodyPr>
          <a:lstStyle/>
          <a:p>
            <a:r>
              <a:rPr lang="en-CA" sz="2800" b="1" dirty="0">
                <a:solidFill>
                  <a:srgbClr val="C00000"/>
                </a:solidFill>
              </a:rPr>
              <a:t>END OF REPORT 60B!!</a:t>
            </a:r>
          </a:p>
        </p:txBody>
      </p:sp>
      <p:cxnSp>
        <p:nvCxnSpPr>
          <p:cNvPr id="17" name="Straight Connector 16">
            <a:extLst>
              <a:ext uri="{FF2B5EF4-FFF2-40B4-BE49-F238E27FC236}">
                <a16:creationId xmlns:a16="http://schemas.microsoft.com/office/drawing/2014/main" id="{5FA575BF-2B0C-40EB-42D6-73928B0BF0D1}"/>
              </a:ext>
            </a:extLst>
          </p:cNvPr>
          <p:cNvCxnSpPr/>
          <p:nvPr/>
        </p:nvCxnSpPr>
        <p:spPr>
          <a:xfrm>
            <a:off x="283779" y="3708050"/>
            <a:ext cx="1170432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F8977C-5A29-A655-9215-F25B5971365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cxnSp>
        <p:nvCxnSpPr>
          <p:cNvPr id="3" name="Straight Arrow Connector 2">
            <a:extLst>
              <a:ext uri="{FF2B5EF4-FFF2-40B4-BE49-F238E27FC236}">
                <a16:creationId xmlns:a16="http://schemas.microsoft.com/office/drawing/2014/main" id="{C146020A-2D04-F633-9478-CFCD3B95A09F}"/>
              </a:ext>
            </a:extLst>
          </p:cNvPr>
          <p:cNvCxnSpPr>
            <a:cxnSpLocks/>
          </p:cNvCxnSpPr>
          <p:nvPr/>
        </p:nvCxnSpPr>
        <p:spPr>
          <a:xfrm>
            <a:off x="10216055" y="1064098"/>
            <a:ext cx="927013" cy="52995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753F58-655C-FA76-A1B8-6AB0EC103F42}"/>
              </a:ext>
            </a:extLst>
          </p:cNvPr>
          <p:cNvSpPr txBox="1"/>
          <p:nvPr/>
        </p:nvSpPr>
        <p:spPr>
          <a:xfrm>
            <a:off x="9899430" y="632851"/>
            <a:ext cx="1603092" cy="338554"/>
          </a:xfrm>
          <a:prstGeom prst="rect">
            <a:avLst/>
          </a:prstGeom>
          <a:noFill/>
          <a:ln w="15875">
            <a:solidFill>
              <a:srgbClr val="C00000"/>
            </a:solidFill>
          </a:ln>
        </p:spPr>
        <p:txBody>
          <a:bodyPr wrap="square" rtlCol="0">
            <a:spAutoFit/>
          </a:bodyPr>
          <a:lstStyle/>
          <a:p>
            <a:r>
              <a:rPr lang="en-CA" sz="1600" dirty="0">
                <a:solidFill>
                  <a:srgbClr val="C00000"/>
                </a:solidFill>
              </a:rPr>
              <a:t>Ontario = 58%</a:t>
            </a:r>
          </a:p>
        </p:txBody>
      </p:sp>
    </p:spTree>
    <p:extLst>
      <p:ext uri="{BB962C8B-B14F-4D97-AF65-F5344CB8AC3E}">
        <p14:creationId xmlns:p14="http://schemas.microsoft.com/office/powerpoint/2010/main" val="4143868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What does the Learner Profile info tell us?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838200" y="1548150"/>
            <a:ext cx="10891345" cy="3660775"/>
          </a:xfrm>
        </p:spPr>
        <p:txBody>
          <a:bodyPr>
            <a:normAutofit fontScale="92500" lnSpcReduction="10000"/>
          </a:bodyPr>
          <a:lstStyle/>
          <a:p>
            <a:pPr marL="114300" indent="0">
              <a:buNone/>
            </a:pPr>
            <a:r>
              <a:rPr lang="en-CA" dirty="0"/>
              <a:t>You can</a:t>
            </a:r>
          </a:p>
          <a:p>
            <a:r>
              <a:rPr lang="en-CA" dirty="0"/>
              <a:t>estimate if you are meeting the Suitability target</a:t>
            </a:r>
          </a:p>
          <a:p>
            <a:pPr marL="114300" indent="0">
              <a:buNone/>
            </a:pPr>
            <a:r>
              <a:rPr lang="en-CA" dirty="0"/>
              <a:t>	i.e. 	add up all of the indicators (#3’s) </a:t>
            </a:r>
          </a:p>
          <a:p>
            <a:pPr marL="114300" indent="0">
              <a:buNone/>
            </a:pPr>
            <a:r>
              <a:rPr lang="en-CA" dirty="0"/>
              <a:t>		average of 3 indicators per learner?</a:t>
            </a:r>
          </a:p>
          <a:p>
            <a:r>
              <a:rPr lang="en-CA" dirty="0"/>
              <a:t>use profile information to inform program delivery plans (orientation, curriculum, resources, scheduling, etc.)</a:t>
            </a:r>
          </a:p>
          <a:p>
            <a:pPr marL="114300" indent="0">
              <a:buNone/>
            </a:pPr>
            <a:r>
              <a:rPr lang="en-CA" dirty="0"/>
              <a:t>	 e.g.	previous education, time out of education, employment status, 		language spoken</a:t>
            </a:r>
          </a:p>
          <a:p>
            <a:endParaRPr lang="en-CA" dirty="0"/>
          </a:p>
          <a:p>
            <a:endParaRPr lang="en-CA" dirty="0"/>
          </a:p>
        </p:txBody>
      </p:sp>
      <p:sp>
        <p:nvSpPr>
          <p:cNvPr id="4" name="TextBox 3">
            <a:extLst>
              <a:ext uri="{FF2B5EF4-FFF2-40B4-BE49-F238E27FC236}">
                <a16:creationId xmlns:a16="http://schemas.microsoft.com/office/drawing/2014/main" id="{5986697B-1C83-DFE0-A8BF-15DB57C34DD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16" name="Picture 15" descr="A picture containing text, toy, vector graphics&#10;&#10;Description automatically generated">
            <a:extLst>
              <a:ext uri="{FF2B5EF4-FFF2-40B4-BE49-F238E27FC236}">
                <a16:creationId xmlns:a16="http://schemas.microsoft.com/office/drawing/2014/main" id="{C286D3FB-20DF-58C6-BCBB-D3894033AC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61046" y="1120646"/>
            <a:ext cx="2540030" cy="2161096"/>
          </a:xfrm>
          <a:prstGeom prst="rect">
            <a:avLst/>
          </a:prstGeom>
        </p:spPr>
      </p:pic>
    </p:spTree>
    <p:extLst>
      <p:ext uri="{BB962C8B-B14F-4D97-AF65-F5344CB8AC3E}">
        <p14:creationId xmlns:p14="http://schemas.microsoft.com/office/powerpoint/2010/main" val="34494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642707" y="2145161"/>
            <a:ext cx="3998661" cy="2108376"/>
          </a:xfrm>
        </p:spPr>
        <p:txBody>
          <a:bodyPr>
            <a:normAutofit/>
          </a:bodyPr>
          <a:lstStyle/>
          <a:p>
            <a:pPr marL="0" indent="0">
              <a:lnSpc>
                <a:spcPct val="100000"/>
              </a:lnSpc>
              <a:spcBef>
                <a:spcPts val="0"/>
              </a:spcBef>
              <a:buFont typeface="Arial"/>
              <a:buNone/>
            </a:pPr>
            <a:r>
              <a:rPr lang="en-US" sz="3200" b="1" dirty="0"/>
              <a:t>5. Report 60D</a:t>
            </a:r>
            <a:br>
              <a:rPr lang="en-US" sz="3200" b="1" dirty="0"/>
            </a:br>
            <a:r>
              <a:rPr lang="en-US" sz="3200" b="1" dirty="0"/>
              <a:t>LBS-All Data Outcomes/Follow-ups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4844895" y="759372"/>
            <a:ext cx="6506277" cy="4879954"/>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2300" b="1" dirty="0"/>
              <a:t>Features</a:t>
            </a:r>
          </a:p>
          <a:p>
            <a:pPr marL="0" indent="0">
              <a:lnSpc>
                <a:spcPct val="100000"/>
              </a:lnSpc>
              <a:spcBef>
                <a:spcPts val="0"/>
              </a:spcBef>
              <a:buFont typeface="Arial"/>
              <a:buNone/>
            </a:pPr>
            <a:endParaRPr lang="en-US" sz="2000" b="1" dirty="0"/>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sym typeface="Arial"/>
              </a:rPr>
              <a:t>Produced as a PDF</a:t>
            </a:r>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sym typeface="Arial"/>
              </a:rPr>
              <a:t>Generated monthly</a:t>
            </a:r>
          </a:p>
          <a:p>
            <a:pPr marL="285750" indent="-285750">
              <a:lnSpc>
                <a:spcPct val="100000"/>
              </a:lnSpc>
              <a:spcBef>
                <a:spcPts val="0"/>
              </a:spcBef>
              <a:buClr>
                <a:srgbClr val="000000"/>
              </a:buClr>
              <a:buFont typeface="Arial" panose="020B0604020202020204" pitchFamily="34" charset="0"/>
              <a:buChar char="•"/>
            </a:pPr>
            <a:r>
              <a:rPr lang="en-US" sz="2300" dirty="0">
                <a:latin typeface="Calibri" panose="020F0502020204030204" pitchFamily="34" charset="0"/>
                <a:cs typeface="Calibri" panose="020F0502020204030204" pitchFamily="34" charset="0"/>
              </a:rPr>
              <a:t>Based on </a:t>
            </a:r>
            <a:r>
              <a:rPr lang="en-US" sz="2300" u="sng" dirty="0">
                <a:latin typeface="Calibri" panose="020F0502020204030204" pitchFamily="34" charset="0"/>
                <a:cs typeface="Calibri" panose="020F0502020204030204" pitchFamily="34" charset="0"/>
              </a:rPr>
              <a:t>closed</a:t>
            </a:r>
            <a:r>
              <a:rPr lang="en-US" sz="2300" dirty="0">
                <a:latin typeface="Calibri" panose="020F0502020204030204" pitchFamily="34" charset="0"/>
                <a:cs typeface="Calibri" panose="020F0502020204030204" pitchFamily="34" charset="0"/>
              </a:rPr>
              <a:t> service plans</a:t>
            </a:r>
            <a:endParaRPr lang="en-US" sz="2300" dirty="0">
              <a:solidFill>
                <a:srgbClr val="000000"/>
              </a:solidFill>
              <a:latin typeface="Calibri" panose="020F0502020204030204" pitchFamily="34" charset="0"/>
              <a:cs typeface="Calibri" panose="020F0502020204030204" pitchFamily="34" charset="0"/>
              <a:sym typeface="Arial"/>
            </a:endParaRPr>
          </a:p>
          <a:p>
            <a:pPr marL="285750" indent="-285750">
              <a:lnSpc>
                <a:spcPct val="100000"/>
              </a:lnSpc>
              <a:spcBef>
                <a:spcPts val="0"/>
              </a:spcBef>
              <a:buClr>
                <a:srgbClr val="000000"/>
              </a:buClr>
              <a:buFont typeface="Arial" panose="020B0604020202020204" pitchFamily="34" charset="0"/>
              <a:buChar char="•"/>
            </a:pPr>
            <a:r>
              <a:rPr lang="en-US" sz="2300" dirty="0">
                <a:solidFill>
                  <a:srgbClr val="000000"/>
                </a:solidFill>
                <a:latin typeface="Calibri" panose="020F0502020204030204" pitchFamily="34" charset="0"/>
                <a:cs typeface="Calibri" panose="020F0502020204030204" pitchFamily="34" charset="0"/>
              </a:rPr>
              <a:t>Gives you summary data on completions and outcomes at exit, 3, 6 and 12 months</a:t>
            </a:r>
          </a:p>
          <a:p>
            <a:pPr marL="285750" indent="-285750">
              <a:lnSpc>
                <a:spcPct val="100000"/>
              </a:lnSpc>
              <a:spcBef>
                <a:spcPts val="0"/>
              </a:spcBef>
              <a:buFont typeface="Arial" panose="020B0604020202020204" pitchFamily="34" charset="0"/>
              <a:buChar char="•"/>
            </a:pPr>
            <a:r>
              <a:rPr lang="en-US" sz="2300" dirty="0"/>
              <a:t>Can be used to monitor outcomes and completions for exited learners</a:t>
            </a:r>
          </a:p>
          <a:p>
            <a:pPr marL="285750" indent="-285750">
              <a:lnSpc>
                <a:spcPct val="100000"/>
              </a:lnSpc>
              <a:spcBef>
                <a:spcPts val="0"/>
              </a:spcBef>
              <a:buFont typeface="Arial" panose="020B0604020202020204" pitchFamily="34" charset="0"/>
              <a:buChar char="•"/>
            </a:pPr>
            <a:r>
              <a:rPr lang="en-US" sz="2300" dirty="0"/>
              <a:t>Provincial and regional “Rollup” reports are also available</a:t>
            </a:r>
          </a:p>
          <a:p>
            <a:pPr marL="285750" indent="-285750">
              <a:lnSpc>
                <a:spcPct val="100000"/>
              </a:lnSpc>
              <a:spcBef>
                <a:spcPts val="0"/>
              </a:spcBef>
              <a:buFont typeface="Arial" panose="020B0604020202020204" pitchFamily="34" charset="0"/>
              <a:buChar char="•"/>
            </a:pPr>
            <a:r>
              <a:rPr lang="en-US" sz="2300" dirty="0"/>
              <a:t>Will usually match DSQ 64 report because DSQ also draws most data from closed service plans</a:t>
            </a:r>
          </a:p>
          <a:p>
            <a:pPr marL="0" indent="0">
              <a:lnSpc>
                <a:spcPct val="100000"/>
              </a:lnSpc>
              <a:spcBef>
                <a:spcPts val="0"/>
              </a:spcBef>
              <a:buClr>
                <a:srgbClr val="000000"/>
              </a:buClr>
              <a:buNone/>
            </a:pPr>
            <a:endParaRPr lang="en-US" sz="2300"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7D83CF6-632F-BF82-F3B6-621D981D8B3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310595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DD47E-423C-4D3A-9DA8-F3E7941B7C64}"/>
              </a:ext>
            </a:extLst>
          </p:cNvPr>
          <p:cNvPicPr>
            <a:picLocks noChangeAspect="1"/>
          </p:cNvPicPr>
          <p:nvPr/>
        </p:nvPicPr>
        <p:blipFill>
          <a:blip r:embed="rId2"/>
          <a:stretch>
            <a:fillRect/>
          </a:stretch>
        </p:blipFill>
        <p:spPr>
          <a:xfrm>
            <a:off x="428385" y="668458"/>
            <a:ext cx="11335229" cy="4799157"/>
          </a:xfrm>
          <a:prstGeom prst="rect">
            <a:avLst/>
          </a:prstGeom>
        </p:spPr>
      </p:pic>
    </p:spTree>
    <p:extLst>
      <p:ext uri="{BB962C8B-B14F-4D97-AF65-F5344CB8AC3E}">
        <p14:creationId xmlns:p14="http://schemas.microsoft.com/office/powerpoint/2010/main" val="395992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CC3F-0AB8-F162-A3C8-9BBB1F170F23}"/>
              </a:ext>
            </a:extLst>
          </p:cNvPr>
          <p:cNvSpPr>
            <a:spLocks noGrp="1"/>
          </p:cNvSpPr>
          <p:nvPr>
            <p:ph type="title"/>
          </p:nvPr>
        </p:nvSpPr>
        <p:spPr>
          <a:xfrm>
            <a:off x="3990653" y="265714"/>
            <a:ext cx="4210693" cy="863832"/>
          </a:xfrm>
        </p:spPr>
        <p:txBody>
          <a:bodyPr/>
          <a:lstStyle/>
          <a:p>
            <a:r>
              <a:rPr lang="en-CA" dirty="0"/>
              <a:t>With Us Today…</a:t>
            </a:r>
          </a:p>
        </p:txBody>
      </p:sp>
      <p:sp>
        <p:nvSpPr>
          <p:cNvPr id="3" name="TextBox 2">
            <a:extLst>
              <a:ext uri="{FF2B5EF4-FFF2-40B4-BE49-F238E27FC236}">
                <a16:creationId xmlns:a16="http://schemas.microsoft.com/office/drawing/2014/main" id="{B1F467C8-BEEF-707A-57FA-6FE4B3715099}"/>
              </a:ext>
            </a:extLst>
          </p:cNvPr>
          <p:cNvSpPr txBox="1"/>
          <p:nvPr/>
        </p:nvSpPr>
        <p:spPr>
          <a:xfrm>
            <a:off x="493664" y="1340594"/>
            <a:ext cx="9744045" cy="4401205"/>
          </a:xfrm>
          <a:prstGeom prst="rect">
            <a:avLst/>
          </a:prstGeom>
          <a:noFill/>
        </p:spPr>
        <p:txBody>
          <a:bodyPr wrap="square" rtlCol="0">
            <a:spAutoFit/>
          </a:bodyPr>
          <a:lstStyle/>
          <a:p>
            <a:r>
              <a:rPr lang="en-CA" sz="2000" b="1" dirty="0">
                <a:solidFill>
                  <a:srgbClr val="C00000"/>
                </a:solidFill>
                <a:latin typeface="Calibri" panose="020F0502020204030204" pitchFamily="34" charset="0"/>
                <a:cs typeface="Calibri" panose="020F0502020204030204" pitchFamily="34" charset="0"/>
              </a:rPr>
              <a:t>Presenter</a:t>
            </a:r>
          </a:p>
          <a:p>
            <a:r>
              <a:rPr lang="en-CA" sz="2000" dirty="0">
                <a:latin typeface="Calibri" panose="020F0502020204030204" pitchFamily="34" charset="0"/>
                <a:cs typeface="Calibri" panose="020F0502020204030204" pitchFamily="34" charset="0"/>
              </a:rPr>
              <a:t>Barb Glass, Executive Director, College Sector Committee for Adult Upgrading</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Moderator</a:t>
            </a:r>
          </a:p>
          <a:p>
            <a:r>
              <a:rPr lang="en-CA" sz="2000" dirty="0">
                <a:latin typeface="Calibri" panose="020F0502020204030204" pitchFamily="34" charset="0"/>
                <a:cs typeface="Calibri" panose="020F0502020204030204" pitchFamily="34" charset="0"/>
              </a:rPr>
              <a:t>Wendy Olson, Executive Director, Literacy Northwest</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Technical Support </a:t>
            </a:r>
          </a:p>
          <a:p>
            <a:r>
              <a:rPr lang="en-CA" sz="2000" dirty="0">
                <a:latin typeface="Calibri" panose="020F0502020204030204" pitchFamily="34" charset="0"/>
                <a:cs typeface="Calibri" panose="020F0502020204030204" pitchFamily="34" charset="0"/>
              </a:rPr>
              <a:t>Stacey Ornatowski, Staff Training Specialist, Contact </a:t>
            </a:r>
            <a:r>
              <a:rPr lang="en-CA" sz="2000" dirty="0" err="1">
                <a:latin typeface="Calibri" panose="020F0502020204030204" pitchFamily="34" charset="0"/>
                <a:cs typeface="Calibri" panose="020F0502020204030204" pitchFamily="34" charset="0"/>
              </a:rPr>
              <a:t>North</a:t>
            </a:r>
            <a:r>
              <a:rPr lang="en-CA" sz="2000" dirty="0" err="1">
                <a:solidFill>
                  <a:schemeClr val="tx1"/>
                </a:solidFill>
                <a:latin typeface="Calibri" panose="020F0502020204030204" pitchFamily="34" charset="0"/>
                <a:cs typeface="Calibri" panose="020F0502020204030204" pitchFamily="34" charset="0"/>
              </a:rPr>
              <a:t>|Contact</a:t>
            </a:r>
            <a:r>
              <a:rPr lang="en-CA" sz="2000" dirty="0">
                <a:solidFill>
                  <a:schemeClr val="tx1"/>
                </a:solidFill>
                <a:latin typeface="Calibri" panose="020F0502020204030204" pitchFamily="34" charset="0"/>
                <a:cs typeface="Calibri" panose="020F0502020204030204" pitchFamily="34" charset="0"/>
              </a:rPr>
              <a:t> Nord</a:t>
            </a:r>
          </a:p>
          <a:p>
            <a:endParaRPr lang="en-CA" sz="2000" dirty="0">
              <a:latin typeface="Calibri" panose="020F0502020204030204" pitchFamily="34" charset="0"/>
              <a:cs typeface="Calibri" panose="020F0502020204030204" pitchFamily="34" charset="0"/>
            </a:endParaRPr>
          </a:p>
          <a:p>
            <a:r>
              <a:rPr lang="en-CA" sz="2000" b="1" dirty="0">
                <a:solidFill>
                  <a:srgbClr val="C00000"/>
                </a:solidFill>
                <a:latin typeface="Calibri" panose="020F0502020204030204" pitchFamily="34" charset="0"/>
                <a:cs typeface="Calibri" panose="020F0502020204030204" pitchFamily="34" charset="0"/>
              </a:rPr>
              <a:t>ASL Interpreters</a:t>
            </a:r>
          </a:p>
          <a:p>
            <a:r>
              <a:rPr lang="en-CA" sz="2000" dirty="0">
                <a:latin typeface="Calibri" panose="020F0502020204030204" pitchFamily="34" charset="0"/>
                <a:cs typeface="Calibri" panose="020F0502020204030204" pitchFamily="34" charset="0"/>
              </a:rPr>
              <a:t>Carolyn Lesonsky and Mike Glover</a:t>
            </a:r>
          </a:p>
          <a:p>
            <a:endParaRPr lang="en-CA" sz="2000" dirty="0">
              <a:latin typeface="Calibri" panose="020F0502020204030204" pitchFamily="34" charset="0"/>
              <a:cs typeface="Calibri" panose="020F0502020204030204" pitchFamily="34" charset="0"/>
            </a:endParaRPr>
          </a:p>
          <a:p>
            <a:pPr algn="ctr"/>
            <a:r>
              <a:rPr lang="en-CA" sz="2000" i="1" dirty="0">
                <a:latin typeface="Calibri" panose="020F0502020204030204" pitchFamily="34" charset="0"/>
                <a:cs typeface="Calibri" panose="020F0502020204030204" pitchFamily="34" charset="0"/>
              </a:rPr>
              <a:t>Special thanks also to Robyn Cook-Ritchie</a:t>
            </a:r>
          </a:p>
          <a:p>
            <a:pPr algn="ctr"/>
            <a:r>
              <a:rPr lang="en-CA" sz="2000" i="1" dirty="0">
                <a:latin typeface="Calibri" panose="020F0502020204030204" pitchFamily="34" charset="0"/>
                <a:cs typeface="Calibri" panose="020F0502020204030204" pitchFamily="34" charset="0"/>
              </a:rPr>
              <a:t>for sharing some slides for this webinar </a:t>
            </a:r>
            <a:r>
              <a:rPr lang="en-CA" sz="2000" i="1" dirty="0">
                <a:latin typeface="Calibri" panose="020F0502020204030204" pitchFamily="34" charset="0"/>
                <a:cs typeface="Calibri" panose="020F0502020204030204" pitchFamily="34" charset="0"/>
                <a:sym typeface="Wingdings" panose="05000000000000000000" pitchFamily="2" charset="2"/>
              </a:rPr>
              <a:t></a:t>
            </a:r>
            <a:endParaRPr lang="en-CA" sz="1200" i="1" dirty="0"/>
          </a:p>
        </p:txBody>
      </p:sp>
      <p:pic>
        <p:nvPicPr>
          <p:cNvPr id="5" name="Picture 4" descr="A picture containing toy, doll, automaton&#10;&#10;Description automatically generated">
            <a:extLst>
              <a:ext uri="{FF2B5EF4-FFF2-40B4-BE49-F238E27FC236}">
                <a16:creationId xmlns:a16="http://schemas.microsoft.com/office/drawing/2014/main" id="{04F6C20A-F233-0759-D6BA-7EE5D25CE6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80257" y="403907"/>
            <a:ext cx="2153691" cy="2153691"/>
          </a:xfrm>
          <a:prstGeom prst="rect">
            <a:avLst/>
          </a:prstGeom>
        </p:spPr>
      </p:pic>
    </p:spTree>
    <p:extLst>
      <p:ext uri="{BB962C8B-B14F-4D97-AF65-F5344CB8AC3E}">
        <p14:creationId xmlns:p14="http://schemas.microsoft.com/office/powerpoint/2010/main" val="143923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69729-9FC8-AD65-2722-3143509EA1C5}"/>
              </a:ext>
            </a:extLst>
          </p:cNvPr>
          <p:cNvPicPr>
            <a:picLocks noChangeAspect="1"/>
          </p:cNvPicPr>
          <p:nvPr/>
        </p:nvPicPr>
        <p:blipFill>
          <a:blip r:embed="rId3"/>
          <a:stretch>
            <a:fillRect/>
          </a:stretch>
        </p:blipFill>
        <p:spPr>
          <a:xfrm>
            <a:off x="594641" y="446277"/>
            <a:ext cx="10660520" cy="5420188"/>
          </a:xfrm>
          <a:prstGeom prst="rect">
            <a:avLst/>
          </a:prstGeom>
        </p:spPr>
      </p:pic>
    </p:spTree>
    <p:extLst>
      <p:ext uri="{BB962C8B-B14F-4D97-AF65-F5344CB8AC3E}">
        <p14:creationId xmlns:p14="http://schemas.microsoft.com/office/powerpoint/2010/main" val="52644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A3AED0-1B76-A882-D5D5-1371162BA854}"/>
              </a:ext>
            </a:extLst>
          </p:cNvPr>
          <p:cNvPicPr>
            <a:picLocks noChangeAspect="1"/>
          </p:cNvPicPr>
          <p:nvPr/>
        </p:nvPicPr>
        <p:blipFill>
          <a:blip r:embed="rId2"/>
          <a:stretch>
            <a:fillRect/>
          </a:stretch>
        </p:blipFill>
        <p:spPr>
          <a:xfrm>
            <a:off x="1247155" y="471225"/>
            <a:ext cx="8109081" cy="2374448"/>
          </a:xfrm>
          <a:prstGeom prst="rect">
            <a:avLst/>
          </a:prstGeom>
        </p:spPr>
      </p:pic>
      <p:pic>
        <p:nvPicPr>
          <p:cNvPr id="3" name="Picture 2">
            <a:extLst>
              <a:ext uri="{FF2B5EF4-FFF2-40B4-BE49-F238E27FC236}">
                <a16:creationId xmlns:a16="http://schemas.microsoft.com/office/drawing/2014/main" id="{8BA22841-4FFE-00DB-CAAB-966D02AA858A}"/>
              </a:ext>
            </a:extLst>
          </p:cNvPr>
          <p:cNvPicPr>
            <a:picLocks noChangeAspect="1"/>
          </p:cNvPicPr>
          <p:nvPr/>
        </p:nvPicPr>
        <p:blipFill>
          <a:blip r:embed="rId3"/>
          <a:stretch>
            <a:fillRect/>
          </a:stretch>
        </p:blipFill>
        <p:spPr>
          <a:xfrm>
            <a:off x="1192984" y="2766907"/>
            <a:ext cx="8163252" cy="3938357"/>
          </a:xfrm>
          <a:prstGeom prst="rect">
            <a:avLst/>
          </a:prstGeom>
        </p:spPr>
      </p:pic>
    </p:spTree>
    <p:extLst>
      <p:ext uri="{BB962C8B-B14F-4D97-AF65-F5344CB8AC3E}">
        <p14:creationId xmlns:p14="http://schemas.microsoft.com/office/powerpoint/2010/main" val="182061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351908-AEDE-0AAE-9609-20ACD9F6A163}"/>
              </a:ext>
            </a:extLst>
          </p:cNvPr>
          <p:cNvPicPr>
            <a:picLocks noChangeAspect="1"/>
          </p:cNvPicPr>
          <p:nvPr/>
        </p:nvPicPr>
        <p:blipFill>
          <a:blip r:embed="rId3"/>
          <a:stretch>
            <a:fillRect/>
          </a:stretch>
        </p:blipFill>
        <p:spPr>
          <a:xfrm>
            <a:off x="886349" y="2198499"/>
            <a:ext cx="8443503" cy="2461001"/>
          </a:xfrm>
          <a:prstGeom prst="rect">
            <a:avLst/>
          </a:prstGeom>
        </p:spPr>
      </p:pic>
      <p:sp>
        <p:nvSpPr>
          <p:cNvPr id="10" name="TextBox 9">
            <a:extLst>
              <a:ext uri="{FF2B5EF4-FFF2-40B4-BE49-F238E27FC236}">
                <a16:creationId xmlns:a16="http://schemas.microsoft.com/office/drawing/2014/main" id="{62809844-700E-643B-153C-B64B00DD8768}"/>
              </a:ext>
            </a:extLst>
          </p:cNvPr>
          <p:cNvSpPr txBox="1"/>
          <p:nvPr/>
        </p:nvSpPr>
        <p:spPr>
          <a:xfrm>
            <a:off x="754530" y="5046010"/>
            <a:ext cx="10047890" cy="338554"/>
          </a:xfrm>
          <a:prstGeom prst="rect">
            <a:avLst/>
          </a:prstGeom>
          <a:noFill/>
        </p:spPr>
        <p:txBody>
          <a:bodyPr wrap="square" rtlCol="0">
            <a:spAutoFit/>
          </a:bodyPr>
          <a:lstStyle/>
          <a:p>
            <a:r>
              <a:rPr lang="en-CA" sz="1600" dirty="0">
                <a:solidFill>
                  <a:srgbClr val="C00000"/>
                </a:solidFill>
              </a:rPr>
              <a:t>(LEARNER GAINS Scores appear here– not currently being used or recorded - future core measure #6?)</a:t>
            </a:r>
          </a:p>
        </p:txBody>
      </p:sp>
      <p:pic>
        <p:nvPicPr>
          <p:cNvPr id="12" name="Picture 11">
            <a:extLst>
              <a:ext uri="{FF2B5EF4-FFF2-40B4-BE49-F238E27FC236}">
                <a16:creationId xmlns:a16="http://schemas.microsoft.com/office/drawing/2014/main" id="{49E63F4F-1E61-E4D6-DCC1-4B8BB39B3422}"/>
              </a:ext>
            </a:extLst>
          </p:cNvPr>
          <p:cNvPicPr>
            <a:picLocks noChangeAspect="1"/>
          </p:cNvPicPr>
          <p:nvPr/>
        </p:nvPicPr>
        <p:blipFill>
          <a:blip r:embed="rId4"/>
          <a:stretch>
            <a:fillRect/>
          </a:stretch>
        </p:blipFill>
        <p:spPr>
          <a:xfrm>
            <a:off x="754530" y="489866"/>
            <a:ext cx="10702605" cy="1155719"/>
          </a:xfrm>
          <a:prstGeom prst="rect">
            <a:avLst/>
          </a:prstGeom>
        </p:spPr>
      </p:pic>
      <p:sp>
        <p:nvSpPr>
          <p:cNvPr id="13" name="TextBox 12">
            <a:extLst>
              <a:ext uri="{FF2B5EF4-FFF2-40B4-BE49-F238E27FC236}">
                <a16:creationId xmlns:a16="http://schemas.microsoft.com/office/drawing/2014/main" id="{536FD4E5-C192-D5E1-3B57-1AFDE4048559}"/>
              </a:ext>
            </a:extLst>
          </p:cNvPr>
          <p:cNvSpPr txBox="1"/>
          <p:nvPr/>
        </p:nvSpPr>
        <p:spPr>
          <a:xfrm>
            <a:off x="8357268" y="1705384"/>
            <a:ext cx="2445152" cy="584775"/>
          </a:xfrm>
          <a:prstGeom prst="rect">
            <a:avLst/>
          </a:prstGeom>
          <a:noFill/>
          <a:ln>
            <a:solidFill>
              <a:srgbClr val="C00000"/>
            </a:solidFill>
          </a:ln>
        </p:spPr>
        <p:txBody>
          <a:bodyPr wrap="square" rtlCol="0">
            <a:spAutoFit/>
          </a:bodyPr>
          <a:lstStyle/>
          <a:p>
            <a:r>
              <a:rPr lang="en-CA" sz="1600" dirty="0">
                <a:solidFill>
                  <a:srgbClr val="C00000"/>
                </a:solidFill>
              </a:rPr>
              <a:t>Can also get response rate from the DSQ 64</a:t>
            </a:r>
          </a:p>
        </p:txBody>
      </p:sp>
      <p:cxnSp>
        <p:nvCxnSpPr>
          <p:cNvPr id="15" name="Straight Arrow Connector 14">
            <a:extLst>
              <a:ext uri="{FF2B5EF4-FFF2-40B4-BE49-F238E27FC236}">
                <a16:creationId xmlns:a16="http://schemas.microsoft.com/office/drawing/2014/main" id="{20A905A2-5582-04A4-BB04-EC15BDF12B4C}"/>
              </a:ext>
            </a:extLst>
          </p:cNvPr>
          <p:cNvCxnSpPr>
            <a:cxnSpLocks/>
            <a:stCxn id="13" idx="1"/>
          </p:cNvCxnSpPr>
          <p:nvPr/>
        </p:nvCxnSpPr>
        <p:spPr>
          <a:xfrm flipH="1" flipV="1">
            <a:off x="6737389" y="1634120"/>
            <a:ext cx="1619879" cy="3636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25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B86A-EC83-A52D-6275-4C95E6D1258D}"/>
              </a:ext>
            </a:extLst>
          </p:cNvPr>
          <p:cNvPicPr>
            <a:picLocks noChangeAspect="1"/>
          </p:cNvPicPr>
          <p:nvPr/>
        </p:nvPicPr>
        <p:blipFill>
          <a:blip r:embed="rId2"/>
          <a:stretch>
            <a:fillRect/>
          </a:stretch>
        </p:blipFill>
        <p:spPr>
          <a:xfrm>
            <a:off x="657044" y="1532059"/>
            <a:ext cx="8473913" cy="2428985"/>
          </a:xfrm>
          <a:prstGeom prst="rect">
            <a:avLst/>
          </a:prstGeom>
        </p:spPr>
      </p:pic>
      <p:sp>
        <p:nvSpPr>
          <p:cNvPr id="4" name="TextBox 3">
            <a:extLst>
              <a:ext uri="{FF2B5EF4-FFF2-40B4-BE49-F238E27FC236}">
                <a16:creationId xmlns:a16="http://schemas.microsoft.com/office/drawing/2014/main" id="{C6EBD272-7469-A129-2B7A-7FAFD4019585}"/>
              </a:ext>
            </a:extLst>
          </p:cNvPr>
          <p:cNvSpPr txBox="1"/>
          <p:nvPr/>
        </p:nvSpPr>
        <p:spPr>
          <a:xfrm>
            <a:off x="523415" y="4391441"/>
            <a:ext cx="2637972" cy="1323439"/>
          </a:xfrm>
          <a:prstGeom prst="rect">
            <a:avLst/>
          </a:prstGeom>
          <a:noFill/>
          <a:ln>
            <a:solidFill>
              <a:srgbClr val="C00000"/>
            </a:solidFill>
          </a:ln>
        </p:spPr>
        <p:txBody>
          <a:bodyPr wrap="square" rtlCol="0">
            <a:spAutoFit/>
          </a:bodyPr>
          <a:lstStyle/>
          <a:p>
            <a:r>
              <a:rPr lang="en-CA" sz="1600" dirty="0">
                <a:solidFill>
                  <a:srgbClr val="C00000"/>
                </a:solidFill>
              </a:rPr>
              <a:t>Refers to core measure </a:t>
            </a:r>
          </a:p>
          <a:p>
            <a:r>
              <a:rPr lang="en-CA" sz="1600" dirty="0">
                <a:solidFill>
                  <a:srgbClr val="C00000"/>
                </a:solidFill>
              </a:rPr>
              <a:t>#4 – Completions</a:t>
            </a:r>
          </a:p>
          <a:p>
            <a:endParaRPr lang="en-CA" sz="1600" dirty="0">
              <a:solidFill>
                <a:srgbClr val="C00000"/>
              </a:solidFill>
            </a:endParaRPr>
          </a:p>
          <a:p>
            <a:r>
              <a:rPr lang="en-CA" sz="1600" dirty="0">
                <a:solidFill>
                  <a:srgbClr val="C00000"/>
                </a:solidFill>
              </a:rPr>
              <a:t>NOT YET measured but data recorded in CaMS</a:t>
            </a:r>
          </a:p>
        </p:txBody>
      </p:sp>
      <p:cxnSp>
        <p:nvCxnSpPr>
          <p:cNvPr id="6" name="Straight Arrow Connector 5">
            <a:extLst>
              <a:ext uri="{FF2B5EF4-FFF2-40B4-BE49-F238E27FC236}">
                <a16:creationId xmlns:a16="http://schemas.microsoft.com/office/drawing/2014/main" id="{9F8DE760-5F5E-173E-C6AB-AFA8E9D327C9}"/>
              </a:ext>
            </a:extLst>
          </p:cNvPr>
          <p:cNvCxnSpPr>
            <a:cxnSpLocks/>
          </p:cNvCxnSpPr>
          <p:nvPr/>
        </p:nvCxnSpPr>
        <p:spPr>
          <a:xfrm flipV="1">
            <a:off x="523415" y="1034051"/>
            <a:ext cx="133629" cy="33573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7F29B4-3B44-C518-D85A-BFD194A786E7}"/>
              </a:ext>
            </a:extLst>
          </p:cNvPr>
          <p:cNvSpPr txBox="1"/>
          <p:nvPr/>
        </p:nvSpPr>
        <p:spPr>
          <a:xfrm>
            <a:off x="9516369" y="366766"/>
            <a:ext cx="1595779" cy="338554"/>
          </a:xfrm>
          <a:prstGeom prst="rect">
            <a:avLst/>
          </a:prstGeom>
          <a:noFill/>
          <a:ln>
            <a:solidFill>
              <a:srgbClr val="C00000"/>
            </a:solidFill>
          </a:ln>
        </p:spPr>
        <p:txBody>
          <a:bodyPr wrap="square" rtlCol="0">
            <a:spAutoFit/>
          </a:bodyPr>
          <a:lstStyle/>
          <a:p>
            <a:r>
              <a:rPr lang="en-CA" sz="1600" dirty="0">
                <a:solidFill>
                  <a:srgbClr val="C00000"/>
                </a:solidFill>
              </a:rPr>
              <a:t>Province = 6%</a:t>
            </a:r>
          </a:p>
        </p:txBody>
      </p:sp>
      <p:pic>
        <p:nvPicPr>
          <p:cNvPr id="8" name="Picture 7">
            <a:extLst>
              <a:ext uri="{FF2B5EF4-FFF2-40B4-BE49-F238E27FC236}">
                <a16:creationId xmlns:a16="http://schemas.microsoft.com/office/drawing/2014/main" id="{32E84A5A-DE8A-5F70-E842-BE87139D264E}"/>
              </a:ext>
            </a:extLst>
          </p:cNvPr>
          <p:cNvPicPr>
            <a:picLocks noChangeAspect="1"/>
          </p:cNvPicPr>
          <p:nvPr/>
        </p:nvPicPr>
        <p:blipFill>
          <a:blip r:embed="rId3"/>
          <a:stretch>
            <a:fillRect/>
          </a:stretch>
        </p:blipFill>
        <p:spPr>
          <a:xfrm>
            <a:off x="725212" y="705475"/>
            <a:ext cx="10325497" cy="657152"/>
          </a:xfrm>
          <a:prstGeom prst="rect">
            <a:avLst/>
          </a:prstGeom>
        </p:spPr>
      </p:pic>
      <p:sp>
        <p:nvSpPr>
          <p:cNvPr id="13" name="TextBox 12">
            <a:extLst>
              <a:ext uri="{FF2B5EF4-FFF2-40B4-BE49-F238E27FC236}">
                <a16:creationId xmlns:a16="http://schemas.microsoft.com/office/drawing/2014/main" id="{78DC79AE-4615-1FB5-441F-84BCE5D07266}"/>
              </a:ext>
            </a:extLst>
          </p:cNvPr>
          <p:cNvSpPr txBox="1"/>
          <p:nvPr/>
        </p:nvSpPr>
        <p:spPr>
          <a:xfrm>
            <a:off x="9516370" y="1590255"/>
            <a:ext cx="1651922" cy="338554"/>
          </a:xfrm>
          <a:prstGeom prst="rect">
            <a:avLst/>
          </a:prstGeom>
          <a:noFill/>
          <a:ln>
            <a:solidFill>
              <a:srgbClr val="C00000"/>
            </a:solidFill>
          </a:ln>
        </p:spPr>
        <p:txBody>
          <a:bodyPr wrap="square" rtlCol="0">
            <a:spAutoFit/>
          </a:bodyPr>
          <a:lstStyle/>
          <a:p>
            <a:r>
              <a:rPr lang="en-CA" sz="1600" dirty="0">
                <a:solidFill>
                  <a:srgbClr val="C00000"/>
                </a:solidFill>
              </a:rPr>
              <a:t>Province = 79%</a:t>
            </a:r>
          </a:p>
        </p:txBody>
      </p:sp>
      <p:sp>
        <p:nvSpPr>
          <p:cNvPr id="14" name="TextBox 13">
            <a:extLst>
              <a:ext uri="{FF2B5EF4-FFF2-40B4-BE49-F238E27FC236}">
                <a16:creationId xmlns:a16="http://schemas.microsoft.com/office/drawing/2014/main" id="{B489A316-3517-BA2D-1E93-985985A27024}"/>
              </a:ext>
            </a:extLst>
          </p:cNvPr>
          <p:cNvSpPr txBox="1"/>
          <p:nvPr/>
        </p:nvSpPr>
        <p:spPr>
          <a:xfrm>
            <a:off x="9516369" y="2225218"/>
            <a:ext cx="1595779" cy="338554"/>
          </a:xfrm>
          <a:prstGeom prst="rect">
            <a:avLst/>
          </a:prstGeom>
          <a:noFill/>
          <a:ln>
            <a:solidFill>
              <a:srgbClr val="C00000"/>
            </a:solidFill>
          </a:ln>
        </p:spPr>
        <p:txBody>
          <a:bodyPr wrap="square" rtlCol="0">
            <a:spAutoFit/>
          </a:bodyPr>
          <a:lstStyle/>
          <a:p>
            <a:r>
              <a:rPr lang="en-CA" sz="1600" dirty="0">
                <a:solidFill>
                  <a:srgbClr val="C00000"/>
                </a:solidFill>
              </a:rPr>
              <a:t>Province = 8%</a:t>
            </a:r>
          </a:p>
        </p:txBody>
      </p:sp>
      <p:sp>
        <p:nvSpPr>
          <p:cNvPr id="16" name="TextBox 15">
            <a:extLst>
              <a:ext uri="{FF2B5EF4-FFF2-40B4-BE49-F238E27FC236}">
                <a16:creationId xmlns:a16="http://schemas.microsoft.com/office/drawing/2014/main" id="{75E148D8-6A40-0508-104C-2D82780C4A9F}"/>
              </a:ext>
            </a:extLst>
          </p:cNvPr>
          <p:cNvSpPr txBox="1"/>
          <p:nvPr/>
        </p:nvSpPr>
        <p:spPr>
          <a:xfrm>
            <a:off x="9516370" y="3182318"/>
            <a:ext cx="1651922" cy="338554"/>
          </a:xfrm>
          <a:prstGeom prst="rect">
            <a:avLst/>
          </a:prstGeom>
          <a:noFill/>
          <a:ln>
            <a:solidFill>
              <a:srgbClr val="C00000"/>
            </a:solidFill>
          </a:ln>
        </p:spPr>
        <p:txBody>
          <a:bodyPr wrap="square" rtlCol="0">
            <a:spAutoFit/>
          </a:bodyPr>
          <a:lstStyle/>
          <a:p>
            <a:r>
              <a:rPr lang="en-CA" sz="1600" dirty="0">
                <a:solidFill>
                  <a:srgbClr val="C00000"/>
                </a:solidFill>
              </a:rPr>
              <a:t>Province = 70%</a:t>
            </a:r>
          </a:p>
        </p:txBody>
      </p:sp>
      <p:cxnSp>
        <p:nvCxnSpPr>
          <p:cNvPr id="17" name="Straight Arrow Connector 16">
            <a:extLst>
              <a:ext uri="{FF2B5EF4-FFF2-40B4-BE49-F238E27FC236}">
                <a16:creationId xmlns:a16="http://schemas.microsoft.com/office/drawing/2014/main" id="{5DA1F2D7-42EB-413B-5720-271CADF7CB59}"/>
              </a:ext>
            </a:extLst>
          </p:cNvPr>
          <p:cNvCxnSpPr>
            <a:cxnSpLocks/>
          </p:cNvCxnSpPr>
          <p:nvPr/>
        </p:nvCxnSpPr>
        <p:spPr>
          <a:xfrm>
            <a:off x="10260199" y="726832"/>
            <a:ext cx="435128" cy="1190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08CBE7-B838-C5AE-D28F-226368C41596}"/>
              </a:ext>
            </a:extLst>
          </p:cNvPr>
          <p:cNvCxnSpPr>
            <a:cxnSpLocks/>
            <a:endCxn id="16" idx="1"/>
          </p:cNvCxnSpPr>
          <p:nvPr/>
        </p:nvCxnSpPr>
        <p:spPr>
          <a:xfrm>
            <a:off x="9125702" y="3351595"/>
            <a:ext cx="390668"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781029-3696-422B-80B2-9E4BFE4B767F}"/>
              </a:ext>
            </a:extLst>
          </p:cNvPr>
          <p:cNvCxnSpPr>
            <a:cxnSpLocks/>
            <a:endCxn id="13" idx="1"/>
          </p:cNvCxnSpPr>
          <p:nvPr/>
        </p:nvCxnSpPr>
        <p:spPr>
          <a:xfrm flipV="1">
            <a:off x="9125702" y="1759532"/>
            <a:ext cx="390668" cy="8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2995ED-78A7-C77C-4F34-264127B0D43D}"/>
              </a:ext>
            </a:extLst>
          </p:cNvPr>
          <p:cNvCxnSpPr>
            <a:cxnSpLocks/>
            <a:endCxn id="14" idx="1"/>
          </p:cNvCxnSpPr>
          <p:nvPr/>
        </p:nvCxnSpPr>
        <p:spPr>
          <a:xfrm>
            <a:off x="9159550" y="2386171"/>
            <a:ext cx="356819" cy="83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040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A3126-E60B-9E49-45D6-0E6F6ED79D88}"/>
              </a:ext>
            </a:extLst>
          </p:cNvPr>
          <p:cNvPicPr>
            <a:picLocks noChangeAspect="1"/>
          </p:cNvPicPr>
          <p:nvPr/>
        </p:nvPicPr>
        <p:blipFill>
          <a:blip r:embed="rId3"/>
          <a:stretch>
            <a:fillRect/>
          </a:stretch>
        </p:blipFill>
        <p:spPr>
          <a:xfrm>
            <a:off x="1097128" y="825665"/>
            <a:ext cx="3714750" cy="752475"/>
          </a:xfrm>
          <a:prstGeom prst="rect">
            <a:avLst/>
          </a:prstGeom>
        </p:spPr>
      </p:pic>
      <p:pic>
        <p:nvPicPr>
          <p:cNvPr id="5" name="Picture 4">
            <a:extLst>
              <a:ext uri="{FF2B5EF4-FFF2-40B4-BE49-F238E27FC236}">
                <a16:creationId xmlns:a16="http://schemas.microsoft.com/office/drawing/2014/main" id="{0904E59A-D974-8640-8A7E-2BAB11F26B50}"/>
              </a:ext>
            </a:extLst>
          </p:cNvPr>
          <p:cNvPicPr>
            <a:picLocks noChangeAspect="1"/>
          </p:cNvPicPr>
          <p:nvPr/>
        </p:nvPicPr>
        <p:blipFill>
          <a:blip r:embed="rId4"/>
          <a:stretch>
            <a:fillRect/>
          </a:stretch>
        </p:blipFill>
        <p:spPr>
          <a:xfrm>
            <a:off x="1259053" y="2428785"/>
            <a:ext cx="3552825" cy="800100"/>
          </a:xfrm>
          <a:prstGeom prst="rect">
            <a:avLst/>
          </a:prstGeom>
        </p:spPr>
      </p:pic>
      <p:pic>
        <p:nvPicPr>
          <p:cNvPr id="9" name="Picture 8">
            <a:extLst>
              <a:ext uri="{FF2B5EF4-FFF2-40B4-BE49-F238E27FC236}">
                <a16:creationId xmlns:a16="http://schemas.microsoft.com/office/drawing/2014/main" id="{04BAFE11-DB90-D598-E93F-C2A7AE5C2283}"/>
              </a:ext>
            </a:extLst>
          </p:cNvPr>
          <p:cNvPicPr>
            <a:picLocks noChangeAspect="1"/>
          </p:cNvPicPr>
          <p:nvPr/>
        </p:nvPicPr>
        <p:blipFill>
          <a:blip r:embed="rId5"/>
          <a:stretch>
            <a:fillRect/>
          </a:stretch>
        </p:blipFill>
        <p:spPr>
          <a:xfrm>
            <a:off x="1259053" y="3898473"/>
            <a:ext cx="3733800" cy="781050"/>
          </a:xfrm>
          <a:prstGeom prst="rect">
            <a:avLst/>
          </a:prstGeom>
        </p:spPr>
      </p:pic>
      <p:sp>
        <p:nvSpPr>
          <p:cNvPr id="10" name="TextBox 9">
            <a:extLst>
              <a:ext uri="{FF2B5EF4-FFF2-40B4-BE49-F238E27FC236}">
                <a16:creationId xmlns:a16="http://schemas.microsoft.com/office/drawing/2014/main" id="{B858E165-2A0D-47CF-0554-1C5BBF424DEB}"/>
              </a:ext>
            </a:extLst>
          </p:cNvPr>
          <p:cNvSpPr txBox="1"/>
          <p:nvPr/>
        </p:nvSpPr>
        <p:spPr>
          <a:xfrm>
            <a:off x="7135685" y="2305555"/>
            <a:ext cx="2552468" cy="1200329"/>
          </a:xfrm>
          <a:prstGeom prst="rect">
            <a:avLst/>
          </a:prstGeom>
          <a:noFill/>
          <a:ln>
            <a:solidFill>
              <a:srgbClr val="C00000"/>
            </a:solidFill>
          </a:ln>
        </p:spPr>
        <p:txBody>
          <a:bodyPr wrap="square" rtlCol="0">
            <a:spAutoFit/>
          </a:bodyPr>
          <a:lstStyle/>
          <a:p>
            <a:r>
              <a:rPr lang="en-CA" sz="1800" dirty="0">
                <a:solidFill>
                  <a:srgbClr val="C00000"/>
                </a:solidFill>
              </a:rPr>
              <a:t>Records outcomes at 3, 6, and 12 months in the same way as at exit</a:t>
            </a:r>
          </a:p>
        </p:txBody>
      </p:sp>
    </p:spTree>
    <p:extLst>
      <p:ext uri="{BB962C8B-B14F-4D97-AF65-F5344CB8AC3E}">
        <p14:creationId xmlns:p14="http://schemas.microsoft.com/office/powerpoint/2010/main" val="45220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3235-3415-2236-4531-6144A0461625}"/>
              </a:ext>
            </a:extLst>
          </p:cNvPr>
          <p:cNvSpPr>
            <a:spLocks noGrp="1"/>
          </p:cNvSpPr>
          <p:nvPr>
            <p:ph type="title"/>
          </p:nvPr>
        </p:nvSpPr>
        <p:spPr/>
        <p:txBody>
          <a:bodyPr>
            <a:normAutofit/>
          </a:bodyPr>
          <a:lstStyle/>
          <a:p>
            <a:r>
              <a:rPr lang="en-CA" sz="3600" dirty="0"/>
              <a:t>Why do we need to pay attention to outcomes?</a:t>
            </a:r>
          </a:p>
        </p:txBody>
      </p:sp>
      <p:sp>
        <p:nvSpPr>
          <p:cNvPr id="3" name="Text Placeholder 2">
            <a:extLst>
              <a:ext uri="{FF2B5EF4-FFF2-40B4-BE49-F238E27FC236}">
                <a16:creationId xmlns:a16="http://schemas.microsoft.com/office/drawing/2014/main" id="{2E3831B5-6012-A560-B856-9D1A964F53BD}"/>
              </a:ext>
            </a:extLst>
          </p:cNvPr>
          <p:cNvSpPr>
            <a:spLocks noGrp="1"/>
          </p:cNvSpPr>
          <p:nvPr>
            <p:ph type="body" idx="1"/>
          </p:nvPr>
        </p:nvSpPr>
        <p:spPr>
          <a:xfrm>
            <a:off x="1000885" y="1690688"/>
            <a:ext cx="9444593" cy="3873948"/>
          </a:xfrm>
        </p:spPr>
        <p:txBody>
          <a:bodyPr>
            <a:normAutofit fontScale="85000" lnSpcReduction="20000"/>
          </a:bodyPr>
          <a:lstStyle/>
          <a:p>
            <a:pPr marL="114300" indent="0">
              <a:buNone/>
            </a:pPr>
            <a:r>
              <a:rPr lang="en-CA" dirty="0"/>
              <a:t>They may demonstrate</a:t>
            </a:r>
          </a:p>
          <a:p>
            <a:r>
              <a:rPr lang="en-CA" dirty="0"/>
              <a:t>some of the impacts the LBS program is having on learners</a:t>
            </a:r>
          </a:p>
          <a:p>
            <a:r>
              <a:rPr lang="en-CA" dirty="0"/>
              <a:t>the difference it makes in learners’ independence, further education and especially employability</a:t>
            </a:r>
          </a:p>
          <a:p>
            <a:r>
              <a:rPr lang="en-CA" dirty="0"/>
              <a:t>areas for program/process improvements</a:t>
            </a:r>
          </a:p>
          <a:p>
            <a:r>
              <a:rPr lang="en-CA" dirty="0"/>
              <a:t>value for money (to the Ministry and internally)</a:t>
            </a:r>
          </a:p>
          <a:p>
            <a:endParaRPr lang="en-CA" dirty="0"/>
          </a:p>
          <a:p>
            <a:pPr marL="114300" indent="0" algn="ctr">
              <a:buNone/>
            </a:pPr>
            <a:r>
              <a:rPr lang="en-CA" i="1" dirty="0">
                <a:solidFill>
                  <a:srgbClr val="C00000"/>
                </a:solidFill>
              </a:rPr>
              <a:t>It’s important for LBS programs to know where they stand now with the three Completion indicators: completions of all milestones, all learning activities, and </a:t>
            </a:r>
            <a:r>
              <a:rPr lang="en-CA" i="1" dirty="0" err="1">
                <a:solidFill>
                  <a:srgbClr val="C00000"/>
                </a:solidFill>
              </a:rPr>
              <a:t>aculminating</a:t>
            </a:r>
            <a:r>
              <a:rPr lang="en-CA" i="1" dirty="0">
                <a:solidFill>
                  <a:srgbClr val="C00000"/>
                </a:solidFill>
              </a:rPr>
              <a:t> task, especially in the event that the Completion measure is re-introduced.</a:t>
            </a:r>
          </a:p>
          <a:p>
            <a:pPr marL="114300" indent="0">
              <a:buNone/>
            </a:pPr>
            <a:endParaRPr lang="en-CA" dirty="0"/>
          </a:p>
          <a:p>
            <a:pPr marL="114300" indent="0">
              <a:buNone/>
            </a:pPr>
            <a:endParaRPr lang="en-CA" dirty="0"/>
          </a:p>
        </p:txBody>
      </p:sp>
      <p:sp>
        <p:nvSpPr>
          <p:cNvPr id="4" name="TextBox 3">
            <a:extLst>
              <a:ext uri="{FF2B5EF4-FFF2-40B4-BE49-F238E27FC236}">
                <a16:creationId xmlns:a16="http://schemas.microsoft.com/office/drawing/2014/main" id="{13F64ACC-DE15-1D44-5B4B-547253AC0B83}"/>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
        <p:nvSpPr>
          <p:cNvPr id="7" name="TextBox 6">
            <a:extLst>
              <a:ext uri="{FF2B5EF4-FFF2-40B4-BE49-F238E27FC236}">
                <a16:creationId xmlns:a16="http://schemas.microsoft.com/office/drawing/2014/main" id="{B2F9C8D2-A896-CD6B-D827-16CC1B453120}"/>
              </a:ext>
            </a:extLst>
          </p:cNvPr>
          <p:cNvSpPr txBox="1"/>
          <p:nvPr/>
        </p:nvSpPr>
        <p:spPr>
          <a:xfrm>
            <a:off x="8784972" y="7016230"/>
            <a:ext cx="1883028" cy="369332"/>
          </a:xfrm>
          <a:prstGeom prst="rect">
            <a:avLst/>
          </a:prstGeom>
          <a:noFill/>
        </p:spPr>
        <p:txBody>
          <a:bodyPr wrap="square" rtlCol="0">
            <a:spAutoFit/>
          </a:bodyPr>
          <a:lstStyle/>
          <a:p>
            <a:r>
              <a:rPr lang="en-CA" sz="900">
                <a:hlinkClick r:id="rId3" tooltip="https://practicalwellbeing.co.uk/eft-cafe-tapping-into-outcomes-8th-january-2020/"/>
              </a:rPr>
              <a:t>This Photo</a:t>
            </a:r>
            <a:r>
              <a:rPr lang="en-CA" sz="900"/>
              <a:t> by Unknown Author is licensed under </a:t>
            </a:r>
            <a:r>
              <a:rPr lang="en-CA" sz="900">
                <a:hlinkClick r:id="rId4" tooltip="https://creativecommons.org/licenses/by-nc-sa/3.0/"/>
              </a:rPr>
              <a:t>CC BY-SA-NC</a:t>
            </a:r>
            <a:endParaRPr lang="en-CA" sz="900"/>
          </a:p>
        </p:txBody>
      </p:sp>
      <p:pic>
        <p:nvPicPr>
          <p:cNvPr id="8" name="Picture 7" descr="Logo&#10;&#10;Description automatically generated">
            <a:extLst>
              <a:ext uri="{FF2B5EF4-FFF2-40B4-BE49-F238E27FC236}">
                <a16:creationId xmlns:a16="http://schemas.microsoft.com/office/drawing/2014/main" id="{D95D5347-7ED6-CBA9-F6B3-996AA39A914F}"/>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10101081" y="497105"/>
            <a:ext cx="1767417" cy="1325563"/>
          </a:xfrm>
          <a:prstGeom prst="rect">
            <a:avLst/>
          </a:prstGeom>
        </p:spPr>
      </p:pic>
    </p:spTree>
    <p:extLst>
      <p:ext uri="{BB962C8B-B14F-4D97-AF65-F5344CB8AC3E}">
        <p14:creationId xmlns:p14="http://schemas.microsoft.com/office/powerpoint/2010/main" val="7000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25857"/>
            <a:ext cx="10515600" cy="7332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3600" dirty="0">
                <a:solidFill>
                  <a:srgbClr val="C00000"/>
                </a:solidFill>
              </a:rPr>
              <a:t>Today’s Webinar…</a:t>
            </a:r>
            <a:endParaRPr sz="3600" dirty="0">
              <a:solidFill>
                <a:srgbClr val="C00000"/>
              </a:solidFill>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
        <p:nvSpPr>
          <p:cNvPr id="2" name="TextBox 1"/>
          <p:cNvSpPr txBox="1"/>
          <p:nvPr/>
        </p:nvSpPr>
        <p:spPr>
          <a:xfrm>
            <a:off x="1254120" y="1059120"/>
            <a:ext cx="8849157" cy="5109091"/>
          </a:xfrm>
          <a:prstGeom prst="rect">
            <a:avLst/>
          </a:prstGeom>
          <a:noFill/>
        </p:spPr>
        <p:txBody>
          <a:bodyPr wrap="square" rtlCol="0">
            <a:spAutoFit/>
          </a:bodyPr>
          <a:lstStyle/>
          <a:p>
            <a:r>
              <a:rPr lang="en-CA" sz="2400" dirty="0">
                <a:solidFill>
                  <a:schemeClr val="bg1">
                    <a:lumMod val="65000"/>
                  </a:schemeClr>
                </a:solidFill>
                <a:latin typeface="Calibri" panose="020F0502020204030204" pitchFamily="34" charset="0"/>
                <a:cs typeface="Calibri" panose="020F0502020204030204" pitchFamily="34" charset="0"/>
              </a:rPr>
              <a:t>Quick Reviews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Performance Management Measures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Reports Available from EOIS-CaMS</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Detailed Service Quality Report #64 </a:t>
            </a:r>
          </a:p>
          <a:p>
            <a:endParaRPr lang="en-CA" sz="2400" dirty="0">
              <a:solidFill>
                <a:schemeClr val="bg1">
                  <a:lumMod val="65000"/>
                </a:schemeClr>
              </a:solidFill>
              <a:latin typeface="Calibri" panose="020F0502020204030204" pitchFamily="34" charset="0"/>
              <a:cs typeface="Calibri" panose="020F0502020204030204" pitchFamily="34" charset="0"/>
            </a:endParaRPr>
          </a:p>
          <a:p>
            <a:r>
              <a:rPr lang="en-CA" sz="2400" dirty="0">
                <a:solidFill>
                  <a:schemeClr val="bg1">
                    <a:lumMod val="65000"/>
                  </a:schemeClr>
                </a:solidFill>
                <a:latin typeface="Calibri" panose="020F0502020204030204" pitchFamily="34" charset="0"/>
                <a:cs typeface="Calibri" panose="020F0502020204030204" pitchFamily="34" charset="0"/>
              </a:rPr>
              <a:t>Deeper Dive</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Learner Profile Report #60B</a:t>
            </a:r>
          </a:p>
          <a:p>
            <a:pPr marL="342900" indent="-342900">
              <a:buFont typeface="Wingdings" panose="05000000000000000000" pitchFamily="2" charset="2"/>
              <a:buChar char="ü"/>
            </a:pPr>
            <a:r>
              <a:rPr lang="en-CA" sz="2400" dirty="0">
                <a:solidFill>
                  <a:schemeClr val="bg1">
                    <a:lumMod val="65000"/>
                  </a:schemeClr>
                </a:solidFill>
                <a:latin typeface="Calibri" panose="020F0502020204030204" pitchFamily="34" charset="0"/>
                <a:cs typeface="Calibri" panose="020F0502020204030204" pitchFamily="34" charset="0"/>
              </a:rPr>
              <a:t>LBS Outcomes Report #60B</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Quick Preview</a:t>
            </a:r>
          </a:p>
          <a:p>
            <a:r>
              <a:rPr lang="en-CA" sz="2400" dirty="0">
                <a:latin typeface="Calibri" panose="020F0502020204030204" pitchFamily="34" charset="0"/>
                <a:cs typeface="Calibri" panose="020F0502020204030204" pitchFamily="34" charset="0"/>
              </a:rPr>
              <a:t>6. LBS Case Activity Report #61</a:t>
            </a: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Wrap-up!</a:t>
            </a:r>
          </a:p>
          <a:p>
            <a:endParaRPr lang="en-CA" dirty="0"/>
          </a:p>
        </p:txBody>
      </p:sp>
      <p:sp>
        <p:nvSpPr>
          <p:cNvPr id="3" name="TextBox 2">
            <a:extLst>
              <a:ext uri="{FF2B5EF4-FFF2-40B4-BE49-F238E27FC236}">
                <a16:creationId xmlns:a16="http://schemas.microsoft.com/office/drawing/2014/main" id="{0343B6ED-0C07-8C8E-B911-8B7FBF60E85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4" name="Picture 2" descr="5-checkmarks - sipXcom">
            <a:extLst>
              <a:ext uri="{FF2B5EF4-FFF2-40B4-BE49-F238E27FC236}">
                <a16:creationId xmlns:a16="http://schemas.microsoft.com/office/drawing/2014/main" id="{04044AB1-E7F2-5EB0-39C3-8DC9B8461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260" y="2271975"/>
            <a:ext cx="2869414" cy="204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36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888651" y="2337396"/>
            <a:ext cx="3506777" cy="1325563"/>
          </a:xfrm>
        </p:spPr>
        <p:txBody>
          <a:bodyPr>
            <a:normAutofit/>
          </a:bodyPr>
          <a:lstStyle/>
          <a:p>
            <a:r>
              <a:rPr lang="en-US" sz="3600" b="1" dirty="0">
                <a:latin typeface="Calibri" panose="020F0502020204030204" pitchFamily="34" charset="0"/>
                <a:cs typeface="Calibri" panose="020F0502020204030204" pitchFamily="34" charset="0"/>
              </a:rPr>
              <a:t>6. Report 61</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LBS Case Activity</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4706636" y="1497510"/>
            <a:ext cx="6939342" cy="3165715"/>
          </a:xfrm>
          <a:prstGeom prst="rect">
            <a:avLst/>
          </a:prstGeom>
          <a:ln w="38100" cmpd="sng">
            <a:solidFill>
              <a:schemeClr val="tx1"/>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300" b="1" dirty="0">
                <a:latin typeface="Calibri" panose="020F0502020204030204" pitchFamily="34" charset="0"/>
                <a:cs typeface="Calibri" panose="020F0502020204030204" pitchFamily="34" charset="0"/>
              </a:rPr>
              <a:t>Features</a:t>
            </a:r>
          </a:p>
          <a:p>
            <a:endParaRPr lang="en-US" sz="23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Produced in Excel</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About 85 columns wide and 100’s (or 1000’s) of rows</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Generated weekly</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Shows all data related to service plans that are open, approved, or active status in the current year, </a:t>
            </a:r>
            <a:r>
              <a:rPr lang="en-US" sz="2300" dirty="0">
                <a:solidFill>
                  <a:srgbClr val="C00000"/>
                </a:solidFill>
                <a:latin typeface="Calibri" panose="020F0502020204030204" pitchFamily="34" charset="0"/>
                <a:cs typeface="Calibri" panose="020F0502020204030204" pitchFamily="34" charset="0"/>
              </a:rPr>
              <a:t>or closed</a:t>
            </a:r>
            <a:r>
              <a:rPr lang="en-US" sz="2300" dirty="0">
                <a:latin typeface="Calibri" panose="020F0502020204030204" pitchFamily="34" charset="0"/>
                <a:cs typeface="Calibri" panose="020F0502020204030204" pitchFamily="34" charset="0"/>
              </a:rPr>
              <a:t> </a:t>
            </a:r>
            <a:r>
              <a:rPr lang="en-US" sz="2300" dirty="0">
                <a:solidFill>
                  <a:srgbClr val="C00000"/>
                </a:solidFill>
                <a:latin typeface="Calibri" panose="020F0502020204030204" pitchFamily="34" charset="0"/>
                <a:cs typeface="Calibri" panose="020F0502020204030204" pitchFamily="34" charset="0"/>
              </a:rPr>
              <a:t>in the current or previous fiscal year</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Top of report shows case owner summary</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Bottom of report shows subtotals of case activity by status</a:t>
            </a:r>
          </a:p>
          <a:p>
            <a:pPr marL="342900"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‘Tip Sheet’ available to assist navigating/sorting data</a:t>
            </a:r>
            <a:endParaRPr lang="en-US" sz="2300" dirty="0"/>
          </a:p>
          <a:p>
            <a:endParaRPr lang="en-US" sz="2300" dirty="0"/>
          </a:p>
          <a:p>
            <a:endParaRPr lang="en-US" dirty="0"/>
          </a:p>
        </p:txBody>
      </p:sp>
      <p:sp>
        <p:nvSpPr>
          <p:cNvPr id="2" name="TextBox 1">
            <a:extLst>
              <a:ext uri="{FF2B5EF4-FFF2-40B4-BE49-F238E27FC236}">
                <a16:creationId xmlns:a16="http://schemas.microsoft.com/office/drawing/2014/main" id="{2A013A71-72EF-8887-6154-3702B123F547}"/>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7821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E3B60-BCBF-5053-FAB9-93B0DF46E6A5}"/>
              </a:ext>
            </a:extLst>
          </p:cNvPr>
          <p:cNvPicPr>
            <a:picLocks noChangeAspect="1"/>
          </p:cNvPicPr>
          <p:nvPr/>
        </p:nvPicPr>
        <p:blipFill>
          <a:blip r:embed="rId3"/>
          <a:stretch>
            <a:fillRect/>
          </a:stretch>
        </p:blipFill>
        <p:spPr>
          <a:xfrm>
            <a:off x="230937" y="308213"/>
            <a:ext cx="11730126" cy="5402901"/>
          </a:xfrm>
          <a:prstGeom prst="rect">
            <a:avLst/>
          </a:prstGeom>
        </p:spPr>
      </p:pic>
    </p:spTree>
    <p:extLst>
      <p:ext uri="{BB962C8B-B14F-4D97-AF65-F5344CB8AC3E}">
        <p14:creationId xmlns:p14="http://schemas.microsoft.com/office/powerpoint/2010/main" val="1631176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72CBF-1ECE-7579-2D05-3C817792CCF8}"/>
              </a:ext>
            </a:extLst>
          </p:cNvPr>
          <p:cNvPicPr>
            <a:picLocks noChangeAspect="1"/>
          </p:cNvPicPr>
          <p:nvPr/>
        </p:nvPicPr>
        <p:blipFill>
          <a:blip r:embed="rId3"/>
          <a:stretch>
            <a:fillRect/>
          </a:stretch>
        </p:blipFill>
        <p:spPr>
          <a:xfrm>
            <a:off x="409517" y="1567576"/>
            <a:ext cx="11210282" cy="2899696"/>
          </a:xfrm>
          <a:prstGeom prst="rect">
            <a:avLst/>
          </a:prstGeom>
        </p:spPr>
      </p:pic>
      <p:sp>
        <p:nvSpPr>
          <p:cNvPr id="5" name="Arrow: Right 4">
            <a:extLst>
              <a:ext uri="{FF2B5EF4-FFF2-40B4-BE49-F238E27FC236}">
                <a16:creationId xmlns:a16="http://schemas.microsoft.com/office/drawing/2014/main" id="{5CD1B059-520C-198A-60A4-5BA5E55ABA37}"/>
              </a:ext>
            </a:extLst>
          </p:cNvPr>
          <p:cNvSpPr/>
          <p:nvPr/>
        </p:nvSpPr>
        <p:spPr>
          <a:xfrm>
            <a:off x="10366940" y="594641"/>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2B65F3A0-9888-E24A-1061-67AF4550757B}"/>
              </a:ext>
            </a:extLst>
          </p:cNvPr>
          <p:cNvSpPr txBox="1"/>
          <p:nvPr/>
        </p:nvSpPr>
        <p:spPr>
          <a:xfrm>
            <a:off x="6838366" y="667680"/>
            <a:ext cx="3354671" cy="338554"/>
          </a:xfrm>
          <a:prstGeom prst="rect">
            <a:avLst/>
          </a:prstGeom>
          <a:noFill/>
        </p:spPr>
        <p:txBody>
          <a:bodyPr wrap="square" rtlCol="0">
            <a:spAutoFit/>
          </a:bodyPr>
          <a:lstStyle/>
          <a:p>
            <a:r>
              <a:rPr lang="en-CA" sz="1600" dirty="0">
                <a:solidFill>
                  <a:srgbClr val="C00000"/>
                </a:solidFill>
              </a:rPr>
              <a:t>Continues for about 90 columns…</a:t>
            </a:r>
          </a:p>
        </p:txBody>
      </p:sp>
      <p:sp>
        <p:nvSpPr>
          <p:cNvPr id="7" name="Arrow: Right 6">
            <a:extLst>
              <a:ext uri="{FF2B5EF4-FFF2-40B4-BE49-F238E27FC236}">
                <a16:creationId xmlns:a16="http://schemas.microsoft.com/office/drawing/2014/main" id="{CCB47F9F-5213-8FAE-1F24-75BF62933941}"/>
              </a:ext>
            </a:extLst>
          </p:cNvPr>
          <p:cNvSpPr/>
          <p:nvPr/>
        </p:nvSpPr>
        <p:spPr>
          <a:xfrm rot="5400000">
            <a:off x="162629" y="5091892"/>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B467A63E-3BA7-98C2-7822-2351074A2B22}"/>
              </a:ext>
            </a:extLst>
          </p:cNvPr>
          <p:cNvSpPr txBox="1"/>
          <p:nvPr/>
        </p:nvSpPr>
        <p:spPr>
          <a:xfrm>
            <a:off x="1146274" y="5041820"/>
            <a:ext cx="1552048" cy="584775"/>
          </a:xfrm>
          <a:prstGeom prst="rect">
            <a:avLst/>
          </a:prstGeom>
          <a:noFill/>
        </p:spPr>
        <p:txBody>
          <a:bodyPr wrap="square" rtlCol="0">
            <a:spAutoFit/>
          </a:bodyPr>
          <a:lstStyle/>
          <a:p>
            <a:r>
              <a:rPr lang="en-CA" sz="1600" dirty="0">
                <a:solidFill>
                  <a:srgbClr val="C00000"/>
                </a:solidFill>
              </a:rPr>
              <a:t>Continues for many rows...</a:t>
            </a:r>
          </a:p>
        </p:txBody>
      </p:sp>
      <p:sp>
        <p:nvSpPr>
          <p:cNvPr id="10" name="TextBox 9">
            <a:extLst>
              <a:ext uri="{FF2B5EF4-FFF2-40B4-BE49-F238E27FC236}">
                <a16:creationId xmlns:a16="http://schemas.microsoft.com/office/drawing/2014/main" id="{859E2A90-79DC-95DD-A4B4-8E76E4B24D60}"/>
              </a:ext>
            </a:extLst>
          </p:cNvPr>
          <p:cNvSpPr txBox="1"/>
          <p:nvPr/>
        </p:nvSpPr>
        <p:spPr>
          <a:xfrm>
            <a:off x="7405890" y="5026904"/>
            <a:ext cx="3449104" cy="830997"/>
          </a:xfrm>
          <a:prstGeom prst="rect">
            <a:avLst/>
          </a:prstGeom>
          <a:noFill/>
        </p:spPr>
        <p:txBody>
          <a:bodyPr wrap="square" rtlCol="0">
            <a:spAutoFit/>
          </a:bodyPr>
          <a:lstStyle/>
          <a:p>
            <a:r>
              <a:rPr lang="en-CA" sz="1600" dirty="0">
                <a:solidFill>
                  <a:srgbClr val="C00000"/>
                </a:solidFill>
              </a:rPr>
              <a:t>Report 61 guide includes list of column headings, e.g.</a:t>
            </a:r>
          </a:p>
          <a:p>
            <a:r>
              <a:rPr lang="en-CA" sz="1600" dirty="0">
                <a:solidFill>
                  <a:srgbClr val="C00000"/>
                </a:solidFill>
              </a:rPr>
              <a:t>PDB = person with a disability</a:t>
            </a:r>
          </a:p>
        </p:txBody>
      </p:sp>
      <p:cxnSp>
        <p:nvCxnSpPr>
          <p:cNvPr id="12" name="Straight Arrow Connector 11">
            <a:extLst>
              <a:ext uri="{FF2B5EF4-FFF2-40B4-BE49-F238E27FC236}">
                <a16:creationId xmlns:a16="http://schemas.microsoft.com/office/drawing/2014/main" id="{A24A9836-C175-3155-4357-A2BEFCF70164}"/>
              </a:ext>
            </a:extLst>
          </p:cNvPr>
          <p:cNvCxnSpPr>
            <a:cxnSpLocks/>
          </p:cNvCxnSpPr>
          <p:nvPr/>
        </p:nvCxnSpPr>
        <p:spPr>
          <a:xfrm flipH="1" flipV="1">
            <a:off x="7169345" y="2401001"/>
            <a:ext cx="796594" cy="262590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9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21370" y="139163"/>
            <a:ext cx="3896485" cy="8645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3600" dirty="0">
                <a:solidFill>
                  <a:srgbClr val="C00000"/>
                </a:solidFill>
              </a:rPr>
              <a:t>Today’s Webinar…</a:t>
            </a:r>
            <a:endParaRPr sz="3600" dirty="0">
              <a:solidFill>
                <a:srgbClr val="C00000"/>
              </a:solidFill>
            </a:endParaRPr>
          </a:p>
        </p:txBody>
      </p:sp>
      <p:sp>
        <p:nvSpPr>
          <p:cNvPr id="2" name="TextBox 1"/>
          <p:cNvSpPr txBox="1"/>
          <p:nvPr/>
        </p:nvSpPr>
        <p:spPr>
          <a:xfrm>
            <a:off x="1224183" y="1003748"/>
            <a:ext cx="6321646" cy="5109091"/>
          </a:xfrm>
          <a:prstGeom prst="rect">
            <a:avLst/>
          </a:prstGeom>
          <a:noFill/>
        </p:spPr>
        <p:txBody>
          <a:bodyPr wrap="square" rtlCol="0">
            <a:spAutoFit/>
          </a:bodyPr>
          <a:lstStyle/>
          <a:p>
            <a:r>
              <a:rPr lang="en-CA" sz="2400" b="1" dirty="0">
                <a:solidFill>
                  <a:srgbClr val="C00000"/>
                </a:solidFill>
                <a:latin typeface="Calibri" panose="020F0502020204030204" pitchFamily="34" charset="0"/>
                <a:cs typeface="Calibri" panose="020F0502020204030204" pitchFamily="34" charset="0"/>
              </a:rPr>
              <a:t>Quick Review</a:t>
            </a:r>
          </a:p>
          <a:p>
            <a:pPr marL="457200" indent="-457200">
              <a:buAutoNum type="arabicPeriod"/>
            </a:pPr>
            <a:r>
              <a:rPr lang="en-CA" sz="2400" dirty="0">
                <a:latin typeface="Calibri" panose="020F0502020204030204" pitchFamily="34" charset="0"/>
                <a:cs typeface="Calibri" panose="020F0502020204030204" pitchFamily="34" charset="0"/>
              </a:rPr>
              <a:t>LBS Performance Management Measures</a:t>
            </a:r>
          </a:p>
          <a:p>
            <a:pPr marL="457200" indent="-457200">
              <a:buFont typeface="Arial"/>
              <a:buAutoNum type="arabicPeriod"/>
            </a:pPr>
            <a:r>
              <a:rPr lang="en-CA" sz="2400" dirty="0">
                <a:latin typeface="Calibri" panose="020F0502020204030204" pitchFamily="34" charset="0"/>
                <a:cs typeface="Calibri" panose="020F0502020204030204" pitchFamily="34" charset="0"/>
              </a:rPr>
              <a:t>LBS Detailed Service Quality Report #64 </a:t>
            </a:r>
          </a:p>
          <a:p>
            <a:pPr marL="457200" indent="-457200">
              <a:buAutoNum type="arabicPeriod"/>
            </a:pPr>
            <a:r>
              <a:rPr lang="en-CA" sz="2400" dirty="0">
                <a:latin typeface="Calibri" panose="020F0502020204030204" pitchFamily="34" charset="0"/>
                <a:cs typeface="Calibri" panose="020F0502020204030204" pitchFamily="34" charset="0"/>
              </a:rPr>
              <a:t>Other Reports Available from EOIS-CaMS</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Deeper Dive</a:t>
            </a:r>
          </a:p>
          <a:p>
            <a:r>
              <a:rPr lang="en-CA" sz="2400" dirty="0">
                <a:latin typeface="Calibri" panose="020F0502020204030204" pitchFamily="34" charset="0"/>
                <a:cs typeface="Calibri" panose="020F0502020204030204" pitchFamily="34" charset="0"/>
              </a:rPr>
              <a:t>4. LBS Learner Profile Report #60B</a:t>
            </a:r>
          </a:p>
          <a:p>
            <a:r>
              <a:rPr lang="en-CA" sz="2400" dirty="0">
                <a:latin typeface="Calibri" panose="020F0502020204030204" pitchFamily="34" charset="0"/>
                <a:cs typeface="Calibri" panose="020F0502020204030204" pitchFamily="34" charset="0"/>
              </a:rPr>
              <a:t>5. LBS Outcomes Report #60B</a:t>
            </a:r>
          </a:p>
          <a:p>
            <a:endParaRPr lang="en-CA" sz="2400" dirty="0">
              <a:latin typeface="Calibri" panose="020F0502020204030204" pitchFamily="34" charset="0"/>
              <a:cs typeface="Calibri" panose="020F0502020204030204" pitchFamily="34" charset="0"/>
            </a:endParaRPr>
          </a:p>
          <a:p>
            <a:r>
              <a:rPr lang="en-CA" sz="2400" b="1" dirty="0">
                <a:solidFill>
                  <a:srgbClr val="C00000"/>
                </a:solidFill>
                <a:latin typeface="Calibri" panose="020F0502020204030204" pitchFamily="34" charset="0"/>
                <a:cs typeface="Calibri" panose="020F0502020204030204" pitchFamily="34" charset="0"/>
              </a:rPr>
              <a:t>Quick Preview</a:t>
            </a:r>
          </a:p>
          <a:p>
            <a:r>
              <a:rPr lang="en-CA" sz="2400" dirty="0">
                <a:latin typeface="Calibri" panose="020F0502020204030204" pitchFamily="34" charset="0"/>
                <a:cs typeface="Calibri" panose="020F0502020204030204" pitchFamily="34" charset="0"/>
              </a:rPr>
              <a:t>6. LBS Case Activity Report #61</a:t>
            </a: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Wrap-Up!</a:t>
            </a:r>
          </a:p>
          <a:p>
            <a:endParaRPr lang="en-CA" dirty="0"/>
          </a:p>
        </p:txBody>
      </p:sp>
      <p:sp>
        <p:nvSpPr>
          <p:cNvPr id="3" name="TextBox 2">
            <a:extLst>
              <a:ext uri="{FF2B5EF4-FFF2-40B4-BE49-F238E27FC236}">
                <a16:creationId xmlns:a16="http://schemas.microsoft.com/office/drawing/2014/main" id="{81314103-3042-5D0E-0E93-7564EE1CE2A1}"/>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4" name="Picture 2" descr="5-checkmarks - sipXcom">
            <a:extLst>
              <a:ext uri="{FF2B5EF4-FFF2-40B4-BE49-F238E27FC236}">
                <a16:creationId xmlns:a16="http://schemas.microsoft.com/office/drawing/2014/main" id="{9C598E93-AB66-E1E6-23D6-957468EED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260" y="2271975"/>
            <a:ext cx="2869414" cy="2048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ECE4F-3966-03D3-1CBE-3D27E89F115A}"/>
              </a:ext>
            </a:extLst>
          </p:cNvPr>
          <p:cNvPicPr>
            <a:picLocks noChangeAspect="1"/>
          </p:cNvPicPr>
          <p:nvPr/>
        </p:nvPicPr>
        <p:blipFill>
          <a:blip r:embed="rId3"/>
          <a:stretch>
            <a:fillRect/>
          </a:stretch>
        </p:blipFill>
        <p:spPr>
          <a:xfrm>
            <a:off x="720657" y="521713"/>
            <a:ext cx="7464966" cy="4978711"/>
          </a:xfrm>
          <a:prstGeom prst="rect">
            <a:avLst/>
          </a:prstGeom>
        </p:spPr>
      </p:pic>
      <p:sp>
        <p:nvSpPr>
          <p:cNvPr id="4" name="TextBox 3">
            <a:extLst>
              <a:ext uri="{FF2B5EF4-FFF2-40B4-BE49-F238E27FC236}">
                <a16:creationId xmlns:a16="http://schemas.microsoft.com/office/drawing/2014/main" id="{FBA8AE64-8E65-952C-AE73-EC51DB8BF43C}"/>
              </a:ext>
            </a:extLst>
          </p:cNvPr>
          <p:cNvSpPr txBox="1"/>
          <p:nvPr/>
        </p:nvSpPr>
        <p:spPr>
          <a:xfrm>
            <a:off x="9345953" y="3011068"/>
            <a:ext cx="2011526" cy="1569660"/>
          </a:xfrm>
          <a:prstGeom prst="rect">
            <a:avLst/>
          </a:prstGeom>
          <a:noFill/>
          <a:ln w="15875">
            <a:solidFill>
              <a:srgbClr val="C00000"/>
            </a:solidFill>
          </a:ln>
        </p:spPr>
        <p:txBody>
          <a:bodyPr wrap="square" rtlCol="0">
            <a:spAutoFit/>
          </a:bodyPr>
          <a:lstStyle/>
          <a:p>
            <a:r>
              <a:rPr lang="en-CA" sz="1600" dirty="0">
                <a:solidFill>
                  <a:srgbClr val="C00000"/>
                </a:solidFill>
              </a:rPr>
              <a:t>Helpful to consult the Appendix of the report #61 guide to see all of the data points included in the report</a:t>
            </a:r>
          </a:p>
        </p:txBody>
      </p:sp>
    </p:spTree>
    <p:extLst>
      <p:ext uri="{BB962C8B-B14F-4D97-AF65-F5344CB8AC3E}">
        <p14:creationId xmlns:p14="http://schemas.microsoft.com/office/powerpoint/2010/main" val="923003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B41622-745A-1AA5-6C2D-C102F1239E92}"/>
              </a:ext>
            </a:extLst>
          </p:cNvPr>
          <p:cNvPicPr>
            <a:picLocks noChangeAspect="1"/>
          </p:cNvPicPr>
          <p:nvPr/>
        </p:nvPicPr>
        <p:blipFill>
          <a:blip r:embed="rId3"/>
          <a:stretch>
            <a:fillRect/>
          </a:stretch>
        </p:blipFill>
        <p:spPr>
          <a:xfrm>
            <a:off x="702705" y="706836"/>
            <a:ext cx="7516767" cy="4546755"/>
          </a:xfrm>
          <a:prstGeom prst="rect">
            <a:avLst/>
          </a:prstGeom>
        </p:spPr>
      </p:pic>
      <p:sp>
        <p:nvSpPr>
          <p:cNvPr id="4" name="TextBox 3">
            <a:extLst>
              <a:ext uri="{FF2B5EF4-FFF2-40B4-BE49-F238E27FC236}">
                <a16:creationId xmlns:a16="http://schemas.microsoft.com/office/drawing/2014/main" id="{E2652E0A-C420-A6FC-59BA-842714615DD1}"/>
              </a:ext>
            </a:extLst>
          </p:cNvPr>
          <p:cNvSpPr txBox="1"/>
          <p:nvPr/>
        </p:nvSpPr>
        <p:spPr>
          <a:xfrm>
            <a:off x="9738640" y="2318493"/>
            <a:ext cx="1559529" cy="1323439"/>
          </a:xfrm>
          <a:prstGeom prst="rect">
            <a:avLst/>
          </a:prstGeom>
          <a:noFill/>
          <a:ln>
            <a:solidFill>
              <a:srgbClr val="C00000"/>
            </a:solidFill>
          </a:ln>
        </p:spPr>
        <p:txBody>
          <a:bodyPr wrap="square" rtlCol="0">
            <a:spAutoFit/>
          </a:bodyPr>
          <a:lstStyle/>
          <a:p>
            <a:r>
              <a:rPr lang="en-CA" sz="1600" dirty="0">
                <a:solidFill>
                  <a:srgbClr val="C00000"/>
                </a:solidFill>
              </a:rPr>
              <a:t>Bottom of report 61 contains these summary figures</a:t>
            </a:r>
          </a:p>
        </p:txBody>
      </p:sp>
      <p:sp>
        <p:nvSpPr>
          <p:cNvPr id="5" name="Right Bracket 4">
            <a:extLst>
              <a:ext uri="{FF2B5EF4-FFF2-40B4-BE49-F238E27FC236}">
                <a16:creationId xmlns:a16="http://schemas.microsoft.com/office/drawing/2014/main" id="{142EC122-D1F9-CF63-3239-03F10DE55EAB}"/>
              </a:ext>
            </a:extLst>
          </p:cNvPr>
          <p:cNvSpPr/>
          <p:nvPr/>
        </p:nvSpPr>
        <p:spPr>
          <a:xfrm>
            <a:off x="8622287" y="706836"/>
            <a:ext cx="661958" cy="4224192"/>
          </a:xfrm>
          <a:prstGeom prst="rightBracket">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 name="TextBox 1">
            <a:extLst>
              <a:ext uri="{FF2B5EF4-FFF2-40B4-BE49-F238E27FC236}">
                <a16:creationId xmlns:a16="http://schemas.microsoft.com/office/drawing/2014/main" id="{0D6E5221-F085-F6D7-4153-E0611CE29948}"/>
              </a:ext>
            </a:extLst>
          </p:cNvPr>
          <p:cNvSpPr txBox="1"/>
          <p:nvPr/>
        </p:nvSpPr>
        <p:spPr>
          <a:xfrm>
            <a:off x="4107942" y="4591871"/>
            <a:ext cx="1988058" cy="1077218"/>
          </a:xfrm>
          <a:prstGeom prst="rect">
            <a:avLst/>
          </a:prstGeom>
          <a:noFill/>
          <a:ln>
            <a:solidFill>
              <a:srgbClr val="C00000"/>
            </a:solidFill>
          </a:ln>
        </p:spPr>
        <p:txBody>
          <a:bodyPr wrap="square" rtlCol="0">
            <a:spAutoFit/>
          </a:bodyPr>
          <a:lstStyle/>
          <a:p>
            <a:r>
              <a:rPr lang="en-CA" sz="1600" dirty="0">
                <a:solidFill>
                  <a:srgbClr val="C00000"/>
                </a:solidFill>
              </a:rPr>
              <a:t>Goal path #’s are for active plans and those closed in the current year</a:t>
            </a:r>
          </a:p>
        </p:txBody>
      </p:sp>
      <p:cxnSp>
        <p:nvCxnSpPr>
          <p:cNvPr id="7" name="Straight Arrow Connector 6">
            <a:extLst>
              <a:ext uri="{FF2B5EF4-FFF2-40B4-BE49-F238E27FC236}">
                <a16:creationId xmlns:a16="http://schemas.microsoft.com/office/drawing/2014/main" id="{C3F6C4A0-0A37-FE5C-4060-81ED5A0D4E07}"/>
              </a:ext>
            </a:extLst>
          </p:cNvPr>
          <p:cNvCxnSpPr>
            <a:cxnSpLocks/>
          </p:cNvCxnSpPr>
          <p:nvPr/>
        </p:nvCxnSpPr>
        <p:spPr>
          <a:xfrm flipV="1">
            <a:off x="6165368" y="4074927"/>
            <a:ext cx="575967" cy="90809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67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4974981" y="2236722"/>
            <a:ext cx="2067685" cy="740051"/>
          </a:xfrm>
        </p:spPr>
        <p:txBody>
          <a:bodyPr>
            <a:normAutofit/>
          </a:bodyPr>
          <a:lstStyle/>
          <a:p>
            <a:r>
              <a:rPr lang="en-US" sz="3600" dirty="0"/>
              <a:t>Wrap Up!</a:t>
            </a:r>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232339" y="1953774"/>
            <a:ext cx="3540457" cy="2103530"/>
          </a:xfrm>
          <a:prstGeom prst="rect">
            <a:avLst/>
          </a:prstGeom>
          <a:ln w="38100" cmpd="sng">
            <a:solidFill>
              <a:schemeClr val="accent2">
                <a:lumMod val="75000"/>
              </a:schemeClr>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60B</a:t>
            </a:r>
          </a:p>
          <a:p>
            <a:r>
              <a:rPr lang="en-US" sz="1800" b="1" dirty="0">
                <a:latin typeface="Calibri" panose="020F0502020204030204" pitchFamily="34" charset="0"/>
                <a:cs typeface="Calibri" panose="020F0502020204030204" pitchFamily="34" charset="0"/>
              </a:rPr>
              <a:t>LBS-All Data Service Plan/Profile</a:t>
            </a: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Summarizes all profile information </a:t>
            </a:r>
          </a:p>
          <a:p>
            <a:endParaRPr lang="en-US" sz="11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Gives you summary data for 4 of the 5 core measures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8244851" y="1953774"/>
            <a:ext cx="3714810" cy="2103530"/>
          </a:xfrm>
          <a:prstGeom prst="rect">
            <a:avLst/>
          </a:prstGeom>
          <a:noFill/>
          <a:ln w="38100" cmpd="sng">
            <a:solidFill>
              <a:schemeClr val="accent2">
                <a:lumMod val="75000"/>
              </a:schemeClr>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800" b="1" dirty="0"/>
              <a:t>Report 60D</a:t>
            </a:r>
          </a:p>
          <a:p>
            <a:pPr marL="0" indent="0">
              <a:lnSpc>
                <a:spcPct val="100000"/>
              </a:lnSpc>
              <a:spcBef>
                <a:spcPts val="0"/>
              </a:spcBef>
              <a:buFont typeface="Arial"/>
              <a:buNone/>
            </a:pPr>
            <a:r>
              <a:rPr lang="en-US" sz="1800" b="1" dirty="0"/>
              <a:t>LBS-All Data Outcomes/Follow-ups</a:t>
            </a:r>
          </a:p>
          <a:p>
            <a:pPr marL="0" indent="0">
              <a:lnSpc>
                <a:spcPct val="100000"/>
              </a:lnSpc>
              <a:spcBef>
                <a:spcPts val="0"/>
              </a:spcBef>
              <a:buFont typeface="Arial"/>
              <a:buNone/>
            </a:pPr>
            <a:endParaRPr lang="en-US" sz="1800" b="1" dirty="0"/>
          </a:p>
          <a:p>
            <a:pPr marL="0" indent="0">
              <a:buNone/>
            </a:pPr>
            <a:r>
              <a:rPr lang="en-US" sz="1800" dirty="0"/>
              <a:t>Summarizes all outcome information </a:t>
            </a:r>
            <a:endParaRPr lang="en-US" sz="1800" dirty="0">
              <a:solidFill>
                <a:srgbClr val="FF0000"/>
              </a:solidFill>
            </a:endParaRPr>
          </a:p>
          <a:p>
            <a:pPr marL="0" indent="0">
              <a:buNone/>
            </a:pPr>
            <a:r>
              <a:rPr lang="en-US" sz="1800" dirty="0"/>
              <a:t>Gives you summary data on completions and outcomes at exit, 3, 6 and 12 months</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4073054" y="4317869"/>
            <a:ext cx="3915324" cy="1650684"/>
          </a:xfrm>
          <a:prstGeom prst="rect">
            <a:avLst/>
          </a:prstGeom>
          <a:ln w="38100" cmpd="sng">
            <a:solidFill>
              <a:schemeClr val="accent2">
                <a:lumMod val="75000"/>
              </a:schemeClr>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61</a:t>
            </a:r>
          </a:p>
          <a:p>
            <a:r>
              <a:rPr lang="en-US" sz="1800" b="1" dirty="0">
                <a:latin typeface="Calibri" panose="020F0502020204030204" pitchFamily="34" charset="0"/>
                <a:cs typeface="Calibri" panose="020F0502020204030204" pitchFamily="34" charset="0"/>
              </a:rPr>
              <a:t>LBS Case Activity</a:t>
            </a:r>
          </a:p>
          <a:p>
            <a:endParaRPr lang="en-US" sz="18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Summarizes all data related to service plans that are open, approved, active, or have been closed in the current or previous fiscal year</a:t>
            </a:r>
            <a:endParaRPr lang="en-US" sz="1900" dirty="0"/>
          </a:p>
        </p:txBody>
      </p:sp>
      <p:sp>
        <p:nvSpPr>
          <p:cNvPr id="2" name="Content Placeholder 7">
            <a:extLst>
              <a:ext uri="{FF2B5EF4-FFF2-40B4-BE49-F238E27FC236}">
                <a16:creationId xmlns:a16="http://schemas.microsoft.com/office/drawing/2014/main" id="{1FBEE40C-6600-2205-DF70-0219441A1D3F}"/>
              </a:ext>
            </a:extLst>
          </p:cNvPr>
          <p:cNvSpPr txBox="1">
            <a:spLocks/>
          </p:cNvSpPr>
          <p:nvPr/>
        </p:nvSpPr>
        <p:spPr>
          <a:xfrm>
            <a:off x="4073054" y="143513"/>
            <a:ext cx="3909714" cy="1650684"/>
          </a:xfrm>
          <a:prstGeom prst="rect">
            <a:avLst/>
          </a:prstGeom>
          <a:ln w="38100" cmpd="sng">
            <a:solidFill>
              <a:schemeClr val="accent2">
                <a:lumMod val="75000"/>
              </a:schemeClr>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900" b="1" dirty="0">
                <a:latin typeface="Calibri" panose="020F0502020204030204" pitchFamily="34" charset="0"/>
                <a:cs typeface="Calibri" panose="020F0502020204030204" pitchFamily="34" charset="0"/>
              </a:rPr>
              <a:t>Report 64</a:t>
            </a:r>
          </a:p>
          <a:p>
            <a:r>
              <a:rPr lang="en-US" sz="1900" b="1" dirty="0">
                <a:latin typeface="Calibri" panose="020F0502020204030204" pitchFamily="34" charset="0"/>
                <a:cs typeface="Calibri" panose="020F0502020204030204" pitchFamily="34" charset="0"/>
              </a:rPr>
              <a:t>LBS Detailed Service Quality</a:t>
            </a:r>
          </a:p>
          <a:p>
            <a:endParaRPr lang="en-US" sz="19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Summarizes data related to the 5 core performance measures (Customer Satisfaction, Service Coordination, Suitability, Progress, Learners Served)</a:t>
            </a:r>
          </a:p>
          <a:p>
            <a:endParaRPr lang="en-US" dirty="0"/>
          </a:p>
        </p:txBody>
      </p:sp>
      <p:sp>
        <p:nvSpPr>
          <p:cNvPr id="3" name="TextBox 2">
            <a:extLst>
              <a:ext uri="{FF2B5EF4-FFF2-40B4-BE49-F238E27FC236}">
                <a16:creationId xmlns:a16="http://schemas.microsoft.com/office/drawing/2014/main" id="{F0CB647B-AE4A-2AB3-262F-193C917B57FB}"/>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9" name="Picture 8">
            <a:extLst>
              <a:ext uri="{FF2B5EF4-FFF2-40B4-BE49-F238E27FC236}">
                <a16:creationId xmlns:a16="http://schemas.microsoft.com/office/drawing/2014/main" id="{E330BB29-78B0-135E-C83F-FAE6562996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04374" y="2900595"/>
            <a:ext cx="1783251" cy="1186456"/>
          </a:xfrm>
          <a:prstGeom prst="rect">
            <a:avLst/>
          </a:prstGeom>
        </p:spPr>
      </p:pic>
      <p:sp>
        <p:nvSpPr>
          <p:cNvPr id="10" name="TextBox 9">
            <a:extLst>
              <a:ext uri="{FF2B5EF4-FFF2-40B4-BE49-F238E27FC236}">
                <a16:creationId xmlns:a16="http://schemas.microsoft.com/office/drawing/2014/main" id="{0093EDC1-4860-FD38-2C4E-1AF31815D58E}"/>
              </a:ext>
            </a:extLst>
          </p:cNvPr>
          <p:cNvSpPr txBox="1"/>
          <p:nvPr/>
        </p:nvSpPr>
        <p:spPr>
          <a:xfrm>
            <a:off x="7769594" y="6712458"/>
            <a:ext cx="2898405" cy="369332"/>
          </a:xfrm>
          <a:prstGeom prst="rect">
            <a:avLst/>
          </a:prstGeom>
          <a:noFill/>
        </p:spPr>
        <p:txBody>
          <a:bodyPr wrap="square" rtlCol="0">
            <a:spAutoFit/>
          </a:bodyPr>
          <a:lstStyle/>
          <a:p>
            <a:r>
              <a:rPr lang="en-CA" sz="900">
                <a:hlinkClick r:id="rId4" tooltip="https://christmasstockimages.com/free/toysgifts/slides/green_gift_box.htm"/>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4067555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mmit - Memebase - Funny Memes">
            <a:extLst>
              <a:ext uri="{FF2B5EF4-FFF2-40B4-BE49-F238E27FC236}">
                <a16:creationId xmlns:a16="http://schemas.microsoft.com/office/drawing/2014/main" id="{72F07FEB-40E0-E0E1-9E84-5A1FC4F92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20" y="1034218"/>
            <a:ext cx="4847187" cy="4847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F2201D-9454-5361-4E97-749D28394095}"/>
              </a:ext>
            </a:extLst>
          </p:cNvPr>
          <p:cNvSpPr txBox="1"/>
          <p:nvPr/>
        </p:nvSpPr>
        <p:spPr>
          <a:xfrm>
            <a:off x="949411" y="1934317"/>
            <a:ext cx="3490157" cy="3046988"/>
          </a:xfrm>
          <a:prstGeom prst="rect">
            <a:avLst/>
          </a:prstGeom>
          <a:noFill/>
          <a:ln w="15875">
            <a:noFill/>
          </a:ln>
        </p:spPr>
        <p:txBody>
          <a:bodyPr wrap="square" rtlCol="0">
            <a:spAutoFit/>
          </a:bodyPr>
          <a:lstStyle/>
          <a:p>
            <a:r>
              <a:rPr lang="en-CA" sz="3200" dirty="0">
                <a:solidFill>
                  <a:srgbClr val="C00000"/>
                </a:solidFill>
                <a:latin typeface="Calibri" panose="020F0502020204030204" pitchFamily="34" charset="0"/>
                <a:cs typeface="Calibri" panose="020F0502020204030204" pitchFamily="34" charset="0"/>
              </a:rPr>
              <a:t>What happens when we don’t record our </a:t>
            </a:r>
            <a:r>
              <a:rPr lang="en-CA" sz="3200" dirty="0" err="1">
                <a:solidFill>
                  <a:srgbClr val="C00000"/>
                </a:solidFill>
                <a:latin typeface="Calibri" panose="020F0502020204030204" pitchFamily="34" charset="0"/>
                <a:cs typeface="Calibri" panose="020F0502020204030204" pitchFamily="34" charset="0"/>
              </a:rPr>
              <a:t>CaMS</a:t>
            </a:r>
            <a:r>
              <a:rPr lang="en-CA" sz="3200" dirty="0">
                <a:solidFill>
                  <a:srgbClr val="C00000"/>
                </a:solidFill>
                <a:latin typeface="Calibri" panose="020F0502020204030204" pitchFamily="34" charset="0"/>
                <a:cs typeface="Calibri" panose="020F0502020204030204" pitchFamily="34" charset="0"/>
              </a:rPr>
              <a:t> information properly and consistently???</a:t>
            </a:r>
          </a:p>
        </p:txBody>
      </p:sp>
    </p:spTree>
    <p:extLst>
      <p:ext uri="{BB962C8B-B14F-4D97-AF65-F5344CB8AC3E}">
        <p14:creationId xmlns:p14="http://schemas.microsoft.com/office/powerpoint/2010/main" val="40388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4" name="Google Shape;104;p5"/>
          <p:cNvPicPr preferRelativeResize="0"/>
          <p:nvPr/>
        </p:nvPicPr>
        <p:blipFill rotWithShape="1">
          <a:blip r:embed="rId3">
            <a:alphaModFix/>
          </a:blip>
          <a:srcRect/>
          <a:stretch/>
        </p:blipFill>
        <p:spPr>
          <a:xfrm>
            <a:off x="4092449" y="4269136"/>
            <a:ext cx="3435924" cy="2053126"/>
          </a:xfrm>
          <a:prstGeom prst="rect">
            <a:avLst/>
          </a:prstGeom>
          <a:noFill/>
          <a:ln>
            <a:noFill/>
          </a:ln>
        </p:spPr>
      </p:pic>
      <p:sp>
        <p:nvSpPr>
          <p:cNvPr id="2" name="TextBox 1">
            <a:extLst>
              <a:ext uri="{FF2B5EF4-FFF2-40B4-BE49-F238E27FC236}">
                <a16:creationId xmlns:a16="http://schemas.microsoft.com/office/drawing/2014/main" id="{F4D552FD-C6CE-DFDA-9D6A-D3D7729C4299}"/>
              </a:ext>
            </a:extLst>
          </p:cNvPr>
          <p:cNvSpPr txBox="1"/>
          <p:nvPr/>
        </p:nvSpPr>
        <p:spPr>
          <a:xfrm>
            <a:off x="934566" y="667568"/>
            <a:ext cx="8024309" cy="3939540"/>
          </a:xfrm>
          <a:prstGeom prst="rect">
            <a:avLst/>
          </a:prstGeom>
          <a:noFill/>
        </p:spPr>
        <p:txBody>
          <a:bodyPr wrap="square" rtlCol="0">
            <a:spAutoFit/>
          </a:bodyPr>
          <a:lstStyle/>
          <a:p>
            <a:pPr algn="ctr"/>
            <a:r>
              <a:rPr lang="en-CA" sz="2800" b="1" dirty="0">
                <a:solidFill>
                  <a:srgbClr val="C00000"/>
                </a:solidFill>
                <a:latin typeface="Calibri" panose="020F0502020204030204" pitchFamily="34" charset="0"/>
                <a:cs typeface="Calibri" panose="020F0502020204030204" pitchFamily="34" charset="0"/>
              </a:rPr>
              <a:t>Thank you to today’s supporting cast!</a:t>
            </a:r>
          </a:p>
          <a:p>
            <a:pPr algn="ctr"/>
            <a:endParaRPr lang="en-CA" sz="2400" dirty="0">
              <a:solidFill>
                <a:schemeClr val="tx1"/>
              </a:solidFill>
              <a:latin typeface="Calibri" panose="020F0502020204030204" pitchFamily="34" charset="0"/>
              <a:cs typeface="Calibri" panose="020F0502020204030204" pitchFamily="34" charset="0"/>
            </a:endParaRPr>
          </a:p>
          <a:p>
            <a:pPr algn="ctr">
              <a:spcAft>
                <a:spcPts val="600"/>
              </a:spcAft>
            </a:pPr>
            <a:r>
              <a:rPr lang="en-CA" sz="2400" dirty="0">
                <a:solidFill>
                  <a:schemeClr val="tx1"/>
                </a:solidFill>
                <a:latin typeface="Calibri" panose="020F0502020204030204" pitchFamily="34" charset="0"/>
                <a:cs typeface="Calibri" panose="020F0502020204030204" pitchFamily="34" charset="0"/>
              </a:rPr>
              <a:t>ASL Interpreters </a:t>
            </a:r>
            <a:r>
              <a:rPr lang="en-CA" sz="2400" b="1" dirty="0">
                <a:solidFill>
                  <a:schemeClr val="tx1"/>
                </a:solidFill>
                <a:latin typeface="Calibri" panose="020F0502020204030204" pitchFamily="34" charset="0"/>
                <a:cs typeface="Calibri" panose="020F0502020204030204" pitchFamily="34" charset="0"/>
              </a:rPr>
              <a:t>Carolyn Lesonsky </a:t>
            </a:r>
            <a:r>
              <a:rPr lang="en-CA" sz="2400" dirty="0">
                <a:solidFill>
                  <a:schemeClr val="tx1"/>
                </a:solidFill>
                <a:latin typeface="Calibri" panose="020F0502020204030204" pitchFamily="34" charset="0"/>
                <a:cs typeface="Calibri" panose="020F0502020204030204" pitchFamily="34" charset="0"/>
              </a:rPr>
              <a:t>and </a:t>
            </a:r>
            <a:r>
              <a:rPr lang="en-CA" sz="2400" b="1" dirty="0">
                <a:solidFill>
                  <a:schemeClr val="tx1"/>
                </a:solidFill>
                <a:latin typeface="Calibri" panose="020F0502020204030204" pitchFamily="34" charset="0"/>
                <a:cs typeface="Calibri" panose="020F0502020204030204" pitchFamily="34" charset="0"/>
              </a:rPr>
              <a:t>Mike Glover</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Deaf Literacy Initiative </a:t>
            </a:r>
            <a:r>
              <a:rPr lang="en-CA" sz="2400" dirty="0">
                <a:solidFill>
                  <a:schemeClr val="tx1"/>
                </a:solidFill>
                <a:latin typeface="Calibri" panose="020F0502020204030204" pitchFamily="34" charset="0"/>
                <a:cs typeface="Calibri" panose="020F0502020204030204" pitchFamily="34" charset="0"/>
              </a:rPr>
              <a:t>for providing ASL Interpreters</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COFA</a:t>
            </a:r>
            <a:r>
              <a:rPr lang="en-CA" sz="2400" dirty="0">
                <a:solidFill>
                  <a:schemeClr val="tx1"/>
                </a:solidFill>
                <a:latin typeface="Calibri" panose="020F0502020204030204" pitchFamily="34" charset="0"/>
                <a:cs typeface="Calibri" panose="020F0502020204030204" pitchFamily="34" charset="0"/>
              </a:rPr>
              <a:t> for French translation</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Stacey Ornatowski </a:t>
            </a:r>
            <a:r>
              <a:rPr lang="en-CA" sz="2400" dirty="0">
                <a:solidFill>
                  <a:schemeClr val="tx1"/>
                </a:solidFill>
                <a:latin typeface="Calibri" panose="020F0502020204030204" pitchFamily="34" charset="0"/>
                <a:cs typeface="Calibri" panose="020F0502020204030204" pitchFamily="34" charset="0"/>
              </a:rPr>
              <a:t>for technical support</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Wendy Olson </a:t>
            </a:r>
            <a:r>
              <a:rPr lang="en-CA" sz="2400" dirty="0">
                <a:solidFill>
                  <a:schemeClr val="tx1"/>
                </a:solidFill>
                <a:latin typeface="Calibri" panose="020F0502020204030204" pitchFamily="34" charset="0"/>
                <a:cs typeface="Calibri" panose="020F0502020204030204" pitchFamily="34" charset="0"/>
              </a:rPr>
              <a:t>for moderating</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Robyn Cook-Ritchie </a:t>
            </a:r>
            <a:r>
              <a:rPr lang="en-CA" sz="2400" dirty="0">
                <a:solidFill>
                  <a:schemeClr val="tx1"/>
                </a:solidFill>
                <a:latin typeface="Calibri" panose="020F0502020204030204" pitchFamily="34" charset="0"/>
                <a:cs typeface="Calibri" panose="020F0502020204030204" pitchFamily="34" charset="0"/>
              </a:rPr>
              <a:t>for sharing some slides</a:t>
            </a:r>
          </a:p>
          <a:p>
            <a:pPr algn="ctr">
              <a:spcAft>
                <a:spcPts val="600"/>
              </a:spcAft>
            </a:pPr>
            <a:r>
              <a:rPr lang="en-CA" sz="2400" b="1" dirty="0">
                <a:solidFill>
                  <a:schemeClr val="tx1"/>
                </a:solidFill>
                <a:latin typeface="Calibri" panose="020F0502020204030204" pitchFamily="34" charset="0"/>
                <a:cs typeface="Calibri" panose="020F0502020204030204" pitchFamily="34" charset="0"/>
              </a:rPr>
              <a:t>Pop Up PD Committee </a:t>
            </a:r>
            <a:r>
              <a:rPr lang="en-CA" sz="2400" dirty="0">
                <a:solidFill>
                  <a:schemeClr val="tx1"/>
                </a:solidFill>
                <a:latin typeface="Calibri" panose="020F0502020204030204" pitchFamily="34" charset="0"/>
                <a:cs typeface="Calibri" panose="020F0502020204030204" pitchFamily="34" charset="0"/>
              </a:rPr>
              <a:t>for planning</a:t>
            </a:r>
          </a:p>
        </p:txBody>
      </p:sp>
      <p:pic>
        <p:nvPicPr>
          <p:cNvPr id="4" name="Picture 3" descr="30 Funny Thank You Memes [2022] | Reader's Digest">
            <a:extLst>
              <a:ext uri="{FF2B5EF4-FFF2-40B4-BE49-F238E27FC236}">
                <a16:creationId xmlns:a16="http://schemas.microsoft.com/office/drawing/2014/main" id="{24ADF3DF-967E-5A80-D558-621F00286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1681">
            <a:off x="9260034" y="1576038"/>
            <a:ext cx="2370432" cy="2370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CA" sz="4800" dirty="0">
                <a:solidFill>
                  <a:srgbClr val="C00000"/>
                </a:solidFill>
              </a:rPr>
              <a:t>Thank you for participating!</a:t>
            </a:r>
            <a:br>
              <a:rPr lang="en-CA" sz="3563" dirty="0"/>
            </a:br>
            <a:endParaRPr sz="3563" dirty="0"/>
          </a:p>
        </p:txBody>
      </p:sp>
      <p:sp>
        <p:nvSpPr>
          <p:cNvPr id="103" name="Google Shape;103;p5"/>
          <p:cNvSpPr txBox="1"/>
          <p:nvPr/>
        </p:nvSpPr>
        <p:spPr>
          <a:xfrm>
            <a:off x="913046" y="1190162"/>
            <a:ext cx="991345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4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evaluation:  </a:t>
            </a:r>
            <a:r>
              <a:rPr lang="en-CA" sz="2400" b="0" i="0" u="none" strike="noStrike" cap="none" dirty="0">
                <a:solidFill>
                  <a:schemeClr val="dk1"/>
                </a:solidFill>
                <a:latin typeface="Calibri"/>
                <a:ea typeface="Calibri"/>
                <a:cs typeface="Calibri"/>
                <a:sym typeface="Calibri"/>
                <a:hlinkClick r:id="rId4"/>
              </a:rPr>
              <a:t>https://tinyurl.com/4fte7mpz</a:t>
            </a:r>
            <a:r>
              <a:rPr lang="en-CA" sz="24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04" name="Google Shape;104;p5"/>
          <p:cNvPicPr preferRelativeResize="0"/>
          <p:nvPr/>
        </p:nvPicPr>
        <p:blipFill rotWithShape="1">
          <a:blip r:embed="rId5">
            <a:alphaModFix/>
          </a:blip>
          <a:srcRect/>
          <a:stretch/>
        </p:blipFill>
        <p:spPr>
          <a:xfrm>
            <a:off x="3811958" y="3859620"/>
            <a:ext cx="4194358" cy="2436972"/>
          </a:xfrm>
          <a:prstGeom prst="rect">
            <a:avLst/>
          </a:prstGeom>
          <a:noFill/>
          <a:ln>
            <a:noFill/>
          </a:ln>
        </p:spPr>
      </p:pic>
    </p:spTree>
    <p:extLst>
      <p:ext uri="{BB962C8B-B14F-4D97-AF65-F5344CB8AC3E}">
        <p14:creationId xmlns:p14="http://schemas.microsoft.com/office/powerpoint/2010/main" val="416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D338-F712-8E7D-41FB-BDCDED659BEF}"/>
              </a:ext>
            </a:extLst>
          </p:cNvPr>
          <p:cNvSpPr>
            <a:spLocks noGrp="1"/>
          </p:cNvSpPr>
          <p:nvPr>
            <p:ph type="title"/>
          </p:nvPr>
        </p:nvSpPr>
        <p:spPr>
          <a:xfrm>
            <a:off x="647465" y="261214"/>
            <a:ext cx="10515600" cy="723179"/>
          </a:xfrm>
        </p:spPr>
        <p:txBody>
          <a:bodyPr>
            <a:normAutofit/>
          </a:bodyPr>
          <a:lstStyle/>
          <a:p>
            <a:r>
              <a:rPr lang="en-US" sz="3600" dirty="0"/>
              <a:t>1. LBS Performance Measures – Quick Review</a:t>
            </a:r>
            <a:endParaRPr lang="en-CA" sz="3600" dirty="0"/>
          </a:p>
        </p:txBody>
      </p:sp>
      <p:graphicFrame>
        <p:nvGraphicFramePr>
          <p:cNvPr id="4" name="Table 4">
            <a:extLst>
              <a:ext uri="{FF2B5EF4-FFF2-40B4-BE49-F238E27FC236}">
                <a16:creationId xmlns:a16="http://schemas.microsoft.com/office/drawing/2014/main" id="{5D9C98E8-5287-855B-8D8B-1105117F62B0}"/>
              </a:ext>
            </a:extLst>
          </p:cNvPr>
          <p:cNvGraphicFramePr>
            <a:graphicFrameLocks noGrp="1"/>
          </p:cNvGraphicFramePr>
          <p:nvPr>
            <p:extLst>
              <p:ext uri="{D42A27DB-BD31-4B8C-83A1-F6EECF244321}">
                <p14:modId xmlns:p14="http://schemas.microsoft.com/office/powerpoint/2010/main" val="1814661859"/>
              </p:ext>
            </p:extLst>
          </p:nvPr>
        </p:nvGraphicFramePr>
        <p:xfrm>
          <a:off x="647465" y="1249692"/>
          <a:ext cx="10802169" cy="4623915"/>
        </p:xfrm>
        <a:graphic>
          <a:graphicData uri="http://schemas.openxmlformats.org/drawingml/2006/table">
            <a:tbl>
              <a:tblPr firstRow="1" bandRow="1">
                <a:tableStyleId>{93296810-A885-4BE3-A3E7-6D5BEEA58F35}</a:tableStyleId>
              </a:tblPr>
              <a:tblGrid>
                <a:gridCol w="2062075">
                  <a:extLst>
                    <a:ext uri="{9D8B030D-6E8A-4147-A177-3AD203B41FA5}">
                      <a16:colId xmlns:a16="http://schemas.microsoft.com/office/drawing/2014/main" val="3415792603"/>
                    </a:ext>
                  </a:extLst>
                </a:gridCol>
                <a:gridCol w="4448584">
                  <a:extLst>
                    <a:ext uri="{9D8B030D-6E8A-4147-A177-3AD203B41FA5}">
                      <a16:colId xmlns:a16="http://schemas.microsoft.com/office/drawing/2014/main" val="3799128133"/>
                    </a:ext>
                  </a:extLst>
                </a:gridCol>
                <a:gridCol w="4291510">
                  <a:extLst>
                    <a:ext uri="{9D8B030D-6E8A-4147-A177-3AD203B41FA5}">
                      <a16:colId xmlns:a16="http://schemas.microsoft.com/office/drawing/2014/main" val="2030369164"/>
                    </a:ext>
                  </a:extLst>
                </a:gridCol>
              </a:tblGrid>
              <a:tr h="472060">
                <a:tc>
                  <a:txBody>
                    <a:bodyPr/>
                    <a:lstStyle/>
                    <a:p>
                      <a:r>
                        <a:rPr lang="en-CA" sz="1800" dirty="0"/>
                        <a:t>Dimension</a:t>
                      </a:r>
                    </a:p>
                  </a:txBody>
                  <a:tcPr anchor="ctr"/>
                </a:tc>
                <a:tc>
                  <a:txBody>
                    <a:bodyPr/>
                    <a:lstStyle/>
                    <a:p>
                      <a:r>
                        <a:rPr lang="en-CA" sz="1800" dirty="0"/>
                        <a:t>Core Measures  Phase 11-A (Current)</a:t>
                      </a:r>
                    </a:p>
                  </a:txBody>
                  <a:tcPr anchor="ctr"/>
                </a:tc>
                <a:tc>
                  <a:txBody>
                    <a:bodyPr/>
                    <a:lstStyle/>
                    <a:p>
                      <a:r>
                        <a:rPr lang="en-CA" sz="1800" dirty="0"/>
                        <a:t>Core Measures Phase 11-B (Future?)</a:t>
                      </a:r>
                    </a:p>
                  </a:txBody>
                  <a:tcPr anchor="ctr"/>
                </a:tc>
                <a:extLst>
                  <a:ext uri="{0D108BD9-81ED-4DB2-BD59-A6C34878D82A}">
                    <a16:rowId xmlns:a16="http://schemas.microsoft.com/office/drawing/2014/main" val="2569327969"/>
                  </a:ext>
                </a:extLst>
              </a:tr>
              <a:tr h="574339">
                <a:tc>
                  <a:txBody>
                    <a:bodyPr/>
                    <a:lstStyle/>
                    <a:p>
                      <a:r>
                        <a:rPr lang="en-CA" sz="1800" dirty="0"/>
                        <a:t>Customer Service </a:t>
                      </a:r>
                      <a:r>
                        <a:rPr lang="en-CA" sz="1800" dirty="0">
                          <a:highlight>
                            <a:srgbClr val="FFFF00"/>
                          </a:highlight>
                        </a:rPr>
                        <a:t>(40%)</a:t>
                      </a:r>
                    </a:p>
                  </a:txBody>
                  <a:tcPr anchor="ctr"/>
                </a:tc>
                <a:tc>
                  <a:txBody>
                    <a:bodyPr/>
                    <a:lstStyle/>
                    <a:p>
                      <a:r>
                        <a:rPr lang="en-CA" sz="1800" dirty="0"/>
                        <a:t>1. Customer Satisfaction (15%)</a:t>
                      </a:r>
                    </a:p>
                  </a:txBody>
                  <a:tcPr anchor="ctr"/>
                </a:tc>
                <a:tc>
                  <a:txBody>
                    <a:bodyPr/>
                    <a:lstStyle/>
                    <a:p>
                      <a:r>
                        <a:rPr lang="en-CA" sz="1800" dirty="0"/>
                        <a:t>1. Customer Satisfaction (?%)</a:t>
                      </a:r>
                    </a:p>
                  </a:txBody>
                  <a:tcPr anchor="ctr"/>
                </a:tc>
                <a:extLst>
                  <a:ext uri="{0D108BD9-81ED-4DB2-BD59-A6C34878D82A}">
                    <a16:rowId xmlns:a16="http://schemas.microsoft.com/office/drawing/2014/main" val="3190727481"/>
                  </a:ext>
                </a:extLst>
              </a:tr>
              <a:tr h="574339">
                <a:tc>
                  <a:txBody>
                    <a:bodyPr/>
                    <a:lstStyle/>
                    <a:p>
                      <a:endParaRPr lang="en-CA" sz="1800" dirty="0"/>
                    </a:p>
                  </a:txBody>
                  <a:tcPr anchor="ctr"/>
                </a:tc>
                <a:tc>
                  <a:txBody>
                    <a:bodyPr/>
                    <a:lstStyle/>
                    <a:p>
                      <a:r>
                        <a:rPr lang="en-CA" sz="1800" dirty="0"/>
                        <a:t>2. Service Coordination (25%)</a:t>
                      </a:r>
                    </a:p>
                  </a:txBody>
                  <a:tcPr anchor="ctr"/>
                </a:tc>
                <a:tc>
                  <a:txBody>
                    <a:bodyPr/>
                    <a:lstStyle/>
                    <a:p>
                      <a:r>
                        <a:rPr lang="en-CA" sz="1800" dirty="0"/>
                        <a:t>2. Service Coordination (?%)</a:t>
                      </a:r>
                    </a:p>
                  </a:txBody>
                  <a:tcPr anchor="ctr"/>
                </a:tc>
                <a:extLst>
                  <a:ext uri="{0D108BD9-81ED-4DB2-BD59-A6C34878D82A}">
                    <a16:rowId xmlns:a16="http://schemas.microsoft.com/office/drawing/2014/main" val="1281469677"/>
                  </a:ext>
                </a:extLst>
              </a:tr>
              <a:tr h="574339">
                <a:tc>
                  <a:txBody>
                    <a:bodyPr/>
                    <a:lstStyle/>
                    <a:p>
                      <a:r>
                        <a:rPr lang="en-CA" sz="1800" dirty="0"/>
                        <a:t>Effectiveness </a:t>
                      </a:r>
                      <a:r>
                        <a:rPr lang="en-CA" sz="1800" dirty="0">
                          <a:highlight>
                            <a:srgbClr val="FFFF00"/>
                          </a:highlight>
                        </a:rPr>
                        <a:t>(50%)</a:t>
                      </a:r>
                    </a:p>
                  </a:txBody>
                  <a:tcPr anchor="ctr"/>
                </a:tc>
                <a:tc>
                  <a:txBody>
                    <a:bodyPr/>
                    <a:lstStyle/>
                    <a:p>
                      <a:r>
                        <a:rPr lang="en-CA" sz="1800" dirty="0"/>
                        <a:t>3. Suitability/Learner Profile (20%)</a:t>
                      </a:r>
                    </a:p>
                  </a:txBody>
                  <a:tcPr anchor="ctr"/>
                </a:tc>
                <a:tc>
                  <a:txBody>
                    <a:bodyPr/>
                    <a:lstStyle/>
                    <a:p>
                      <a:r>
                        <a:rPr lang="en-CA" sz="1800" dirty="0"/>
                        <a:t>3. Suitability/Learner Profile (?%)</a:t>
                      </a:r>
                    </a:p>
                  </a:txBody>
                  <a:tcPr anchor="ctr"/>
                </a:tc>
                <a:extLst>
                  <a:ext uri="{0D108BD9-81ED-4DB2-BD59-A6C34878D82A}">
                    <a16:rowId xmlns:a16="http://schemas.microsoft.com/office/drawing/2014/main" val="679064983"/>
                  </a:ext>
                </a:extLst>
              </a:tr>
              <a:tr h="574339">
                <a:tc>
                  <a:txBody>
                    <a:bodyPr/>
                    <a:lstStyle/>
                    <a:p>
                      <a:endParaRPr lang="en-CA" sz="1800" dirty="0"/>
                    </a:p>
                  </a:txBody>
                  <a:tcPr anchor="ctr"/>
                </a:tc>
                <a:tc>
                  <a:txBody>
                    <a:bodyPr/>
                    <a:lstStyle/>
                    <a:p>
                      <a:r>
                        <a:rPr lang="en-CA" sz="1800" dirty="0"/>
                        <a:t>4.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4. Completions (?%)</a:t>
                      </a:r>
                    </a:p>
                  </a:txBody>
                  <a:tcPr anchor="ctr"/>
                </a:tc>
                <a:extLst>
                  <a:ext uri="{0D108BD9-81ED-4DB2-BD59-A6C34878D82A}">
                    <a16:rowId xmlns:a16="http://schemas.microsoft.com/office/drawing/2014/main" val="1725785668"/>
                  </a:ext>
                </a:extLst>
              </a:tr>
              <a:tr h="574339">
                <a:tc>
                  <a:txBody>
                    <a:bodyPr/>
                    <a:lstStyle/>
                    <a:p>
                      <a:endParaRPr lang="en-CA" sz="1800" dirty="0"/>
                    </a:p>
                  </a:txBody>
                  <a:tcPr anchor="ctr"/>
                </a:tc>
                <a:tc>
                  <a:txBody>
                    <a:bodyPr/>
                    <a:lstStyle/>
                    <a:p>
                      <a:r>
                        <a:rPr lang="en-CA" sz="1800" dirty="0"/>
                        <a:t>5. Learner Progress (30%)</a:t>
                      </a:r>
                    </a:p>
                  </a:txBody>
                  <a:tcPr anchor="ctr"/>
                </a:tc>
                <a:tc>
                  <a:txBody>
                    <a:bodyPr/>
                    <a:lstStyle/>
                    <a:p>
                      <a:r>
                        <a:rPr lang="en-CA" sz="1800" dirty="0"/>
                        <a:t>5. Learner Progress (?%)</a:t>
                      </a:r>
                    </a:p>
                  </a:txBody>
                  <a:tcPr anchor="ctr"/>
                </a:tc>
                <a:extLst>
                  <a:ext uri="{0D108BD9-81ED-4DB2-BD59-A6C34878D82A}">
                    <a16:rowId xmlns:a16="http://schemas.microsoft.com/office/drawing/2014/main" val="1791973550"/>
                  </a:ext>
                </a:extLst>
              </a:tr>
              <a:tr h="574339">
                <a:tc>
                  <a:txBody>
                    <a:bodyPr/>
                    <a:lstStyle/>
                    <a:p>
                      <a:endParaRPr lang="en-CA" sz="1800" dirty="0"/>
                    </a:p>
                  </a:txBody>
                  <a:tcPr anchor="ctr"/>
                </a:tc>
                <a:tc>
                  <a:txBody>
                    <a:bodyPr/>
                    <a:lstStyle/>
                    <a:p>
                      <a:r>
                        <a:rPr lang="en-CA" sz="1800" dirty="0"/>
                        <a:t>6.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6. Learner Gains (?%)</a:t>
                      </a:r>
                    </a:p>
                  </a:txBody>
                  <a:tcPr anchor="ctr"/>
                </a:tc>
                <a:extLst>
                  <a:ext uri="{0D108BD9-81ED-4DB2-BD59-A6C34878D82A}">
                    <a16:rowId xmlns:a16="http://schemas.microsoft.com/office/drawing/2014/main" val="1724474737"/>
                  </a:ext>
                </a:extLst>
              </a:tr>
              <a:tr h="574339">
                <a:tc>
                  <a:txBody>
                    <a:bodyPr/>
                    <a:lstStyle/>
                    <a:p>
                      <a:r>
                        <a:rPr lang="en-CA" sz="1800" dirty="0"/>
                        <a:t>Efficiency (10%)</a:t>
                      </a:r>
                    </a:p>
                  </a:txBody>
                  <a:tcPr anchor="ctr"/>
                </a:tc>
                <a:tc>
                  <a:txBody>
                    <a:bodyPr/>
                    <a:lstStyle/>
                    <a:p>
                      <a:r>
                        <a:rPr lang="en-CA" sz="1800" dirty="0"/>
                        <a:t>7. Learners Served (10%)</a:t>
                      </a:r>
                    </a:p>
                  </a:txBody>
                  <a:tcPr anchor="ctr"/>
                </a:tc>
                <a:tc>
                  <a:txBody>
                    <a:bodyPr/>
                    <a:lstStyle/>
                    <a:p>
                      <a:r>
                        <a:rPr lang="en-CA" sz="1800" dirty="0"/>
                        <a:t>Learners Served (10%)</a:t>
                      </a:r>
                    </a:p>
                  </a:txBody>
                  <a:tcPr anchor="ctr"/>
                </a:tc>
                <a:extLst>
                  <a:ext uri="{0D108BD9-81ED-4DB2-BD59-A6C34878D82A}">
                    <a16:rowId xmlns:a16="http://schemas.microsoft.com/office/drawing/2014/main" val="3525958553"/>
                  </a:ext>
                </a:extLst>
              </a:tr>
            </a:tbl>
          </a:graphicData>
        </a:graphic>
      </p:graphicFrame>
      <p:sp>
        <p:nvSpPr>
          <p:cNvPr id="5" name="TextBox 4">
            <a:extLst>
              <a:ext uri="{FF2B5EF4-FFF2-40B4-BE49-F238E27FC236}">
                <a16:creationId xmlns:a16="http://schemas.microsoft.com/office/drawing/2014/main" id="{0DA64E15-5EB3-9AC6-CF38-D427F5487516}"/>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220794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44F4-6861-8D9D-0399-700B4E26E680}"/>
              </a:ext>
            </a:extLst>
          </p:cNvPr>
          <p:cNvSpPr>
            <a:spLocks noGrp="1"/>
          </p:cNvSpPr>
          <p:nvPr>
            <p:ph type="title"/>
          </p:nvPr>
        </p:nvSpPr>
        <p:spPr>
          <a:xfrm>
            <a:off x="838200" y="365125"/>
            <a:ext cx="10515600" cy="612337"/>
          </a:xfrm>
        </p:spPr>
        <p:txBody>
          <a:bodyPr>
            <a:normAutofit/>
          </a:bodyPr>
          <a:lstStyle/>
          <a:p>
            <a:r>
              <a:rPr lang="en-CA" sz="3100" dirty="0"/>
              <a:t>What about #4 and #6?</a:t>
            </a:r>
            <a:endParaRPr lang="en-CA" dirty="0"/>
          </a:p>
        </p:txBody>
      </p:sp>
      <p:pic>
        <p:nvPicPr>
          <p:cNvPr id="5" name="Picture 4">
            <a:extLst>
              <a:ext uri="{FF2B5EF4-FFF2-40B4-BE49-F238E27FC236}">
                <a16:creationId xmlns:a16="http://schemas.microsoft.com/office/drawing/2014/main" id="{79476106-AC9C-46A7-E82E-60951B6470CF}"/>
              </a:ext>
            </a:extLst>
          </p:cNvPr>
          <p:cNvPicPr>
            <a:picLocks noChangeAspect="1"/>
          </p:cNvPicPr>
          <p:nvPr/>
        </p:nvPicPr>
        <p:blipFill>
          <a:blip r:embed="rId3"/>
          <a:stretch>
            <a:fillRect/>
          </a:stretch>
        </p:blipFill>
        <p:spPr>
          <a:xfrm>
            <a:off x="3610354" y="1116199"/>
            <a:ext cx="5649798" cy="4906229"/>
          </a:xfrm>
          <a:prstGeom prst="rect">
            <a:avLst/>
          </a:prstGeom>
        </p:spPr>
      </p:pic>
      <p:cxnSp>
        <p:nvCxnSpPr>
          <p:cNvPr id="7" name="Straight Arrow Connector 6">
            <a:extLst>
              <a:ext uri="{FF2B5EF4-FFF2-40B4-BE49-F238E27FC236}">
                <a16:creationId xmlns:a16="http://schemas.microsoft.com/office/drawing/2014/main" id="{FBAD9261-D8F1-B520-3393-E130AB8DEB5F}"/>
              </a:ext>
            </a:extLst>
          </p:cNvPr>
          <p:cNvCxnSpPr>
            <a:cxnSpLocks/>
          </p:cNvCxnSpPr>
          <p:nvPr/>
        </p:nvCxnSpPr>
        <p:spPr>
          <a:xfrm>
            <a:off x="1677451" y="2624642"/>
            <a:ext cx="1885556" cy="1619435"/>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DE22D1-1D82-7606-9174-7DB571074582}"/>
              </a:ext>
            </a:extLst>
          </p:cNvPr>
          <p:cNvCxnSpPr>
            <a:cxnSpLocks/>
          </p:cNvCxnSpPr>
          <p:nvPr/>
        </p:nvCxnSpPr>
        <p:spPr>
          <a:xfrm flipV="1">
            <a:off x="1677451" y="1299079"/>
            <a:ext cx="2005374" cy="132556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287547-ABA8-07E4-ABB1-91F397E51CAD}"/>
              </a:ext>
            </a:extLst>
          </p:cNvPr>
          <p:cNvSpPr txBox="1"/>
          <p:nvPr/>
        </p:nvSpPr>
        <p:spPr>
          <a:xfrm>
            <a:off x="9918983" y="967286"/>
            <a:ext cx="1834410" cy="4278094"/>
          </a:xfrm>
          <a:prstGeom prst="rect">
            <a:avLst/>
          </a:prstGeom>
          <a:noFill/>
        </p:spPr>
        <p:txBody>
          <a:bodyPr wrap="square" rtlCol="0">
            <a:spAutoFit/>
          </a:bodyPr>
          <a:lstStyle/>
          <a:p>
            <a:r>
              <a:rPr lang="en-CA" sz="1600" b="1" dirty="0">
                <a:solidFill>
                  <a:srgbClr val="C00000"/>
                </a:solidFill>
              </a:rPr>
              <a:t>Note:</a:t>
            </a:r>
          </a:p>
          <a:p>
            <a:r>
              <a:rPr lang="en-CA" sz="1600" dirty="0">
                <a:solidFill>
                  <a:srgbClr val="C00000"/>
                </a:solidFill>
              </a:rPr>
              <a:t>Data that feeds into #4 is currently captured in CaMS at exit and appears on the DSQ 64 report, but is not used to measure performance at this time.</a:t>
            </a:r>
          </a:p>
          <a:p>
            <a:endParaRPr lang="en-CA" sz="1600" dirty="0">
              <a:solidFill>
                <a:srgbClr val="C00000"/>
              </a:solidFill>
            </a:endParaRPr>
          </a:p>
          <a:p>
            <a:r>
              <a:rPr lang="en-CA" sz="1600" dirty="0">
                <a:solidFill>
                  <a:srgbClr val="C00000"/>
                </a:solidFill>
              </a:rPr>
              <a:t>#6 does not yet exist, but there is a placeholder in CaMS for Learner Gains data </a:t>
            </a:r>
          </a:p>
        </p:txBody>
      </p:sp>
      <p:sp>
        <p:nvSpPr>
          <p:cNvPr id="4" name="TextBox 3">
            <a:extLst>
              <a:ext uri="{FF2B5EF4-FFF2-40B4-BE49-F238E27FC236}">
                <a16:creationId xmlns:a16="http://schemas.microsoft.com/office/drawing/2014/main" id="{0FA8EAE2-665C-08CA-D707-15545C889CB8}"/>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4929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72521-317F-4DC8-81FA-D35900684137}"/>
              </a:ext>
            </a:extLst>
          </p:cNvPr>
          <p:cNvSpPr txBox="1">
            <a:spLocks/>
          </p:cNvSpPr>
          <p:nvPr/>
        </p:nvSpPr>
        <p:spPr>
          <a:xfrm>
            <a:off x="928892" y="266255"/>
            <a:ext cx="10515600" cy="74652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LBS Performance Measures (Phase II-A Current)</a:t>
            </a:r>
          </a:p>
        </p:txBody>
      </p:sp>
      <p:graphicFrame>
        <p:nvGraphicFramePr>
          <p:cNvPr id="5" name="Table 4">
            <a:extLst>
              <a:ext uri="{FF2B5EF4-FFF2-40B4-BE49-F238E27FC236}">
                <a16:creationId xmlns:a16="http://schemas.microsoft.com/office/drawing/2014/main" id="{64569C97-6D7E-4B71-8ABA-E90FBFFEA86D}"/>
              </a:ext>
            </a:extLst>
          </p:cNvPr>
          <p:cNvGraphicFramePr>
            <a:graphicFrameLocks noGrp="1"/>
          </p:cNvGraphicFramePr>
          <p:nvPr>
            <p:extLst>
              <p:ext uri="{D42A27DB-BD31-4B8C-83A1-F6EECF244321}">
                <p14:modId xmlns:p14="http://schemas.microsoft.com/office/powerpoint/2010/main" val="705382289"/>
              </p:ext>
            </p:extLst>
          </p:nvPr>
        </p:nvGraphicFramePr>
        <p:xfrm>
          <a:off x="3514546" y="1354002"/>
          <a:ext cx="7146003" cy="4404359"/>
        </p:xfrm>
        <a:graphic>
          <a:graphicData uri="http://schemas.openxmlformats.org/drawingml/2006/table">
            <a:tbl>
              <a:tblPr firstRow="1" bandRow="1">
                <a:tableStyleId>{68D230F3-CF80-4859-8CE7-A43EE81993B5}</a:tableStyleId>
              </a:tblPr>
              <a:tblGrid>
                <a:gridCol w="1726621">
                  <a:extLst>
                    <a:ext uri="{9D8B030D-6E8A-4147-A177-3AD203B41FA5}">
                      <a16:colId xmlns:a16="http://schemas.microsoft.com/office/drawing/2014/main" val="20000"/>
                    </a:ext>
                  </a:extLst>
                </a:gridCol>
                <a:gridCol w="1819363">
                  <a:extLst>
                    <a:ext uri="{9D8B030D-6E8A-4147-A177-3AD203B41FA5}">
                      <a16:colId xmlns:a16="http://schemas.microsoft.com/office/drawing/2014/main" val="20001"/>
                    </a:ext>
                  </a:extLst>
                </a:gridCol>
                <a:gridCol w="987101">
                  <a:extLst>
                    <a:ext uri="{9D8B030D-6E8A-4147-A177-3AD203B41FA5}">
                      <a16:colId xmlns:a16="http://schemas.microsoft.com/office/drawing/2014/main" val="20002"/>
                    </a:ext>
                  </a:extLst>
                </a:gridCol>
                <a:gridCol w="1432266">
                  <a:extLst>
                    <a:ext uri="{9D8B030D-6E8A-4147-A177-3AD203B41FA5}">
                      <a16:colId xmlns:a16="http://schemas.microsoft.com/office/drawing/2014/main" val="20003"/>
                    </a:ext>
                  </a:extLst>
                </a:gridCol>
                <a:gridCol w="1180652">
                  <a:extLst>
                    <a:ext uri="{9D8B030D-6E8A-4147-A177-3AD203B41FA5}">
                      <a16:colId xmlns:a16="http://schemas.microsoft.com/office/drawing/2014/main" val="20004"/>
                    </a:ext>
                  </a:extLst>
                </a:gridCol>
              </a:tblGrid>
              <a:tr h="441959">
                <a:tc>
                  <a:txBody>
                    <a:bodyPr/>
                    <a:lstStyle/>
                    <a:p>
                      <a:r>
                        <a:rPr lang="en-US" dirty="0"/>
                        <a:t>Dimension</a:t>
                      </a:r>
                    </a:p>
                  </a:txBody>
                  <a:tcPr/>
                </a:tc>
                <a:tc>
                  <a:txBody>
                    <a:bodyPr/>
                    <a:lstStyle/>
                    <a:p>
                      <a:r>
                        <a:rPr lang="en-US" dirty="0"/>
                        <a:t>Measure</a:t>
                      </a:r>
                    </a:p>
                  </a:txBody>
                  <a:tcPr/>
                </a:tc>
                <a:tc>
                  <a:txBody>
                    <a:bodyPr/>
                    <a:lstStyle/>
                    <a:p>
                      <a:r>
                        <a:rPr lang="en-US" dirty="0"/>
                        <a:t>Weight</a:t>
                      </a:r>
                    </a:p>
                  </a:txBody>
                  <a:tcPr/>
                </a:tc>
                <a:tc>
                  <a:txBody>
                    <a:bodyPr/>
                    <a:lstStyle/>
                    <a:p>
                      <a:r>
                        <a:rPr lang="en-US" dirty="0"/>
                        <a:t>Standard</a:t>
                      </a:r>
                    </a:p>
                  </a:txBody>
                  <a:tcPr/>
                </a:tc>
                <a:tc>
                  <a:txBody>
                    <a:bodyPr/>
                    <a:lstStyle/>
                    <a:p>
                      <a:r>
                        <a:rPr lang="en-US" dirty="0"/>
                        <a:t>SQS Value</a:t>
                      </a:r>
                    </a:p>
                  </a:txBody>
                  <a:tcPr/>
                </a:tc>
                <a:extLst>
                  <a:ext uri="{0D108BD9-81ED-4DB2-BD59-A6C34878D82A}">
                    <a16:rowId xmlns:a16="http://schemas.microsoft.com/office/drawing/2014/main" val="10000"/>
                  </a:ext>
                </a:extLst>
              </a:tr>
              <a:tr h="441959">
                <a:tc>
                  <a:txBody>
                    <a:bodyPr/>
                    <a:lstStyle/>
                    <a:p>
                      <a:r>
                        <a:rPr lang="en-US" sz="1600" dirty="0"/>
                        <a:t>Customer</a:t>
                      </a:r>
                      <a:r>
                        <a:rPr lang="en-US" sz="1600" baseline="0" dirty="0"/>
                        <a:t> Service (40%)</a:t>
                      </a:r>
                      <a:endParaRPr lang="en-US" sz="1600" dirty="0"/>
                    </a:p>
                  </a:txBody>
                  <a:tcPr/>
                </a:tc>
                <a:tc>
                  <a:txBody>
                    <a:bodyPr/>
                    <a:lstStyle/>
                    <a:p>
                      <a:r>
                        <a:rPr lang="en-US" sz="1600" dirty="0"/>
                        <a:t>1.  Customer</a:t>
                      </a:r>
                      <a:r>
                        <a:rPr lang="en-US" sz="1600" baseline="0" dirty="0"/>
                        <a:t> Satisfaction</a:t>
                      </a:r>
                      <a:endParaRPr lang="en-US" sz="1600" dirty="0"/>
                    </a:p>
                  </a:txBody>
                  <a:tcPr/>
                </a:tc>
                <a:tc>
                  <a:txBody>
                    <a:bodyPr/>
                    <a:lstStyle/>
                    <a:p>
                      <a:r>
                        <a:rPr lang="en-US" sz="1600" dirty="0"/>
                        <a:t>15%</a:t>
                      </a:r>
                    </a:p>
                  </a:txBody>
                  <a:tcPr/>
                </a:tc>
                <a:tc>
                  <a:txBody>
                    <a:bodyPr/>
                    <a:lstStyle/>
                    <a:p>
                      <a:r>
                        <a:rPr lang="en-US" sz="1600" dirty="0"/>
                        <a:t>90%</a:t>
                      </a:r>
                    </a:p>
                  </a:txBody>
                  <a:tcPr/>
                </a:tc>
                <a:tc>
                  <a:txBody>
                    <a:bodyPr/>
                    <a:lstStyle/>
                    <a:p>
                      <a:r>
                        <a:rPr lang="en-US" sz="1600" dirty="0"/>
                        <a:t>1.35</a:t>
                      </a:r>
                    </a:p>
                  </a:txBody>
                  <a:tcPr/>
                </a:tc>
                <a:extLst>
                  <a:ext uri="{0D108BD9-81ED-4DB2-BD59-A6C34878D82A}">
                    <a16:rowId xmlns:a16="http://schemas.microsoft.com/office/drawing/2014/main" val="10001"/>
                  </a:ext>
                </a:extLst>
              </a:tr>
              <a:tr h="441959">
                <a:tc>
                  <a:txBody>
                    <a:bodyPr/>
                    <a:lstStyle/>
                    <a:p>
                      <a:endParaRPr lang="en-US" sz="1600" dirty="0"/>
                    </a:p>
                  </a:txBody>
                  <a:tcPr/>
                </a:tc>
                <a:tc>
                  <a:txBody>
                    <a:bodyPr/>
                    <a:lstStyle/>
                    <a:p>
                      <a:r>
                        <a:rPr lang="en-US" sz="1600" dirty="0"/>
                        <a:t>2. Service Coordination</a:t>
                      </a:r>
                    </a:p>
                  </a:txBody>
                  <a:tcPr/>
                </a:tc>
                <a:tc>
                  <a:txBody>
                    <a:bodyPr/>
                    <a:lstStyle/>
                    <a:p>
                      <a:r>
                        <a:rPr lang="en-US" sz="1600" dirty="0"/>
                        <a:t>25%</a:t>
                      </a:r>
                    </a:p>
                  </a:txBody>
                  <a:tcPr/>
                </a:tc>
                <a:tc>
                  <a:txBody>
                    <a:bodyPr/>
                    <a:lstStyle/>
                    <a:p>
                      <a:r>
                        <a:rPr lang="en-US" sz="1600" dirty="0"/>
                        <a:t>50%</a:t>
                      </a:r>
                    </a:p>
                  </a:txBody>
                  <a:tcPr/>
                </a:tc>
                <a:tc>
                  <a:txBody>
                    <a:bodyPr/>
                    <a:lstStyle/>
                    <a:p>
                      <a:r>
                        <a:rPr lang="en-US" sz="1600" dirty="0"/>
                        <a:t>1.25</a:t>
                      </a:r>
                    </a:p>
                  </a:txBody>
                  <a:tcPr/>
                </a:tc>
                <a:extLst>
                  <a:ext uri="{0D108BD9-81ED-4DB2-BD59-A6C34878D82A}">
                    <a16:rowId xmlns:a16="http://schemas.microsoft.com/office/drawing/2014/main" val="10002"/>
                  </a:ext>
                </a:extLst>
              </a:tr>
              <a:tr h="441959">
                <a:tc>
                  <a:txBody>
                    <a:bodyPr/>
                    <a:lstStyle/>
                    <a:p>
                      <a:r>
                        <a:rPr lang="en-US" sz="1600" dirty="0"/>
                        <a:t>Effectiveness (50%)</a:t>
                      </a:r>
                    </a:p>
                  </a:txBody>
                  <a:tcPr/>
                </a:tc>
                <a:tc>
                  <a:txBody>
                    <a:bodyPr/>
                    <a:lstStyle/>
                    <a:p>
                      <a:r>
                        <a:rPr lang="en-US" sz="1600" dirty="0"/>
                        <a:t>3.</a:t>
                      </a:r>
                      <a:r>
                        <a:rPr lang="en-US" sz="1600" baseline="0" dirty="0"/>
                        <a:t> Suitability/Learner Profile (all 12 indicators)</a:t>
                      </a:r>
                      <a:endParaRPr lang="en-US" sz="1600" dirty="0"/>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extLst>
                  <a:ext uri="{0D108BD9-81ED-4DB2-BD59-A6C34878D82A}">
                    <a16:rowId xmlns:a16="http://schemas.microsoft.com/office/drawing/2014/main" val="10003"/>
                  </a:ext>
                </a:extLst>
              </a:tr>
              <a:tr h="441959">
                <a:tc>
                  <a:txBody>
                    <a:bodyPr/>
                    <a:lstStyle/>
                    <a:p>
                      <a:endParaRPr lang="en-US" sz="1600" dirty="0"/>
                    </a:p>
                  </a:txBody>
                  <a:tcPr/>
                </a:tc>
                <a:tc>
                  <a:txBody>
                    <a:bodyPr/>
                    <a:lstStyle/>
                    <a:p>
                      <a:r>
                        <a:rPr lang="en-US" sz="1600" dirty="0"/>
                        <a:t>5. Learner Progress</a:t>
                      </a:r>
                    </a:p>
                  </a:txBody>
                  <a:tcPr/>
                </a:tc>
                <a:tc>
                  <a:txBody>
                    <a:bodyPr/>
                    <a:lstStyle/>
                    <a:p>
                      <a:r>
                        <a:rPr lang="en-US" sz="1600" dirty="0"/>
                        <a:t>30%</a:t>
                      </a:r>
                    </a:p>
                  </a:txBody>
                  <a:tcPr/>
                </a:tc>
                <a:tc>
                  <a:txBody>
                    <a:bodyPr/>
                    <a:lstStyle/>
                    <a:p>
                      <a:r>
                        <a:rPr lang="en-US" sz="1600" dirty="0"/>
                        <a:t>60%</a:t>
                      </a:r>
                    </a:p>
                  </a:txBody>
                  <a:tcPr/>
                </a:tc>
                <a:tc>
                  <a:txBody>
                    <a:bodyPr/>
                    <a:lstStyle/>
                    <a:p>
                      <a:r>
                        <a:rPr lang="en-US" sz="1600" dirty="0"/>
                        <a:t>1.8</a:t>
                      </a:r>
                    </a:p>
                  </a:txBody>
                  <a:tcPr/>
                </a:tc>
                <a:extLst>
                  <a:ext uri="{0D108BD9-81ED-4DB2-BD59-A6C34878D82A}">
                    <a16:rowId xmlns:a16="http://schemas.microsoft.com/office/drawing/2014/main" val="10004"/>
                  </a:ext>
                </a:extLst>
              </a:tr>
              <a:tr h="441959">
                <a:tc>
                  <a:txBody>
                    <a:bodyPr/>
                    <a:lstStyle/>
                    <a:p>
                      <a:r>
                        <a:rPr lang="en-US" sz="1600" dirty="0"/>
                        <a:t>Efficiency (10%)</a:t>
                      </a:r>
                    </a:p>
                  </a:txBody>
                  <a:tcPr/>
                </a:tc>
                <a:tc>
                  <a:txBody>
                    <a:bodyPr/>
                    <a:lstStyle/>
                    <a:p>
                      <a:r>
                        <a:rPr lang="en-US" sz="1600" dirty="0"/>
                        <a:t>7. Learners Served</a:t>
                      </a:r>
                    </a:p>
                  </a:txBody>
                  <a:tcPr/>
                </a:tc>
                <a:tc>
                  <a:txBody>
                    <a:bodyPr/>
                    <a:lstStyle/>
                    <a:p>
                      <a:r>
                        <a:rPr lang="en-US" sz="1600" dirty="0"/>
                        <a:t>10%</a:t>
                      </a:r>
                    </a:p>
                  </a:txBody>
                  <a:tcPr/>
                </a:tc>
                <a:tc>
                  <a:txBody>
                    <a:bodyPr/>
                    <a:lstStyle/>
                    <a:p>
                      <a:r>
                        <a:rPr lang="en-US" sz="1600" dirty="0"/>
                        <a:t>90%</a:t>
                      </a:r>
                    </a:p>
                  </a:txBody>
                  <a:tcPr/>
                </a:tc>
                <a:tc>
                  <a:txBody>
                    <a:bodyPr/>
                    <a:lstStyle/>
                    <a:p>
                      <a:r>
                        <a:rPr lang="en-US" sz="1600" dirty="0"/>
                        <a:t>0.9</a:t>
                      </a:r>
                    </a:p>
                  </a:txBody>
                  <a:tcPr/>
                </a:tc>
                <a:extLst>
                  <a:ext uri="{0D108BD9-81ED-4DB2-BD59-A6C34878D82A}">
                    <a16:rowId xmlns:a16="http://schemas.microsoft.com/office/drawing/2014/main" val="10005"/>
                  </a:ext>
                </a:extLst>
              </a:tr>
              <a:tr h="44195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SQS Standard</a:t>
                      </a:r>
                    </a:p>
                  </a:txBody>
                  <a:tcPr/>
                </a:tc>
                <a:tc>
                  <a:txBody>
                    <a:bodyPr/>
                    <a:lstStyle/>
                    <a:p>
                      <a:r>
                        <a:rPr lang="en-US" sz="1600" dirty="0"/>
                        <a:t>5.9</a:t>
                      </a:r>
                    </a:p>
                  </a:txBody>
                  <a:tcPr/>
                </a:tc>
                <a:extLst>
                  <a:ext uri="{0D108BD9-81ED-4DB2-BD59-A6C34878D82A}">
                    <a16:rowId xmlns:a16="http://schemas.microsoft.com/office/drawing/2014/main" val="10006"/>
                  </a:ext>
                </a:extLst>
              </a:tr>
            </a:tbl>
          </a:graphicData>
        </a:graphic>
      </p:graphicFrame>
      <p:sp>
        <p:nvSpPr>
          <p:cNvPr id="6" name="Content Placeholder 2">
            <a:extLst>
              <a:ext uri="{FF2B5EF4-FFF2-40B4-BE49-F238E27FC236}">
                <a16:creationId xmlns:a16="http://schemas.microsoft.com/office/drawing/2014/main" id="{09FB4432-8C41-415F-9391-F31ED950AFF5}"/>
              </a:ext>
            </a:extLst>
          </p:cNvPr>
          <p:cNvSpPr txBox="1">
            <a:spLocks/>
          </p:cNvSpPr>
          <p:nvPr/>
        </p:nvSpPr>
        <p:spPr>
          <a:xfrm>
            <a:off x="662536" y="2182602"/>
            <a:ext cx="2272937" cy="1538884"/>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dirty="0"/>
              <a:t>Phase 11-A:  Five measures in 2022-23</a:t>
            </a:r>
          </a:p>
          <a:p>
            <a:endParaRPr lang="en-US" dirty="0"/>
          </a:p>
          <a:p>
            <a:pPr marL="114300" indent="0">
              <a:buNone/>
            </a:pPr>
            <a:endParaRPr lang="en-US" dirty="0"/>
          </a:p>
        </p:txBody>
      </p:sp>
      <p:sp>
        <p:nvSpPr>
          <p:cNvPr id="2" name="TextBox 1">
            <a:extLst>
              <a:ext uri="{FF2B5EF4-FFF2-40B4-BE49-F238E27FC236}">
                <a16:creationId xmlns:a16="http://schemas.microsoft.com/office/drawing/2014/main" id="{730DAD81-4C23-344D-23F0-827391B0AE5D}"/>
              </a:ext>
            </a:extLst>
          </p:cNvPr>
          <p:cNvSpPr txBox="1"/>
          <p:nvPr/>
        </p:nvSpPr>
        <p:spPr>
          <a:xfrm>
            <a:off x="1131436" y="4025128"/>
            <a:ext cx="1335136" cy="1200329"/>
          </a:xfrm>
          <a:prstGeom prst="rect">
            <a:avLst/>
          </a:prstGeom>
          <a:noFill/>
          <a:ln>
            <a:solidFill>
              <a:srgbClr val="C00000"/>
            </a:solidFill>
          </a:ln>
        </p:spPr>
        <p:txBody>
          <a:bodyPr wrap="square" rtlCol="0">
            <a:spAutoFit/>
          </a:bodyPr>
          <a:lstStyle/>
          <a:p>
            <a:r>
              <a:rPr lang="en-CA" sz="1800" dirty="0">
                <a:solidFill>
                  <a:srgbClr val="C00000"/>
                </a:solidFill>
              </a:rPr>
              <a:t>Notice #4 and #6 are not included</a:t>
            </a:r>
          </a:p>
        </p:txBody>
      </p:sp>
      <p:cxnSp>
        <p:nvCxnSpPr>
          <p:cNvPr id="7" name="Straight Arrow Connector 6">
            <a:extLst>
              <a:ext uri="{FF2B5EF4-FFF2-40B4-BE49-F238E27FC236}">
                <a16:creationId xmlns:a16="http://schemas.microsoft.com/office/drawing/2014/main" id="{A6C5C358-B60C-60C9-E9CD-AA3DABE3A3A4}"/>
              </a:ext>
            </a:extLst>
          </p:cNvPr>
          <p:cNvCxnSpPr>
            <a:cxnSpLocks/>
          </p:cNvCxnSpPr>
          <p:nvPr/>
        </p:nvCxnSpPr>
        <p:spPr>
          <a:xfrm flipV="1">
            <a:off x="2466572" y="4158633"/>
            <a:ext cx="1490278" cy="61147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781829-A682-1E47-2913-58FA551240FC}"/>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spTree>
    <p:extLst>
      <p:ext uri="{BB962C8B-B14F-4D97-AF65-F5344CB8AC3E}">
        <p14:creationId xmlns:p14="http://schemas.microsoft.com/office/powerpoint/2010/main" val="15256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833-9576-6BE9-D125-F63C5B702A9F}"/>
              </a:ext>
            </a:extLst>
          </p:cNvPr>
          <p:cNvSpPr>
            <a:spLocks noGrp="1"/>
          </p:cNvSpPr>
          <p:nvPr>
            <p:ph type="title"/>
          </p:nvPr>
        </p:nvSpPr>
        <p:spPr>
          <a:xfrm>
            <a:off x="838200" y="365125"/>
            <a:ext cx="10515600" cy="734399"/>
          </a:xfrm>
        </p:spPr>
        <p:txBody>
          <a:bodyPr>
            <a:normAutofit/>
          </a:bodyPr>
          <a:lstStyle/>
          <a:p>
            <a:r>
              <a:rPr lang="en-CA" sz="3600" dirty="0"/>
              <a:t>2. Detailed Service Quality Report #64</a:t>
            </a:r>
          </a:p>
        </p:txBody>
      </p:sp>
      <p:sp>
        <p:nvSpPr>
          <p:cNvPr id="4" name="Content Placeholder 6">
            <a:extLst>
              <a:ext uri="{FF2B5EF4-FFF2-40B4-BE49-F238E27FC236}">
                <a16:creationId xmlns:a16="http://schemas.microsoft.com/office/drawing/2014/main" id="{51424077-C388-A838-044A-234FFA96E28B}"/>
              </a:ext>
            </a:extLst>
          </p:cNvPr>
          <p:cNvSpPr txBox="1">
            <a:spLocks noGrp="1"/>
          </p:cNvSpPr>
          <p:nvPr>
            <p:ph type="body" idx="1"/>
          </p:nvPr>
        </p:nvSpPr>
        <p:spPr>
          <a:xfrm>
            <a:off x="838200" y="1382449"/>
            <a:ext cx="10515600" cy="4351338"/>
          </a:xfrm>
          <a:prstGeom prst="rect">
            <a:avLst/>
          </a:prstGeom>
          <a:noFill/>
          <a:ln w="38100" cmpd="sng">
            <a:solidFill>
              <a:schemeClr val="tx1"/>
            </a:solid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dirty="0"/>
              <a:t>The </a:t>
            </a:r>
            <a:r>
              <a:rPr lang="en-US" b="1" dirty="0">
                <a:solidFill>
                  <a:srgbClr val="C00000"/>
                </a:solidFill>
              </a:rPr>
              <a:t>MOST IMPORTANT </a:t>
            </a:r>
            <a:r>
              <a:rPr lang="en-US" dirty="0"/>
              <a:t>report. </a:t>
            </a:r>
          </a:p>
          <a:p>
            <a:pPr marL="0" indent="0">
              <a:buFont typeface="Arial"/>
              <a:buNone/>
            </a:pPr>
            <a:endParaRPr lang="en-US" dirty="0"/>
          </a:p>
          <a:p>
            <a:pPr marL="0" indent="0">
              <a:buFont typeface="Arial"/>
              <a:buNone/>
            </a:pPr>
            <a:r>
              <a:rPr lang="en-US" dirty="0"/>
              <a:t>The only </a:t>
            </a:r>
            <a:r>
              <a:rPr lang="en-US" b="1" dirty="0"/>
              <a:t>performance measure </a:t>
            </a:r>
            <a:r>
              <a:rPr lang="en-US" dirty="0"/>
              <a:t>report.</a:t>
            </a:r>
          </a:p>
          <a:p>
            <a:pPr lvl="1"/>
            <a:endParaRPr lang="en-US" dirty="0"/>
          </a:p>
          <a:p>
            <a:pPr marL="0" indent="-228600">
              <a:buNone/>
            </a:pPr>
            <a:r>
              <a:rPr lang="en-US" dirty="0"/>
              <a:t>This is the report you use to </a:t>
            </a:r>
          </a:p>
          <a:p>
            <a:pPr marL="228600" indent="-457200">
              <a:buFont typeface="Wingdings" panose="05000000000000000000" pitchFamily="2" charset="2"/>
              <a:buChar char="Ø"/>
            </a:pPr>
            <a:r>
              <a:rPr lang="en-US" dirty="0"/>
              <a:t>Monitor your site’s monthly compliance with the 5 Core Measures</a:t>
            </a:r>
          </a:p>
          <a:p>
            <a:pPr marL="228600" indent="-457200">
              <a:buFont typeface="Wingdings" panose="05000000000000000000" pitchFamily="2" charset="2"/>
              <a:buChar char="Ø"/>
            </a:pPr>
            <a:r>
              <a:rPr lang="en-US" dirty="0"/>
              <a:t>Complete your Interim Report and Final Report for the Ministry</a:t>
            </a:r>
          </a:p>
          <a:p>
            <a:pPr marL="228600" indent="-457200">
              <a:buFont typeface="Wingdings" panose="05000000000000000000" pitchFamily="2" charset="2"/>
              <a:buChar char="Ø"/>
            </a:pPr>
            <a:endParaRPr lang="en-US" sz="3600" dirty="0">
              <a:solidFill>
                <a:srgbClr val="C00000"/>
              </a:solidFill>
            </a:endParaRPr>
          </a:p>
          <a:p>
            <a:pPr marL="0" indent="0">
              <a:buNone/>
            </a:pPr>
            <a:r>
              <a:rPr lang="en-US" sz="2600" b="1" dirty="0">
                <a:solidFill>
                  <a:srgbClr val="C00000"/>
                </a:solidFill>
              </a:rPr>
              <a:t>Note: </a:t>
            </a:r>
            <a:r>
              <a:rPr lang="en-US" sz="2600" dirty="0">
                <a:solidFill>
                  <a:srgbClr val="C00000"/>
                </a:solidFill>
              </a:rPr>
              <a:t>4 of the 5 Core Measures tracked in the DSQ are based on </a:t>
            </a:r>
            <a:r>
              <a:rPr lang="en-US" sz="2600" b="1" dirty="0">
                <a:solidFill>
                  <a:srgbClr val="C00000"/>
                </a:solidFill>
              </a:rPr>
              <a:t>CLOSED</a:t>
            </a:r>
            <a:r>
              <a:rPr lang="en-US" sz="2600" dirty="0">
                <a:solidFill>
                  <a:srgbClr val="C00000"/>
                </a:solidFill>
              </a:rPr>
              <a:t> files only</a:t>
            </a:r>
          </a:p>
        </p:txBody>
      </p:sp>
      <p:sp>
        <p:nvSpPr>
          <p:cNvPr id="3" name="TextBox 2">
            <a:extLst>
              <a:ext uri="{FF2B5EF4-FFF2-40B4-BE49-F238E27FC236}">
                <a16:creationId xmlns:a16="http://schemas.microsoft.com/office/drawing/2014/main" id="{1A3ACA25-29C5-1511-791A-092ED2B782C8}"/>
              </a:ext>
            </a:extLst>
          </p:cNvPr>
          <p:cNvSpPr txBox="1"/>
          <p:nvPr/>
        </p:nvSpPr>
        <p:spPr>
          <a:xfrm>
            <a:off x="330678" y="6430190"/>
            <a:ext cx="5659156" cy="307777"/>
          </a:xfrm>
          <a:prstGeom prst="rect">
            <a:avLst/>
          </a:prstGeom>
          <a:solidFill>
            <a:srgbClr val="4B752F"/>
          </a:solidFill>
        </p:spPr>
        <p:txBody>
          <a:bodyPr wrap="square" rtlCol="0">
            <a:spAutoFit/>
          </a:bodyPr>
          <a:lstStyle/>
          <a:p>
            <a:pPr algn="ctr"/>
            <a:r>
              <a:rPr lang="en-CA" dirty="0">
                <a:solidFill>
                  <a:schemeClr val="bg1"/>
                </a:solidFill>
              </a:rPr>
              <a:t>Pop Up PD: Grow Your Knowledge of CaMS Reports 60 B &amp; D</a:t>
            </a:r>
          </a:p>
        </p:txBody>
      </p:sp>
      <p:pic>
        <p:nvPicPr>
          <p:cNvPr id="6" name="Picture 5" descr="Icon&#10;&#10;Description automatically generated">
            <a:extLst>
              <a:ext uri="{FF2B5EF4-FFF2-40B4-BE49-F238E27FC236}">
                <a16:creationId xmlns:a16="http://schemas.microsoft.com/office/drawing/2014/main" id="{A2E37085-6969-129A-6D7A-D763445DBF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8949808" y="1699775"/>
            <a:ext cx="1462009" cy="1521440"/>
          </a:xfrm>
          <a:prstGeom prst="rect">
            <a:avLst/>
          </a:prstGeom>
        </p:spPr>
      </p:pic>
    </p:spTree>
    <p:extLst>
      <p:ext uri="{BB962C8B-B14F-4D97-AF65-F5344CB8AC3E}">
        <p14:creationId xmlns:p14="http://schemas.microsoft.com/office/powerpoint/2010/main" val="6344676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F5944345EA74F86C24BB1FD956C2A" ma:contentTypeVersion="14" ma:contentTypeDescription="Create a new document." ma:contentTypeScope="" ma:versionID="a1c9ccd09b2a95db99e55bdd190a8081">
  <xsd:schema xmlns:xsd="http://www.w3.org/2001/XMLSchema" xmlns:xs="http://www.w3.org/2001/XMLSchema" xmlns:p="http://schemas.microsoft.com/office/2006/metadata/properties" xmlns:ns2="39cc7287-a08a-4b02-af40-eef140c02b16" xmlns:ns3="f7dba7f9-cff2-44a7-9c1a-e975f5aa5a8c" targetNamespace="http://schemas.microsoft.com/office/2006/metadata/properties" ma:root="true" ma:fieldsID="e1d8364953fd697c91df1d599e95059c" ns2:_="" ns3:_="">
    <xsd:import namespace="39cc7287-a08a-4b02-af40-eef140c02b16"/>
    <xsd:import namespace="f7dba7f9-cff2-44a7-9c1a-e975f5aa5a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c7287-a08a-4b02-af40-eef140c02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23ec20-c236-44d0-81c4-5f47a013f2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ba7f9-cff2-44a7-9c1a-e975f5aa5a8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48094e-458e-4b03-bd82-a22164752a8d}" ma:internalName="TaxCatchAll" ma:showField="CatchAllData" ma:web="f7dba7f9-cff2-44a7-9c1a-e975f5aa5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cc7287-a08a-4b02-af40-eef140c02b16">
      <Terms xmlns="http://schemas.microsoft.com/office/infopath/2007/PartnerControls"/>
    </lcf76f155ced4ddcb4097134ff3c332f>
    <TaxCatchAll xmlns="f7dba7f9-cff2-44a7-9c1a-e975f5aa5a8c" xsi:nil="true"/>
  </documentManagement>
</p:properties>
</file>

<file path=customXml/itemProps1.xml><?xml version="1.0" encoding="utf-8"?>
<ds:datastoreItem xmlns:ds="http://schemas.openxmlformats.org/officeDocument/2006/customXml" ds:itemID="{85D6C3C7-B487-4791-A0E6-E74C9D7F3C8A}">
  <ds:schemaRefs>
    <ds:schemaRef ds:uri="http://schemas.microsoft.com/sharepoint/v3/contenttype/forms"/>
  </ds:schemaRefs>
</ds:datastoreItem>
</file>

<file path=customXml/itemProps2.xml><?xml version="1.0" encoding="utf-8"?>
<ds:datastoreItem xmlns:ds="http://schemas.openxmlformats.org/officeDocument/2006/customXml" ds:itemID="{4F889DEA-FAF4-4992-B5F9-834C39978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c7287-a08a-4b02-af40-eef140c02b16"/>
    <ds:schemaRef ds:uri="f7dba7f9-cff2-44a7-9c1a-e975f5aa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FAAAD4-627C-45AA-B528-DA5CC1E6EB73}">
  <ds:schemaRefs>
    <ds:schemaRef ds:uri="http://schemas.microsoft.com/office/2006/metadata/properties"/>
    <ds:schemaRef ds:uri="http://schemas.microsoft.com/office/infopath/2007/PartnerControls"/>
    <ds:schemaRef ds:uri="39cc7287-a08a-4b02-af40-eef140c02b16"/>
    <ds:schemaRef ds:uri="f7dba7f9-cff2-44a7-9c1a-e975f5aa5a8c"/>
  </ds:schemaRefs>
</ds:datastoreItem>
</file>

<file path=docProps/app.xml><?xml version="1.0" encoding="utf-8"?>
<Properties xmlns="http://schemas.openxmlformats.org/officeDocument/2006/extended-properties" xmlns:vt="http://schemas.openxmlformats.org/officeDocument/2006/docPropsVTypes">
  <TotalTime>2626</TotalTime>
  <Words>4014</Words>
  <Application>Microsoft Office PowerPoint</Application>
  <PresentationFormat>Widescreen</PresentationFormat>
  <Paragraphs>478</Paragraphs>
  <Slides>55</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Wingdings</vt:lpstr>
      <vt:lpstr>Cambria Math</vt:lpstr>
      <vt:lpstr>Noto Sans Symbols</vt:lpstr>
      <vt:lpstr>Calibri</vt:lpstr>
      <vt:lpstr>Office Theme</vt:lpstr>
      <vt:lpstr>PowerPoint Presentation</vt:lpstr>
      <vt:lpstr>PowerPoint Presentation</vt:lpstr>
      <vt:lpstr>About Pop Up PD for Literacy Educators</vt:lpstr>
      <vt:lpstr>With Us Today…</vt:lpstr>
      <vt:lpstr>Today’s Webinar…</vt:lpstr>
      <vt:lpstr>1. LBS Performance Measures – Quick Review</vt:lpstr>
      <vt:lpstr>What about #4 and #6?</vt:lpstr>
      <vt:lpstr>PowerPoint Presentation</vt:lpstr>
      <vt:lpstr>2. Detailed Service Quality Report #64</vt:lpstr>
      <vt:lpstr>Want to learn more about the DSQ 64 report?  Check out this session from last year’s Pop Up PD: https://e-channel.ca/practitioners/pop-pd-resources-previous-years </vt:lpstr>
      <vt:lpstr>PowerPoint Presentation</vt:lpstr>
      <vt:lpstr>PowerPoint Presentation</vt:lpstr>
      <vt:lpstr>Provincial/Regional “Roll-up” Reports Currently Available</vt:lpstr>
      <vt:lpstr>PowerPoint Presentation</vt:lpstr>
      <vt:lpstr>Useful Reports</vt:lpstr>
      <vt:lpstr>Remember the report guides!  Available on   - EOIS-CaMS Reporting  &amp; - myEOIS</vt:lpstr>
      <vt:lpstr>4. Report 60B:  LBS-All Data Service Plan/Profile</vt:lpstr>
      <vt:lpstr>PowerPoint Presentation</vt:lpstr>
      <vt:lpstr>PowerPoint Presentation</vt:lpstr>
      <vt:lpstr>PowerPoint Presentation</vt:lpstr>
      <vt:lpstr>PowerPoint Presentation</vt:lpstr>
      <vt:lpstr>PowerPoint Presentation</vt:lpstr>
      <vt:lpstr>How can the referral in and out numbers help us?</vt:lpstr>
      <vt:lpstr>PowerPoint Presentation</vt:lpstr>
      <vt:lpstr>Apologies for the small print on the next slide!</vt:lpstr>
      <vt:lpstr>PowerPoint Presentation</vt:lpstr>
      <vt:lpstr>What does the Service Coordination data tell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Learner Profile info tell us?</vt:lpstr>
      <vt:lpstr>5. Report 60D LBS-All Data Outcomes/Follow-ups</vt:lpstr>
      <vt:lpstr>PowerPoint Presentation</vt:lpstr>
      <vt:lpstr>PowerPoint Presentation</vt:lpstr>
      <vt:lpstr>PowerPoint Presentation</vt:lpstr>
      <vt:lpstr>PowerPoint Presentation</vt:lpstr>
      <vt:lpstr>PowerPoint Presentation</vt:lpstr>
      <vt:lpstr>PowerPoint Presentation</vt:lpstr>
      <vt:lpstr>Why do we need to pay attention to outcomes?</vt:lpstr>
      <vt:lpstr>Today’s Webinar…</vt:lpstr>
      <vt:lpstr>6. Report 61 LBS Case Activity</vt:lpstr>
      <vt:lpstr>PowerPoint Presentation</vt:lpstr>
      <vt:lpstr>PowerPoint Presentation</vt:lpstr>
      <vt:lpstr>PowerPoint Presentation</vt:lpstr>
      <vt:lpstr>PowerPoint Presentation</vt:lpstr>
      <vt:lpstr>Wrap Up!</vt:lpstr>
      <vt:lpstr>PowerPoint Presentation</vt:lpstr>
      <vt:lpstr>PowerPoint Presentation</vt:lpstr>
      <vt:lpstr>Thank you for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Burton</dc:creator>
  <cp:lastModifiedBy>Barb Glass</cp:lastModifiedBy>
  <cp:revision>96</cp:revision>
  <dcterms:created xsi:type="dcterms:W3CDTF">2018-06-21T19:55:49Z</dcterms:created>
  <dcterms:modified xsi:type="dcterms:W3CDTF">2022-09-15T19:50:08Z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0x010100F8BF5944345EA74F86C24BB1FD956C2A</vt:lpwstr>
  </property>
</Properties>
</file>