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6"/>
  </p:notesMasterIdLst>
  <p:sldIdLst>
    <p:sldId id="256" r:id="rId2"/>
    <p:sldId id="262" r:id="rId3"/>
    <p:sldId id="289" r:id="rId4"/>
    <p:sldId id="264" r:id="rId5"/>
    <p:sldId id="265" r:id="rId6"/>
    <p:sldId id="286" r:id="rId7"/>
    <p:sldId id="270" r:id="rId8"/>
    <p:sldId id="266" r:id="rId9"/>
    <p:sldId id="259" r:id="rId10"/>
    <p:sldId id="261" r:id="rId11"/>
    <p:sldId id="288" r:id="rId12"/>
    <p:sldId id="263" r:id="rId13"/>
    <p:sldId id="267" r:id="rId14"/>
    <p:sldId id="268" r:id="rId15"/>
    <p:sldId id="287" r:id="rId16"/>
    <p:sldId id="269" r:id="rId17"/>
    <p:sldId id="271" r:id="rId18"/>
    <p:sldId id="290" r:id="rId19"/>
    <p:sldId id="272" r:id="rId20"/>
    <p:sldId id="273" r:id="rId21"/>
    <p:sldId id="291" r:id="rId22"/>
    <p:sldId id="292" r:id="rId23"/>
    <p:sldId id="274" r:id="rId24"/>
    <p:sldId id="275" r:id="rId25"/>
    <p:sldId id="276" r:id="rId26"/>
    <p:sldId id="278" r:id="rId27"/>
    <p:sldId id="293" r:id="rId28"/>
    <p:sldId id="279" r:id="rId29"/>
    <p:sldId id="281" r:id="rId30"/>
    <p:sldId id="282" r:id="rId31"/>
    <p:sldId id="283" r:id="rId32"/>
    <p:sldId id="284" r:id="rId33"/>
    <p:sldId id="294" r:id="rId34"/>
    <p:sldId id="28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7462" autoAdjust="0"/>
  </p:normalViewPr>
  <p:slideViewPr>
    <p:cSldViewPr snapToGrid="0">
      <p:cViewPr varScale="1">
        <p:scale>
          <a:sx n="65" d="100"/>
          <a:sy n="65" d="100"/>
        </p:scale>
        <p:origin x="2238" y="78"/>
      </p:cViewPr>
      <p:guideLst/>
    </p:cSldViewPr>
  </p:slideViewPr>
  <p:notesTextViewPr>
    <p:cViewPr>
      <p:scale>
        <a:sx n="1" d="1"/>
        <a:sy n="1" d="1"/>
      </p:scale>
      <p:origin x="0" y="0"/>
    </p:cViewPr>
  </p:notesTextViewPr>
  <p:sorterViewPr>
    <p:cViewPr>
      <p:scale>
        <a:sx n="100" d="100"/>
        <a:sy n="100" d="100"/>
      </p:scale>
      <p:origin x="0" y="-3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E1707-6488-4321-83C4-3DC749935833}" type="datetimeFigureOut">
              <a:rPr lang="en-CA" smtClean="0"/>
              <a:t>2021-10-18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6D69B-3508-4646-97A0-C3A30E501700}" type="slidenum">
              <a:rPr lang="en-CA" smtClean="0"/>
              <a:t>‹#›</a:t>
            </a:fld>
            <a:endParaRPr lang="en-CA"/>
          </a:p>
        </p:txBody>
      </p:sp>
    </p:spTree>
    <p:extLst>
      <p:ext uri="{BB962C8B-B14F-4D97-AF65-F5344CB8AC3E}">
        <p14:creationId xmlns:p14="http://schemas.microsoft.com/office/powerpoint/2010/main" val="68489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everyone, to the first webinar in our Workforce/Workplace Literacy series: Taking the Pulse on Workforce/Workplace Literacy.</a:t>
            </a:r>
          </a:p>
          <a:p>
            <a:endParaRPr lang="en-CA" dirty="0"/>
          </a:p>
          <a:p>
            <a:r>
              <a:rPr lang="en-CA" dirty="0"/>
              <a:t>My name is Tamara Kaattari and I am the Executive Director of Literacy Link South Central – a Literacy and Basic Skills support organization and one of sixteen regional literacy networks in the province. It’s my pleasure to be delivering this afternoon’s webinar.</a:t>
            </a:r>
          </a:p>
        </p:txBody>
      </p:sp>
      <p:sp>
        <p:nvSpPr>
          <p:cNvPr id="4" name="Slide Number Placeholder 3"/>
          <p:cNvSpPr>
            <a:spLocks noGrp="1"/>
          </p:cNvSpPr>
          <p:nvPr>
            <p:ph type="sldNum" sz="quarter" idx="5"/>
          </p:nvPr>
        </p:nvSpPr>
        <p:spPr/>
        <p:txBody>
          <a:bodyPr/>
          <a:lstStyle/>
          <a:p>
            <a:fld id="{0AB6D69B-3508-4646-97A0-C3A30E501700}" type="slidenum">
              <a:rPr lang="en-CA" smtClean="0"/>
              <a:t>1</a:t>
            </a:fld>
            <a:endParaRPr lang="en-CA"/>
          </a:p>
        </p:txBody>
      </p:sp>
    </p:spTree>
    <p:extLst>
      <p:ext uri="{BB962C8B-B14F-4D97-AF65-F5344CB8AC3E}">
        <p14:creationId xmlns:p14="http://schemas.microsoft.com/office/powerpoint/2010/main" val="218824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the questions we asked was “Were you aware that the Ministry of Labour, Training and Skills Development has a workplace and workforce priority for Literacy and Basic Skills?” So…workplace and workforce literacy are a priority for the Ministry that funds LBS but just under half of respondents (44.4%) were unaware…</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10</a:t>
            </a:fld>
            <a:endParaRPr lang="en-CA"/>
          </a:p>
        </p:txBody>
      </p:sp>
    </p:spTree>
    <p:extLst>
      <p:ext uri="{BB962C8B-B14F-4D97-AF65-F5344CB8AC3E}">
        <p14:creationId xmlns:p14="http://schemas.microsoft.com/office/powerpoint/2010/main" val="41803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Maybe you’re thinking “So what?” What does it matter if LBS practitioners and managers know that workforce/workplace is a priority for MLTSD? Does it really change the way we do our work? </a:t>
            </a:r>
          </a:p>
          <a:p>
            <a:pPr algn="l"/>
            <a:endParaRPr lang="en-US" sz="1800" b="0" i="0" u="none" strike="noStrike" baseline="0" dirty="0">
              <a:latin typeface="ArialMT"/>
            </a:endParaRPr>
          </a:p>
          <a:p>
            <a:pPr algn="l"/>
            <a:endParaRPr lang="en-US" sz="1800" b="0" i="0" u="none" strike="noStrike" baseline="0" dirty="0">
              <a:latin typeface="ArialMT"/>
            </a:endParaRPr>
          </a:p>
          <a:p>
            <a:pPr algn="l"/>
            <a:r>
              <a:rPr lang="en-US" sz="1800" b="0" i="0" u="none" strike="noStrike" baseline="0" dirty="0">
                <a:latin typeface="ArialMT"/>
              </a:rPr>
              <a:t>This year, as was the case last year, regional literacy networks were asked to document the responses of LBS to this question: Please describe any plans to strengthen the quality of workplace and/or workforce Literacy</a:t>
            </a:r>
          </a:p>
          <a:p>
            <a:pPr algn="l"/>
            <a:r>
              <a:rPr lang="en-US" sz="1800" b="0" i="0" u="none" strike="noStrike" baseline="0" dirty="0">
                <a:latin typeface="ArialMT"/>
              </a:rPr>
              <a:t>and Basic Skills delivery in your community.</a:t>
            </a:r>
          </a:p>
          <a:p>
            <a:pPr algn="l"/>
            <a:endParaRPr lang="en-US" sz="1800" b="0" i="0" u="none" strike="noStrike" baseline="0" dirty="0">
              <a:latin typeface="ArialMT"/>
            </a:endParaRPr>
          </a:p>
          <a:p>
            <a:pPr algn="l"/>
            <a:r>
              <a:rPr lang="en-US" sz="1800" b="0" i="0" u="none" strike="noStrike" baseline="0" dirty="0">
                <a:latin typeface="ArialMT"/>
              </a:rPr>
              <a:t>Of all the questions that MLTSD could ask regional literacy networks to gather intelligence on, why this one?</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11</a:t>
            </a:fld>
            <a:endParaRPr lang="en-CA"/>
          </a:p>
        </p:txBody>
      </p:sp>
    </p:spTree>
    <p:extLst>
      <p:ext uri="{BB962C8B-B14F-4D97-AF65-F5344CB8AC3E}">
        <p14:creationId xmlns:p14="http://schemas.microsoft.com/office/powerpoint/2010/main" val="102232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LBS providers feel they are more effective at delivering or developing work</a:t>
            </a:r>
            <a:r>
              <a:rPr lang="en-CA" b="1" dirty="0"/>
              <a:t>force</a:t>
            </a:r>
            <a:r>
              <a:rPr lang="en-CA" dirty="0"/>
              <a:t> literacy services than work</a:t>
            </a:r>
            <a:r>
              <a:rPr lang="en-CA" b="1" dirty="0"/>
              <a:t>place</a:t>
            </a:r>
            <a:r>
              <a:rPr lang="en-CA" dirty="0"/>
              <a:t> literacy services.</a:t>
            </a:r>
          </a:p>
          <a:p>
            <a:endParaRPr lang="en-CA" dirty="0"/>
          </a:p>
          <a:p>
            <a:r>
              <a:rPr lang="en-CA" dirty="0"/>
              <a:t>LBS providers feel they are more effective at navigating challenges related to work</a:t>
            </a:r>
            <a:r>
              <a:rPr lang="en-CA" b="1" dirty="0"/>
              <a:t>force</a:t>
            </a:r>
            <a:r>
              <a:rPr lang="en-CA" dirty="0"/>
              <a:t> literacy than they are work</a:t>
            </a:r>
            <a:r>
              <a:rPr lang="en-CA" b="1" dirty="0"/>
              <a:t>place </a:t>
            </a:r>
            <a:r>
              <a:rPr lang="en-CA" dirty="0"/>
              <a:t>literacy.</a:t>
            </a:r>
          </a:p>
        </p:txBody>
      </p:sp>
      <p:sp>
        <p:nvSpPr>
          <p:cNvPr id="4" name="Slide Number Placeholder 3"/>
          <p:cNvSpPr>
            <a:spLocks noGrp="1"/>
          </p:cNvSpPr>
          <p:nvPr>
            <p:ph type="sldNum" sz="quarter" idx="5"/>
          </p:nvPr>
        </p:nvSpPr>
        <p:spPr/>
        <p:txBody>
          <a:bodyPr/>
          <a:lstStyle/>
          <a:p>
            <a:fld id="{0AB6D69B-3508-4646-97A0-C3A30E501700}" type="slidenum">
              <a:rPr lang="en-CA" smtClean="0"/>
              <a:t>12</a:t>
            </a:fld>
            <a:endParaRPr lang="en-CA"/>
          </a:p>
        </p:txBody>
      </p:sp>
    </p:spTree>
    <p:extLst>
      <p:ext uri="{BB962C8B-B14F-4D97-AF65-F5344CB8AC3E}">
        <p14:creationId xmlns:p14="http://schemas.microsoft.com/office/powerpoint/2010/main" val="423261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 have a slide on context. What issues or concerns does your agency have about workplace versus workforce literacy? Here we see, again, that the difference between them is not clear. </a:t>
            </a:r>
          </a:p>
          <a:p>
            <a:endParaRPr lang="en-CA" dirty="0"/>
          </a:p>
          <a:p>
            <a:r>
              <a:rPr lang="en-CA" dirty="0"/>
              <a:t>Some respondents indicated they are uncertain what resources to use. Well, that may be the easiest issue or concern to address. Again, if you haven’t seen it and you’re not certain what resources to use, please check out the Collection of Workforce and Workplace Literacy Resources. There is a section in there on assessment in case you are wondering how assessment for workforce and workplace differs or may be distinct from assessing for other goal paths.</a:t>
            </a:r>
          </a:p>
          <a:p>
            <a:endParaRPr lang="en-CA" dirty="0"/>
          </a:p>
          <a:p>
            <a:r>
              <a:rPr lang="en-CA" dirty="0"/>
              <a:t>Other respondents noted that it’s challenging to balance core programming with workplace. Some LBS agencies use core programming to address workplace needs. Some will do workplace activity but on a fee-for-service basis because they are already meeting targets and they require additional resources to address additional needs. Here’s a question: Should all LBS agencies be expected to engage in workplace literacy? Or perhaps there are some agencies that see employer needs and want to meet these needs, but they just don’t have the capacity (and by that I mean the time and resources) to develop the necessary partnerships. We all know that partnerships don’t evolve over night and they don’t maintain themselves. LBS is part of Employment Ontario and there are other organizations like Workforce Planning and Development Boards and Employment Services that are mandated and presumably funded to work with employers.</a:t>
            </a:r>
          </a:p>
          <a:p>
            <a:endParaRPr lang="en-CA" dirty="0"/>
          </a:p>
          <a:p>
            <a:r>
              <a:rPr lang="en-CA" dirty="0"/>
              <a:t>Another key theme was staff professional development. How do you market to employers? How do you do an organizational needs assessment or an ONA if you’ve never done one before? Having experience in delivering workplace literacy is an asset, for sure, but one of my colleagues has some interesting ideas around professional development and workplace literacy. He thinks that LBS practitioners already have most, if not all, of the skills they need to do workplace literacy. They just may be uncertain how to transfer the skills they have to a workplace setting. If you’re intrigued by this concept, please join on us November 18</a:t>
            </a:r>
            <a:r>
              <a:rPr lang="en-CA" baseline="30000" dirty="0"/>
              <a:t>th</a:t>
            </a:r>
            <a:r>
              <a:rPr lang="en-CA" dirty="0"/>
              <a:t> to hear more!</a:t>
            </a:r>
          </a:p>
        </p:txBody>
      </p:sp>
      <p:sp>
        <p:nvSpPr>
          <p:cNvPr id="4" name="Slide Number Placeholder 3"/>
          <p:cNvSpPr>
            <a:spLocks noGrp="1"/>
          </p:cNvSpPr>
          <p:nvPr>
            <p:ph type="sldNum" sz="quarter" idx="5"/>
          </p:nvPr>
        </p:nvSpPr>
        <p:spPr/>
        <p:txBody>
          <a:bodyPr/>
          <a:lstStyle/>
          <a:p>
            <a:fld id="{0AB6D69B-3508-4646-97A0-C3A30E501700}" type="slidenum">
              <a:rPr lang="en-CA" smtClean="0"/>
              <a:t>13</a:t>
            </a:fld>
            <a:endParaRPr lang="en-CA"/>
          </a:p>
        </p:txBody>
      </p:sp>
    </p:spTree>
    <p:extLst>
      <p:ext uri="{BB962C8B-B14F-4D97-AF65-F5344CB8AC3E}">
        <p14:creationId xmlns:p14="http://schemas.microsoft.com/office/powerpoint/2010/main" val="392895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asked LBS agencies to share successes they’ve had in delivering workplace and workforce and if they had developed any best practices.</a:t>
            </a:r>
          </a:p>
          <a:p>
            <a:endParaRPr lang="en-CA" dirty="0"/>
          </a:p>
          <a:p>
            <a:r>
              <a:rPr lang="en-CA" dirty="0"/>
              <a:t>It can be time-intensive to develop relationships with employers, so collaborating and working with Employment Services (most notably Job Developers) and </a:t>
            </a:r>
            <a:r>
              <a:rPr lang="en-CA" dirty="0" err="1"/>
              <a:t>SkillsAdvance</a:t>
            </a:r>
            <a:r>
              <a:rPr lang="en-CA" dirty="0"/>
              <a:t> Ontario Projects can be effective. </a:t>
            </a:r>
          </a:p>
          <a:p>
            <a:endParaRPr lang="en-CA" dirty="0"/>
          </a:p>
          <a:p>
            <a:r>
              <a:rPr lang="en-CA" dirty="0"/>
              <a:t>Over the past 10 years, there has been a significant increase in short, modular training that is quite specific to the workplace – modules on Health and Safety, Food Services, Retail and Customer Service, for example. We’ve also seen an increase in more generic workforce and workplace skills – such as soft skills, self-esteem and Essential Skills for the Workplace. The development and delivery of shorter, modular programming is also a bit of a balancing act for some LBS agencies – particularly those that work with learners who have lower levels of literacy skills. Such LBS learners typically stay in programming longer than those who just need to brush up on their math before moving on to postsecondary programming. However, some LBS agencies offer shorter, modular programming to employment services or Ontario Works clients as well as learners who are already in the program.</a:t>
            </a:r>
          </a:p>
          <a:p>
            <a:endParaRPr lang="en-CA" dirty="0"/>
          </a:p>
          <a:p>
            <a:r>
              <a:rPr lang="en-CA" dirty="0"/>
              <a:t>And last, but not least, I sometimes have the vision in my mind of LBS practitioners sitting by the phone, hoping it will ring and an employer will be on the other end. We certainly hope that employers will see value in adult upgrading and skills development. I would say though that there are quite a few instances in which employers HAVE picked up the phone and contacted an LBS provider because they (the employer) has noted the needs to develop skills among employees. </a:t>
            </a:r>
          </a:p>
        </p:txBody>
      </p:sp>
      <p:sp>
        <p:nvSpPr>
          <p:cNvPr id="4" name="Slide Number Placeholder 3"/>
          <p:cNvSpPr>
            <a:spLocks noGrp="1"/>
          </p:cNvSpPr>
          <p:nvPr>
            <p:ph type="sldNum" sz="quarter" idx="5"/>
          </p:nvPr>
        </p:nvSpPr>
        <p:spPr/>
        <p:txBody>
          <a:bodyPr/>
          <a:lstStyle/>
          <a:p>
            <a:fld id="{0AB6D69B-3508-4646-97A0-C3A30E501700}" type="slidenum">
              <a:rPr lang="en-CA" smtClean="0"/>
              <a:t>14</a:t>
            </a:fld>
            <a:endParaRPr lang="en-CA"/>
          </a:p>
        </p:txBody>
      </p:sp>
    </p:spTree>
    <p:extLst>
      <p:ext uri="{BB962C8B-B14F-4D97-AF65-F5344CB8AC3E}">
        <p14:creationId xmlns:p14="http://schemas.microsoft.com/office/powerpoint/2010/main" val="109008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also asked LBS agencies what workforce and workplace DELIVERY challenges they have experienced. </a:t>
            </a:r>
          </a:p>
          <a:p>
            <a:endParaRPr lang="en-CA" dirty="0"/>
          </a:p>
          <a:p>
            <a:r>
              <a:rPr lang="en-CA" dirty="0"/>
              <a:t>Some noted it can be challenging to access workforce specific resources. Again, I will refer you to the Collection of Workforce and Workplace Literacy Resources. However, if you have already reviewed the Collection and you still feel you cannot find any resources to assist you, please contact us and let us know. If there is a gap of this nature, we certainly want to know about it. As support organizations, it’s our job to support our LBS agencies. </a:t>
            </a:r>
          </a:p>
          <a:p>
            <a:endParaRPr lang="en-CA" dirty="0"/>
          </a:p>
          <a:p>
            <a:r>
              <a:rPr lang="en-CA" dirty="0"/>
              <a:t>Other respondents noted ESL barriers. Employers may contact an adult literacy program for what is actually an English as a Second Language issue. I think we can also recognize that there is a grey area between ESL and LBS. What if employees have been in Canada for 10 years, are able to speak English well enough but struggle significantly with writing English? Is that LBS? Or ESL? And if it really is an ESL issue, whose job is it to connect an employer to ESL programming? How much work does that take when you will not receive any credit for this coordination?</a:t>
            </a:r>
          </a:p>
          <a:p>
            <a:endParaRPr lang="en-CA" dirty="0"/>
          </a:p>
          <a:p>
            <a:r>
              <a:rPr lang="en-CA" dirty="0"/>
              <a:t>We often hear that employers have a different perspective and that “time is money”. Most employers have at least one eye on making profit, so it can be difficult to get their time and attention and to get them to buy-in.  If an employer does buy in to the idea of skills development, there is often a need to inform the employer as to realistic timeframes. For example, a two-hour webinar will not be enough to teach an employee how to fill out documents properly and accurately. Some employers want the quick fix. Not only do they want a quick fix, but they’d ideally like it tomorrow. When an employer finally does buy in, they often expect you to deliver right away. And if an LBS program has to shuffle staff or find someone new to deliver, “just in time” expectations can be very unrealistic. </a:t>
            </a:r>
          </a:p>
          <a:p>
            <a:endParaRPr lang="en-CA" dirty="0"/>
          </a:p>
          <a:p>
            <a:r>
              <a:rPr lang="en-CA" dirty="0"/>
              <a:t>And we’ve already discussed the time and effort it takes not just to build relationships, but to maintain them. And last, but not least, LBS requirements always lend themselves to delivery in the workplace. Our LBS requirements in terms of paperwork, milestones, culminating task administration etc., don’t always seem like a good fit in the workplace.</a:t>
            </a:r>
          </a:p>
        </p:txBody>
      </p:sp>
      <p:sp>
        <p:nvSpPr>
          <p:cNvPr id="4" name="Slide Number Placeholder 3"/>
          <p:cNvSpPr>
            <a:spLocks noGrp="1"/>
          </p:cNvSpPr>
          <p:nvPr>
            <p:ph type="sldNum" sz="quarter" idx="5"/>
          </p:nvPr>
        </p:nvSpPr>
        <p:spPr/>
        <p:txBody>
          <a:bodyPr/>
          <a:lstStyle/>
          <a:p>
            <a:fld id="{0AB6D69B-3508-4646-97A0-C3A30E501700}" type="slidenum">
              <a:rPr lang="en-CA" smtClean="0"/>
              <a:t>16</a:t>
            </a:fld>
            <a:endParaRPr lang="en-CA"/>
          </a:p>
        </p:txBody>
      </p:sp>
    </p:spTree>
    <p:extLst>
      <p:ext uri="{BB962C8B-B14F-4D97-AF65-F5344CB8AC3E}">
        <p14:creationId xmlns:p14="http://schemas.microsoft.com/office/powerpoint/2010/main" val="224130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asked LBS agencies what kind of topics they’d like to see addressed in future training workshops/webinars?</a:t>
            </a:r>
          </a:p>
          <a:p>
            <a:endParaRPr lang="en-CA" dirty="0"/>
          </a:p>
          <a:p>
            <a:r>
              <a:rPr lang="en-CA" dirty="0"/>
              <a:t>One respondent said “how to convince learners of the importance.” I think, in this case, the respondent was talking about workforce. How do you convince learners of the importance of workforce literacy development? This is an interesting question in light of Service System Managers and the new focus of Ontario Works on Life Stabilization. </a:t>
            </a:r>
          </a:p>
          <a:p>
            <a:endParaRPr lang="en-CA" dirty="0"/>
          </a:p>
          <a:p>
            <a:r>
              <a:rPr lang="en-CA" dirty="0"/>
              <a:t>Other respondents noted a desire for more PD on apprenticeship math and how to develop focused curriculum if such curriculum doesn’t already exist. And we also saw a theme related to digital literacy – how to teach online to learners with lower levels of literacy as well as the need to increase the digital skills of practitioners.</a:t>
            </a:r>
          </a:p>
        </p:txBody>
      </p:sp>
      <p:sp>
        <p:nvSpPr>
          <p:cNvPr id="4" name="Slide Number Placeholder 3"/>
          <p:cNvSpPr>
            <a:spLocks noGrp="1"/>
          </p:cNvSpPr>
          <p:nvPr>
            <p:ph type="sldNum" sz="quarter" idx="5"/>
          </p:nvPr>
        </p:nvSpPr>
        <p:spPr/>
        <p:txBody>
          <a:bodyPr/>
          <a:lstStyle/>
          <a:p>
            <a:fld id="{0AB6D69B-3508-4646-97A0-C3A30E501700}" type="slidenum">
              <a:rPr lang="en-CA" smtClean="0"/>
              <a:t>17</a:t>
            </a:fld>
            <a:endParaRPr lang="en-CA"/>
          </a:p>
        </p:txBody>
      </p:sp>
    </p:spTree>
    <p:extLst>
      <p:ext uri="{BB962C8B-B14F-4D97-AF65-F5344CB8AC3E}">
        <p14:creationId xmlns:p14="http://schemas.microsoft.com/office/powerpoint/2010/main" val="3627140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a bit more of a specific note, respondents said they’d like additional PD on how to conduct an employer needs analysis – also known as an Organizational Needs Analysis or an ONA. They’d like some specific strategies for marketing to employers and to Employment Services as well as some additional training in sector-specific training – perhaps more on what already exists as opposed to how to actually develop such training. </a:t>
            </a:r>
          </a:p>
          <a:p>
            <a:endParaRPr lang="en-CA" dirty="0"/>
          </a:p>
          <a:p>
            <a:r>
              <a:rPr lang="en-CA" dirty="0"/>
              <a:t>Given the pandemic and its impact on certain sectors (like hospitality), many adults have to transfer the skills they have to new sectors. Some training gin how to address this need was identified by survey respondents. </a:t>
            </a:r>
          </a:p>
          <a:p>
            <a:endParaRPr lang="en-CA" dirty="0"/>
          </a:p>
          <a:p>
            <a:r>
              <a:rPr lang="en-CA" dirty="0"/>
              <a:t>And, finally, one respondent noted the need to balance “training for work” with “training for life.” Training in and for the workplace can often be very specific as it relates to needs that are identified in the workplace. For example, can an employee read the names of fruits and vegetables on the sides of boxes sufficiently to stack and organize them properly? While this is an important task for this particular employee to be able to do in the workplace, the old saying “</a:t>
            </a:r>
            <a:r>
              <a:rPr lang="en-US" dirty="0"/>
              <a:t>“If you give a man a fish, you feed him for a day. If you teach a man to fish, you feed him for a lifetime” comes to mind.</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18</a:t>
            </a:fld>
            <a:endParaRPr lang="en-CA"/>
          </a:p>
        </p:txBody>
      </p:sp>
    </p:spTree>
    <p:extLst>
      <p:ext uri="{BB962C8B-B14F-4D97-AF65-F5344CB8AC3E}">
        <p14:creationId xmlns:p14="http://schemas.microsoft.com/office/powerpoint/2010/main" val="4777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19</a:t>
            </a:fld>
            <a:endParaRPr lang="en-CA"/>
          </a:p>
        </p:txBody>
      </p:sp>
    </p:spTree>
    <p:extLst>
      <p:ext uri="{BB962C8B-B14F-4D97-AF65-F5344CB8AC3E}">
        <p14:creationId xmlns:p14="http://schemas.microsoft.com/office/powerpoint/2010/main" val="453016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 are going to look at the results of the LBS Support Organization survey. A Support Org’s role in workforce and workplace literacy is often considerably different from that of an LBS agency. Which makes sense because, together, the LBS support organizations and the LBS agencies make up the LBS system!</a:t>
            </a:r>
          </a:p>
          <a:p>
            <a:endParaRPr lang="en-CA" dirty="0"/>
          </a:p>
          <a:p>
            <a:r>
              <a:rPr lang="en-CA" dirty="0"/>
              <a:t>There are over 25 LBS Support Organizations in the province of Ontario.</a:t>
            </a:r>
          </a:p>
          <a:p>
            <a:endParaRPr lang="en-CA" dirty="0"/>
          </a:p>
          <a:p>
            <a:r>
              <a:rPr lang="en-US" dirty="0"/>
              <a:t>REMEMBER – you support orgs are there to support you in all things, including increased knowledge of workforce and workplace literacy supports!  In the following slides, we’re going to drill down on some of the different ways that LBS supports workforce and workplace literacy – beyond supporting LBS agencies with curriculum related to the employment pathways.</a:t>
            </a:r>
          </a:p>
          <a:p>
            <a:endParaRPr lang="en-US" dirty="0"/>
          </a:p>
          <a:p>
            <a:r>
              <a:rPr lang="en-US" dirty="0"/>
              <a:t>[70% of LBS program and support organization staff (who respond to the evaluation) report increased knowledge of workforce and workplace literacy supports they can access.]</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20</a:t>
            </a:fld>
            <a:endParaRPr lang="en-CA"/>
          </a:p>
        </p:txBody>
      </p:sp>
    </p:spTree>
    <p:extLst>
      <p:ext uri="{BB962C8B-B14F-4D97-AF65-F5344CB8AC3E}">
        <p14:creationId xmlns:p14="http://schemas.microsoft.com/office/powerpoint/2010/main" val="209076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I am facilitating today, this webinar – as part of a larger deliverable – represents the combined efforts and perspectives of numerous other practitioners and organizations in Literacy and Basic Skills. I would like to begin by acknowledging them:</a:t>
            </a:r>
          </a:p>
          <a:p>
            <a:endParaRPr lang="en-CA" dirty="0"/>
          </a:p>
          <a:p>
            <a:r>
              <a:rPr lang="en-CA" dirty="0"/>
              <a:t>Gabrielle Lopez from Coalition </a:t>
            </a:r>
            <a:r>
              <a:rPr lang="en-CA" dirty="0" err="1"/>
              <a:t>Ontarienne</a:t>
            </a:r>
            <a:r>
              <a:rPr lang="en-CA" dirty="0"/>
              <a:t> de Formation Des </a:t>
            </a:r>
            <a:r>
              <a:rPr lang="en-CA" dirty="0" err="1"/>
              <a:t>Adultes</a:t>
            </a:r>
            <a:endParaRPr lang="en-CA" dirty="0"/>
          </a:p>
          <a:p>
            <a:r>
              <a:rPr lang="en-CA" dirty="0"/>
              <a:t>Sarah Stocker from Contact North</a:t>
            </a:r>
          </a:p>
          <a:p>
            <a:r>
              <a:rPr lang="en-CA" dirty="0"/>
              <a:t>Jennine Agnew-Kate from Literacy Network of Durham Region</a:t>
            </a:r>
          </a:p>
          <a:p>
            <a:r>
              <a:rPr lang="en-CA" dirty="0"/>
              <a:t>Annemarie Wesolowski from Literacy Northwest</a:t>
            </a:r>
          </a:p>
          <a:p>
            <a:r>
              <a:rPr lang="en-CA" dirty="0"/>
              <a:t>Gay Douglas from Literacy Link Niagara AND</a:t>
            </a:r>
          </a:p>
          <a:p>
            <a:r>
              <a:rPr lang="en-CA" dirty="0"/>
              <a:t>Lisa </a:t>
            </a:r>
            <a:r>
              <a:rPr lang="en-CA" dirty="0" err="1"/>
              <a:t>Ambaye</a:t>
            </a:r>
            <a:r>
              <a:rPr lang="en-CA" dirty="0"/>
              <a:t> from Rideau Ottawa Valley Learning Network </a:t>
            </a:r>
          </a:p>
          <a:p>
            <a:endParaRPr lang="en-CA"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a:t>
            </a:fld>
            <a:endParaRPr lang="en-CA"/>
          </a:p>
        </p:txBody>
      </p:sp>
    </p:spTree>
    <p:extLst>
      <p:ext uri="{BB962C8B-B14F-4D97-AF65-F5344CB8AC3E}">
        <p14:creationId xmlns:p14="http://schemas.microsoft.com/office/powerpoint/2010/main" val="3805127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realize that I shouldn’t make assumptions that everyone knows what all the support organizations are or what they do in LBS. So, here’s a bit of a recap:</a:t>
            </a:r>
          </a:p>
          <a:p>
            <a:endParaRPr lang="en-CA" dirty="0"/>
          </a:p>
          <a:p>
            <a:r>
              <a:rPr lang="en-CA" dirty="0"/>
              <a:t>TK – use the full name of organizations, not just the acronyms).</a:t>
            </a:r>
          </a:p>
        </p:txBody>
      </p:sp>
      <p:sp>
        <p:nvSpPr>
          <p:cNvPr id="4" name="Slide Number Placeholder 3"/>
          <p:cNvSpPr>
            <a:spLocks noGrp="1"/>
          </p:cNvSpPr>
          <p:nvPr>
            <p:ph type="sldNum" sz="quarter" idx="5"/>
          </p:nvPr>
        </p:nvSpPr>
        <p:spPr/>
        <p:txBody>
          <a:bodyPr/>
          <a:lstStyle/>
          <a:p>
            <a:fld id="{0AB6D69B-3508-4646-97A0-C3A30E501700}" type="slidenum">
              <a:rPr lang="en-CA" smtClean="0"/>
              <a:t>21</a:t>
            </a:fld>
            <a:endParaRPr lang="en-CA"/>
          </a:p>
        </p:txBody>
      </p:sp>
    </p:spTree>
    <p:extLst>
      <p:ext uri="{BB962C8B-B14F-4D97-AF65-F5344CB8AC3E}">
        <p14:creationId xmlns:p14="http://schemas.microsoft.com/office/powerpoint/2010/main" val="39688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start this section off with an open-ended question. What do you think Support Orgs do or what role do they play in supporting workforce and workplace literacy? After all, for the most part, LBS Support Organizations don’t deliver workforce and workplace literacy. Thoughts?</a:t>
            </a:r>
          </a:p>
        </p:txBody>
      </p:sp>
      <p:sp>
        <p:nvSpPr>
          <p:cNvPr id="4" name="Slide Number Placeholder 3"/>
          <p:cNvSpPr>
            <a:spLocks noGrp="1"/>
          </p:cNvSpPr>
          <p:nvPr>
            <p:ph type="sldNum" sz="quarter" idx="5"/>
          </p:nvPr>
        </p:nvSpPr>
        <p:spPr/>
        <p:txBody>
          <a:bodyPr/>
          <a:lstStyle/>
          <a:p>
            <a:fld id="{0AB6D69B-3508-4646-97A0-C3A30E501700}" type="slidenum">
              <a:rPr lang="en-CA" smtClean="0"/>
              <a:t>22</a:t>
            </a:fld>
            <a:endParaRPr lang="en-CA"/>
          </a:p>
        </p:txBody>
      </p:sp>
    </p:spTree>
    <p:extLst>
      <p:ext uri="{BB962C8B-B14F-4D97-AF65-F5344CB8AC3E}">
        <p14:creationId xmlns:p14="http://schemas.microsoft.com/office/powerpoint/2010/main" val="3786280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results of this question are quite interesting. We asked LBS Support Organizations if they feel they are effective at assisting programs with understanding the difference between workforce and workplace literacy. Sixty-four percent feel they are effective and the rest of the respondents feel they are somewhat effective. Yet there still seems to be some confusion when we think back to the results from LBS agencies.</a:t>
            </a:r>
          </a:p>
        </p:txBody>
      </p:sp>
      <p:sp>
        <p:nvSpPr>
          <p:cNvPr id="4" name="Slide Number Placeholder 3"/>
          <p:cNvSpPr>
            <a:spLocks noGrp="1"/>
          </p:cNvSpPr>
          <p:nvPr>
            <p:ph type="sldNum" sz="quarter" idx="5"/>
          </p:nvPr>
        </p:nvSpPr>
        <p:spPr/>
        <p:txBody>
          <a:bodyPr/>
          <a:lstStyle/>
          <a:p>
            <a:fld id="{0AB6D69B-3508-4646-97A0-C3A30E501700}" type="slidenum">
              <a:rPr lang="en-CA" smtClean="0"/>
              <a:t>23</a:t>
            </a:fld>
            <a:endParaRPr lang="en-CA"/>
          </a:p>
        </p:txBody>
      </p:sp>
    </p:spTree>
    <p:extLst>
      <p:ext uri="{BB962C8B-B14F-4D97-AF65-F5344CB8AC3E}">
        <p14:creationId xmlns:p14="http://schemas.microsoft.com/office/powerpoint/2010/main" val="2145491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asked LBS Support Organizations how effective they feel they are in promoting LBS to local </a:t>
            </a:r>
            <a:r>
              <a:rPr lang="en-CA" dirty="0" err="1"/>
              <a:t>SkillsAdvance</a:t>
            </a:r>
            <a:r>
              <a:rPr lang="en-CA" dirty="0"/>
              <a:t> Ontario projects. First of all, it might be worth identifying what a </a:t>
            </a:r>
            <a:r>
              <a:rPr lang="en-CA" dirty="0" err="1"/>
              <a:t>SkillsAdvance</a:t>
            </a:r>
            <a:r>
              <a:rPr lang="en-CA" dirty="0"/>
              <a:t> Ontario project is. I think they were first introduced in 2016/2017. I’m using my own words here, but </a:t>
            </a:r>
            <a:r>
              <a:rPr lang="en-CA" dirty="0" err="1"/>
              <a:t>SkillsAdvance</a:t>
            </a:r>
            <a:r>
              <a:rPr lang="en-CA" dirty="0"/>
              <a:t> Ontario projects emerge to meet local labour market demands for a particular sector. They are short-term programs that build job seekers’ foundational, soft and technical skills and involve a placement with employers who are looking to hire. The other main feature of </a:t>
            </a:r>
            <a:r>
              <a:rPr lang="en-CA" dirty="0" err="1"/>
              <a:t>SkillsAdvance</a:t>
            </a:r>
            <a:r>
              <a:rPr lang="en-CA" dirty="0"/>
              <a:t> Ontario projects is that they have considerable wraparound supports associated with them to support job seekers in their learning, in their placement and, I believe, for up to a year once they are hired by an employer. </a:t>
            </a:r>
          </a:p>
          <a:p>
            <a:endParaRPr lang="en-CA" dirty="0"/>
          </a:p>
          <a:p>
            <a:r>
              <a:rPr lang="en-CA" dirty="0"/>
              <a:t>Not all support orgs have direct relationships with </a:t>
            </a:r>
            <a:r>
              <a:rPr lang="en-CA" dirty="0" err="1"/>
              <a:t>SkillsAdvance</a:t>
            </a:r>
            <a:r>
              <a:rPr lang="en-CA" dirty="0"/>
              <a:t> Ontario projects as such projects are local or regional, so support orgs with more of a provincial scope may not see this question as applicable to them. Close to 35% of respondent support orgs feel they are not effective or somewhat effective in promoting LBS to local </a:t>
            </a:r>
            <a:r>
              <a:rPr lang="en-CA" dirty="0" err="1"/>
              <a:t>SkillsAdvance</a:t>
            </a:r>
            <a:r>
              <a:rPr lang="en-CA" dirty="0"/>
              <a:t> Ontario projects. Why are they important? How are they associated with LBS?</a:t>
            </a:r>
          </a:p>
        </p:txBody>
      </p:sp>
      <p:sp>
        <p:nvSpPr>
          <p:cNvPr id="4" name="Slide Number Placeholder 3"/>
          <p:cNvSpPr>
            <a:spLocks noGrp="1"/>
          </p:cNvSpPr>
          <p:nvPr>
            <p:ph type="sldNum" sz="quarter" idx="5"/>
          </p:nvPr>
        </p:nvSpPr>
        <p:spPr/>
        <p:txBody>
          <a:bodyPr/>
          <a:lstStyle/>
          <a:p>
            <a:fld id="{0AB6D69B-3508-4646-97A0-C3A30E501700}" type="slidenum">
              <a:rPr lang="en-CA" smtClean="0"/>
              <a:t>24</a:t>
            </a:fld>
            <a:endParaRPr lang="en-CA"/>
          </a:p>
        </p:txBody>
      </p:sp>
    </p:spTree>
    <p:extLst>
      <p:ext uri="{BB962C8B-B14F-4D97-AF65-F5344CB8AC3E}">
        <p14:creationId xmlns:p14="http://schemas.microsoft.com/office/powerpoint/2010/main" val="3867443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next question we asked of support organizations was how effective they feel their organizations’ relationship is with their Local Workforce Planning and Development Boards. It’s perhaps important to note here that some support orgs many not feel they have a direct relationship with Planning and Development Boards as such organizations are regional in nature, not provincial. Some LBS regional networks have a single Workforce Planning and Development Board while others have more than one that covers the same geographical area that the regional network does.</a:t>
            </a:r>
          </a:p>
          <a:p>
            <a:endParaRPr lang="en-CA" dirty="0"/>
          </a:p>
          <a:p>
            <a:r>
              <a:rPr lang="en-CA" dirty="0"/>
              <a:t>It’s good to see that none of the LBS Support Organizations feel their relationship with their local Workforce Planning and Adjustment Board is not very effective. Why would it be important for LBS support organizations to have good relationships with Workforce Planning and Development Boards?</a:t>
            </a:r>
          </a:p>
        </p:txBody>
      </p:sp>
      <p:sp>
        <p:nvSpPr>
          <p:cNvPr id="4" name="Slide Number Placeholder 3"/>
          <p:cNvSpPr>
            <a:spLocks noGrp="1"/>
          </p:cNvSpPr>
          <p:nvPr>
            <p:ph type="sldNum" sz="quarter" idx="5"/>
          </p:nvPr>
        </p:nvSpPr>
        <p:spPr/>
        <p:txBody>
          <a:bodyPr/>
          <a:lstStyle/>
          <a:p>
            <a:fld id="{0AB6D69B-3508-4646-97A0-C3A30E501700}" type="slidenum">
              <a:rPr lang="en-CA" smtClean="0"/>
              <a:t>25</a:t>
            </a:fld>
            <a:endParaRPr lang="en-CA"/>
          </a:p>
        </p:txBody>
      </p:sp>
    </p:spTree>
    <p:extLst>
      <p:ext uri="{BB962C8B-B14F-4D97-AF65-F5344CB8AC3E}">
        <p14:creationId xmlns:p14="http://schemas.microsoft.com/office/powerpoint/2010/main" val="1383872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another key role for LBS Support Organizations – at least those that operate on a regional or more local level. How effective do you feel your support organization is at promoting the role of LBS to the local Service System Manager? </a:t>
            </a:r>
          </a:p>
          <a:p>
            <a:endParaRPr lang="en-CA" dirty="0"/>
          </a:p>
          <a:p>
            <a:r>
              <a:rPr lang="en-CA" dirty="0"/>
              <a:t>Let’s start with what is a Service System Manager or an SSM as they are often referred to? You may have heard that Employment Services are undergoing a “Transformation”. MLTSD is now taking a Service System Manager approach. There are three prototype communities in Ontario where the SSM model has been implemented. One such area is the region of Niagara, Hamilton, Brant, Haldimand and Norfolk. A single organization – in this case </a:t>
            </a:r>
            <a:r>
              <a:rPr lang="en-CA" dirty="0" err="1"/>
              <a:t>FedCap</a:t>
            </a:r>
            <a:r>
              <a:rPr lang="en-CA" dirty="0"/>
              <a:t> – has been awarded the contract to oversee all employment services in the region. At present, LBS hasn’t been included in the transformation. So why would it even matter if LBS support organizations were promoting the role of LBS to the local SSM?</a:t>
            </a:r>
          </a:p>
          <a:p>
            <a:endParaRPr lang="en-CA" dirty="0"/>
          </a:p>
          <a:p>
            <a:r>
              <a:rPr lang="en-CA" dirty="0"/>
              <a:t>Thoughts?</a:t>
            </a:r>
          </a:p>
          <a:p>
            <a:endParaRPr lang="en-CA" dirty="0"/>
          </a:p>
          <a:p>
            <a:r>
              <a:rPr lang="en-CA" dirty="0"/>
              <a:t>As far as effectiveness goes, 50% of LBS support organizations feel they are effective. 42.9% don’t feel this question was applicable to them. </a:t>
            </a:r>
          </a:p>
        </p:txBody>
      </p:sp>
      <p:sp>
        <p:nvSpPr>
          <p:cNvPr id="4" name="Slide Number Placeholder 3"/>
          <p:cNvSpPr>
            <a:spLocks noGrp="1"/>
          </p:cNvSpPr>
          <p:nvPr>
            <p:ph type="sldNum" sz="quarter" idx="5"/>
          </p:nvPr>
        </p:nvSpPr>
        <p:spPr/>
        <p:txBody>
          <a:bodyPr/>
          <a:lstStyle/>
          <a:p>
            <a:fld id="{0AB6D69B-3508-4646-97A0-C3A30E501700}" type="slidenum">
              <a:rPr lang="en-CA" smtClean="0"/>
              <a:t>26</a:t>
            </a:fld>
            <a:endParaRPr lang="en-CA"/>
          </a:p>
        </p:txBody>
      </p:sp>
    </p:spTree>
    <p:extLst>
      <p:ext uri="{BB962C8B-B14F-4D97-AF65-F5344CB8AC3E}">
        <p14:creationId xmlns:p14="http://schemas.microsoft.com/office/powerpoint/2010/main" val="519296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TK ask this question of </a:t>
            </a:r>
            <a:r>
              <a:rPr lang="en-CA" dirty="0" err="1"/>
              <a:t>particpants</a:t>
            </a:r>
            <a:r>
              <a:rPr lang="en-CA" dirty="0"/>
              <a:t>.</a:t>
            </a:r>
          </a:p>
        </p:txBody>
      </p:sp>
      <p:sp>
        <p:nvSpPr>
          <p:cNvPr id="4" name="Slide Number Placeholder 3"/>
          <p:cNvSpPr>
            <a:spLocks noGrp="1"/>
          </p:cNvSpPr>
          <p:nvPr>
            <p:ph type="sldNum" sz="quarter" idx="5"/>
          </p:nvPr>
        </p:nvSpPr>
        <p:spPr/>
        <p:txBody>
          <a:bodyPr/>
          <a:lstStyle/>
          <a:p>
            <a:fld id="{0AB6D69B-3508-4646-97A0-C3A30E501700}" type="slidenum">
              <a:rPr lang="en-CA" smtClean="0"/>
              <a:t>27</a:t>
            </a:fld>
            <a:endParaRPr lang="en-CA"/>
          </a:p>
        </p:txBody>
      </p:sp>
    </p:spTree>
    <p:extLst>
      <p:ext uri="{BB962C8B-B14F-4D97-AF65-F5344CB8AC3E}">
        <p14:creationId xmlns:p14="http://schemas.microsoft.com/office/powerpoint/2010/main" val="1664700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potential role for LBS Support Organizations is integrating local Labour Market Information (also known as LMI) into the literacy service planning process. Most LBS support organizations feel they are doing this effectively (71.4%).</a:t>
            </a:r>
          </a:p>
          <a:p>
            <a:endParaRPr lang="en-CA" dirty="0"/>
          </a:p>
          <a:p>
            <a:r>
              <a:rPr lang="en-CA" dirty="0"/>
              <a:t>Why is this activity important? What does it even mean?</a:t>
            </a:r>
          </a:p>
          <a:p>
            <a:endParaRPr lang="en-CA" dirty="0"/>
          </a:p>
          <a:p>
            <a:r>
              <a:rPr lang="en-CA" dirty="0"/>
              <a:t>We also asked how effective LBS Support Organizations feel they are at integrating information about workforce and workplace initiatives (like SAOs, Skills Development Fund projects, etc.) into the literacy service planning process. Support organizations feel less effective with only 23.1% feeling they do so effectively.</a:t>
            </a:r>
          </a:p>
          <a:p>
            <a:endParaRPr lang="en-CA" dirty="0"/>
          </a:p>
          <a:p>
            <a:r>
              <a:rPr lang="en-CA" dirty="0"/>
              <a:t>Same questions. Why is this activity important? What does it mean?</a:t>
            </a:r>
          </a:p>
        </p:txBody>
      </p:sp>
      <p:sp>
        <p:nvSpPr>
          <p:cNvPr id="4" name="Slide Number Placeholder 3"/>
          <p:cNvSpPr>
            <a:spLocks noGrp="1"/>
          </p:cNvSpPr>
          <p:nvPr>
            <p:ph type="sldNum" sz="quarter" idx="5"/>
          </p:nvPr>
        </p:nvSpPr>
        <p:spPr/>
        <p:txBody>
          <a:bodyPr/>
          <a:lstStyle/>
          <a:p>
            <a:fld id="{0AB6D69B-3508-4646-97A0-C3A30E501700}" type="slidenum">
              <a:rPr lang="en-CA" smtClean="0"/>
              <a:t>28</a:t>
            </a:fld>
            <a:endParaRPr lang="en-CA"/>
          </a:p>
        </p:txBody>
      </p:sp>
    </p:spTree>
    <p:extLst>
      <p:ext uri="{BB962C8B-B14F-4D97-AF65-F5344CB8AC3E}">
        <p14:creationId xmlns:p14="http://schemas.microsoft.com/office/powerpoint/2010/main" val="2768323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Put plugs in for future webinars here – Integrating LMI and relationships between Planning Boards and Regional Networks (and talk about the deliverable LLSC is leading on this as well).</a:t>
            </a:r>
          </a:p>
        </p:txBody>
      </p:sp>
      <p:sp>
        <p:nvSpPr>
          <p:cNvPr id="4" name="Slide Number Placeholder 3"/>
          <p:cNvSpPr>
            <a:spLocks noGrp="1"/>
          </p:cNvSpPr>
          <p:nvPr>
            <p:ph type="sldNum" sz="quarter" idx="5"/>
          </p:nvPr>
        </p:nvSpPr>
        <p:spPr/>
        <p:txBody>
          <a:bodyPr/>
          <a:lstStyle/>
          <a:p>
            <a:fld id="{0AB6D69B-3508-4646-97A0-C3A30E501700}" type="slidenum">
              <a:rPr lang="en-CA" smtClean="0"/>
              <a:t>29</a:t>
            </a:fld>
            <a:endParaRPr lang="en-CA"/>
          </a:p>
        </p:txBody>
      </p:sp>
    </p:spTree>
    <p:extLst>
      <p:ext uri="{BB962C8B-B14F-4D97-AF65-F5344CB8AC3E}">
        <p14:creationId xmlns:p14="http://schemas.microsoft.com/office/powerpoint/2010/main" val="1481298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Interesting how these PD topics mirror what LBS agencies came up with.</a:t>
            </a:r>
          </a:p>
        </p:txBody>
      </p:sp>
      <p:sp>
        <p:nvSpPr>
          <p:cNvPr id="4" name="Slide Number Placeholder 3"/>
          <p:cNvSpPr>
            <a:spLocks noGrp="1"/>
          </p:cNvSpPr>
          <p:nvPr>
            <p:ph type="sldNum" sz="quarter" idx="5"/>
          </p:nvPr>
        </p:nvSpPr>
        <p:spPr/>
        <p:txBody>
          <a:bodyPr/>
          <a:lstStyle/>
          <a:p>
            <a:fld id="{0AB6D69B-3508-4646-97A0-C3A30E501700}" type="slidenum">
              <a:rPr lang="en-CA" smtClean="0"/>
              <a:t>31</a:t>
            </a:fld>
            <a:endParaRPr lang="en-CA"/>
          </a:p>
        </p:txBody>
      </p:sp>
    </p:spTree>
    <p:extLst>
      <p:ext uri="{BB962C8B-B14F-4D97-AF65-F5344CB8AC3E}">
        <p14:creationId xmlns:p14="http://schemas.microsoft.com/office/powerpoint/2010/main" val="37079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thought we’d get today’s webinar started by sharing some working definitions of workforce and workplace literacy. Note: These are not “THE” definitions of workforce and workplace literacy. As I said – please consider them working definitions. You may have different definitions of workforce and workplace literacy at your agency.  </a:t>
            </a:r>
          </a:p>
          <a:p>
            <a:endParaRPr lang="en-CA" dirty="0"/>
          </a:p>
          <a:p>
            <a:r>
              <a:rPr lang="en-CA" dirty="0"/>
              <a:t>What’s that? You don’t have established definitions of workforce and workplace literacy at your agency? Sounds like an opportunity for your next staff meeting! Another opportunity (pause for shameless plug here) is for you to attend our second webinar in this series on November 18</a:t>
            </a:r>
            <a:r>
              <a:rPr lang="en-CA" baseline="30000" dirty="0"/>
              <a:t>th</a:t>
            </a:r>
            <a:r>
              <a:rPr lang="en-CA" dirty="0"/>
              <a:t>: </a:t>
            </a:r>
            <a:r>
              <a:rPr lang="en-US" dirty="0"/>
              <a:t>What’s Your Stake in Workplace and Workforce Literacy?</a:t>
            </a:r>
          </a:p>
          <a:p>
            <a:endParaRPr lang="en-CA" dirty="0"/>
          </a:p>
          <a:p>
            <a:r>
              <a:rPr lang="en-CA" dirty="0"/>
              <a:t>Our goal for this series of webinars is not to present ourselves as the final authorities on the topics of workforce and workplace literacy, nor is it our goal to tell LBS practitioners what they should be doing around workforce and workplace literacy. Our goal, rather, is to create some specific times and spaces this year for LBS practitioners to talk about these two important forms of literacy and to encourage each of you, in collaboration with others in your organization, community, sector or stream to think about these specific forms of literacy and how or if you should strengthen your organization with regard to one, the other, or both.</a:t>
            </a:r>
          </a:p>
          <a:p>
            <a:endParaRPr lang="en-CA" dirty="0"/>
          </a:p>
          <a:p>
            <a:r>
              <a:rPr lang="en-CA" dirty="0"/>
              <a:t>So now to our working definitions. [TK read them out] </a:t>
            </a:r>
          </a:p>
          <a:p>
            <a:endParaRPr lang="en-CA" dirty="0"/>
          </a:p>
          <a:p>
            <a:r>
              <a:rPr lang="en-US" dirty="0"/>
              <a:t>[For the committee – 73% of LBS program and support organization staff (who respond to the evaluation) report increased understanding of the difference between workforce and workplace literacy.] </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3</a:t>
            </a:fld>
            <a:endParaRPr lang="en-CA"/>
          </a:p>
        </p:txBody>
      </p:sp>
    </p:spTree>
    <p:extLst>
      <p:ext uri="{BB962C8B-B14F-4D97-AF65-F5344CB8AC3E}">
        <p14:creationId xmlns:p14="http://schemas.microsoft.com/office/powerpoint/2010/main" val="2767736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Launch poll…</a:t>
            </a:r>
          </a:p>
        </p:txBody>
      </p:sp>
      <p:sp>
        <p:nvSpPr>
          <p:cNvPr id="4" name="Slide Number Placeholder 3"/>
          <p:cNvSpPr>
            <a:spLocks noGrp="1"/>
          </p:cNvSpPr>
          <p:nvPr>
            <p:ph type="sldNum" sz="quarter" idx="5"/>
          </p:nvPr>
        </p:nvSpPr>
        <p:spPr/>
        <p:txBody>
          <a:bodyPr/>
          <a:lstStyle/>
          <a:p>
            <a:fld id="{0AB6D69B-3508-4646-97A0-C3A30E501700}" type="slidenum">
              <a:rPr lang="en-CA" smtClean="0"/>
              <a:t>33</a:t>
            </a:fld>
            <a:endParaRPr lang="en-CA"/>
          </a:p>
        </p:txBody>
      </p:sp>
    </p:spTree>
    <p:extLst>
      <p:ext uri="{BB962C8B-B14F-4D97-AF65-F5344CB8AC3E}">
        <p14:creationId xmlns:p14="http://schemas.microsoft.com/office/powerpoint/2010/main" val="156002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4-webinar series that we are presenting this year is not a stand-alone deliverable. It’s actually an extension of work that happened last year – work that was spearheaded by Literacy Northwest. The goal of last year’s deliverable related to workforce/workplace literacy was to acknowledge that many excellent resources have been developed for and within Literacy and Basic Skills on the topics of workforce and workplace literacy. But these resources can be difficult to find, or at least to find in one centralized location. </a:t>
            </a:r>
          </a:p>
          <a:p>
            <a:endParaRPr lang="en-US" dirty="0"/>
          </a:p>
          <a:p>
            <a:r>
              <a:rPr lang="en-US" dirty="0"/>
              <a:t>The product of last year’s deliverable was this resource: </a:t>
            </a:r>
            <a:r>
              <a:rPr lang="en-US" i="1" dirty="0"/>
              <a:t>A Collection of Workforce and Workplace Literacy Resources</a:t>
            </a:r>
            <a:r>
              <a:rPr lang="en-US" dirty="0"/>
              <a:t>.</a:t>
            </a:r>
          </a:p>
          <a:p>
            <a:endParaRPr lang="en-US" dirty="0"/>
          </a:p>
          <a:p>
            <a:r>
              <a:rPr lang="en-US" dirty="0"/>
              <a:t>And as you can see on the screen, the resources that were selected for this collection were then sub-divided into different categories, including Assessment, Occupational-Specific Curricula, Soft Skills etc. Again, it’s not an exhaustive list, but if you’re not aware of what resources and supports already exist in workforce and workplace literacy, then this resource is a good place to start.</a:t>
            </a:r>
          </a:p>
          <a:p>
            <a:endParaRPr lang="en-US" dirty="0"/>
          </a:p>
          <a:p>
            <a:r>
              <a:rPr lang="en-US" dirty="0"/>
              <a:t>[Annemarie – is there a link we can post in the chat for this resource?]</a:t>
            </a:r>
          </a:p>
          <a:p>
            <a:endParaRPr lang="en-US" dirty="0"/>
          </a:p>
          <a:p>
            <a:r>
              <a:rPr lang="en-US" dirty="0"/>
              <a:t>[For the committee: 70% of LBS program and support organization staff (who respond to the evaluation) report increased knowledge of workforce and workplace literacy supports they can access.] </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4</a:t>
            </a:fld>
            <a:endParaRPr lang="en-CA"/>
          </a:p>
        </p:txBody>
      </p:sp>
    </p:spTree>
    <p:extLst>
      <p:ext uri="{BB962C8B-B14F-4D97-AF65-F5344CB8AC3E}">
        <p14:creationId xmlns:p14="http://schemas.microsoft.com/office/powerpoint/2010/main" val="133469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Last year’s deliverable, as I said, was to develop a Collection of Workforce and Workplace Literacy Resources. As part of this work, Literacy Northwest initiated a province-wide survey. Certainly, their goal was to unearth good workforce and workplace literacy resources, but they also discovered other important themes.</a:t>
            </a:r>
          </a:p>
          <a:p>
            <a:endParaRPr lang="en-CA" dirty="0"/>
          </a:p>
          <a:p>
            <a:r>
              <a:rPr lang="en-CA" dirty="0"/>
              <a:t>To our knowledge, there are no standard definitions of workforce or workplace literacy which can make it difficult to talk across programs, communities, streams and sectors. When it comes to delivering workforce and workplace literacy, we heard from survey respondents that many receive mixed messages. Do LBS agencies HAVE to deliver workplace literacy? If they do, is it a requirement that they do so with core funding? When is a fee-for-service arrangement with an employer acceptable?</a:t>
            </a:r>
          </a:p>
          <a:p>
            <a:endParaRPr lang="en-CA" dirty="0"/>
          </a:p>
          <a:p>
            <a:r>
              <a:rPr lang="en-CA" dirty="0"/>
              <a:t>One of the amazing things about Literacy and Basic Skills is the diversity of learners we support and therefore the diversity of the system that exists to serve these learners. Not all LBS agencies are the same. Not all have the same capacity to reach out to employers and participate in workplace literacy delivery, for example. And not all communities are the same. Some have significant numbers of local employers that may require adult literacy support. Others do not. [Jennine – is this wording OK? Want to add anything?]</a:t>
            </a:r>
          </a:p>
          <a:p>
            <a:endParaRPr lang="en-CA" dirty="0"/>
          </a:p>
          <a:p>
            <a:r>
              <a:rPr lang="en-CA" dirty="0"/>
              <a:t>LBS, like any other sector, has its fair share of staff turnover. If there is a considerable grey area between workforce and workplace literacy for </a:t>
            </a:r>
            <a:r>
              <a:rPr lang="en-CA" dirty="0" err="1"/>
              <a:t>tho</a:t>
            </a:r>
            <a:r>
              <a:rPr lang="en-US" dirty="0"/>
              <a:t>se of us who have been in LBS for a long time, what is it like for new LBS staff? </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5</a:t>
            </a:fld>
            <a:endParaRPr lang="en-CA"/>
          </a:p>
        </p:txBody>
      </p:sp>
    </p:spTree>
    <p:extLst>
      <p:ext uri="{BB962C8B-B14F-4D97-AF65-F5344CB8AC3E}">
        <p14:creationId xmlns:p14="http://schemas.microsoft.com/office/powerpoint/2010/main" val="334258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it can be a bit messy trying to determine definitively what activity is workforce and what activity is workplace, there has been and continues to be a lot of workplace/workforce activity in LBS!</a:t>
            </a:r>
          </a:p>
          <a:p>
            <a:endParaRPr lang="en-CA" dirty="0"/>
          </a:p>
          <a:p>
            <a:r>
              <a:rPr lang="en-CA" dirty="0"/>
              <a:t>For example, the vast majority of LBS providers in Ontario identify as serving learners on the employment goal path. In doing so, these LBS agencies are, by default, engaging in workforce delivery. </a:t>
            </a:r>
          </a:p>
          <a:p>
            <a:endParaRPr lang="en-CA" dirty="0"/>
          </a:p>
          <a:p>
            <a:r>
              <a:rPr lang="en-CA" dirty="0"/>
              <a:t>And over the years, the Ministry that funds LBS has shone a spotlight on workplace literacy by making project dollars available. Some of the folks on this call may remember the W/WEBS initiative – Workforce/Workplace Equity and Basic Skills – back in the early to mid-90s. About 15 years later, the Ministry that funded LBS encouraged Planning Boards to engage in workplace literacy. In my areas, this resulted in a workplace literacy program in a linen cleaning company.</a:t>
            </a:r>
          </a:p>
          <a:p>
            <a:endParaRPr lang="en-CA" dirty="0"/>
          </a:p>
          <a:p>
            <a:r>
              <a:rPr lang="en-CA" dirty="0"/>
              <a:t>And I think a year or two after that (but still about 10 years ago), LBS agencies could apply for workplace literacy projects. My agency – Literacy Link South Central – did a project with Goodwill Industries (with their staff – not their clients). What is perhaps notable about all these examples is that they were projects – not core activity. And like all projects, they came to an end. </a:t>
            </a:r>
          </a:p>
          <a:p>
            <a:endParaRPr lang="en-CA" dirty="0"/>
          </a:p>
          <a:p>
            <a:r>
              <a:rPr lang="en-CA" dirty="0"/>
              <a:t>During the economic downturn in 2007-2008, adult upgrading and adult literacy also connected with workplaces via adjustment services. Large companies – primarily manufacturing companies – began to lay off considerable numbers of employees and some closed down entirely. Some LBS support organizations and even programs were called up on to work with Adjustment Services to support these employees in identifying next steps for skills development and even gaining additional skills. </a:t>
            </a:r>
          </a:p>
          <a:p>
            <a:endParaRPr lang="en-CA" dirty="0"/>
          </a:p>
          <a:p>
            <a:r>
              <a:rPr lang="en-CA" dirty="0"/>
              <a:t>And finally, there is the apprenticeship connection. We have long known that there is a considerable connection between LBS and apprenticeship. As the need for apprentices continues to grow, I think we (LBS) will see increasing opportunities to integrate with the apprenticeship system – to ensure apprentices have the skills they need to sign on as apprentices, to pass their in-school sessions and to eventually pass their Certificate of Qualifications to become </a:t>
            </a:r>
            <a:r>
              <a:rPr lang="en-CA" dirty="0" err="1"/>
              <a:t>journeypeople</a:t>
            </a:r>
            <a:r>
              <a:rPr lang="en-CA" dirty="0"/>
              <a:t>. </a:t>
            </a:r>
          </a:p>
          <a:p>
            <a:endParaRPr lang="en-CA"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6</a:t>
            </a:fld>
            <a:endParaRPr lang="en-CA"/>
          </a:p>
        </p:txBody>
      </p:sp>
    </p:spTree>
    <p:extLst>
      <p:ext uri="{BB962C8B-B14F-4D97-AF65-F5344CB8AC3E}">
        <p14:creationId xmlns:p14="http://schemas.microsoft.com/office/powerpoint/2010/main" val="369308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take a moment now to hopefully hear from some of you who are participating in today’s webinar. Do you have any examples of working with employers that you’d like to share? Something you might consider workforce that is a little off the beaten path?</a:t>
            </a:r>
          </a:p>
          <a:p>
            <a:endParaRPr lang="en-CA" dirty="0"/>
          </a:p>
          <a:p>
            <a:r>
              <a:rPr lang="en-CA" dirty="0"/>
              <a:t>Please share by either raising your hand or putting your examples in the chat. The more we talk about specific workforce and workplace activities, the more we all learn from each other.</a:t>
            </a:r>
          </a:p>
        </p:txBody>
      </p:sp>
      <p:sp>
        <p:nvSpPr>
          <p:cNvPr id="4" name="Slide Number Placeholder 3"/>
          <p:cNvSpPr>
            <a:spLocks noGrp="1"/>
          </p:cNvSpPr>
          <p:nvPr>
            <p:ph type="sldNum" sz="quarter" idx="5"/>
          </p:nvPr>
        </p:nvSpPr>
        <p:spPr/>
        <p:txBody>
          <a:bodyPr/>
          <a:lstStyle/>
          <a:p>
            <a:fld id="{0AB6D69B-3508-4646-97A0-C3A30E501700}" type="slidenum">
              <a:rPr lang="en-CA" smtClean="0"/>
              <a:t>7</a:t>
            </a:fld>
            <a:endParaRPr lang="en-CA"/>
          </a:p>
        </p:txBody>
      </p:sp>
    </p:spTree>
    <p:extLst>
      <p:ext uri="{BB962C8B-B14F-4D97-AF65-F5344CB8AC3E}">
        <p14:creationId xmlns:p14="http://schemas.microsoft.com/office/powerpoint/2010/main" val="356327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OK – that was a long intro! For the rest of today’s webinar, we’re going to focus on three things. Prior to developing our 4-webinar series, we distributed two surveys to the LBS field in May 2021. One survey was developed for LBS agencies and the other was developed for LBS support organizations. I’m going to share the results of both surveys with you during the time we have remaining this afternoon. But I’m not just going to share statistical results from the surveys. I’ve often said “context is critical”. So we will be talking about numbers, yes, but I will also be inviting you think about what these numbers mean and how they might affect current and future opportunities for LBS across the province.</a:t>
            </a:r>
          </a:p>
        </p:txBody>
      </p:sp>
      <p:sp>
        <p:nvSpPr>
          <p:cNvPr id="4" name="Slide Number Placeholder 3"/>
          <p:cNvSpPr>
            <a:spLocks noGrp="1"/>
          </p:cNvSpPr>
          <p:nvPr>
            <p:ph type="sldNum" sz="quarter" idx="5"/>
          </p:nvPr>
        </p:nvSpPr>
        <p:spPr/>
        <p:txBody>
          <a:bodyPr/>
          <a:lstStyle/>
          <a:p>
            <a:fld id="{0AB6D69B-3508-4646-97A0-C3A30E501700}" type="slidenum">
              <a:rPr lang="en-CA" smtClean="0"/>
              <a:t>8</a:t>
            </a:fld>
            <a:endParaRPr lang="en-CA"/>
          </a:p>
        </p:txBody>
      </p:sp>
    </p:spTree>
    <p:extLst>
      <p:ext uri="{BB962C8B-B14F-4D97-AF65-F5344CB8AC3E}">
        <p14:creationId xmlns:p14="http://schemas.microsoft.com/office/powerpoint/2010/main" val="83858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begin with the LBS Agency survey results. There was a total of 36 responses. Thirty-one responses were fully complete and 5 were partially complete.</a:t>
            </a:r>
          </a:p>
        </p:txBody>
      </p:sp>
      <p:sp>
        <p:nvSpPr>
          <p:cNvPr id="4" name="Slide Number Placeholder 3"/>
          <p:cNvSpPr>
            <a:spLocks noGrp="1"/>
          </p:cNvSpPr>
          <p:nvPr>
            <p:ph type="sldNum" sz="quarter" idx="5"/>
          </p:nvPr>
        </p:nvSpPr>
        <p:spPr/>
        <p:txBody>
          <a:bodyPr/>
          <a:lstStyle/>
          <a:p>
            <a:fld id="{0AB6D69B-3508-4646-97A0-C3A30E501700}" type="slidenum">
              <a:rPr lang="en-CA" smtClean="0"/>
              <a:t>9</a:t>
            </a:fld>
            <a:endParaRPr lang="en-CA"/>
          </a:p>
        </p:txBody>
      </p:sp>
    </p:spTree>
    <p:extLst>
      <p:ext uri="{BB962C8B-B14F-4D97-AF65-F5344CB8AC3E}">
        <p14:creationId xmlns:p14="http://schemas.microsoft.com/office/powerpoint/2010/main" val="326702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1619"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1619" y="1"/>
            <a:ext cx="3050381"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cap="none" spc="0" baseline="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600">
                <a:solidFill>
                  <a:schemeClr val="tx1"/>
                </a:solidFill>
              </a:defRPr>
            </a:lvl1pPr>
          </a:lstStyle>
          <a:p>
            <a:r>
              <a:rPr lang="en-US" dirty="0"/>
              <a:t>10/21/21</a:t>
            </a:r>
          </a:p>
        </p:txBody>
      </p:sp>
      <p:sp>
        <p:nvSpPr>
          <p:cNvPr id="5" name="Footer Placeholder 4"/>
          <p:cNvSpPr>
            <a:spLocks noGrp="1"/>
          </p:cNvSpPr>
          <p:nvPr>
            <p:ph type="ftr" sz="quarter" idx="11"/>
          </p:nvPr>
        </p:nvSpPr>
        <p:spPr/>
        <p:txBody>
          <a:bodyPr/>
          <a:lstStyle>
            <a:lvl1pPr>
              <a:defRPr sz="1600" b="0"/>
            </a:lvl1pPr>
          </a:lstStyle>
          <a:p>
            <a:r>
              <a:rPr lang="en-US" dirty="0">
                <a:solidFill>
                  <a:srgbClr val="000000"/>
                </a:solidFill>
              </a:rPr>
              <a:t>Taking the Pulse on Workforce/Workplace Literacy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800"/>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Date Placeholder 3">
            <a:extLst>
              <a:ext uri="{FF2B5EF4-FFF2-40B4-BE49-F238E27FC236}">
                <a16:creationId xmlns:a16="http://schemas.microsoft.com/office/drawing/2014/main" id="{20DAB3B8-B959-4B60-981F-5588C199B011}"/>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10/21/21</a:t>
            </a:r>
            <a:endParaRPr lang="en-US" sz="1200" dirty="0"/>
          </a:p>
        </p:txBody>
      </p:sp>
      <p:sp>
        <p:nvSpPr>
          <p:cNvPr id="8" name="Footer Placeholder 4">
            <a:extLst>
              <a:ext uri="{FF2B5EF4-FFF2-40B4-BE49-F238E27FC236}">
                <a16:creationId xmlns:a16="http://schemas.microsoft.com/office/drawing/2014/main" id="{7B7F6C15-0FC6-43E4-93CE-86A6AFD291B7}"/>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Taking the Pulse on Workforce/Workplace Literacy </a:t>
            </a:r>
            <a:endParaRPr lang="en-US" sz="16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cap="none" spc="0" baseline="0">
                <a:ln w="0"/>
                <a:solidFill>
                  <a:schemeClr val="tx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Date Placeholder 3">
            <a:extLst>
              <a:ext uri="{FF2B5EF4-FFF2-40B4-BE49-F238E27FC236}">
                <a16:creationId xmlns:a16="http://schemas.microsoft.com/office/drawing/2014/main" id="{7C0CE403-0A12-4652-AFB8-A445A71FAD9B}"/>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10/21/21</a:t>
            </a:r>
            <a:endParaRPr lang="en-US" sz="2000" dirty="0"/>
          </a:p>
        </p:txBody>
      </p:sp>
      <p:sp>
        <p:nvSpPr>
          <p:cNvPr id="8" name="Footer Placeholder 4">
            <a:extLst>
              <a:ext uri="{FF2B5EF4-FFF2-40B4-BE49-F238E27FC236}">
                <a16:creationId xmlns:a16="http://schemas.microsoft.com/office/drawing/2014/main" id="{B3E1E180-20E9-4FBA-8DBD-BB80A97A1462}"/>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Taking the Pulse on Workforce/Workplace Literacy </a:t>
            </a:r>
            <a:endParaRPr lang="en-US" sz="16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solidFill>
                  <a:schemeClr val="tx1"/>
                </a:solidFill>
              </a:defRPr>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10/18/2021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361F0AB0-2FE2-449E-A95E-624B38C6667A}"/>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t>10/21/21</a:t>
            </a:r>
            <a:endParaRPr lang="en-US" sz="1600" dirty="0"/>
          </a:p>
        </p:txBody>
      </p:sp>
      <p:sp>
        <p:nvSpPr>
          <p:cNvPr id="12" name="Footer Placeholder 4">
            <a:extLst>
              <a:ext uri="{FF2B5EF4-FFF2-40B4-BE49-F238E27FC236}">
                <a16:creationId xmlns:a16="http://schemas.microsoft.com/office/drawing/2014/main" id="{0B5F3B0B-58E8-48DB-980A-5DD64BA0E22C}"/>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rgbClr val="000000"/>
                </a:solidFill>
              </a:rPr>
              <a:t>Taking the Pulse on Workforce/Workplace Literacy </a:t>
            </a:r>
            <a:endParaRPr lang="en-US" sz="16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10/18/2021</a:t>
            </a:fld>
            <a:endParaRPr lang="en-US" dirty="0"/>
          </a:p>
        </p:txBody>
      </p:sp>
      <p:sp>
        <p:nvSpPr>
          <p:cNvPr id="11" name="Footer Placeholder 10"/>
          <p:cNvSpPr>
            <a:spLocks noGrp="1"/>
          </p:cNvSpPr>
          <p:nvPr>
            <p:ph type="ftr" sz="quarter" idx="11"/>
          </p:nvPr>
        </p:nvSpPr>
        <p:spPr/>
        <p:txBody>
          <a:bodyPr/>
          <a:lstStyle>
            <a:lvl1pPr>
              <a:defRPr sz="1600"/>
            </a:lvl1p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
        <p:nvSpPr>
          <p:cNvPr id="13" name="Date Placeholder 3">
            <a:extLst>
              <a:ext uri="{FF2B5EF4-FFF2-40B4-BE49-F238E27FC236}">
                <a16:creationId xmlns:a16="http://schemas.microsoft.com/office/drawing/2014/main" id="{4A2214CF-24D8-49A4-A1F4-5D84941AF08D}"/>
              </a:ext>
            </a:extLst>
          </p:cNvPr>
          <p:cNvSpPr txBox="1">
            <a:spLocks/>
          </p:cNvSpPr>
          <p:nvPr userDrawn="1"/>
        </p:nvSpPr>
        <p:spPr>
          <a:xfrm>
            <a:off x="252919" y="6350899"/>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t>10/21/21</a:t>
            </a:r>
            <a:endParaRPr lang="en-US" sz="1600" dirty="0"/>
          </a:p>
        </p:txBody>
      </p:sp>
      <p:sp>
        <p:nvSpPr>
          <p:cNvPr id="14" name="Footer Placeholder 4">
            <a:extLst>
              <a:ext uri="{FF2B5EF4-FFF2-40B4-BE49-F238E27FC236}">
                <a16:creationId xmlns:a16="http://schemas.microsoft.com/office/drawing/2014/main" id="{11CABC2B-9BCA-4FC0-8AF7-39F4A6FE14E7}"/>
              </a:ext>
            </a:extLst>
          </p:cNvPr>
          <p:cNvSpPr txBox="1">
            <a:spLocks/>
          </p:cNvSpPr>
          <p:nvPr userDrawn="1"/>
        </p:nvSpPr>
        <p:spPr>
          <a:xfrm>
            <a:off x="3859722" y="6350899"/>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Taking the Pulse on Workforce/Workplace Literacy </a:t>
            </a:r>
            <a:endParaRPr lang="en-US" sz="16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10/18/2021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BFCFB429-65EC-49CD-B57C-3B82E9FAEB1E}"/>
              </a:ext>
            </a:extLst>
          </p:cNvPr>
          <p:cNvSpPr txBox="1">
            <a:spLocks/>
          </p:cNvSpPr>
          <p:nvPr userDrawn="1"/>
        </p:nvSpPr>
        <p:spPr>
          <a:xfrm>
            <a:off x="252919"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10/21/21</a:t>
            </a:r>
          </a:p>
        </p:txBody>
      </p:sp>
      <p:sp>
        <p:nvSpPr>
          <p:cNvPr id="12" name="Footer Placeholder 4">
            <a:extLst>
              <a:ext uri="{FF2B5EF4-FFF2-40B4-BE49-F238E27FC236}">
                <a16:creationId xmlns:a16="http://schemas.microsoft.com/office/drawing/2014/main" id="{ABDC45D5-802E-4D90-82E8-8336102198E5}"/>
              </a:ext>
            </a:extLst>
          </p:cNvPr>
          <p:cNvSpPr txBox="1">
            <a:spLocks/>
          </p:cNvSpPr>
          <p:nvPr userDrawn="1"/>
        </p:nvSpPr>
        <p:spPr>
          <a:xfrm>
            <a:off x="3859722"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Taking the Pulse on Workforce/Workplace Literacy </a:t>
            </a:r>
            <a:endParaRPr lang="en-US" sz="16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Date Placeholder 3">
            <a:extLst>
              <a:ext uri="{FF2B5EF4-FFF2-40B4-BE49-F238E27FC236}">
                <a16:creationId xmlns:a16="http://schemas.microsoft.com/office/drawing/2014/main" id="{C13A823F-34FC-4FB6-B2EF-3E9C854B1346}"/>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10/21/21</a:t>
            </a:r>
          </a:p>
        </p:txBody>
      </p:sp>
      <p:sp>
        <p:nvSpPr>
          <p:cNvPr id="9" name="Footer Placeholder 4">
            <a:extLst>
              <a:ext uri="{FF2B5EF4-FFF2-40B4-BE49-F238E27FC236}">
                <a16:creationId xmlns:a16="http://schemas.microsoft.com/office/drawing/2014/main" id="{E035E45F-840A-4650-9030-6CF0F57184A1}"/>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Taking the Pulse on Workforce/Workplace Literacy </a:t>
            </a:r>
            <a:endParaRPr lang="en-US" sz="16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sz="1600"/>
            </a:lvl1pPr>
          </a:lstStyle>
          <a:p>
            <a:fld id="{5586B75A-687E-405C-8A0B-8D00578BA2C3}" type="datetimeFigureOut">
              <a:rPr lang="en-US" smtClean="0"/>
              <a:pPr/>
              <a:t>10/18/2021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9E2CB249-7D96-42EF-81F1-1C0371CB19FE}"/>
              </a:ext>
            </a:extLst>
          </p:cNvPr>
          <p:cNvSpPr txBox="1">
            <a:spLocks/>
          </p:cNvSpPr>
          <p:nvPr userDrawn="1"/>
        </p:nvSpPr>
        <p:spPr>
          <a:xfrm>
            <a:off x="256032"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t>10/21/21</a:t>
            </a:r>
            <a:endParaRPr lang="en-US" sz="1600" dirty="0"/>
          </a:p>
        </p:txBody>
      </p:sp>
      <p:sp>
        <p:nvSpPr>
          <p:cNvPr id="12" name="Footer Placeholder 4">
            <a:extLst>
              <a:ext uri="{FF2B5EF4-FFF2-40B4-BE49-F238E27FC236}">
                <a16:creationId xmlns:a16="http://schemas.microsoft.com/office/drawing/2014/main" id="{0BD8FFAF-0C20-45EF-B155-695EC4A67932}"/>
              </a:ext>
            </a:extLst>
          </p:cNvPr>
          <p:cNvSpPr txBox="1">
            <a:spLocks/>
          </p:cNvSpPr>
          <p:nvPr userDrawn="1"/>
        </p:nvSpPr>
        <p:spPr>
          <a:xfrm>
            <a:off x="3862835"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Taking the Pulse on Workforce/Workplace Literacy </a:t>
            </a:r>
            <a:endParaRPr lang="en-US" sz="16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46585" y="-9525"/>
            <a:ext cx="8377310" cy="609131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68BF09F1-508C-4B6B-9934-D26160D09E00}"/>
              </a:ext>
            </a:extLst>
          </p:cNvPr>
          <p:cNvSpPr txBox="1">
            <a:spLocks/>
          </p:cNvSpPr>
          <p:nvPr userDrawn="1"/>
        </p:nvSpPr>
        <p:spPr>
          <a:xfrm>
            <a:off x="256032" y="6356350"/>
            <a:ext cx="1517684"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10/21/21</a:t>
            </a:r>
          </a:p>
        </p:txBody>
      </p:sp>
      <p:sp>
        <p:nvSpPr>
          <p:cNvPr id="12" name="Footer Placeholder 4">
            <a:extLst>
              <a:ext uri="{FF2B5EF4-FFF2-40B4-BE49-F238E27FC236}">
                <a16:creationId xmlns:a16="http://schemas.microsoft.com/office/drawing/2014/main" id="{6E46F049-943A-4D77-8FAF-2AE8301453A7}"/>
              </a:ext>
            </a:extLst>
          </p:cNvPr>
          <p:cNvSpPr txBox="1">
            <a:spLocks/>
          </p:cNvSpPr>
          <p:nvPr userDrawn="1"/>
        </p:nvSpPr>
        <p:spPr>
          <a:xfrm>
            <a:off x="3862835"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000000"/>
                </a:solidFill>
              </a:rPr>
              <a:t>Taking the Pulse on Workforce/Workplace Literacy </a:t>
            </a:r>
            <a:endParaRPr lang="en-US" sz="16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D991E-9ABC-41DF-A7DA-7374DFB6ABBA}"/>
              </a:ext>
            </a:extLst>
          </p:cNvPr>
          <p:cNvSpPr/>
          <p:nvPr userDrawn="1"/>
        </p:nvSpPr>
        <p:spPr>
          <a:xfrm>
            <a:off x="-34850" y="6089904"/>
            <a:ext cx="12234762"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 y="0"/>
            <a:ext cx="3443590" cy="608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0"/>
            <a:ext cx="384048" cy="60899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10/21/21</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US" dirty="0">
                <a:solidFill>
                  <a:srgbClr val="000000"/>
                </a:solidFill>
              </a:rPr>
              <a:t>Taking the Pulse on Workforce/Workplace Literacy </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45D82C-E6BD-4FAF-8E82-EF4B03B5BB99}"/>
              </a:ext>
            </a:extLst>
          </p:cNvPr>
          <p:cNvSpPr>
            <a:spLocks noGrp="1"/>
          </p:cNvSpPr>
          <p:nvPr>
            <p:ph type="subTitle" idx="1"/>
          </p:nvPr>
        </p:nvSpPr>
        <p:spPr>
          <a:xfrm>
            <a:off x="3298928" y="2482540"/>
            <a:ext cx="7315200" cy="612995"/>
          </a:xfrm>
        </p:spPr>
        <p:txBody>
          <a:bodyPr>
            <a:normAutofit fontScale="70000" lnSpcReduction="20000"/>
          </a:bodyPr>
          <a:lstStyle/>
          <a:p>
            <a:r>
              <a:rPr lang="en-CA" dirty="0">
                <a:solidFill>
                  <a:schemeClr val="tx1"/>
                </a:solidFill>
              </a:rPr>
              <a:t>October 21, 2021, 2:00 pm – 3:30 pm</a:t>
            </a:r>
          </a:p>
          <a:p>
            <a:r>
              <a:rPr lang="en-CA" dirty="0">
                <a:solidFill>
                  <a:schemeClr val="tx1"/>
                </a:solidFill>
              </a:rPr>
              <a:t>Presented by: Tamara Kaattari</a:t>
            </a:r>
          </a:p>
        </p:txBody>
      </p:sp>
      <p:sp>
        <p:nvSpPr>
          <p:cNvPr id="2" name="Title 1">
            <a:extLst>
              <a:ext uri="{FF2B5EF4-FFF2-40B4-BE49-F238E27FC236}">
                <a16:creationId xmlns:a16="http://schemas.microsoft.com/office/drawing/2014/main" id="{CD006F6C-373B-4A61-AD8A-426529ACBC13}"/>
              </a:ext>
            </a:extLst>
          </p:cNvPr>
          <p:cNvSpPr>
            <a:spLocks noGrp="1"/>
          </p:cNvSpPr>
          <p:nvPr>
            <p:ph type="ctrTitle"/>
          </p:nvPr>
        </p:nvSpPr>
        <p:spPr>
          <a:xfrm>
            <a:off x="3298928" y="110169"/>
            <a:ext cx="8048446" cy="2019833"/>
          </a:xfrm>
        </p:spPr>
        <p:txBody>
          <a:bodyPr>
            <a:noAutofit/>
          </a:bodyPr>
          <a:lstStyle/>
          <a:p>
            <a:r>
              <a:rPr lang="en-US" sz="4700" dirty="0">
                <a:solidFill>
                  <a:schemeClr val="tx1"/>
                </a:solidFill>
              </a:rPr>
              <a:t>Taking the Pulse on Workforce/Workplace Literacy </a:t>
            </a:r>
            <a:endParaRPr lang="en-CA" sz="4700" dirty="0">
              <a:solidFill>
                <a:schemeClr val="tx1"/>
              </a:solidFill>
            </a:endParaRPr>
          </a:p>
        </p:txBody>
      </p:sp>
      <p:cxnSp>
        <p:nvCxnSpPr>
          <p:cNvPr id="11" name="Straight Connector 10">
            <a:extLst>
              <a:ext uri="{FF2B5EF4-FFF2-40B4-BE49-F238E27FC236}">
                <a16:creationId xmlns:a16="http://schemas.microsoft.com/office/drawing/2014/main" id="{42FF39DA-0A40-4CF8-8211-ACD1A9F031B0}"/>
              </a:ext>
            </a:extLst>
          </p:cNvPr>
          <p:cNvCxnSpPr>
            <a:cxnSpLocks/>
          </p:cNvCxnSpPr>
          <p:nvPr/>
        </p:nvCxnSpPr>
        <p:spPr>
          <a:xfrm>
            <a:off x="3431132" y="2302525"/>
            <a:ext cx="75967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9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3166-6296-46F6-8006-058C77D00C4C}"/>
              </a:ext>
            </a:extLst>
          </p:cNvPr>
          <p:cNvSpPr>
            <a:spLocks noGrp="1"/>
          </p:cNvSpPr>
          <p:nvPr>
            <p:ph type="title"/>
          </p:nvPr>
        </p:nvSpPr>
        <p:spPr/>
        <p:txBody>
          <a:bodyPr/>
          <a:lstStyle/>
          <a:p>
            <a:r>
              <a:rPr lang="en-CA" dirty="0"/>
              <a:t>Were you aware that the Ministry of LTSD has a workplace and workforce priority for LBS?</a:t>
            </a:r>
          </a:p>
        </p:txBody>
      </p:sp>
      <p:sp>
        <p:nvSpPr>
          <p:cNvPr id="3" name="Text Placeholder 2">
            <a:extLst>
              <a:ext uri="{FF2B5EF4-FFF2-40B4-BE49-F238E27FC236}">
                <a16:creationId xmlns:a16="http://schemas.microsoft.com/office/drawing/2014/main" id="{7EBF0DE1-C1F9-433A-88D2-7D2E58DB7F10}"/>
              </a:ext>
            </a:extLst>
          </p:cNvPr>
          <p:cNvSpPr>
            <a:spLocks noGrp="1"/>
          </p:cNvSpPr>
          <p:nvPr>
            <p:ph idx="1"/>
          </p:nvPr>
        </p:nvSpPr>
        <p:spPr/>
        <p:txBody>
          <a:bodyPr/>
          <a:lstStyle/>
          <a:p>
            <a:r>
              <a:rPr lang="en-CA" dirty="0"/>
              <a:t>55.6% of respondents said “yes”</a:t>
            </a:r>
          </a:p>
        </p:txBody>
      </p:sp>
      <p:sp>
        <p:nvSpPr>
          <p:cNvPr id="5" name="Text Placeholder 4">
            <a:extLst>
              <a:ext uri="{FF2B5EF4-FFF2-40B4-BE49-F238E27FC236}">
                <a16:creationId xmlns:a16="http://schemas.microsoft.com/office/drawing/2014/main" id="{AB2F452C-A23B-4455-9B48-37D3E1AB9D8F}"/>
              </a:ext>
            </a:extLst>
          </p:cNvPr>
          <p:cNvSpPr>
            <a:spLocks noGrp="1"/>
          </p:cNvSpPr>
          <p:nvPr>
            <p:ph type="body" sz="quarter" idx="4294967295"/>
          </p:nvPr>
        </p:nvSpPr>
        <p:spPr>
          <a:xfrm>
            <a:off x="3869268" y="1643371"/>
            <a:ext cx="3475037" cy="812800"/>
          </a:xfrm>
        </p:spPr>
        <p:txBody>
          <a:bodyPr/>
          <a:lstStyle/>
          <a:p>
            <a:r>
              <a:rPr lang="en-CA" dirty="0"/>
              <a:t>44.4% of respondents said “no”</a:t>
            </a:r>
          </a:p>
        </p:txBody>
      </p:sp>
      <p:pic>
        <p:nvPicPr>
          <p:cNvPr id="7" name="Content Placeholder 8" descr="Logo&#10;&#10;Description automatically generated with low confidence">
            <a:extLst>
              <a:ext uri="{FF2B5EF4-FFF2-40B4-BE49-F238E27FC236}">
                <a16:creationId xmlns:a16="http://schemas.microsoft.com/office/drawing/2014/main" id="{887CEB0F-F4E8-47AB-A333-F5B871CF647D}"/>
              </a:ext>
            </a:extLst>
          </p:cNvPr>
          <p:cNvPicPr>
            <a:picLocks noChangeAspect="1"/>
          </p:cNvPicPr>
          <p:nvPr/>
        </p:nvPicPr>
        <p:blipFill>
          <a:blip r:embed="rId3"/>
          <a:stretch>
            <a:fillRect/>
          </a:stretch>
        </p:blipFill>
        <p:spPr>
          <a:xfrm>
            <a:off x="10311083" y="3601119"/>
            <a:ext cx="1831995" cy="3256881"/>
          </a:xfrm>
          <a:prstGeom prst="rect">
            <a:avLst/>
          </a:prstGeom>
        </p:spPr>
      </p:pic>
    </p:spTree>
    <p:extLst>
      <p:ext uri="{BB962C8B-B14F-4D97-AF65-F5344CB8AC3E}">
        <p14:creationId xmlns:p14="http://schemas.microsoft.com/office/powerpoint/2010/main" val="186729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44">
            <a:extLst>
              <a:ext uri="{FF2B5EF4-FFF2-40B4-BE49-F238E27FC236}">
                <a16:creationId xmlns:a16="http://schemas.microsoft.com/office/drawing/2014/main" id="{AF37826C-4A8B-4AA5-BE8C-A755B1970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46">
            <a:extLst>
              <a:ext uri="{FF2B5EF4-FFF2-40B4-BE49-F238E27FC236}">
                <a16:creationId xmlns:a16="http://schemas.microsoft.com/office/drawing/2014/main" id="{BFB47C81-5765-4486-9BD1-E0EB32F4A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5" name="Rectangle 48">
            <a:extLst>
              <a:ext uri="{FF2B5EF4-FFF2-40B4-BE49-F238E27FC236}">
                <a16:creationId xmlns:a16="http://schemas.microsoft.com/office/drawing/2014/main" id="{5C98F3A3-40EE-441A-B2C5-11D679551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0">
            <a:extLst>
              <a:ext uri="{FF2B5EF4-FFF2-40B4-BE49-F238E27FC236}">
                <a16:creationId xmlns:a16="http://schemas.microsoft.com/office/drawing/2014/main" id="{5ACF81E6-4845-4DC0-84A6-AF070685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rgbClr val="6652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DFB054A8-44F1-4866-8792-28C982E04F13}"/>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pc="-100" dirty="0"/>
              <a:t>Let’s reflect on these percentages…</a:t>
            </a:r>
            <a:br>
              <a:rPr lang="en-US" spc="-100" dirty="0"/>
            </a:br>
            <a:r>
              <a:rPr lang="en-US" spc="-100" dirty="0"/>
              <a:t>55.6% said “yes” and 44.4% said “no”</a:t>
            </a:r>
          </a:p>
        </p:txBody>
      </p:sp>
      <p:pic>
        <p:nvPicPr>
          <p:cNvPr id="21" name="Picture 20" descr="White bulbs with a yellow one standing out">
            <a:extLst>
              <a:ext uri="{FF2B5EF4-FFF2-40B4-BE49-F238E27FC236}">
                <a16:creationId xmlns:a16="http://schemas.microsoft.com/office/drawing/2014/main" id="{FA88B54B-419B-4ACF-85D7-4B0CE14F34A7}"/>
              </a:ext>
            </a:extLst>
          </p:cNvPr>
          <p:cNvPicPr>
            <a:picLocks noChangeAspect="1"/>
          </p:cNvPicPr>
          <p:nvPr/>
        </p:nvPicPr>
        <p:blipFill rotWithShape="1">
          <a:blip r:embed="rId3"/>
          <a:srcRect b="15730"/>
          <a:stretch/>
        </p:blipFill>
        <p:spPr>
          <a:xfrm>
            <a:off x="1069847" y="484632"/>
            <a:ext cx="6323096" cy="3556755"/>
          </a:xfrm>
          <a:prstGeom prst="rect">
            <a:avLst/>
          </a:prstGeom>
        </p:spPr>
      </p:pic>
    </p:spTree>
    <p:extLst>
      <p:ext uri="{BB962C8B-B14F-4D97-AF65-F5344CB8AC3E}">
        <p14:creationId xmlns:p14="http://schemas.microsoft.com/office/powerpoint/2010/main" val="398254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9D41FD-6458-45EA-9690-71513061106A}"/>
              </a:ext>
            </a:extLst>
          </p:cNvPr>
          <p:cNvSpPr>
            <a:spLocks noGrp="1"/>
          </p:cNvSpPr>
          <p:nvPr>
            <p:ph type="title"/>
          </p:nvPr>
        </p:nvSpPr>
        <p:spPr/>
        <p:txBody>
          <a:bodyPr>
            <a:normAutofit fontScale="90000"/>
          </a:bodyPr>
          <a:lstStyle/>
          <a:p>
            <a:r>
              <a:rPr lang="en-CA" dirty="0"/>
              <a:t>On a scale of 1-10, with 1 being “not at all” and 10 being “very,” how effective do you feel your organization is at:</a:t>
            </a:r>
            <a:br>
              <a:rPr lang="en-CA" dirty="0"/>
            </a:br>
            <a:br>
              <a:rPr lang="en-CA" dirty="0"/>
            </a:br>
            <a:r>
              <a:rPr lang="en-CA" sz="1300" dirty="0"/>
              <a:t>*includes “I don’t know”</a:t>
            </a:r>
          </a:p>
        </p:txBody>
      </p:sp>
      <p:graphicFrame>
        <p:nvGraphicFramePr>
          <p:cNvPr id="8" name="Table 8">
            <a:extLst>
              <a:ext uri="{FF2B5EF4-FFF2-40B4-BE49-F238E27FC236}">
                <a16:creationId xmlns:a16="http://schemas.microsoft.com/office/drawing/2014/main" id="{5EEAB8BB-53D3-43E3-B631-4111C2DCB1EC}"/>
              </a:ext>
            </a:extLst>
          </p:cNvPr>
          <p:cNvGraphicFramePr>
            <a:graphicFrameLocks noGrp="1"/>
          </p:cNvGraphicFramePr>
          <p:nvPr>
            <p:ph idx="1"/>
            <p:extLst>
              <p:ext uri="{D42A27DB-BD31-4B8C-83A1-F6EECF244321}">
                <p14:modId xmlns:p14="http://schemas.microsoft.com/office/powerpoint/2010/main" val="2516409373"/>
              </p:ext>
            </p:extLst>
          </p:nvPr>
        </p:nvGraphicFramePr>
        <p:xfrm>
          <a:off x="3810016" y="267982"/>
          <a:ext cx="6852393" cy="5891655"/>
        </p:xfrm>
        <a:graphic>
          <a:graphicData uri="http://schemas.openxmlformats.org/drawingml/2006/table">
            <a:tbl>
              <a:tblPr firstRow="1" bandRow="1">
                <a:tableStyleId>{5C22544A-7EE6-4342-B048-85BDC9FD1C3A}</a:tableStyleId>
              </a:tblPr>
              <a:tblGrid>
                <a:gridCol w="2568324">
                  <a:extLst>
                    <a:ext uri="{9D8B030D-6E8A-4147-A177-3AD203B41FA5}">
                      <a16:colId xmlns:a16="http://schemas.microsoft.com/office/drawing/2014/main" val="1778322785"/>
                    </a:ext>
                  </a:extLst>
                </a:gridCol>
                <a:gridCol w="1428023">
                  <a:extLst>
                    <a:ext uri="{9D8B030D-6E8A-4147-A177-3AD203B41FA5}">
                      <a16:colId xmlns:a16="http://schemas.microsoft.com/office/drawing/2014/main" val="3870508653"/>
                    </a:ext>
                  </a:extLst>
                </a:gridCol>
                <a:gridCol w="1428023">
                  <a:extLst>
                    <a:ext uri="{9D8B030D-6E8A-4147-A177-3AD203B41FA5}">
                      <a16:colId xmlns:a16="http://schemas.microsoft.com/office/drawing/2014/main" val="164862663"/>
                    </a:ext>
                  </a:extLst>
                </a:gridCol>
                <a:gridCol w="1428023">
                  <a:extLst>
                    <a:ext uri="{9D8B030D-6E8A-4147-A177-3AD203B41FA5}">
                      <a16:colId xmlns:a16="http://schemas.microsoft.com/office/drawing/2014/main" val="1933715359"/>
                    </a:ext>
                  </a:extLst>
                </a:gridCol>
              </a:tblGrid>
              <a:tr h="861949">
                <a:tc>
                  <a:txBody>
                    <a:bodyPr/>
                    <a:lstStyle/>
                    <a:p>
                      <a:endParaRPr lang="en-CA" dirty="0"/>
                    </a:p>
                  </a:txBody>
                  <a:tcPr/>
                </a:tc>
                <a:tc>
                  <a:txBody>
                    <a:bodyPr/>
                    <a:lstStyle/>
                    <a:p>
                      <a:pPr algn="ctr"/>
                      <a:r>
                        <a:rPr lang="en-CA" dirty="0"/>
                        <a:t>Not very effective</a:t>
                      </a:r>
                    </a:p>
                    <a:p>
                      <a:pPr algn="ctr"/>
                      <a:r>
                        <a:rPr lang="en-CA" dirty="0"/>
                        <a:t>(1-3)*</a:t>
                      </a:r>
                    </a:p>
                  </a:txBody>
                  <a:tcPr/>
                </a:tc>
                <a:tc>
                  <a:txBody>
                    <a:bodyPr/>
                    <a:lstStyle/>
                    <a:p>
                      <a:pPr algn="ctr"/>
                      <a:r>
                        <a:rPr lang="en-CA" dirty="0"/>
                        <a:t>Somewhat effective</a:t>
                      </a:r>
                    </a:p>
                    <a:p>
                      <a:pPr algn="ctr"/>
                      <a:r>
                        <a:rPr lang="en-CA" dirty="0"/>
                        <a:t>(4-6)</a:t>
                      </a:r>
                    </a:p>
                  </a:txBody>
                  <a:tcPr/>
                </a:tc>
                <a:tc>
                  <a:txBody>
                    <a:bodyPr/>
                    <a:lstStyle/>
                    <a:p>
                      <a:pPr algn="ctr"/>
                      <a:r>
                        <a:rPr lang="en-CA" dirty="0"/>
                        <a:t>Effective</a:t>
                      </a:r>
                    </a:p>
                    <a:p>
                      <a:pPr algn="ctr"/>
                      <a:r>
                        <a:rPr lang="en-CA" dirty="0"/>
                        <a:t>(7-10)</a:t>
                      </a:r>
                    </a:p>
                  </a:txBody>
                  <a:tcPr/>
                </a:tc>
                <a:extLst>
                  <a:ext uri="{0D108BD9-81ED-4DB2-BD59-A6C34878D82A}">
                    <a16:rowId xmlns:a16="http://schemas.microsoft.com/office/drawing/2014/main" val="2265602628"/>
                  </a:ext>
                </a:extLst>
              </a:tr>
              <a:tr h="1027053">
                <a:tc>
                  <a:txBody>
                    <a:bodyPr/>
                    <a:lstStyle/>
                    <a:p>
                      <a:r>
                        <a:rPr lang="en-US" sz="1400" dirty="0"/>
                        <a:t>Understanding the difference between workforce and workplace literacy?</a:t>
                      </a:r>
                      <a:endParaRPr lang="en-CA" sz="1400" dirty="0"/>
                    </a:p>
                  </a:txBody>
                  <a:tcPr/>
                </a:tc>
                <a:tc>
                  <a:txBody>
                    <a:bodyPr/>
                    <a:lstStyle/>
                    <a:p>
                      <a:r>
                        <a:rPr lang="en-CA" dirty="0"/>
                        <a:t>11.2%</a:t>
                      </a:r>
                    </a:p>
                  </a:txBody>
                  <a:tcPr/>
                </a:tc>
                <a:tc>
                  <a:txBody>
                    <a:bodyPr/>
                    <a:lstStyle/>
                    <a:p>
                      <a:r>
                        <a:rPr lang="en-CA" dirty="0"/>
                        <a:t>36.2%</a:t>
                      </a:r>
                    </a:p>
                  </a:txBody>
                  <a:tcPr/>
                </a:tc>
                <a:tc>
                  <a:txBody>
                    <a:bodyPr/>
                    <a:lstStyle/>
                    <a:p>
                      <a:r>
                        <a:rPr lang="en-CA" dirty="0"/>
                        <a:t>52.8%</a:t>
                      </a:r>
                    </a:p>
                  </a:txBody>
                  <a:tcPr/>
                </a:tc>
                <a:extLst>
                  <a:ext uri="{0D108BD9-81ED-4DB2-BD59-A6C34878D82A}">
                    <a16:rowId xmlns:a16="http://schemas.microsoft.com/office/drawing/2014/main" val="2560012478"/>
                  </a:ext>
                </a:extLst>
              </a:tr>
              <a:tr h="553029">
                <a:tc>
                  <a:txBody>
                    <a:bodyPr/>
                    <a:lstStyle/>
                    <a:p>
                      <a:r>
                        <a:rPr lang="en-CA" sz="1400" dirty="0"/>
                        <a:t>Delivering or developing workforce literacy?</a:t>
                      </a:r>
                    </a:p>
                  </a:txBody>
                  <a:tcPr/>
                </a:tc>
                <a:tc>
                  <a:txBody>
                    <a:bodyPr/>
                    <a:lstStyle/>
                    <a:p>
                      <a:r>
                        <a:rPr lang="en-CA" dirty="0"/>
                        <a:t>5.6%</a:t>
                      </a:r>
                    </a:p>
                  </a:txBody>
                  <a:tcPr/>
                </a:tc>
                <a:tc>
                  <a:txBody>
                    <a:bodyPr/>
                    <a:lstStyle/>
                    <a:p>
                      <a:r>
                        <a:rPr lang="en-CA" dirty="0"/>
                        <a:t>30.6%</a:t>
                      </a:r>
                    </a:p>
                  </a:txBody>
                  <a:tcPr/>
                </a:tc>
                <a:tc>
                  <a:txBody>
                    <a:bodyPr/>
                    <a:lstStyle/>
                    <a:p>
                      <a:r>
                        <a:rPr lang="en-CA" dirty="0"/>
                        <a:t>63.9%</a:t>
                      </a:r>
                    </a:p>
                  </a:txBody>
                  <a:tcPr/>
                </a:tc>
                <a:extLst>
                  <a:ext uri="{0D108BD9-81ED-4DB2-BD59-A6C34878D82A}">
                    <a16:rowId xmlns:a16="http://schemas.microsoft.com/office/drawing/2014/main" val="3909165838"/>
                  </a:ext>
                </a:extLst>
              </a:tr>
              <a:tr h="790040">
                <a:tc>
                  <a:txBody>
                    <a:bodyPr/>
                    <a:lstStyle/>
                    <a:p>
                      <a:r>
                        <a:rPr lang="en-CA" sz="1400" dirty="0"/>
                        <a:t>Delivering or developing workplace literacy services?</a:t>
                      </a:r>
                    </a:p>
                  </a:txBody>
                  <a:tcPr/>
                </a:tc>
                <a:tc>
                  <a:txBody>
                    <a:bodyPr/>
                    <a:lstStyle/>
                    <a:p>
                      <a:r>
                        <a:rPr lang="en-CA" dirty="0"/>
                        <a:t>11.2%</a:t>
                      </a:r>
                    </a:p>
                  </a:txBody>
                  <a:tcPr/>
                </a:tc>
                <a:tc>
                  <a:txBody>
                    <a:bodyPr/>
                    <a:lstStyle/>
                    <a:p>
                      <a:r>
                        <a:rPr lang="en-CA" dirty="0"/>
                        <a:t>33.3%</a:t>
                      </a:r>
                    </a:p>
                  </a:txBody>
                  <a:tcPr/>
                </a:tc>
                <a:tc>
                  <a:txBody>
                    <a:bodyPr/>
                    <a:lstStyle/>
                    <a:p>
                      <a:r>
                        <a:rPr lang="en-CA" dirty="0"/>
                        <a:t>55.6%</a:t>
                      </a:r>
                    </a:p>
                  </a:txBody>
                  <a:tcPr/>
                </a:tc>
                <a:extLst>
                  <a:ext uri="{0D108BD9-81ED-4DB2-BD59-A6C34878D82A}">
                    <a16:rowId xmlns:a16="http://schemas.microsoft.com/office/drawing/2014/main" val="564288743"/>
                  </a:ext>
                </a:extLst>
              </a:tr>
              <a:tr h="790040">
                <a:tc>
                  <a:txBody>
                    <a:bodyPr/>
                    <a:lstStyle/>
                    <a:p>
                      <a:r>
                        <a:rPr lang="en-CA" sz="1400" dirty="0"/>
                        <a:t>Navigating challenges related to workforce literacy?</a:t>
                      </a:r>
                    </a:p>
                  </a:txBody>
                  <a:tcPr/>
                </a:tc>
                <a:tc>
                  <a:txBody>
                    <a:bodyPr/>
                    <a:lstStyle/>
                    <a:p>
                      <a:r>
                        <a:rPr lang="en-CA" dirty="0"/>
                        <a:t>5.6%</a:t>
                      </a:r>
                    </a:p>
                  </a:txBody>
                  <a:tcPr/>
                </a:tc>
                <a:tc>
                  <a:txBody>
                    <a:bodyPr/>
                    <a:lstStyle/>
                    <a:p>
                      <a:r>
                        <a:rPr lang="en-CA" dirty="0"/>
                        <a:t>30.6%</a:t>
                      </a:r>
                    </a:p>
                  </a:txBody>
                  <a:tcPr/>
                </a:tc>
                <a:tc>
                  <a:txBody>
                    <a:bodyPr/>
                    <a:lstStyle/>
                    <a:p>
                      <a:r>
                        <a:rPr lang="en-CA" dirty="0"/>
                        <a:t>63.9%</a:t>
                      </a:r>
                    </a:p>
                  </a:txBody>
                  <a:tcPr/>
                </a:tc>
                <a:extLst>
                  <a:ext uri="{0D108BD9-81ED-4DB2-BD59-A6C34878D82A}">
                    <a16:rowId xmlns:a16="http://schemas.microsoft.com/office/drawing/2014/main" val="3349814883"/>
                  </a:ext>
                </a:extLst>
              </a:tr>
              <a:tr h="790040">
                <a:tc>
                  <a:txBody>
                    <a:bodyPr/>
                    <a:lstStyle/>
                    <a:p>
                      <a:r>
                        <a:rPr lang="en-CA" sz="1400" dirty="0"/>
                        <a:t>Navigating challenges related to workplace literacy?</a:t>
                      </a:r>
                    </a:p>
                  </a:txBody>
                  <a:tcPr/>
                </a:tc>
                <a:tc>
                  <a:txBody>
                    <a:bodyPr/>
                    <a:lstStyle/>
                    <a:p>
                      <a:r>
                        <a:rPr lang="en-CA" dirty="0"/>
                        <a:t>8.4%</a:t>
                      </a:r>
                    </a:p>
                  </a:txBody>
                  <a:tcPr/>
                </a:tc>
                <a:tc>
                  <a:txBody>
                    <a:bodyPr/>
                    <a:lstStyle/>
                    <a:p>
                      <a:r>
                        <a:rPr lang="en-CA" dirty="0"/>
                        <a:t>41.6%</a:t>
                      </a:r>
                    </a:p>
                  </a:txBody>
                  <a:tcPr/>
                </a:tc>
                <a:tc>
                  <a:txBody>
                    <a:bodyPr/>
                    <a:lstStyle/>
                    <a:p>
                      <a:r>
                        <a:rPr lang="en-CA" dirty="0"/>
                        <a:t>50.0%</a:t>
                      </a:r>
                    </a:p>
                  </a:txBody>
                  <a:tcPr/>
                </a:tc>
                <a:extLst>
                  <a:ext uri="{0D108BD9-81ED-4DB2-BD59-A6C34878D82A}">
                    <a16:rowId xmlns:a16="http://schemas.microsoft.com/office/drawing/2014/main" val="3026501496"/>
                  </a:ext>
                </a:extLst>
              </a:tr>
              <a:tr h="1027053">
                <a:tc>
                  <a:txBody>
                    <a:bodyPr/>
                    <a:lstStyle/>
                    <a:p>
                      <a:r>
                        <a:rPr lang="en-CA" sz="1400" dirty="0"/>
                        <a:t>Responding swiftly to identified workforce literacy and workplace literacy requests?</a:t>
                      </a:r>
                    </a:p>
                  </a:txBody>
                  <a:tcPr/>
                </a:tc>
                <a:tc>
                  <a:txBody>
                    <a:bodyPr/>
                    <a:lstStyle/>
                    <a:p>
                      <a:r>
                        <a:rPr lang="en-CA" dirty="0"/>
                        <a:t>11.1%</a:t>
                      </a:r>
                    </a:p>
                  </a:txBody>
                  <a:tcPr/>
                </a:tc>
                <a:tc>
                  <a:txBody>
                    <a:bodyPr/>
                    <a:lstStyle/>
                    <a:p>
                      <a:r>
                        <a:rPr lang="en-CA" dirty="0"/>
                        <a:t>33.3%</a:t>
                      </a:r>
                    </a:p>
                  </a:txBody>
                  <a:tcPr/>
                </a:tc>
                <a:tc>
                  <a:txBody>
                    <a:bodyPr/>
                    <a:lstStyle/>
                    <a:p>
                      <a:r>
                        <a:rPr lang="en-CA" dirty="0"/>
                        <a:t>55.6%</a:t>
                      </a:r>
                    </a:p>
                  </a:txBody>
                  <a:tcPr/>
                </a:tc>
                <a:extLst>
                  <a:ext uri="{0D108BD9-81ED-4DB2-BD59-A6C34878D82A}">
                    <a16:rowId xmlns:a16="http://schemas.microsoft.com/office/drawing/2014/main" val="2703691498"/>
                  </a:ext>
                </a:extLst>
              </a:tr>
            </a:tbl>
          </a:graphicData>
        </a:graphic>
      </p:graphicFrame>
      <p:pic>
        <p:nvPicPr>
          <p:cNvPr id="5" name="Picture 4" descr="A picture containing icon&#10;&#10;Description automatically generated">
            <a:extLst>
              <a:ext uri="{FF2B5EF4-FFF2-40B4-BE49-F238E27FC236}">
                <a16:creationId xmlns:a16="http://schemas.microsoft.com/office/drawing/2014/main" id="{A46DE9FA-20DD-4279-AD25-BC43EA641DE6}"/>
              </a:ext>
            </a:extLst>
          </p:cNvPr>
          <p:cNvPicPr>
            <a:picLocks noChangeAspect="1"/>
          </p:cNvPicPr>
          <p:nvPr/>
        </p:nvPicPr>
        <p:blipFill>
          <a:blip r:embed="rId3"/>
          <a:stretch>
            <a:fillRect/>
          </a:stretch>
        </p:blipFill>
        <p:spPr>
          <a:xfrm flipH="1">
            <a:off x="10413552" y="5066949"/>
            <a:ext cx="1858044" cy="1857151"/>
          </a:xfrm>
          <a:prstGeom prst="rect">
            <a:avLst/>
          </a:prstGeom>
        </p:spPr>
      </p:pic>
    </p:spTree>
    <p:extLst>
      <p:ext uri="{BB962C8B-B14F-4D97-AF65-F5344CB8AC3E}">
        <p14:creationId xmlns:p14="http://schemas.microsoft.com/office/powerpoint/2010/main" val="204730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651C-16B9-456F-B267-704ED5DAC1F1}"/>
              </a:ext>
            </a:extLst>
          </p:cNvPr>
          <p:cNvSpPr>
            <a:spLocks noGrp="1"/>
          </p:cNvSpPr>
          <p:nvPr>
            <p:ph type="title"/>
          </p:nvPr>
        </p:nvSpPr>
        <p:spPr/>
        <p:txBody>
          <a:bodyPr/>
          <a:lstStyle/>
          <a:p>
            <a:r>
              <a:rPr lang="en-CA" dirty="0"/>
              <a:t>What issues or concerns does your agency have about workplace versus workforce literacy?</a:t>
            </a:r>
          </a:p>
        </p:txBody>
      </p:sp>
      <p:sp>
        <p:nvSpPr>
          <p:cNvPr id="3" name="Content Placeholder 2">
            <a:extLst>
              <a:ext uri="{FF2B5EF4-FFF2-40B4-BE49-F238E27FC236}">
                <a16:creationId xmlns:a16="http://schemas.microsoft.com/office/drawing/2014/main" id="{A66087DC-426B-48A6-A763-8B7C4544F6B7}"/>
              </a:ext>
            </a:extLst>
          </p:cNvPr>
          <p:cNvSpPr>
            <a:spLocks noGrp="1"/>
          </p:cNvSpPr>
          <p:nvPr>
            <p:ph idx="1"/>
          </p:nvPr>
        </p:nvSpPr>
        <p:spPr/>
        <p:txBody>
          <a:bodyPr/>
          <a:lstStyle/>
          <a:p>
            <a:r>
              <a:rPr lang="en-US" dirty="0"/>
              <a:t>Not sure what the difference is between WF/WP</a:t>
            </a:r>
          </a:p>
          <a:p>
            <a:r>
              <a:rPr lang="en-CA" dirty="0"/>
              <a:t>Not sure about what resources to use</a:t>
            </a:r>
          </a:p>
          <a:p>
            <a:r>
              <a:rPr lang="en-CA" dirty="0"/>
              <a:t>Using appropriate tools for assessment</a:t>
            </a:r>
          </a:p>
          <a:p>
            <a:r>
              <a:rPr lang="en-US" dirty="0"/>
              <a:t>Balancing core programming with workplace</a:t>
            </a:r>
          </a:p>
          <a:p>
            <a:r>
              <a:rPr lang="en-CA" dirty="0"/>
              <a:t>Developing partnerships with the workforce community (lack of contact with employers)</a:t>
            </a:r>
          </a:p>
          <a:p>
            <a:r>
              <a:rPr lang="en-CA" dirty="0"/>
              <a:t>Need additional staff training</a:t>
            </a:r>
          </a:p>
        </p:txBody>
      </p:sp>
      <p:pic>
        <p:nvPicPr>
          <p:cNvPr id="4" name="Picture 3">
            <a:extLst>
              <a:ext uri="{FF2B5EF4-FFF2-40B4-BE49-F238E27FC236}">
                <a16:creationId xmlns:a16="http://schemas.microsoft.com/office/drawing/2014/main" id="{B75EEA92-4DCF-48F4-A49C-0BADA6A43EBA}"/>
              </a:ext>
            </a:extLst>
          </p:cNvPr>
          <p:cNvPicPr>
            <a:picLocks noChangeAspect="1"/>
          </p:cNvPicPr>
          <p:nvPr/>
        </p:nvPicPr>
        <p:blipFill>
          <a:blip r:embed="rId3"/>
          <a:stretch>
            <a:fillRect/>
          </a:stretch>
        </p:blipFill>
        <p:spPr>
          <a:xfrm>
            <a:off x="9562820" y="793931"/>
            <a:ext cx="2143906" cy="2772033"/>
          </a:xfrm>
          <a:prstGeom prst="rect">
            <a:avLst/>
          </a:prstGeom>
        </p:spPr>
      </p:pic>
    </p:spTree>
    <p:extLst>
      <p:ext uri="{BB962C8B-B14F-4D97-AF65-F5344CB8AC3E}">
        <p14:creationId xmlns:p14="http://schemas.microsoft.com/office/powerpoint/2010/main" val="122446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34ED-A66D-4E4D-ACA4-0E3B1807A0FF}"/>
              </a:ext>
            </a:extLst>
          </p:cNvPr>
          <p:cNvSpPr>
            <a:spLocks noGrp="1"/>
          </p:cNvSpPr>
          <p:nvPr>
            <p:ph type="title"/>
          </p:nvPr>
        </p:nvSpPr>
        <p:spPr/>
        <p:txBody>
          <a:bodyPr/>
          <a:lstStyle/>
          <a:p>
            <a:r>
              <a:rPr lang="en-CA" dirty="0"/>
              <a:t>Workplace and workforce best practices and successes?</a:t>
            </a:r>
          </a:p>
        </p:txBody>
      </p:sp>
      <p:sp>
        <p:nvSpPr>
          <p:cNvPr id="3" name="Content Placeholder 2">
            <a:extLst>
              <a:ext uri="{FF2B5EF4-FFF2-40B4-BE49-F238E27FC236}">
                <a16:creationId xmlns:a16="http://schemas.microsoft.com/office/drawing/2014/main" id="{F06F62E5-B2B2-49B2-8667-BAB0BEB26CD6}"/>
              </a:ext>
            </a:extLst>
          </p:cNvPr>
          <p:cNvSpPr>
            <a:spLocks noGrp="1"/>
          </p:cNvSpPr>
          <p:nvPr>
            <p:ph idx="1"/>
          </p:nvPr>
        </p:nvSpPr>
        <p:spPr/>
        <p:txBody>
          <a:bodyPr>
            <a:normAutofit lnSpcReduction="10000"/>
          </a:bodyPr>
          <a:lstStyle/>
          <a:p>
            <a:r>
              <a:rPr lang="en-CA" dirty="0"/>
              <a:t>Collaborating with other programming</a:t>
            </a:r>
          </a:p>
          <a:p>
            <a:r>
              <a:rPr lang="en-US" dirty="0"/>
              <a:t>Working with ES, Job Developers and SAO projects</a:t>
            </a:r>
          </a:p>
          <a:p>
            <a:r>
              <a:rPr lang="en-CA" dirty="0"/>
              <a:t>Short, modular training</a:t>
            </a:r>
          </a:p>
          <a:p>
            <a:pPr lvl="1"/>
            <a:r>
              <a:rPr lang="en-CA" dirty="0"/>
              <a:t>Health and Safety</a:t>
            </a:r>
          </a:p>
          <a:p>
            <a:pPr lvl="1"/>
            <a:r>
              <a:rPr lang="en-CA" dirty="0"/>
              <a:t>Food Services</a:t>
            </a:r>
          </a:p>
          <a:p>
            <a:pPr lvl="1"/>
            <a:r>
              <a:rPr lang="en-CA" dirty="0"/>
              <a:t>Administration</a:t>
            </a:r>
          </a:p>
          <a:p>
            <a:pPr lvl="1"/>
            <a:r>
              <a:rPr lang="en-CA" dirty="0"/>
              <a:t>Construction Helper</a:t>
            </a:r>
          </a:p>
          <a:p>
            <a:pPr lvl="1"/>
            <a:r>
              <a:rPr lang="en-CA" dirty="0"/>
              <a:t>Retail</a:t>
            </a:r>
          </a:p>
          <a:p>
            <a:pPr lvl="1"/>
            <a:r>
              <a:rPr lang="en-CA" dirty="0"/>
              <a:t>Customer Service</a:t>
            </a:r>
          </a:p>
          <a:p>
            <a:pPr lvl="1"/>
            <a:r>
              <a:rPr lang="en-CA" dirty="0"/>
              <a:t>Computer Job Readiness</a:t>
            </a:r>
          </a:p>
          <a:p>
            <a:pPr lvl="1"/>
            <a:r>
              <a:rPr lang="en-CA" dirty="0"/>
              <a:t>Apprenticeship</a:t>
            </a:r>
          </a:p>
          <a:p>
            <a:pPr lvl="1"/>
            <a:r>
              <a:rPr lang="en-CA" dirty="0"/>
              <a:t>Soft Skills</a:t>
            </a:r>
          </a:p>
          <a:p>
            <a:pPr lvl="1"/>
            <a:r>
              <a:rPr lang="en-CA" dirty="0"/>
              <a:t>Self-Esteem</a:t>
            </a:r>
          </a:p>
          <a:p>
            <a:pPr lvl="1"/>
            <a:r>
              <a:rPr lang="en-CA" dirty="0"/>
              <a:t>Essential Skills for the Workplace</a:t>
            </a:r>
          </a:p>
          <a:p>
            <a:r>
              <a:rPr lang="en-CA" dirty="0"/>
              <a:t>Employers reaching out to LBS</a:t>
            </a:r>
          </a:p>
        </p:txBody>
      </p:sp>
    </p:spTree>
    <p:extLst>
      <p:ext uri="{BB962C8B-B14F-4D97-AF65-F5344CB8AC3E}">
        <p14:creationId xmlns:p14="http://schemas.microsoft.com/office/powerpoint/2010/main" val="12470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68D8C5A-D6A8-4B82-A915-65B3BE9D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1A4306A5-A549-4C0D-A7D2-34D4D4A99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39">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White bulbs with a yellow one standing out">
            <a:extLst>
              <a:ext uri="{FF2B5EF4-FFF2-40B4-BE49-F238E27FC236}">
                <a16:creationId xmlns:a16="http://schemas.microsoft.com/office/drawing/2014/main" id="{FA88B54B-419B-4ACF-85D7-4B0CE14F34A7}"/>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DFB054A8-44F1-4866-8792-28C982E04F13}"/>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spc="-100" dirty="0">
                <a:solidFill>
                  <a:schemeClr val="tx1"/>
                </a:solidFill>
              </a:rPr>
              <a:t>Have you had an employer reach out to you? Do tell!</a:t>
            </a:r>
          </a:p>
        </p:txBody>
      </p:sp>
    </p:spTree>
    <p:extLst>
      <p:ext uri="{BB962C8B-B14F-4D97-AF65-F5344CB8AC3E}">
        <p14:creationId xmlns:p14="http://schemas.microsoft.com/office/powerpoint/2010/main" val="42317310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9F93-4A51-49A7-8ECF-EFD940B0EEBF}"/>
              </a:ext>
            </a:extLst>
          </p:cNvPr>
          <p:cNvSpPr>
            <a:spLocks noGrp="1"/>
          </p:cNvSpPr>
          <p:nvPr>
            <p:ph type="title"/>
          </p:nvPr>
        </p:nvSpPr>
        <p:spPr/>
        <p:txBody>
          <a:bodyPr/>
          <a:lstStyle/>
          <a:p>
            <a:r>
              <a:rPr lang="en-CA" dirty="0"/>
              <a:t>What workforce and workplace delivery challenges do you face?</a:t>
            </a:r>
          </a:p>
        </p:txBody>
      </p:sp>
      <p:sp>
        <p:nvSpPr>
          <p:cNvPr id="3" name="Content Placeholder 2">
            <a:extLst>
              <a:ext uri="{FF2B5EF4-FFF2-40B4-BE49-F238E27FC236}">
                <a16:creationId xmlns:a16="http://schemas.microsoft.com/office/drawing/2014/main" id="{6D9440B5-4C68-4C90-9EC8-DF34E798D548}"/>
              </a:ext>
            </a:extLst>
          </p:cNvPr>
          <p:cNvSpPr>
            <a:spLocks noGrp="1"/>
          </p:cNvSpPr>
          <p:nvPr>
            <p:ph idx="1"/>
          </p:nvPr>
        </p:nvSpPr>
        <p:spPr/>
        <p:txBody>
          <a:bodyPr/>
          <a:lstStyle/>
          <a:p>
            <a:r>
              <a:rPr lang="en-CA" dirty="0"/>
              <a:t>Accessing workforce specific resources</a:t>
            </a:r>
          </a:p>
          <a:p>
            <a:r>
              <a:rPr lang="en-CA" dirty="0"/>
              <a:t>ESL barriers</a:t>
            </a:r>
          </a:p>
          <a:p>
            <a:r>
              <a:rPr lang="en-CA" dirty="0"/>
              <a:t>Employer and employee buy-in</a:t>
            </a:r>
          </a:p>
          <a:p>
            <a:r>
              <a:rPr lang="en-CA" dirty="0"/>
              <a:t>Quick fixes</a:t>
            </a:r>
          </a:p>
          <a:p>
            <a:r>
              <a:rPr lang="en-CA" dirty="0"/>
              <a:t>“Just in time” expectations</a:t>
            </a:r>
          </a:p>
          <a:p>
            <a:r>
              <a:rPr lang="en-CA" dirty="0"/>
              <a:t>Lack of time to build relationships</a:t>
            </a:r>
          </a:p>
          <a:p>
            <a:r>
              <a:rPr lang="en-CA" dirty="0"/>
              <a:t>LBS requirements don’t always lend themselves to delivery in the workplace</a:t>
            </a:r>
          </a:p>
        </p:txBody>
      </p:sp>
    </p:spTree>
    <p:extLst>
      <p:ext uri="{BB962C8B-B14F-4D97-AF65-F5344CB8AC3E}">
        <p14:creationId xmlns:p14="http://schemas.microsoft.com/office/powerpoint/2010/main" val="211645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7CF0C38-94A0-4E83-8B40-3272B1FEEADB}"/>
              </a:ext>
            </a:extLst>
          </p:cNvPr>
          <p:cNvSpPr>
            <a:spLocks noGrp="1"/>
          </p:cNvSpPr>
          <p:nvPr>
            <p:ph type="title"/>
          </p:nvPr>
        </p:nvSpPr>
        <p:spPr>
          <a:xfrm>
            <a:off x="1600754" y="1087373"/>
            <a:ext cx="8983489" cy="1250473"/>
          </a:xfrm>
        </p:spPr>
        <p:txBody>
          <a:bodyPr vert="horz" lIns="91440" tIns="45720" rIns="91440" bIns="45720" rtlCol="0" anchor="ctr">
            <a:normAutofit fontScale="90000"/>
          </a:bodyPr>
          <a:lstStyle/>
          <a:p>
            <a:r>
              <a:rPr lang="en-US" sz="3600" dirty="0"/>
              <a:t>What topic(s) for future training/workshops/webinars related to workplace and workforce literacy would you like to see?</a:t>
            </a: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ext Placeholder 3">
            <a:extLst>
              <a:ext uri="{FF2B5EF4-FFF2-40B4-BE49-F238E27FC236}">
                <a16:creationId xmlns:a16="http://schemas.microsoft.com/office/drawing/2014/main" id="{A7ED77DE-10C2-4C3C-AC9E-24B61F492FC8}"/>
              </a:ext>
            </a:extLst>
          </p:cNvPr>
          <p:cNvSpPr>
            <a:spLocks noGrp="1"/>
          </p:cNvSpPr>
          <p:nvPr>
            <p:ph type="body" sz="half" idx="2"/>
          </p:nvPr>
        </p:nvSpPr>
        <p:spPr>
          <a:xfrm>
            <a:off x="1600753" y="2535446"/>
            <a:ext cx="8983489" cy="3554457"/>
          </a:xfrm>
        </p:spPr>
        <p:txBody>
          <a:bodyPr vert="horz" lIns="91440" tIns="45720" rIns="91440" bIns="45720" rtlCol="0" anchor="ctr">
            <a:normAutofit/>
          </a:bodyPr>
          <a:lstStyle/>
          <a:p>
            <a:pPr indent="-182880">
              <a:lnSpc>
                <a:spcPct val="90000"/>
              </a:lnSpc>
              <a:buFont typeface="Wingdings 2" pitchFamily="18" charset="2"/>
              <a:buChar char=""/>
            </a:pPr>
            <a:r>
              <a:rPr lang="en-US" sz="2000" dirty="0">
                <a:solidFill>
                  <a:schemeClr val="tx1"/>
                </a:solidFill>
              </a:rPr>
              <a:t>How to convince learners of the importance</a:t>
            </a:r>
          </a:p>
          <a:p>
            <a:pPr indent="-182880">
              <a:lnSpc>
                <a:spcPct val="90000"/>
              </a:lnSpc>
              <a:buFont typeface="Wingdings 2" pitchFamily="18" charset="2"/>
              <a:buChar char=""/>
            </a:pPr>
            <a:r>
              <a:rPr lang="en-US" sz="2000" dirty="0">
                <a:solidFill>
                  <a:schemeClr val="tx1"/>
                </a:solidFill>
              </a:rPr>
              <a:t>More around workforce literacy</a:t>
            </a:r>
          </a:p>
          <a:p>
            <a:pPr indent="-182880">
              <a:lnSpc>
                <a:spcPct val="90000"/>
              </a:lnSpc>
              <a:buFont typeface="Wingdings 2" pitchFamily="18" charset="2"/>
              <a:buChar char=""/>
            </a:pPr>
            <a:r>
              <a:rPr lang="en-US" sz="2000" dirty="0">
                <a:solidFill>
                  <a:schemeClr val="tx1"/>
                </a:solidFill>
              </a:rPr>
              <a:t>Apprenticeship math</a:t>
            </a:r>
          </a:p>
          <a:p>
            <a:pPr indent="-182880">
              <a:lnSpc>
                <a:spcPct val="90000"/>
              </a:lnSpc>
              <a:buFont typeface="Wingdings 2" pitchFamily="18" charset="2"/>
              <a:buChar char=""/>
            </a:pPr>
            <a:r>
              <a:rPr lang="en-US" sz="2000" dirty="0">
                <a:solidFill>
                  <a:schemeClr val="tx1"/>
                </a:solidFill>
              </a:rPr>
              <a:t>How to develop focused curriculum</a:t>
            </a:r>
          </a:p>
          <a:p>
            <a:pPr indent="-182880">
              <a:lnSpc>
                <a:spcPct val="90000"/>
              </a:lnSpc>
              <a:buFont typeface="Wingdings 2" pitchFamily="18" charset="2"/>
              <a:buChar char=""/>
            </a:pPr>
            <a:r>
              <a:rPr lang="en-US" sz="2000" dirty="0">
                <a:solidFill>
                  <a:schemeClr val="tx1"/>
                </a:solidFill>
              </a:rPr>
              <a:t>How to teach online to learners with lower levels of literacy</a:t>
            </a:r>
          </a:p>
          <a:p>
            <a:pPr indent="-182880">
              <a:lnSpc>
                <a:spcPct val="90000"/>
              </a:lnSpc>
              <a:buFont typeface="Wingdings 2" pitchFamily="18" charset="2"/>
              <a:buChar char=""/>
            </a:pPr>
            <a:r>
              <a:rPr lang="en-US" sz="2000" dirty="0">
                <a:solidFill>
                  <a:schemeClr val="tx1"/>
                </a:solidFill>
              </a:rPr>
              <a:t>Increasing digital skills for practitioners</a:t>
            </a:r>
          </a:p>
          <a:p>
            <a:pPr>
              <a:lnSpc>
                <a:spcPct val="90000"/>
              </a:lnSpc>
            </a:pPr>
            <a:endParaRPr lang="en-US" dirty="0">
              <a:solidFill>
                <a:schemeClr val="tx1"/>
              </a:solidFill>
            </a:endParaRPr>
          </a:p>
        </p:txBody>
      </p:sp>
    </p:spTree>
    <p:extLst>
      <p:ext uri="{BB962C8B-B14F-4D97-AF65-F5344CB8AC3E}">
        <p14:creationId xmlns:p14="http://schemas.microsoft.com/office/powerpoint/2010/main" val="367451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7CF0C38-94A0-4E83-8B40-3272B1FEEADB}"/>
              </a:ext>
            </a:extLst>
          </p:cNvPr>
          <p:cNvSpPr>
            <a:spLocks noGrp="1"/>
          </p:cNvSpPr>
          <p:nvPr>
            <p:ph type="title"/>
          </p:nvPr>
        </p:nvSpPr>
        <p:spPr>
          <a:xfrm>
            <a:off x="1600754" y="1087373"/>
            <a:ext cx="8983489" cy="1250473"/>
          </a:xfrm>
        </p:spPr>
        <p:txBody>
          <a:bodyPr vert="horz" lIns="91440" tIns="45720" rIns="91440" bIns="45720" rtlCol="0" anchor="ctr">
            <a:normAutofit fontScale="90000"/>
          </a:bodyPr>
          <a:lstStyle/>
          <a:p>
            <a:r>
              <a:rPr lang="en-US" sz="3600" dirty="0"/>
              <a:t>What topic(s) for future training/workshops/webinars related to workplace and workforce literacy would you like to see (cont’d)?</a:t>
            </a: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ext Placeholder 3">
            <a:extLst>
              <a:ext uri="{FF2B5EF4-FFF2-40B4-BE49-F238E27FC236}">
                <a16:creationId xmlns:a16="http://schemas.microsoft.com/office/drawing/2014/main" id="{A7ED77DE-10C2-4C3C-AC9E-24B61F492FC8}"/>
              </a:ext>
            </a:extLst>
          </p:cNvPr>
          <p:cNvSpPr>
            <a:spLocks noGrp="1"/>
          </p:cNvSpPr>
          <p:nvPr>
            <p:ph type="body" sz="half" idx="2"/>
          </p:nvPr>
        </p:nvSpPr>
        <p:spPr>
          <a:xfrm>
            <a:off x="1600753" y="2535446"/>
            <a:ext cx="8983489" cy="3554457"/>
          </a:xfrm>
        </p:spPr>
        <p:txBody>
          <a:bodyPr vert="horz" lIns="91440" tIns="45720" rIns="91440" bIns="45720" rtlCol="0" anchor="ctr">
            <a:normAutofit/>
          </a:bodyPr>
          <a:lstStyle/>
          <a:p>
            <a:pPr indent="-182880">
              <a:lnSpc>
                <a:spcPct val="90000"/>
              </a:lnSpc>
              <a:buFont typeface="Wingdings 2" pitchFamily="18" charset="2"/>
              <a:buChar char=""/>
            </a:pPr>
            <a:r>
              <a:rPr lang="en-US" sz="2000" dirty="0">
                <a:solidFill>
                  <a:schemeClr val="tx1"/>
                </a:solidFill>
              </a:rPr>
              <a:t>Employer needs analysis</a:t>
            </a:r>
          </a:p>
          <a:p>
            <a:pPr indent="-182880">
              <a:lnSpc>
                <a:spcPct val="90000"/>
              </a:lnSpc>
              <a:buFont typeface="Wingdings 2" pitchFamily="18" charset="2"/>
              <a:buChar char=""/>
            </a:pPr>
            <a:r>
              <a:rPr lang="en-US" sz="2000" dirty="0">
                <a:solidFill>
                  <a:schemeClr val="tx1"/>
                </a:solidFill>
              </a:rPr>
              <a:t>Marketing strategies to employers and to ES</a:t>
            </a:r>
          </a:p>
          <a:p>
            <a:pPr indent="-182880">
              <a:lnSpc>
                <a:spcPct val="90000"/>
              </a:lnSpc>
              <a:buFont typeface="Wingdings 2" pitchFamily="18" charset="2"/>
              <a:buChar char=""/>
            </a:pPr>
            <a:r>
              <a:rPr lang="en-US" sz="2000" dirty="0">
                <a:solidFill>
                  <a:schemeClr val="tx1"/>
                </a:solidFill>
              </a:rPr>
              <a:t>Sector-specific training</a:t>
            </a:r>
          </a:p>
          <a:p>
            <a:pPr indent="-182880">
              <a:lnSpc>
                <a:spcPct val="90000"/>
              </a:lnSpc>
              <a:buFont typeface="Wingdings 2" pitchFamily="18" charset="2"/>
              <a:buChar char=""/>
            </a:pPr>
            <a:r>
              <a:rPr lang="en-US" sz="2000" dirty="0">
                <a:solidFill>
                  <a:schemeClr val="tx1"/>
                </a:solidFill>
              </a:rPr>
              <a:t>Transferable skills in the workforce for mature workers</a:t>
            </a:r>
          </a:p>
          <a:p>
            <a:pPr indent="-182880">
              <a:lnSpc>
                <a:spcPct val="90000"/>
              </a:lnSpc>
              <a:buFont typeface="Wingdings 2" pitchFamily="18" charset="2"/>
              <a:buChar char=""/>
            </a:pPr>
            <a:r>
              <a:rPr lang="en-US" sz="2000" dirty="0">
                <a:solidFill>
                  <a:schemeClr val="tx1"/>
                </a:solidFill>
              </a:rPr>
              <a:t>Balancing “training for work” with “training for life”</a:t>
            </a:r>
          </a:p>
          <a:p>
            <a:pPr>
              <a:lnSpc>
                <a:spcPct val="90000"/>
              </a:lnSpc>
            </a:pPr>
            <a:endParaRPr lang="en-US" sz="2000" dirty="0">
              <a:solidFill>
                <a:schemeClr val="tx1"/>
              </a:solidFill>
            </a:endParaRPr>
          </a:p>
        </p:txBody>
      </p:sp>
    </p:spTree>
    <p:extLst>
      <p:ext uri="{BB962C8B-B14F-4D97-AF65-F5344CB8AC3E}">
        <p14:creationId xmlns:p14="http://schemas.microsoft.com/office/powerpoint/2010/main" val="111159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0700E9-5AAF-48A9-BDC3-DE43F1F4E329}"/>
              </a:ext>
            </a:extLst>
          </p:cNvPr>
          <p:cNvSpPr>
            <a:spLocks noGrp="1"/>
          </p:cNvSpPr>
          <p:nvPr>
            <p:ph type="title"/>
          </p:nvPr>
        </p:nvSpPr>
        <p:spPr>
          <a:xfrm>
            <a:off x="494260" y="1683144"/>
            <a:ext cx="2774922" cy="3491712"/>
          </a:xfrm>
        </p:spPr>
        <p:txBody>
          <a:bodyPr vert="horz" lIns="91440" tIns="45720" rIns="91440" bIns="45720" rtlCol="0" anchor="ctr">
            <a:normAutofit/>
          </a:bodyPr>
          <a:lstStyle/>
          <a:p>
            <a:r>
              <a:rPr lang="en-US" sz="3600" dirty="0"/>
              <a:t>Any other comments?</a:t>
            </a:r>
          </a:p>
        </p:txBody>
      </p:sp>
      <p:sp>
        <p:nvSpPr>
          <p:cNvPr id="4" name="Text Placeholder 3">
            <a:extLst>
              <a:ext uri="{FF2B5EF4-FFF2-40B4-BE49-F238E27FC236}">
                <a16:creationId xmlns:a16="http://schemas.microsoft.com/office/drawing/2014/main" id="{8B6A6D9A-E228-4160-8C92-5904643F1E6F}"/>
              </a:ext>
            </a:extLst>
          </p:cNvPr>
          <p:cNvSpPr>
            <a:spLocks noGrp="1"/>
          </p:cNvSpPr>
          <p:nvPr>
            <p:ph type="body" sz="half" idx="2"/>
          </p:nvPr>
        </p:nvSpPr>
        <p:spPr>
          <a:xfrm>
            <a:off x="4361606" y="1683143"/>
            <a:ext cx="6627377" cy="3491713"/>
          </a:xfrm>
        </p:spPr>
        <p:txBody>
          <a:bodyPr vert="horz" lIns="91440" tIns="45720" rIns="91440" bIns="45720" rtlCol="0" anchor="ctr">
            <a:normAutofit/>
          </a:bodyPr>
          <a:lstStyle/>
          <a:p>
            <a:pPr indent="-182880">
              <a:lnSpc>
                <a:spcPct val="90000"/>
              </a:lnSpc>
              <a:buFont typeface="Wingdings 2" pitchFamily="18" charset="2"/>
              <a:buChar char=""/>
            </a:pPr>
            <a:r>
              <a:rPr lang="en-US" dirty="0">
                <a:solidFill>
                  <a:schemeClr val="tx1">
                    <a:lumMod val="65000"/>
                    <a:lumOff val="35000"/>
                  </a:schemeClr>
                </a:solidFill>
              </a:rPr>
              <a:t>Encourage more blended learning with e-Channel</a:t>
            </a:r>
          </a:p>
          <a:p>
            <a:pPr indent="-182880">
              <a:lnSpc>
                <a:spcPct val="90000"/>
              </a:lnSpc>
              <a:buFont typeface="Wingdings 2" pitchFamily="18" charset="2"/>
              <a:buChar char=""/>
            </a:pPr>
            <a:r>
              <a:rPr lang="en-US" dirty="0">
                <a:solidFill>
                  <a:schemeClr val="tx1">
                    <a:lumMod val="65000"/>
                    <a:lumOff val="35000"/>
                  </a:schemeClr>
                </a:solidFill>
              </a:rPr>
              <a:t>Vast difference in knowledge from one practitioner to another</a:t>
            </a:r>
          </a:p>
          <a:p>
            <a:pPr indent="-182880">
              <a:lnSpc>
                <a:spcPct val="90000"/>
              </a:lnSpc>
              <a:buFont typeface="Wingdings 2" pitchFamily="18" charset="2"/>
              <a:buChar char=""/>
            </a:pPr>
            <a:r>
              <a:rPr lang="en-US" dirty="0">
                <a:solidFill>
                  <a:schemeClr val="tx1">
                    <a:lumMod val="65000"/>
                    <a:lumOff val="35000"/>
                  </a:schemeClr>
                </a:solidFill>
              </a:rPr>
              <a:t>Any training on this topic will be appreciated</a:t>
            </a:r>
          </a:p>
          <a:p>
            <a:pPr indent="-182880">
              <a:lnSpc>
                <a:spcPct val="90000"/>
              </a:lnSpc>
              <a:buFont typeface="Wingdings 2" pitchFamily="18" charset="2"/>
              <a:buChar char=""/>
            </a:pPr>
            <a:r>
              <a:rPr lang="en-US" dirty="0">
                <a:solidFill>
                  <a:schemeClr val="tx1">
                    <a:lumMod val="65000"/>
                    <a:lumOff val="35000"/>
                  </a:schemeClr>
                </a:solidFill>
              </a:rPr>
              <a:t>Future expectations related to workplace and workforce</a:t>
            </a:r>
          </a:p>
          <a:p>
            <a:pPr indent="-182880">
              <a:lnSpc>
                <a:spcPct val="90000"/>
              </a:lnSpc>
              <a:buFont typeface="Wingdings 2" pitchFamily="18" charset="2"/>
              <a:buChar char=""/>
            </a:pPr>
            <a:r>
              <a:rPr lang="en-US" dirty="0">
                <a:solidFill>
                  <a:schemeClr val="tx1">
                    <a:lumMod val="65000"/>
                    <a:lumOff val="35000"/>
                  </a:schemeClr>
                </a:solidFill>
              </a:rPr>
              <a:t>The role of foundational skills in building workplace and workforce skills</a:t>
            </a:r>
          </a:p>
          <a:p>
            <a:pPr indent="-182880">
              <a:lnSpc>
                <a:spcPct val="90000"/>
              </a:lnSpc>
              <a:buFont typeface="Wingdings 2" pitchFamily="18" charset="2"/>
              <a:buChar char=""/>
            </a:pPr>
            <a:r>
              <a:rPr lang="en-US" dirty="0">
                <a:solidFill>
                  <a:schemeClr val="tx1">
                    <a:lumMod val="65000"/>
                    <a:lumOff val="35000"/>
                  </a:schemeClr>
                </a:solidFill>
              </a:rPr>
              <a:t>The importance of Clear Language in the workplace</a:t>
            </a:r>
          </a:p>
        </p:txBody>
      </p:sp>
      <p:sp>
        <p:nvSpPr>
          <p:cNvPr id="17" name="Freeform: Shape 16">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54580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EED4A-A616-41D1-8607-41254DEFD4E0}"/>
              </a:ext>
            </a:extLst>
          </p:cNvPr>
          <p:cNvSpPr>
            <a:spLocks noGrp="1"/>
          </p:cNvSpPr>
          <p:nvPr>
            <p:ph type="title"/>
          </p:nvPr>
        </p:nvSpPr>
        <p:spPr/>
        <p:txBody>
          <a:bodyPr/>
          <a:lstStyle/>
          <a:p>
            <a:r>
              <a:rPr lang="en-CA" dirty="0"/>
              <a:t>Welcome!</a:t>
            </a:r>
          </a:p>
        </p:txBody>
      </p:sp>
      <p:sp>
        <p:nvSpPr>
          <p:cNvPr id="6" name="Content Placeholder 5">
            <a:extLst>
              <a:ext uri="{FF2B5EF4-FFF2-40B4-BE49-F238E27FC236}">
                <a16:creationId xmlns:a16="http://schemas.microsoft.com/office/drawing/2014/main" id="{938FFF04-688C-4AA0-AD53-CF36EF2CF9DE}"/>
              </a:ext>
            </a:extLst>
          </p:cNvPr>
          <p:cNvSpPr>
            <a:spLocks noGrp="1"/>
          </p:cNvSpPr>
          <p:nvPr>
            <p:ph idx="1"/>
          </p:nvPr>
        </p:nvSpPr>
        <p:spPr/>
        <p:txBody>
          <a:bodyPr/>
          <a:lstStyle/>
          <a:p>
            <a:pPr marL="0" indent="0">
              <a:buNone/>
            </a:pPr>
            <a:r>
              <a:rPr lang="en-CA" sz="2400" b="1" dirty="0"/>
              <a:t>Partners</a:t>
            </a:r>
          </a:p>
          <a:p>
            <a:pPr marL="0" indent="0">
              <a:buNone/>
            </a:pPr>
            <a:r>
              <a:rPr lang="fr-FR" dirty="0"/>
              <a:t>Coalition Ontarienne De Formation Des Adultes</a:t>
            </a:r>
          </a:p>
          <a:p>
            <a:pPr marL="0" indent="0">
              <a:buNone/>
            </a:pPr>
            <a:r>
              <a:rPr lang="fr-FR" dirty="0"/>
              <a:t>Contact North</a:t>
            </a:r>
          </a:p>
          <a:p>
            <a:pPr marL="0" indent="0">
              <a:buNone/>
            </a:pPr>
            <a:r>
              <a:rPr lang="en-CA" dirty="0"/>
              <a:t>Literacy Network of Durham Region</a:t>
            </a:r>
          </a:p>
          <a:p>
            <a:pPr marL="0" indent="0">
              <a:buNone/>
            </a:pPr>
            <a:r>
              <a:rPr lang="en-CA" dirty="0"/>
              <a:t>Literacy Northwest</a:t>
            </a:r>
          </a:p>
          <a:p>
            <a:pPr marL="0" indent="0">
              <a:buNone/>
            </a:pPr>
            <a:r>
              <a:rPr lang="en-CA" dirty="0"/>
              <a:t>Literacy Link Niagara</a:t>
            </a:r>
          </a:p>
          <a:p>
            <a:pPr marL="0" indent="0">
              <a:buNone/>
            </a:pPr>
            <a:r>
              <a:rPr lang="en-CA" dirty="0"/>
              <a:t>Literacy Link South Central</a:t>
            </a:r>
          </a:p>
          <a:p>
            <a:pPr marL="0" indent="0">
              <a:buNone/>
            </a:pPr>
            <a:r>
              <a:rPr lang="en-US" dirty="0"/>
              <a:t>Rideau Ottawa Valley Learning Network</a:t>
            </a:r>
          </a:p>
          <a:p>
            <a:pPr marL="0" indent="0">
              <a:buNone/>
            </a:pPr>
            <a:endParaRPr lang="en-CA" dirty="0"/>
          </a:p>
          <a:p>
            <a:pPr marL="0" indent="0">
              <a:buNone/>
            </a:pPr>
            <a:endParaRPr lang="en-CA" dirty="0"/>
          </a:p>
        </p:txBody>
      </p:sp>
      <p:pic>
        <p:nvPicPr>
          <p:cNvPr id="5" name="Picture 4" descr="A picture containing text, queen, vector graphics, businesscard&#10;&#10;Description automatically generated">
            <a:extLst>
              <a:ext uri="{FF2B5EF4-FFF2-40B4-BE49-F238E27FC236}">
                <a16:creationId xmlns:a16="http://schemas.microsoft.com/office/drawing/2014/main" id="{4458665D-25C1-4DF3-ACCA-21EFE39DE60A}"/>
              </a:ext>
            </a:extLst>
          </p:cNvPr>
          <p:cNvPicPr>
            <a:picLocks noChangeAspect="1"/>
          </p:cNvPicPr>
          <p:nvPr/>
        </p:nvPicPr>
        <p:blipFill>
          <a:blip r:embed="rId3"/>
          <a:stretch>
            <a:fillRect/>
          </a:stretch>
        </p:blipFill>
        <p:spPr>
          <a:xfrm flipH="1">
            <a:off x="9996964" y="4390379"/>
            <a:ext cx="1937384" cy="1933575"/>
          </a:xfrm>
          <a:prstGeom prst="rect">
            <a:avLst/>
          </a:prstGeom>
        </p:spPr>
      </p:pic>
    </p:spTree>
    <p:extLst>
      <p:ext uri="{BB962C8B-B14F-4D97-AF65-F5344CB8AC3E}">
        <p14:creationId xmlns:p14="http://schemas.microsoft.com/office/powerpoint/2010/main" val="232706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p:txBody>
          <a:bodyPr/>
          <a:lstStyle/>
          <a:p>
            <a:r>
              <a:rPr lang="en-CA" dirty="0"/>
              <a:t>LBS Support Organization Results</a:t>
            </a:r>
          </a:p>
        </p:txBody>
      </p:sp>
      <p:sp>
        <p:nvSpPr>
          <p:cNvPr id="7" name="Content Placeholder 6">
            <a:extLst>
              <a:ext uri="{FF2B5EF4-FFF2-40B4-BE49-F238E27FC236}">
                <a16:creationId xmlns:a16="http://schemas.microsoft.com/office/drawing/2014/main" id="{9288606B-1A45-44E2-AF9F-9E5281BEA4E9}"/>
              </a:ext>
            </a:extLst>
          </p:cNvPr>
          <p:cNvSpPr>
            <a:spLocks noGrp="1"/>
          </p:cNvSpPr>
          <p:nvPr>
            <p:ph idx="1"/>
          </p:nvPr>
        </p:nvSpPr>
        <p:spPr/>
        <p:txBody>
          <a:bodyPr/>
          <a:lstStyle/>
          <a:p>
            <a:r>
              <a:rPr lang="en-CA" dirty="0"/>
              <a:t>11 complete surveys; 3 partial surveys</a:t>
            </a:r>
          </a:p>
          <a:p>
            <a:r>
              <a:rPr lang="en-CA" dirty="0"/>
              <a:t>June 2021</a:t>
            </a:r>
          </a:p>
        </p:txBody>
      </p:sp>
      <p:pic>
        <p:nvPicPr>
          <p:cNvPr id="14" name="Content Placeholder 10" descr="A picture containing text, vector graphics&#10;&#10;Description automatically generated">
            <a:extLst>
              <a:ext uri="{FF2B5EF4-FFF2-40B4-BE49-F238E27FC236}">
                <a16:creationId xmlns:a16="http://schemas.microsoft.com/office/drawing/2014/main" id="{17478851-22A9-4779-B3FC-933860B4AC48}"/>
              </a:ext>
            </a:extLst>
          </p:cNvPr>
          <p:cNvPicPr>
            <a:picLocks noChangeAspect="1"/>
          </p:cNvPicPr>
          <p:nvPr/>
        </p:nvPicPr>
        <p:blipFill>
          <a:blip r:embed="rId3"/>
          <a:stretch>
            <a:fillRect/>
          </a:stretch>
        </p:blipFill>
        <p:spPr>
          <a:xfrm>
            <a:off x="10335706" y="4800152"/>
            <a:ext cx="1603375" cy="1603375"/>
          </a:xfrm>
          <a:prstGeom prst="rect">
            <a:avLst/>
          </a:prstGeom>
        </p:spPr>
      </p:pic>
    </p:spTree>
    <p:extLst>
      <p:ext uri="{BB962C8B-B14F-4D97-AF65-F5344CB8AC3E}">
        <p14:creationId xmlns:p14="http://schemas.microsoft.com/office/powerpoint/2010/main" val="110433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4ACE-F07B-407B-BD6B-E7EFD383402A}"/>
              </a:ext>
            </a:extLst>
          </p:cNvPr>
          <p:cNvSpPr>
            <a:spLocks noGrp="1"/>
          </p:cNvSpPr>
          <p:nvPr>
            <p:ph type="title"/>
          </p:nvPr>
        </p:nvSpPr>
        <p:spPr/>
        <p:txBody>
          <a:bodyPr/>
          <a:lstStyle/>
          <a:p>
            <a:r>
              <a:rPr lang="en-CA" dirty="0"/>
              <a:t>LBS Support Organizations</a:t>
            </a:r>
          </a:p>
        </p:txBody>
      </p:sp>
      <p:sp>
        <p:nvSpPr>
          <p:cNvPr id="3" name="Content Placeholder 2">
            <a:extLst>
              <a:ext uri="{FF2B5EF4-FFF2-40B4-BE49-F238E27FC236}">
                <a16:creationId xmlns:a16="http://schemas.microsoft.com/office/drawing/2014/main" id="{F4340885-934C-4677-9626-7AAF165E6386}"/>
              </a:ext>
            </a:extLst>
          </p:cNvPr>
          <p:cNvSpPr>
            <a:spLocks noGrp="1"/>
          </p:cNvSpPr>
          <p:nvPr>
            <p:ph idx="1"/>
          </p:nvPr>
        </p:nvSpPr>
        <p:spPr/>
        <p:txBody>
          <a:bodyPr/>
          <a:lstStyle/>
          <a:p>
            <a:r>
              <a:rPr lang="en-CA" dirty="0"/>
              <a:t>16 regional literacy networks</a:t>
            </a:r>
          </a:p>
          <a:p>
            <a:r>
              <a:rPr lang="en-CA" dirty="0"/>
              <a:t>4 sectoral organizations (LLO, CLO, CESBA, ACE)</a:t>
            </a:r>
          </a:p>
          <a:p>
            <a:r>
              <a:rPr lang="en-CA" dirty="0"/>
              <a:t>3 streams (DLI, COFA, ONLC)</a:t>
            </a:r>
          </a:p>
          <a:p>
            <a:r>
              <a:rPr lang="en-CA" dirty="0"/>
              <a:t>2 technological support orgs – </a:t>
            </a:r>
            <a:r>
              <a:rPr lang="en-CA" dirty="0" err="1"/>
              <a:t>AlphaPlus</a:t>
            </a:r>
            <a:r>
              <a:rPr lang="en-CA" dirty="0"/>
              <a:t> and Contact North</a:t>
            </a:r>
          </a:p>
        </p:txBody>
      </p:sp>
    </p:spTree>
    <p:extLst>
      <p:ext uri="{BB962C8B-B14F-4D97-AF65-F5344CB8AC3E}">
        <p14:creationId xmlns:p14="http://schemas.microsoft.com/office/powerpoint/2010/main" val="143377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68D8C5A-D6A8-4B82-A915-65B3BE9D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1A4306A5-A549-4C0D-A7D2-34D4D4A99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39">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White bulbs with a yellow one standing out">
            <a:extLst>
              <a:ext uri="{FF2B5EF4-FFF2-40B4-BE49-F238E27FC236}">
                <a16:creationId xmlns:a16="http://schemas.microsoft.com/office/drawing/2014/main" id="{FA88B54B-419B-4ACF-85D7-4B0CE14F34A7}"/>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DFB054A8-44F1-4866-8792-28C982E04F13}"/>
              </a:ext>
            </a:extLst>
          </p:cNvPr>
          <p:cNvSpPr>
            <a:spLocks noGrp="1"/>
          </p:cNvSpPr>
          <p:nvPr>
            <p:ph type="title"/>
          </p:nvPr>
        </p:nvSpPr>
        <p:spPr>
          <a:xfrm>
            <a:off x="1069848" y="1298448"/>
            <a:ext cx="7315200" cy="3255264"/>
          </a:xfrm>
        </p:spPr>
        <p:txBody>
          <a:bodyPr vert="horz" lIns="91440" tIns="45720" rIns="91440" bIns="45720" rtlCol="0" anchor="b">
            <a:normAutofit fontScale="90000"/>
          </a:bodyPr>
          <a:lstStyle/>
          <a:p>
            <a:r>
              <a:rPr lang="en-US" sz="5900" spc="-100" dirty="0">
                <a:solidFill>
                  <a:schemeClr val="tx1"/>
                </a:solidFill>
              </a:rPr>
              <a:t>What role(s) do Support Orgs play in supporting workforce and workplace literacy?</a:t>
            </a:r>
          </a:p>
        </p:txBody>
      </p:sp>
    </p:spTree>
    <p:extLst>
      <p:ext uri="{BB962C8B-B14F-4D97-AF65-F5344CB8AC3E}">
        <p14:creationId xmlns:p14="http://schemas.microsoft.com/office/powerpoint/2010/main" val="95439558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869-0A93-43D0-B593-53E6ABC05A7D}"/>
              </a:ext>
            </a:extLst>
          </p:cNvPr>
          <p:cNvSpPr>
            <a:spLocks noGrp="1"/>
          </p:cNvSpPr>
          <p:nvPr>
            <p:ph type="title"/>
          </p:nvPr>
        </p:nvSpPr>
        <p:spPr>
          <a:xfrm>
            <a:off x="252919" y="226243"/>
            <a:ext cx="2947482" cy="5498777"/>
          </a:xfrm>
        </p:spPr>
        <p:txBody>
          <a:bodyPr>
            <a:normAutofit/>
          </a:bodyPr>
          <a:lstStyle/>
          <a:p>
            <a:r>
              <a:rPr lang="en-CA" dirty="0"/>
              <a:t>How effective do you feel your support organization is at:</a:t>
            </a:r>
          </a:p>
        </p:txBody>
      </p:sp>
      <p:graphicFrame>
        <p:nvGraphicFramePr>
          <p:cNvPr id="4" name="Table 4">
            <a:extLst>
              <a:ext uri="{FF2B5EF4-FFF2-40B4-BE49-F238E27FC236}">
                <a16:creationId xmlns:a16="http://schemas.microsoft.com/office/drawing/2014/main" id="{9456C168-45ED-4042-BB43-970A24241040}"/>
              </a:ext>
            </a:extLst>
          </p:cNvPr>
          <p:cNvGraphicFramePr>
            <a:graphicFrameLocks noGrp="1"/>
          </p:cNvGraphicFramePr>
          <p:nvPr>
            <p:ph idx="1"/>
            <p:extLst>
              <p:ext uri="{D42A27DB-BD31-4B8C-83A1-F6EECF244321}">
                <p14:modId xmlns:p14="http://schemas.microsoft.com/office/powerpoint/2010/main" val="2021126141"/>
              </p:ext>
            </p:extLst>
          </p:nvPr>
        </p:nvGraphicFramePr>
        <p:xfrm>
          <a:off x="3868738" y="863600"/>
          <a:ext cx="7315200" cy="3200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913328732"/>
                    </a:ext>
                  </a:extLst>
                </a:gridCol>
                <a:gridCol w="1828800">
                  <a:extLst>
                    <a:ext uri="{9D8B030D-6E8A-4147-A177-3AD203B41FA5}">
                      <a16:colId xmlns:a16="http://schemas.microsoft.com/office/drawing/2014/main" val="1236985102"/>
                    </a:ext>
                  </a:extLst>
                </a:gridCol>
                <a:gridCol w="1828800">
                  <a:extLst>
                    <a:ext uri="{9D8B030D-6E8A-4147-A177-3AD203B41FA5}">
                      <a16:colId xmlns:a16="http://schemas.microsoft.com/office/drawing/2014/main" val="2959250819"/>
                    </a:ext>
                  </a:extLst>
                </a:gridCol>
                <a:gridCol w="1828800">
                  <a:extLst>
                    <a:ext uri="{9D8B030D-6E8A-4147-A177-3AD203B41FA5}">
                      <a16:colId xmlns:a16="http://schemas.microsoft.com/office/drawing/2014/main" val="3393992184"/>
                    </a:ext>
                  </a:extLst>
                </a:gridCol>
              </a:tblGrid>
              <a:tr h="370840">
                <a:tc>
                  <a:txBody>
                    <a:bodyPr/>
                    <a:lstStyle/>
                    <a:p>
                      <a:endParaRPr lang="en-CA"/>
                    </a:p>
                  </a:txBody>
                  <a:tcPr/>
                </a:tc>
                <a:tc>
                  <a:txBody>
                    <a:bodyPr/>
                    <a:lstStyle/>
                    <a:p>
                      <a:pPr algn="ctr"/>
                      <a:r>
                        <a:rPr lang="en-CA" dirty="0"/>
                        <a:t>Not very effective</a:t>
                      </a:r>
                    </a:p>
                    <a:p>
                      <a:pPr algn="ctr"/>
                      <a:r>
                        <a:rPr lang="en-CA" dirty="0"/>
                        <a:t>(1-3)*</a:t>
                      </a:r>
                    </a:p>
                  </a:txBody>
                  <a:tcPr/>
                </a:tc>
                <a:tc>
                  <a:txBody>
                    <a:bodyPr/>
                    <a:lstStyle/>
                    <a:p>
                      <a:pPr algn="ctr"/>
                      <a:r>
                        <a:rPr lang="en-CA" dirty="0"/>
                        <a:t>Somewhat effective</a:t>
                      </a:r>
                    </a:p>
                    <a:p>
                      <a:pPr algn="ctr"/>
                      <a:r>
                        <a:rPr lang="en-CA" dirty="0"/>
                        <a:t>(4-6)</a:t>
                      </a:r>
                    </a:p>
                  </a:txBody>
                  <a:tcPr/>
                </a:tc>
                <a:tc>
                  <a:txBody>
                    <a:bodyPr/>
                    <a:lstStyle/>
                    <a:p>
                      <a:pPr algn="ctr"/>
                      <a:r>
                        <a:rPr lang="en-CA" dirty="0"/>
                        <a:t>Effective</a:t>
                      </a:r>
                    </a:p>
                    <a:p>
                      <a:pPr algn="ctr"/>
                      <a:r>
                        <a:rPr lang="en-CA" dirty="0"/>
                        <a:t>(7-10)</a:t>
                      </a:r>
                    </a:p>
                  </a:txBody>
                  <a:tcPr/>
                </a:tc>
                <a:extLst>
                  <a:ext uri="{0D108BD9-81ED-4DB2-BD59-A6C34878D82A}">
                    <a16:rowId xmlns:a16="http://schemas.microsoft.com/office/drawing/2014/main" val="193053272"/>
                  </a:ext>
                </a:extLst>
              </a:tr>
              <a:tr h="370840">
                <a:tc>
                  <a:txBody>
                    <a:bodyPr/>
                    <a:lstStyle/>
                    <a:p>
                      <a:r>
                        <a:rPr lang="en-US" dirty="0"/>
                        <a:t>assisting programs with understanding the difference between workforce and workplace literacy?</a:t>
                      </a:r>
                      <a:endParaRPr lang="en-CA" dirty="0"/>
                    </a:p>
                  </a:txBody>
                  <a:tcPr/>
                </a:tc>
                <a:tc>
                  <a:txBody>
                    <a:bodyPr/>
                    <a:lstStyle/>
                    <a:p>
                      <a:pPr algn="ctr"/>
                      <a:r>
                        <a:rPr lang="en-CA" dirty="0"/>
                        <a:t>0%</a:t>
                      </a:r>
                    </a:p>
                  </a:txBody>
                  <a:tcPr/>
                </a:tc>
                <a:tc>
                  <a:txBody>
                    <a:bodyPr/>
                    <a:lstStyle/>
                    <a:p>
                      <a:pPr algn="ctr"/>
                      <a:r>
                        <a:rPr lang="en-CA" dirty="0"/>
                        <a:t>35.6%</a:t>
                      </a:r>
                    </a:p>
                  </a:txBody>
                  <a:tcPr/>
                </a:tc>
                <a:tc>
                  <a:txBody>
                    <a:bodyPr/>
                    <a:lstStyle/>
                    <a:p>
                      <a:pPr algn="ctr"/>
                      <a:r>
                        <a:rPr lang="en-CA" dirty="0"/>
                        <a:t>64.3%</a:t>
                      </a:r>
                    </a:p>
                  </a:txBody>
                  <a:tcPr/>
                </a:tc>
                <a:extLst>
                  <a:ext uri="{0D108BD9-81ED-4DB2-BD59-A6C34878D82A}">
                    <a16:rowId xmlns:a16="http://schemas.microsoft.com/office/drawing/2014/main" val="162645179"/>
                  </a:ext>
                </a:extLst>
              </a:tr>
            </a:tbl>
          </a:graphicData>
        </a:graphic>
      </p:graphicFrame>
    </p:spTree>
    <p:extLst>
      <p:ext uri="{BB962C8B-B14F-4D97-AF65-F5344CB8AC3E}">
        <p14:creationId xmlns:p14="http://schemas.microsoft.com/office/powerpoint/2010/main" val="214470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869-0A93-43D0-B593-53E6ABC05A7D}"/>
              </a:ext>
            </a:extLst>
          </p:cNvPr>
          <p:cNvSpPr>
            <a:spLocks noGrp="1"/>
          </p:cNvSpPr>
          <p:nvPr>
            <p:ph type="title"/>
          </p:nvPr>
        </p:nvSpPr>
        <p:spPr>
          <a:xfrm>
            <a:off x="252919" y="226243"/>
            <a:ext cx="2947482" cy="5498777"/>
          </a:xfrm>
        </p:spPr>
        <p:txBody>
          <a:bodyPr>
            <a:normAutofit/>
          </a:bodyPr>
          <a:lstStyle/>
          <a:p>
            <a:r>
              <a:rPr lang="en-CA" dirty="0"/>
              <a:t>How effective do you feel your support organization is at</a:t>
            </a:r>
          </a:p>
        </p:txBody>
      </p:sp>
      <p:graphicFrame>
        <p:nvGraphicFramePr>
          <p:cNvPr id="4" name="Table 4">
            <a:extLst>
              <a:ext uri="{FF2B5EF4-FFF2-40B4-BE49-F238E27FC236}">
                <a16:creationId xmlns:a16="http://schemas.microsoft.com/office/drawing/2014/main" id="{9456C168-45ED-4042-BB43-970A24241040}"/>
              </a:ext>
            </a:extLst>
          </p:cNvPr>
          <p:cNvGraphicFramePr>
            <a:graphicFrameLocks noGrp="1"/>
          </p:cNvGraphicFramePr>
          <p:nvPr>
            <p:ph idx="1"/>
            <p:extLst>
              <p:ext uri="{D42A27DB-BD31-4B8C-83A1-F6EECF244321}">
                <p14:modId xmlns:p14="http://schemas.microsoft.com/office/powerpoint/2010/main" val="790970997"/>
              </p:ext>
            </p:extLst>
          </p:nvPr>
        </p:nvGraphicFramePr>
        <p:xfrm>
          <a:off x="3868738" y="863600"/>
          <a:ext cx="7315200" cy="2377440"/>
        </p:xfrm>
        <a:graphic>
          <a:graphicData uri="http://schemas.openxmlformats.org/drawingml/2006/table">
            <a:tbl>
              <a:tblPr firstRow="1" bandRow="1">
                <a:tableStyleId>{5C22544A-7EE6-4342-B048-85BDC9FD1C3A}</a:tableStyleId>
              </a:tblPr>
              <a:tblGrid>
                <a:gridCol w="1802220">
                  <a:extLst>
                    <a:ext uri="{9D8B030D-6E8A-4147-A177-3AD203B41FA5}">
                      <a16:colId xmlns:a16="http://schemas.microsoft.com/office/drawing/2014/main" val="1913328732"/>
                    </a:ext>
                  </a:extLst>
                </a:gridCol>
                <a:gridCol w="1378245">
                  <a:extLst>
                    <a:ext uri="{9D8B030D-6E8A-4147-A177-3AD203B41FA5}">
                      <a16:colId xmlns:a16="http://schemas.microsoft.com/office/drawing/2014/main" val="1236985102"/>
                    </a:ext>
                  </a:extLst>
                </a:gridCol>
                <a:gridCol w="1378245">
                  <a:extLst>
                    <a:ext uri="{9D8B030D-6E8A-4147-A177-3AD203B41FA5}">
                      <a16:colId xmlns:a16="http://schemas.microsoft.com/office/drawing/2014/main" val="2959250819"/>
                    </a:ext>
                  </a:extLst>
                </a:gridCol>
                <a:gridCol w="1378245">
                  <a:extLst>
                    <a:ext uri="{9D8B030D-6E8A-4147-A177-3AD203B41FA5}">
                      <a16:colId xmlns:a16="http://schemas.microsoft.com/office/drawing/2014/main" val="3393992184"/>
                    </a:ext>
                  </a:extLst>
                </a:gridCol>
                <a:gridCol w="1378245">
                  <a:extLst>
                    <a:ext uri="{9D8B030D-6E8A-4147-A177-3AD203B41FA5}">
                      <a16:colId xmlns:a16="http://schemas.microsoft.com/office/drawing/2014/main" val="2158384100"/>
                    </a:ext>
                  </a:extLst>
                </a:gridCol>
              </a:tblGrid>
              <a:tr h="370840">
                <a:tc>
                  <a:txBody>
                    <a:bodyPr/>
                    <a:lstStyle/>
                    <a:p>
                      <a:endParaRPr lang="en-CA"/>
                    </a:p>
                  </a:txBody>
                  <a:tcPr/>
                </a:tc>
                <a:tc>
                  <a:txBody>
                    <a:bodyPr/>
                    <a:lstStyle/>
                    <a:p>
                      <a:pPr algn="ctr"/>
                      <a:r>
                        <a:rPr lang="en-CA" dirty="0"/>
                        <a:t>Not very effective</a:t>
                      </a:r>
                    </a:p>
                    <a:p>
                      <a:pPr algn="ctr"/>
                      <a:r>
                        <a:rPr lang="en-CA" dirty="0"/>
                        <a:t>(1-3)*</a:t>
                      </a:r>
                    </a:p>
                  </a:txBody>
                  <a:tcPr/>
                </a:tc>
                <a:tc>
                  <a:txBody>
                    <a:bodyPr/>
                    <a:lstStyle/>
                    <a:p>
                      <a:pPr algn="ctr"/>
                      <a:r>
                        <a:rPr lang="en-CA" dirty="0"/>
                        <a:t>Somewhat effective</a:t>
                      </a:r>
                    </a:p>
                    <a:p>
                      <a:pPr algn="ctr"/>
                      <a:r>
                        <a:rPr lang="en-CA" dirty="0"/>
                        <a:t>(4-6)</a:t>
                      </a:r>
                    </a:p>
                  </a:txBody>
                  <a:tcPr/>
                </a:tc>
                <a:tc>
                  <a:txBody>
                    <a:bodyPr/>
                    <a:lstStyle/>
                    <a:p>
                      <a:pPr algn="ctr"/>
                      <a:r>
                        <a:rPr lang="en-CA" dirty="0"/>
                        <a:t>Effective</a:t>
                      </a:r>
                    </a:p>
                    <a:p>
                      <a:pPr algn="ctr"/>
                      <a:r>
                        <a:rPr lang="en-CA" dirty="0"/>
                        <a:t>(7-10)</a:t>
                      </a:r>
                    </a:p>
                  </a:txBody>
                  <a:tcPr/>
                </a:tc>
                <a:tc>
                  <a:txBody>
                    <a:bodyPr/>
                    <a:lstStyle/>
                    <a:p>
                      <a:pPr algn="ctr"/>
                      <a:r>
                        <a:rPr lang="en-CA" dirty="0"/>
                        <a:t>Not applicable</a:t>
                      </a:r>
                    </a:p>
                  </a:txBody>
                  <a:tcPr/>
                </a:tc>
                <a:extLst>
                  <a:ext uri="{0D108BD9-81ED-4DB2-BD59-A6C34878D82A}">
                    <a16:rowId xmlns:a16="http://schemas.microsoft.com/office/drawing/2014/main" val="193053272"/>
                  </a:ext>
                </a:extLst>
              </a:tr>
              <a:tr h="370840">
                <a:tc>
                  <a:txBody>
                    <a:bodyPr/>
                    <a:lstStyle/>
                    <a:p>
                      <a:r>
                        <a:rPr lang="en-US" dirty="0"/>
                        <a:t>Promoting LBS to local </a:t>
                      </a:r>
                      <a:r>
                        <a:rPr lang="en-US" dirty="0" err="1"/>
                        <a:t>SkillsAdvance</a:t>
                      </a:r>
                      <a:r>
                        <a:rPr lang="en-US" dirty="0"/>
                        <a:t> Ontario projects?</a:t>
                      </a:r>
                      <a:endParaRPr lang="en-CA" dirty="0"/>
                    </a:p>
                  </a:txBody>
                  <a:tcPr/>
                </a:tc>
                <a:tc>
                  <a:txBody>
                    <a:bodyPr/>
                    <a:lstStyle/>
                    <a:p>
                      <a:pPr algn="ctr"/>
                      <a:r>
                        <a:rPr lang="en-CA" dirty="0"/>
                        <a:t>7.1%</a:t>
                      </a:r>
                    </a:p>
                  </a:txBody>
                  <a:tcPr/>
                </a:tc>
                <a:tc>
                  <a:txBody>
                    <a:bodyPr/>
                    <a:lstStyle/>
                    <a:p>
                      <a:pPr algn="ctr"/>
                      <a:r>
                        <a:rPr lang="en-CA" dirty="0"/>
                        <a:t>28.5%</a:t>
                      </a:r>
                    </a:p>
                  </a:txBody>
                  <a:tcPr/>
                </a:tc>
                <a:tc>
                  <a:txBody>
                    <a:bodyPr/>
                    <a:lstStyle/>
                    <a:p>
                      <a:pPr algn="ctr"/>
                      <a:r>
                        <a:rPr lang="en-CA" dirty="0"/>
                        <a:t>42.9%</a:t>
                      </a:r>
                    </a:p>
                  </a:txBody>
                  <a:tcPr/>
                </a:tc>
                <a:tc>
                  <a:txBody>
                    <a:bodyPr/>
                    <a:lstStyle/>
                    <a:p>
                      <a:pPr algn="ctr"/>
                      <a:r>
                        <a:rPr lang="en-CA" dirty="0"/>
                        <a:t>21.4%</a:t>
                      </a:r>
                    </a:p>
                  </a:txBody>
                  <a:tcPr/>
                </a:tc>
                <a:extLst>
                  <a:ext uri="{0D108BD9-81ED-4DB2-BD59-A6C34878D82A}">
                    <a16:rowId xmlns:a16="http://schemas.microsoft.com/office/drawing/2014/main" val="162645179"/>
                  </a:ext>
                </a:extLst>
              </a:tr>
            </a:tbl>
          </a:graphicData>
        </a:graphic>
      </p:graphicFrame>
    </p:spTree>
    <p:extLst>
      <p:ext uri="{BB962C8B-B14F-4D97-AF65-F5344CB8AC3E}">
        <p14:creationId xmlns:p14="http://schemas.microsoft.com/office/powerpoint/2010/main" val="378116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869-0A93-43D0-B593-53E6ABC05A7D}"/>
              </a:ext>
            </a:extLst>
          </p:cNvPr>
          <p:cNvSpPr>
            <a:spLocks noGrp="1"/>
          </p:cNvSpPr>
          <p:nvPr>
            <p:ph type="title"/>
          </p:nvPr>
        </p:nvSpPr>
        <p:spPr>
          <a:xfrm>
            <a:off x="252919" y="226243"/>
            <a:ext cx="2947482" cy="5498777"/>
          </a:xfrm>
        </p:spPr>
        <p:txBody>
          <a:bodyPr>
            <a:normAutofit/>
          </a:bodyPr>
          <a:lstStyle/>
          <a:p>
            <a:r>
              <a:rPr lang="en-CA" dirty="0"/>
              <a:t>How effective do you feel your support organization’s relationship is with:</a:t>
            </a:r>
          </a:p>
        </p:txBody>
      </p:sp>
      <p:graphicFrame>
        <p:nvGraphicFramePr>
          <p:cNvPr id="4" name="Table 4">
            <a:extLst>
              <a:ext uri="{FF2B5EF4-FFF2-40B4-BE49-F238E27FC236}">
                <a16:creationId xmlns:a16="http://schemas.microsoft.com/office/drawing/2014/main" id="{9456C168-45ED-4042-BB43-970A24241040}"/>
              </a:ext>
            </a:extLst>
          </p:cNvPr>
          <p:cNvGraphicFramePr>
            <a:graphicFrameLocks noGrp="1"/>
          </p:cNvGraphicFramePr>
          <p:nvPr>
            <p:ph idx="1"/>
            <p:extLst>
              <p:ext uri="{D42A27DB-BD31-4B8C-83A1-F6EECF244321}">
                <p14:modId xmlns:p14="http://schemas.microsoft.com/office/powerpoint/2010/main" val="1582280475"/>
              </p:ext>
            </p:extLst>
          </p:nvPr>
        </p:nvGraphicFramePr>
        <p:xfrm>
          <a:off x="3868738" y="863600"/>
          <a:ext cx="7315200" cy="2377440"/>
        </p:xfrm>
        <a:graphic>
          <a:graphicData uri="http://schemas.openxmlformats.org/drawingml/2006/table">
            <a:tbl>
              <a:tblPr firstRow="1" bandRow="1">
                <a:tableStyleId>{5C22544A-7EE6-4342-B048-85BDC9FD1C3A}</a:tableStyleId>
              </a:tblPr>
              <a:tblGrid>
                <a:gridCol w="1802220">
                  <a:extLst>
                    <a:ext uri="{9D8B030D-6E8A-4147-A177-3AD203B41FA5}">
                      <a16:colId xmlns:a16="http://schemas.microsoft.com/office/drawing/2014/main" val="1913328732"/>
                    </a:ext>
                  </a:extLst>
                </a:gridCol>
                <a:gridCol w="1378245">
                  <a:extLst>
                    <a:ext uri="{9D8B030D-6E8A-4147-A177-3AD203B41FA5}">
                      <a16:colId xmlns:a16="http://schemas.microsoft.com/office/drawing/2014/main" val="1236985102"/>
                    </a:ext>
                  </a:extLst>
                </a:gridCol>
                <a:gridCol w="1378245">
                  <a:extLst>
                    <a:ext uri="{9D8B030D-6E8A-4147-A177-3AD203B41FA5}">
                      <a16:colId xmlns:a16="http://schemas.microsoft.com/office/drawing/2014/main" val="2959250819"/>
                    </a:ext>
                  </a:extLst>
                </a:gridCol>
                <a:gridCol w="1378245">
                  <a:extLst>
                    <a:ext uri="{9D8B030D-6E8A-4147-A177-3AD203B41FA5}">
                      <a16:colId xmlns:a16="http://schemas.microsoft.com/office/drawing/2014/main" val="3393992184"/>
                    </a:ext>
                  </a:extLst>
                </a:gridCol>
                <a:gridCol w="1378245">
                  <a:extLst>
                    <a:ext uri="{9D8B030D-6E8A-4147-A177-3AD203B41FA5}">
                      <a16:colId xmlns:a16="http://schemas.microsoft.com/office/drawing/2014/main" val="2158384100"/>
                    </a:ext>
                  </a:extLst>
                </a:gridCol>
              </a:tblGrid>
              <a:tr h="370840">
                <a:tc>
                  <a:txBody>
                    <a:bodyPr/>
                    <a:lstStyle/>
                    <a:p>
                      <a:endParaRPr lang="en-CA"/>
                    </a:p>
                  </a:txBody>
                  <a:tcPr/>
                </a:tc>
                <a:tc>
                  <a:txBody>
                    <a:bodyPr/>
                    <a:lstStyle/>
                    <a:p>
                      <a:pPr algn="ctr"/>
                      <a:r>
                        <a:rPr lang="en-CA" dirty="0"/>
                        <a:t>Not very effective</a:t>
                      </a:r>
                    </a:p>
                    <a:p>
                      <a:pPr algn="ctr"/>
                      <a:r>
                        <a:rPr lang="en-CA" dirty="0"/>
                        <a:t>(1-3)*</a:t>
                      </a:r>
                    </a:p>
                  </a:txBody>
                  <a:tcPr/>
                </a:tc>
                <a:tc>
                  <a:txBody>
                    <a:bodyPr/>
                    <a:lstStyle/>
                    <a:p>
                      <a:pPr algn="ctr"/>
                      <a:r>
                        <a:rPr lang="en-CA" dirty="0"/>
                        <a:t>Somewhat effective</a:t>
                      </a:r>
                    </a:p>
                    <a:p>
                      <a:pPr algn="ctr"/>
                      <a:r>
                        <a:rPr lang="en-CA" dirty="0"/>
                        <a:t>(4-6)</a:t>
                      </a:r>
                    </a:p>
                  </a:txBody>
                  <a:tcPr/>
                </a:tc>
                <a:tc>
                  <a:txBody>
                    <a:bodyPr/>
                    <a:lstStyle/>
                    <a:p>
                      <a:pPr algn="ctr"/>
                      <a:r>
                        <a:rPr lang="en-CA" dirty="0"/>
                        <a:t>Effective</a:t>
                      </a:r>
                    </a:p>
                    <a:p>
                      <a:pPr algn="ctr"/>
                      <a:r>
                        <a:rPr lang="en-CA" dirty="0"/>
                        <a:t>(7-10)</a:t>
                      </a:r>
                    </a:p>
                  </a:txBody>
                  <a:tcPr/>
                </a:tc>
                <a:tc>
                  <a:txBody>
                    <a:bodyPr/>
                    <a:lstStyle/>
                    <a:p>
                      <a:pPr algn="ctr"/>
                      <a:r>
                        <a:rPr lang="en-CA" dirty="0"/>
                        <a:t>Not applicable</a:t>
                      </a:r>
                    </a:p>
                  </a:txBody>
                  <a:tcPr/>
                </a:tc>
                <a:extLst>
                  <a:ext uri="{0D108BD9-81ED-4DB2-BD59-A6C34878D82A}">
                    <a16:rowId xmlns:a16="http://schemas.microsoft.com/office/drawing/2014/main" val="193053272"/>
                  </a:ext>
                </a:extLst>
              </a:tr>
              <a:tr h="370840">
                <a:tc>
                  <a:txBody>
                    <a:bodyPr/>
                    <a:lstStyle/>
                    <a:p>
                      <a:r>
                        <a:rPr lang="en-US" dirty="0"/>
                        <a:t>Your local Workforce Planning and Development Board(s)?</a:t>
                      </a:r>
                      <a:endParaRPr lang="en-CA" dirty="0"/>
                    </a:p>
                  </a:txBody>
                  <a:tcPr/>
                </a:tc>
                <a:tc>
                  <a:txBody>
                    <a:bodyPr/>
                    <a:lstStyle/>
                    <a:p>
                      <a:pPr algn="ctr"/>
                      <a:r>
                        <a:rPr lang="en-CA" dirty="0"/>
                        <a:t>0%</a:t>
                      </a:r>
                    </a:p>
                  </a:txBody>
                  <a:tcPr/>
                </a:tc>
                <a:tc>
                  <a:txBody>
                    <a:bodyPr/>
                    <a:lstStyle/>
                    <a:p>
                      <a:pPr algn="ctr"/>
                      <a:r>
                        <a:rPr lang="en-CA" dirty="0"/>
                        <a:t>21.3%</a:t>
                      </a:r>
                    </a:p>
                  </a:txBody>
                  <a:tcPr/>
                </a:tc>
                <a:tc>
                  <a:txBody>
                    <a:bodyPr/>
                    <a:lstStyle/>
                    <a:p>
                      <a:pPr algn="ctr"/>
                      <a:r>
                        <a:rPr lang="en-CA" dirty="0"/>
                        <a:t>71.4%</a:t>
                      </a:r>
                    </a:p>
                  </a:txBody>
                  <a:tcPr/>
                </a:tc>
                <a:tc>
                  <a:txBody>
                    <a:bodyPr/>
                    <a:lstStyle/>
                    <a:p>
                      <a:pPr algn="ctr"/>
                      <a:r>
                        <a:rPr lang="en-CA" dirty="0"/>
                        <a:t>7.1%</a:t>
                      </a:r>
                    </a:p>
                  </a:txBody>
                  <a:tcPr/>
                </a:tc>
                <a:extLst>
                  <a:ext uri="{0D108BD9-81ED-4DB2-BD59-A6C34878D82A}">
                    <a16:rowId xmlns:a16="http://schemas.microsoft.com/office/drawing/2014/main" val="162645179"/>
                  </a:ext>
                </a:extLst>
              </a:tr>
            </a:tbl>
          </a:graphicData>
        </a:graphic>
      </p:graphicFrame>
    </p:spTree>
    <p:extLst>
      <p:ext uri="{BB962C8B-B14F-4D97-AF65-F5344CB8AC3E}">
        <p14:creationId xmlns:p14="http://schemas.microsoft.com/office/powerpoint/2010/main" val="93404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869-0A93-43D0-B593-53E6ABC05A7D}"/>
              </a:ext>
            </a:extLst>
          </p:cNvPr>
          <p:cNvSpPr>
            <a:spLocks noGrp="1"/>
          </p:cNvSpPr>
          <p:nvPr>
            <p:ph type="title"/>
          </p:nvPr>
        </p:nvSpPr>
        <p:spPr>
          <a:xfrm>
            <a:off x="252919" y="226243"/>
            <a:ext cx="2947482" cy="5498777"/>
          </a:xfrm>
        </p:spPr>
        <p:txBody>
          <a:bodyPr>
            <a:normAutofit/>
          </a:bodyPr>
          <a:lstStyle/>
          <a:p>
            <a:r>
              <a:rPr lang="en-CA" dirty="0"/>
              <a:t>How effective do you feel your support organization is at:</a:t>
            </a:r>
          </a:p>
        </p:txBody>
      </p:sp>
      <p:graphicFrame>
        <p:nvGraphicFramePr>
          <p:cNvPr id="4" name="Table 4">
            <a:extLst>
              <a:ext uri="{FF2B5EF4-FFF2-40B4-BE49-F238E27FC236}">
                <a16:creationId xmlns:a16="http://schemas.microsoft.com/office/drawing/2014/main" id="{9456C168-45ED-4042-BB43-970A24241040}"/>
              </a:ext>
            </a:extLst>
          </p:cNvPr>
          <p:cNvGraphicFramePr>
            <a:graphicFrameLocks noGrp="1"/>
          </p:cNvGraphicFramePr>
          <p:nvPr>
            <p:ph idx="1"/>
            <p:extLst>
              <p:ext uri="{D42A27DB-BD31-4B8C-83A1-F6EECF244321}">
                <p14:modId xmlns:p14="http://schemas.microsoft.com/office/powerpoint/2010/main" val="2505184349"/>
              </p:ext>
            </p:extLst>
          </p:nvPr>
        </p:nvGraphicFramePr>
        <p:xfrm>
          <a:off x="3868738" y="863600"/>
          <a:ext cx="7315199" cy="2103120"/>
        </p:xfrm>
        <a:graphic>
          <a:graphicData uri="http://schemas.openxmlformats.org/drawingml/2006/table">
            <a:tbl>
              <a:tblPr firstRow="1" bandRow="1">
                <a:tableStyleId>{5C22544A-7EE6-4342-B048-85BDC9FD1C3A}</a:tableStyleId>
              </a:tblPr>
              <a:tblGrid>
                <a:gridCol w="2204891">
                  <a:extLst>
                    <a:ext uri="{9D8B030D-6E8A-4147-A177-3AD203B41FA5}">
                      <a16:colId xmlns:a16="http://schemas.microsoft.com/office/drawing/2014/main" val="1913328732"/>
                    </a:ext>
                  </a:extLst>
                </a:gridCol>
                <a:gridCol w="1277577">
                  <a:extLst>
                    <a:ext uri="{9D8B030D-6E8A-4147-A177-3AD203B41FA5}">
                      <a16:colId xmlns:a16="http://schemas.microsoft.com/office/drawing/2014/main" val="1236985102"/>
                    </a:ext>
                  </a:extLst>
                </a:gridCol>
                <a:gridCol w="1277577">
                  <a:extLst>
                    <a:ext uri="{9D8B030D-6E8A-4147-A177-3AD203B41FA5}">
                      <a16:colId xmlns:a16="http://schemas.microsoft.com/office/drawing/2014/main" val="2959250819"/>
                    </a:ext>
                  </a:extLst>
                </a:gridCol>
                <a:gridCol w="1277577">
                  <a:extLst>
                    <a:ext uri="{9D8B030D-6E8A-4147-A177-3AD203B41FA5}">
                      <a16:colId xmlns:a16="http://schemas.microsoft.com/office/drawing/2014/main" val="3393992184"/>
                    </a:ext>
                  </a:extLst>
                </a:gridCol>
                <a:gridCol w="1277577">
                  <a:extLst>
                    <a:ext uri="{9D8B030D-6E8A-4147-A177-3AD203B41FA5}">
                      <a16:colId xmlns:a16="http://schemas.microsoft.com/office/drawing/2014/main" val="2158384100"/>
                    </a:ext>
                  </a:extLst>
                </a:gridCol>
              </a:tblGrid>
              <a:tr h="370840">
                <a:tc>
                  <a:txBody>
                    <a:bodyPr/>
                    <a:lstStyle/>
                    <a:p>
                      <a:endParaRPr lang="en-CA"/>
                    </a:p>
                  </a:txBody>
                  <a:tcPr/>
                </a:tc>
                <a:tc>
                  <a:txBody>
                    <a:bodyPr/>
                    <a:lstStyle/>
                    <a:p>
                      <a:pPr algn="ctr"/>
                      <a:r>
                        <a:rPr lang="en-CA" dirty="0"/>
                        <a:t>Not very effective</a:t>
                      </a:r>
                    </a:p>
                    <a:p>
                      <a:pPr algn="ctr"/>
                      <a:r>
                        <a:rPr lang="en-CA" dirty="0"/>
                        <a:t>(1-3)*</a:t>
                      </a:r>
                    </a:p>
                  </a:txBody>
                  <a:tcPr/>
                </a:tc>
                <a:tc>
                  <a:txBody>
                    <a:bodyPr/>
                    <a:lstStyle/>
                    <a:p>
                      <a:pPr algn="ctr"/>
                      <a:r>
                        <a:rPr lang="en-CA" dirty="0"/>
                        <a:t>Somewhat effective</a:t>
                      </a:r>
                    </a:p>
                    <a:p>
                      <a:pPr algn="ctr"/>
                      <a:r>
                        <a:rPr lang="en-CA" dirty="0"/>
                        <a:t>(4-6)</a:t>
                      </a:r>
                    </a:p>
                  </a:txBody>
                  <a:tcPr/>
                </a:tc>
                <a:tc>
                  <a:txBody>
                    <a:bodyPr/>
                    <a:lstStyle/>
                    <a:p>
                      <a:pPr algn="ctr"/>
                      <a:r>
                        <a:rPr lang="en-CA" dirty="0"/>
                        <a:t>Effective</a:t>
                      </a:r>
                    </a:p>
                    <a:p>
                      <a:pPr algn="ctr"/>
                      <a:r>
                        <a:rPr lang="en-CA" dirty="0"/>
                        <a:t>(7-10)</a:t>
                      </a:r>
                    </a:p>
                  </a:txBody>
                  <a:tcPr/>
                </a:tc>
                <a:tc>
                  <a:txBody>
                    <a:bodyPr/>
                    <a:lstStyle/>
                    <a:p>
                      <a:pPr algn="ctr"/>
                      <a:r>
                        <a:rPr lang="en-CA" dirty="0"/>
                        <a:t>Not applicable</a:t>
                      </a:r>
                    </a:p>
                  </a:txBody>
                  <a:tcPr/>
                </a:tc>
                <a:extLst>
                  <a:ext uri="{0D108BD9-81ED-4DB2-BD59-A6C34878D82A}">
                    <a16:rowId xmlns:a16="http://schemas.microsoft.com/office/drawing/2014/main" val="193053272"/>
                  </a:ext>
                </a:extLst>
              </a:tr>
              <a:tr h="370840">
                <a:tc>
                  <a:txBody>
                    <a:bodyPr/>
                    <a:lstStyle/>
                    <a:p>
                      <a:r>
                        <a:rPr lang="en-US" dirty="0"/>
                        <a:t>Promoting the role of LBS to the local Service System Manager?</a:t>
                      </a:r>
                      <a:endParaRPr lang="en-CA" dirty="0"/>
                    </a:p>
                  </a:txBody>
                  <a:tcPr/>
                </a:tc>
                <a:tc>
                  <a:txBody>
                    <a:bodyPr/>
                    <a:lstStyle/>
                    <a:p>
                      <a:pPr algn="ctr"/>
                      <a:r>
                        <a:rPr lang="en-CA" dirty="0"/>
                        <a:t>7.1%</a:t>
                      </a:r>
                    </a:p>
                  </a:txBody>
                  <a:tcPr/>
                </a:tc>
                <a:tc>
                  <a:txBody>
                    <a:bodyPr/>
                    <a:lstStyle/>
                    <a:p>
                      <a:pPr algn="ctr"/>
                      <a:r>
                        <a:rPr lang="en-CA" dirty="0"/>
                        <a:t>0%</a:t>
                      </a:r>
                    </a:p>
                  </a:txBody>
                  <a:tcPr/>
                </a:tc>
                <a:tc>
                  <a:txBody>
                    <a:bodyPr/>
                    <a:lstStyle/>
                    <a:p>
                      <a:pPr algn="ctr"/>
                      <a:r>
                        <a:rPr lang="en-CA" dirty="0"/>
                        <a:t>50.0%</a:t>
                      </a:r>
                    </a:p>
                  </a:txBody>
                  <a:tcPr/>
                </a:tc>
                <a:tc>
                  <a:txBody>
                    <a:bodyPr/>
                    <a:lstStyle/>
                    <a:p>
                      <a:pPr algn="ctr"/>
                      <a:r>
                        <a:rPr lang="en-CA" dirty="0"/>
                        <a:t>42.9%</a:t>
                      </a:r>
                    </a:p>
                  </a:txBody>
                  <a:tcPr/>
                </a:tc>
                <a:extLst>
                  <a:ext uri="{0D108BD9-81ED-4DB2-BD59-A6C34878D82A}">
                    <a16:rowId xmlns:a16="http://schemas.microsoft.com/office/drawing/2014/main" val="162645179"/>
                  </a:ext>
                </a:extLst>
              </a:tr>
            </a:tbl>
          </a:graphicData>
        </a:graphic>
      </p:graphicFrame>
    </p:spTree>
    <p:extLst>
      <p:ext uri="{BB962C8B-B14F-4D97-AF65-F5344CB8AC3E}">
        <p14:creationId xmlns:p14="http://schemas.microsoft.com/office/powerpoint/2010/main" val="119744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68D8C5A-D6A8-4B82-A915-65B3BE9D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1A4306A5-A549-4C0D-A7D2-34D4D4A99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39">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White bulbs with a yellow one standing out">
            <a:extLst>
              <a:ext uri="{FF2B5EF4-FFF2-40B4-BE49-F238E27FC236}">
                <a16:creationId xmlns:a16="http://schemas.microsoft.com/office/drawing/2014/main" id="{FA88B54B-419B-4ACF-85D7-4B0CE14F34A7}"/>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DFB054A8-44F1-4866-8792-28C982E04F13}"/>
              </a:ext>
            </a:extLst>
          </p:cNvPr>
          <p:cNvSpPr>
            <a:spLocks noGrp="1"/>
          </p:cNvSpPr>
          <p:nvPr>
            <p:ph type="title"/>
          </p:nvPr>
        </p:nvSpPr>
        <p:spPr>
          <a:xfrm>
            <a:off x="1069848" y="1298448"/>
            <a:ext cx="7315200" cy="3255264"/>
          </a:xfrm>
        </p:spPr>
        <p:txBody>
          <a:bodyPr vert="horz" lIns="91440" tIns="45720" rIns="91440" bIns="45720" rtlCol="0" anchor="b">
            <a:normAutofit fontScale="90000"/>
          </a:bodyPr>
          <a:lstStyle/>
          <a:p>
            <a:r>
              <a:rPr lang="en-US" sz="5900" spc="-100" dirty="0">
                <a:solidFill>
                  <a:schemeClr val="tx1"/>
                </a:solidFill>
              </a:rPr>
              <a:t>How do LBS programs use Local </a:t>
            </a:r>
            <a:r>
              <a:rPr lang="en-US" sz="5900" spc="-100" dirty="0" err="1">
                <a:solidFill>
                  <a:schemeClr val="tx1"/>
                </a:solidFill>
              </a:rPr>
              <a:t>Labour</a:t>
            </a:r>
            <a:r>
              <a:rPr lang="en-US" sz="5900" spc="-100" dirty="0">
                <a:solidFill>
                  <a:schemeClr val="tx1"/>
                </a:solidFill>
              </a:rPr>
              <a:t> Market Information (LMI)?</a:t>
            </a:r>
          </a:p>
        </p:txBody>
      </p:sp>
    </p:spTree>
    <p:extLst>
      <p:ext uri="{BB962C8B-B14F-4D97-AF65-F5344CB8AC3E}">
        <p14:creationId xmlns:p14="http://schemas.microsoft.com/office/powerpoint/2010/main" val="385181624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869-0A93-43D0-B593-53E6ABC05A7D}"/>
              </a:ext>
            </a:extLst>
          </p:cNvPr>
          <p:cNvSpPr>
            <a:spLocks noGrp="1"/>
          </p:cNvSpPr>
          <p:nvPr>
            <p:ph type="title"/>
          </p:nvPr>
        </p:nvSpPr>
        <p:spPr>
          <a:xfrm>
            <a:off x="252919" y="226243"/>
            <a:ext cx="2947482" cy="5498777"/>
          </a:xfrm>
        </p:spPr>
        <p:txBody>
          <a:bodyPr>
            <a:normAutofit/>
          </a:bodyPr>
          <a:lstStyle/>
          <a:p>
            <a:r>
              <a:rPr lang="en-CA" dirty="0"/>
              <a:t>How effective do you feel your support organization is at:</a:t>
            </a:r>
          </a:p>
        </p:txBody>
      </p:sp>
      <p:graphicFrame>
        <p:nvGraphicFramePr>
          <p:cNvPr id="4" name="Table 4">
            <a:extLst>
              <a:ext uri="{FF2B5EF4-FFF2-40B4-BE49-F238E27FC236}">
                <a16:creationId xmlns:a16="http://schemas.microsoft.com/office/drawing/2014/main" id="{9456C168-45ED-4042-BB43-970A24241040}"/>
              </a:ext>
            </a:extLst>
          </p:cNvPr>
          <p:cNvGraphicFramePr>
            <a:graphicFrameLocks noGrp="1"/>
          </p:cNvGraphicFramePr>
          <p:nvPr>
            <p:ph idx="1"/>
            <p:extLst>
              <p:ext uri="{D42A27DB-BD31-4B8C-83A1-F6EECF244321}">
                <p14:modId xmlns:p14="http://schemas.microsoft.com/office/powerpoint/2010/main" val="2679768818"/>
              </p:ext>
            </p:extLst>
          </p:nvPr>
        </p:nvGraphicFramePr>
        <p:xfrm>
          <a:off x="3868738" y="863600"/>
          <a:ext cx="7315199" cy="5212080"/>
        </p:xfrm>
        <a:graphic>
          <a:graphicData uri="http://schemas.openxmlformats.org/drawingml/2006/table">
            <a:tbl>
              <a:tblPr firstRow="1" bandRow="1">
                <a:tableStyleId>{5C22544A-7EE6-4342-B048-85BDC9FD1C3A}</a:tableStyleId>
              </a:tblPr>
              <a:tblGrid>
                <a:gridCol w="2204891">
                  <a:extLst>
                    <a:ext uri="{9D8B030D-6E8A-4147-A177-3AD203B41FA5}">
                      <a16:colId xmlns:a16="http://schemas.microsoft.com/office/drawing/2014/main" val="1913328732"/>
                    </a:ext>
                  </a:extLst>
                </a:gridCol>
                <a:gridCol w="1277577">
                  <a:extLst>
                    <a:ext uri="{9D8B030D-6E8A-4147-A177-3AD203B41FA5}">
                      <a16:colId xmlns:a16="http://schemas.microsoft.com/office/drawing/2014/main" val="1236985102"/>
                    </a:ext>
                  </a:extLst>
                </a:gridCol>
                <a:gridCol w="1277577">
                  <a:extLst>
                    <a:ext uri="{9D8B030D-6E8A-4147-A177-3AD203B41FA5}">
                      <a16:colId xmlns:a16="http://schemas.microsoft.com/office/drawing/2014/main" val="2959250819"/>
                    </a:ext>
                  </a:extLst>
                </a:gridCol>
                <a:gridCol w="1277577">
                  <a:extLst>
                    <a:ext uri="{9D8B030D-6E8A-4147-A177-3AD203B41FA5}">
                      <a16:colId xmlns:a16="http://schemas.microsoft.com/office/drawing/2014/main" val="3393992184"/>
                    </a:ext>
                  </a:extLst>
                </a:gridCol>
                <a:gridCol w="1277577">
                  <a:extLst>
                    <a:ext uri="{9D8B030D-6E8A-4147-A177-3AD203B41FA5}">
                      <a16:colId xmlns:a16="http://schemas.microsoft.com/office/drawing/2014/main" val="2158384100"/>
                    </a:ext>
                  </a:extLst>
                </a:gridCol>
              </a:tblGrid>
              <a:tr h="370840">
                <a:tc>
                  <a:txBody>
                    <a:bodyPr/>
                    <a:lstStyle/>
                    <a:p>
                      <a:endParaRPr lang="en-CA"/>
                    </a:p>
                  </a:txBody>
                  <a:tcPr/>
                </a:tc>
                <a:tc>
                  <a:txBody>
                    <a:bodyPr/>
                    <a:lstStyle/>
                    <a:p>
                      <a:pPr algn="ctr"/>
                      <a:r>
                        <a:rPr lang="en-CA" dirty="0"/>
                        <a:t>Not very effective</a:t>
                      </a:r>
                    </a:p>
                    <a:p>
                      <a:pPr algn="ctr"/>
                      <a:r>
                        <a:rPr lang="en-CA" dirty="0"/>
                        <a:t>(1-3)*</a:t>
                      </a:r>
                    </a:p>
                  </a:txBody>
                  <a:tcPr/>
                </a:tc>
                <a:tc>
                  <a:txBody>
                    <a:bodyPr/>
                    <a:lstStyle/>
                    <a:p>
                      <a:pPr algn="ctr"/>
                      <a:r>
                        <a:rPr lang="en-CA" dirty="0"/>
                        <a:t>Somewhat effective</a:t>
                      </a:r>
                    </a:p>
                    <a:p>
                      <a:pPr algn="ctr"/>
                      <a:r>
                        <a:rPr lang="en-CA" dirty="0"/>
                        <a:t>(4-6)</a:t>
                      </a:r>
                    </a:p>
                  </a:txBody>
                  <a:tcPr/>
                </a:tc>
                <a:tc>
                  <a:txBody>
                    <a:bodyPr/>
                    <a:lstStyle/>
                    <a:p>
                      <a:pPr algn="ctr"/>
                      <a:r>
                        <a:rPr lang="en-CA" dirty="0"/>
                        <a:t>Effective</a:t>
                      </a:r>
                    </a:p>
                    <a:p>
                      <a:pPr algn="ctr"/>
                      <a:r>
                        <a:rPr lang="en-CA" dirty="0"/>
                        <a:t>(7-10)</a:t>
                      </a:r>
                    </a:p>
                  </a:txBody>
                  <a:tcPr/>
                </a:tc>
                <a:tc>
                  <a:txBody>
                    <a:bodyPr/>
                    <a:lstStyle/>
                    <a:p>
                      <a:pPr algn="ctr"/>
                      <a:r>
                        <a:rPr lang="en-CA" dirty="0"/>
                        <a:t>Not applicable</a:t>
                      </a:r>
                    </a:p>
                  </a:txBody>
                  <a:tcPr/>
                </a:tc>
                <a:extLst>
                  <a:ext uri="{0D108BD9-81ED-4DB2-BD59-A6C34878D82A}">
                    <a16:rowId xmlns:a16="http://schemas.microsoft.com/office/drawing/2014/main" val="193053272"/>
                  </a:ext>
                </a:extLst>
              </a:tr>
              <a:tr h="370840">
                <a:tc>
                  <a:txBody>
                    <a:bodyPr/>
                    <a:lstStyle/>
                    <a:p>
                      <a:r>
                        <a:rPr lang="en-US" dirty="0"/>
                        <a:t>Integrating local </a:t>
                      </a:r>
                      <a:r>
                        <a:rPr lang="en-US" dirty="0" err="1"/>
                        <a:t>Labour</a:t>
                      </a:r>
                      <a:r>
                        <a:rPr lang="en-US" dirty="0"/>
                        <a:t> Market Information into the literacy service planning process?</a:t>
                      </a:r>
                      <a:endParaRPr lang="en-CA" dirty="0"/>
                    </a:p>
                  </a:txBody>
                  <a:tcPr/>
                </a:tc>
                <a:tc>
                  <a:txBody>
                    <a:bodyPr/>
                    <a:lstStyle/>
                    <a:p>
                      <a:pPr algn="ctr"/>
                      <a:r>
                        <a:rPr lang="en-CA" dirty="0"/>
                        <a:t>0%</a:t>
                      </a:r>
                    </a:p>
                  </a:txBody>
                  <a:tcPr/>
                </a:tc>
                <a:tc>
                  <a:txBody>
                    <a:bodyPr/>
                    <a:lstStyle/>
                    <a:p>
                      <a:pPr algn="ctr"/>
                      <a:r>
                        <a:rPr lang="en-CA" dirty="0"/>
                        <a:t>21.4%</a:t>
                      </a:r>
                    </a:p>
                  </a:txBody>
                  <a:tcPr/>
                </a:tc>
                <a:tc>
                  <a:txBody>
                    <a:bodyPr/>
                    <a:lstStyle/>
                    <a:p>
                      <a:pPr algn="ctr"/>
                      <a:r>
                        <a:rPr lang="en-CA" dirty="0"/>
                        <a:t>71.4%</a:t>
                      </a:r>
                    </a:p>
                  </a:txBody>
                  <a:tcPr/>
                </a:tc>
                <a:tc>
                  <a:txBody>
                    <a:bodyPr/>
                    <a:lstStyle/>
                    <a:p>
                      <a:pPr algn="ctr"/>
                      <a:r>
                        <a:rPr lang="en-CA" dirty="0"/>
                        <a:t>7.1%</a:t>
                      </a:r>
                    </a:p>
                  </a:txBody>
                  <a:tcPr/>
                </a:tc>
                <a:extLst>
                  <a:ext uri="{0D108BD9-81ED-4DB2-BD59-A6C34878D82A}">
                    <a16:rowId xmlns:a16="http://schemas.microsoft.com/office/drawing/2014/main" val="162645179"/>
                  </a:ext>
                </a:extLst>
              </a:tr>
              <a:tr h="370840">
                <a:tc>
                  <a:txBody>
                    <a:bodyPr/>
                    <a:lstStyle/>
                    <a:p>
                      <a:r>
                        <a:rPr lang="en-CA" dirty="0"/>
                        <a:t>Integrating information about workforce and workplace initiatives and activity (e.g., SAOs, Skills Development Fund projects) into the literacy service planning process?</a:t>
                      </a:r>
                    </a:p>
                  </a:txBody>
                  <a:tcPr/>
                </a:tc>
                <a:tc>
                  <a:txBody>
                    <a:bodyPr/>
                    <a:lstStyle/>
                    <a:p>
                      <a:pPr algn="ctr"/>
                      <a:r>
                        <a:rPr lang="en-CA" dirty="0"/>
                        <a:t>7.7%</a:t>
                      </a:r>
                    </a:p>
                  </a:txBody>
                  <a:tcPr/>
                </a:tc>
                <a:tc>
                  <a:txBody>
                    <a:bodyPr/>
                    <a:lstStyle/>
                    <a:p>
                      <a:pPr algn="ctr"/>
                      <a:r>
                        <a:rPr lang="en-CA" dirty="0"/>
                        <a:t>46.2%</a:t>
                      </a:r>
                    </a:p>
                  </a:txBody>
                  <a:tcPr/>
                </a:tc>
                <a:tc>
                  <a:txBody>
                    <a:bodyPr/>
                    <a:lstStyle/>
                    <a:p>
                      <a:pPr algn="ctr"/>
                      <a:r>
                        <a:rPr lang="en-CA" dirty="0"/>
                        <a:t>23.1%</a:t>
                      </a:r>
                    </a:p>
                  </a:txBody>
                  <a:tcPr/>
                </a:tc>
                <a:tc>
                  <a:txBody>
                    <a:bodyPr/>
                    <a:lstStyle/>
                    <a:p>
                      <a:pPr algn="ctr"/>
                      <a:r>
                        <a:rPr lang="en-CA" dirty="0"/>
                        <a:t>23.1%</a:t>
                      </a:r>
                    </a:p>
                  </a:txBody>
                  <a:tcPr/>
                </a:tc>
                <a:extLst>
                  <a:ext uri="{0D108BD9-81ED-4DB2-BD59-A6C34878D82A}">
                    <a16:rowId xmlns:a16="http://schemas.microsoft.com/office/drawing/2014/main" val="3220072110"/>
                  </a:ext>
                </a:extLst>
              </a:tr>
            </a:tbl>
          </a:graphicData>
        </a:graphic>
      </p:graphicFrame>
    </p:spTree>
    <p:extLst>
      <p:ext uri="{BB962C8B-B14F-4D97-AF65-F5344CB8AC3E}">
        <p14:creationId xmlns:p14="http://schemas.microsoft.com/office/powerpoint/2010/main" val="1747744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B3C472-A6C3-46FB-9F6E-42816F1EFC6C}"/>
              </a:ext>
            </a:extLst>
          </p:cNvPr>
          <p:cNvSpPr>
            <a:spLocks noGrp="1"/>
          </p:cNvSpPr>
          <p:nvPr>
            <p:ph type="title"/>
          </p:nvPr>
        </p:nvSpPr>
        <p:spPr>
          <a:xfrm>
            <a:off x="494260" y="1683144"/>
            <a:ext cx="2774922" cy="3491712"/>
          </a:xfrm>
        </p:spPr>
        <p:txBody>
          <a:bodyPr>
            <a:normAutofit/>
          </a:bodyPr>
          <a:lstStyle/>
          <a:p>
            <a:r>
              <a:rPr lang="en-CA" dirty="0"/>
              <a:t>How else do you support Workforce and Workplace literacy?</a:t>
            </a:r>
          </a:p>
        </p:txBody>
      </p:sp>
      <p:sp>
        <p:nvSpPr>
          <p:cNvPr id="3" name="Content Placeholder 2">
            <a:extLst>
              <a:ext uri="{FF2B5EF4-FFF2-40B4-BE49-F238E27FC236}">
                <a16:creationId xmlns:a16="http://schemas.microsoft.com/office/drawing/2014/main" id="{FD1CB356-6D3A-47F2-A3A5-FB917CA3054F}"/>
              </a:ext>
            </a:extLst>
          </p:cNvPr>
          <p:cNvSpPr>
            <a:spLocks noGrp="1"/>
          </p:cNvSpPr>
          <p:nvPr>
            <p:ph idx="1"/>
          </p:nvPr>
        </p:nvSpPr>
        <p:spPr>
          <a:xfrm>
            <a:off x="4361606" y="1683143"/>
            <a:ext cx="6627377" cy="3491713"/>
          </a:xfrm>
        </p:spPr>
        <p:txBody>
          <a:bodyPr>
            <a:normAutofit/>
          </a:bodyPr>
          <a:lstStyle/>
          <a:p>
            <a:r>
              <a:rPr lang="en-CA" dirty="0"/>
              <a:t>Helping programs negotiate with employers</a:t>
            </a:r>
          </a:p>
          <a:p>
            <a:r>
              <a:rPr lang="en-CA" dirty="0"/>
              <a:t>Co-hosting conferences</a:t>
            </a:r>
          </a:p>
          <a:p>
            <a:r>
              <a:rPr lang="en-CA" dirty="0"/>
              <a:t>Using LMI in all aspects of Literacy Service Planning work</a:t>
            </a:r>
          </a:p>
          <a:p>
            <a:r>
              <a:rPr lang="en-CA" dirty="0"/>
              <a:t>Launching an employer awareness campaign</a:t>
            </a:r>
          </a:p>
          <a:p>
            <a:r>
              <a:rPr lang="en-CA" dirty="0"/>
              <a:t>Working with Planning Boards to follow up with employers via the </a:t>
            </a:r>
            <a:r>
              <a:rPr lang="en-CA" dirty="0" err="1"/>
              <a:t>EmployerOne</a:t>
            </a:r>
            <a:r>
              <a:rPr lang="en-CA" dirty="0"/>
              <a:t> Survey</a:t>
            </a:r>
          </a:p>
          <a:p>
            <a:r>
              <a:rPr lang="en-CA" dirty="0"/>
              <a:t>Participate on Workforce Planning Board Committees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35265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C631-1FF3-4CBD-8B62-9346F86B3E25}"/>
              </a:ext>
            </a:extLst>
          </p:cNvPr>
          <p:cNvSpPr>
            <a:spLocks noGrp="1"/>
          </p:cNvSpPr>
          <p:nvPr>
            <p:ph type="title"/>
          </p:nvPr>
        </p:nvSpPr>
        <p:spPr/>
        <p:txBody>
          <a:bodyPr/>
          <a:lstStyle/>
          <a:p>
            <a:r>
              <a:rPr lang="en-CA" dirty="0"/>
              <a:t>Working definitions</a:t>
            </a:r>
          </a:p>
        </p:txBody>
      </p:sp>
      <p:sp>
        <p:nvSpPr>
          <p:cNvPr id="3" name="Content Placeholder 2">
            <a:extLst>
              <a:ext uri="{FF2B5EF4-FFF2-40B4-BE49-F238E27FC236}">
                <a16:creationId xmlns:a16="http://schemas.microsoft.com/office/drawing/2014/main" id="{F38AF24D-20EA-4AA6-860B-582C77791E50}"/>
              </a:ext>
            </a:extLst>
          </p:cNvPr>
          <p:cNvSpPr>
            <a:spLocks noGrp="1"/>
          </p:cNvSpPr>
          <p:nvPr>
            <p:ph idx="1"/>
          </p:nvPr>
        </p:nvSpPr>
        <p:spPr/>
        <p:txBody>
          <a:bodyPr/>
          <a:lstStyle/>
          <a:p>
            <a:r>
              <a:rPr lang="en-US" dirty="0"/>
              <a:t>Workforce literacy is often referred to as the activities or tasks adult learners need to learn to complete to prepare for the workforce.</a:t>
            </a:r>
          </a:p>
          <a:p>
            <a:endParaRPr lang="en-US" dirty="0"/>
          </a:p>
          <a:p>
            <a:r>
              <a:rPr lang="en-US" dirty="0"/>
              <a:t> Workplace literacy is often referred to as activities or tasks that are specific to a particular workplace’s documentation and practices. Workplace literacy programs are also often described as taking place on-site at an employer’s location. </a:t>
            </a:r>
            <a:endParaRPr lang="en-CA" dirty="0"/>
          </a:p>
        </p:txBody>
      </p:sp>
    </p:spTree>
    <p:extLst>
      <p:ext uri="{BB962C8B-B14F-4D97-AF65-F5344CB8AC3E}">
        <p14:creationId xmlns:p14="http://schemas.microsoft.com/office/powerpoint/2010/main" val="97337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869-0A93-43D0-B593-53E6ABC05A7D}"/>
              </a:ext>
            </a:extLst>
          </p:cNvPr>
          <p:cNvSpPr>
            <a:spLocks noGrp="1"/>
          </p:cNvSpPr>
          <p:nvPr>
            <p:ph type="title"/>
          </p:nvPr>
        </p:nvSpPr>
        <p:spPr>
          <a:xfrm>
            <a:off x="252919" y="226243"/>
            <a:ext cx="2947482" cy="5498777"/>
          </a:xfrm>
        </p:spPr>
        <p:txBody>
          <a:bodyPr>
            <a:normAutofit/>
          </a:bodyPr>
          <a:lstStyle/>
          <a:p>
            <a:r>
              <a:rPr lang="en-CA" dirty="0"/>
              <a:t>How clear do you feel your support organization is on:</a:t>
            </a:r>
          </a:p>
        </p:txBody>
      </p:sp>
      <p:graphicFrame>
        <p:nvGraphicFramePr>
          <p:cNvPr id="4" name="Table 4">
            <a:extLst>
              <a:ext uri="{FF2B5EF4-FFF2-40B4-BE49-F238E27FC236}">
                <a16:creationId xmlns:a16="http://schemas.microsoft.com/office/drawing/2014/main" id="{9456C168-45ED-4042-BB43-970A24241040}"/>
              </a:ext>
            </a:extLst>
          </p:cNvPr>
          <p:cNvGraphicFramePr>
            <a:graphicFrameLocks noGrp="1"/>
          </p:cNvGraphicFramePr>
          <p:nvPr>
            <p:ph idx="1"/>
            <p:extLst>
              <p:ext uri="{D42A27DB-BD31-4B8C-83A1-F6EECF244321}">
                <p14:modId xmlns:p14="http://schemas.microsoft.com/office/powerpoint/2010/main" val="2458500390"/>
              </p:ext>
            </p:extLst>
          </p:nvPr>
        </p:nvGraphicFramePr>
        <p:xfrm>
          <a:off x="3868738" y="863600"/>
          <a:ext cx="7315199" cy="2926080"/>
        </p:xfrm>
        <a:graphic>
          <a:graphicData uri="http://schemas.openxmlformats.org/drawingml/2006/table">
            <a:tbl>
              <a:tblPr firstRow="1" bandRow="1">
                <a:tableStyleId>{5C22544A-7EE6-4342-B048-85BDC9FD1C3A}</a:tableStyleId>
              </a:tblPr>
              <a:tblGrid>
                <a:gridCol w="2204891">
                  <a:extLst>
                    <a:ext uri="{9D8B030D-6E8A-4147-A177-3AD203B41FA5}">
                      <a16:colId xmlns:a16="http://schemas.microsoft.com/office/drawing/2014/main" val="1913328732"/>
                    </a:ext>
                  </a:extLst>
                </a:gridCol>
                <a:gridCol w="1277577">
                  <a:extLst>
                    <a:ext uri="{9D8B030D-6E8A-4147-A177-3AD203B41FA5}">
                      <a16:colId xmlns:a16="http://schemas.microsoft.com/office/drawing/2014/main" val="1236985102"/>
                    </a:ext>
                  </a:extLst>
                </a:gridCol>
                <a:gridCol w="1277577">
                  <a:extLst>
                    <a:ext uri="{9D8B030D-6E8A-4147-A177-3AD203B41FA5}">
                      <a16:colId xmlns:a16="http://schemas.microsoft.com/office/drawing/2014/main" val="2959250819"/>
                    </a:ext>
                  </a:extLst>
                </a:gridCol>
                <a:gridCol w="1277577">
                  <a:extLst>
                    <a:ext uri="{9D8B030D-6E8A-4147-A177-3AD203B41FA5}">
                      <a16:colId xmlns:a16="http://schemas.microsoft.com/office/drawing/2014/main" val="3393992184"/>
                    </a:ext>
                  </a:extLst>
                </a:gridCol>
                <a:gridCol w="1277577">
                  <a:extLst>
                    <a:ext uri="{9D8B030D-6E8A-4147-A177-3AD203B41FA5}">
                      <a16:colId xmlns:a16="http://schemas.microsoft.com/office/drawing/2014/main" val="2158384100"/>
                    </a:ext>
                  </a:extLst>
                </a:gridCol>
              </a:tblGrid>
              <a:tr h="370840">
                <a:tc>
                  <a:txBody>
                    <a:bodyPr/>
                    <a:lstStyle/>
                    <a:p>
                      <a:endParaRPr lang="en-CA"/>
                    </a:p>
                  </a:txBody>
                  <a:tcPr/>
                </a:tc>
                <a:tc>
                  <a:txBody>
                    <a:bodyPr/>
                    <a:lstStyle/>
                    <a:p>
                      <a:pPr algn="ctr"/>
                      <a:r>
                        <a:rPr lang="en-CA" dirty="0"/>
                        <a:t>Not very effective</a:t>
                      </a:r>
                    </a:p>
                    <a:p>
                      <a:pPr algn="ctr"/>
                      <a:r>
                        <a:rPr lang="en-CA" dirty="0"/>
                        <a:t>(1-3)*</a:t>
                      </a:r>
                    </a:p>
                  </a:txBody>
                  <a:tcPr/>
                </a:tc>
                <a:tc>
                  <a:txBody>
                    <a:bodyPr/>
                    <a:lstStyle/>
                    <a:p>
                      <a:pPr algn="ctr"/>
                      <a:r>
                        <a:rPr lang="en-CA" dirty="0"/>
                        <a:t>Somewhat effective</a:t>
                      </a:r>
                    </a:p>
                    <a:p>
                      <a:pPr algn="ctr"/>
                      <a:r>
                        <a:rPr lang="en-CA" dirty="0"/>
                        <a:t>(4-6)</a:t>
                      </a:r>
                    </a:p>
                  </a:txBody>
                  <a:tcPr/>
                </a:tc>
                <a:tc>
                  <a:txBody>
                    <a:bodyPr/>
                    <a:lstStyle/>
                    <a:p>
                      <a:pPr algn="ctr"/>
                      <a:r>
                        <a:rPr lang="en-CA" dirty="0"/>
                        <a:t>Effective</a:t>
                      </a:r>
                    </a:p>
                    <a:p>
                      <a:pPr algn="ctr"/>
                      <a:r>
                        <a:rPr lang="en-CA" dirty="0"/>
                        <a:t>(7-10)</a:t>
                      </a:r>
                    </a:p>
                  </a:txBody>
                  <a:tcPr/>
                </a:tc>
                <a:tc>
                  <a:txBody>
                    <a:bodyPr/>
                    <a:lstStyle/>
                    <a:p>
                      <a:pPr algn="ctr"/>
                      <a:r>
                        <a:rPr lang="en-CA" dirty="0"/>
                        <a:t>Not applicable</a:t>
                      </a:r>
                    </a:p>
                  </a:txBody>
                  <a:tcPr/>
                </a:tc>
                <a:extLst>
                  <a:ext uri="{0D108BD9-81ED-4DB2-BD59-A6C34878D82A}">
                    <a16:rowId xmlns:a16="http://schemas.microsoft.com/office/drawing/2014/main" val="193053272"/>
                  </a:ext>
                </a:extLst>
              </a:tr>
              <a:tr h="370840">
                <a:tc>
                  <a:txBody>
                    <a:bodyPr/>
                    <a:lstStyle/>
                    <a:p>
                      <a:r>
                        <a:rPr lang="en-US" dirty="0"/>
                        <a:t>Understanding MLTSD’s expectations of support organizations for workplace and workforce delivery?</a:t>
                      </a:r>
                      <a:endParaRPr lang="en-CA" dirty="0"/>
                    </a:p>
                  </a:txBody>
                  <a:tcPr/>
                </a:tc>
                <a:tc>
                  <a:txBody>
                    <a:bodyPr/>
                    <a:lstStyle/>
                    <a:p>
                      <a:pPr algn="ctr"/>
                      <a:r>
                        <a:rPr lang="en-CA" dirty="0"/>
                        <a:t>14.2%</a:t>
                      </a:r>
                    </a:p>
                  </a:txBody>
                  <a:tcPr/>
                </a:tc>
                <a:tc>
                  <a:txBody>
                    <a:bodyPr/>
                    <a:lstStyle/>
                    <a:p>
                      <a:pPr algn="ctr"/>
                      <a:r>
                        <a:rPr lang="en-CA" dirty="0"/>
                        <a:t>35.7%</a:t>
                      </a:r>
                    </a:p>
                  </a:txBody>
                  <a:tcPr/>
                </a:tc>
                <a:tc>
                  <a:txBody>
                    <a:bodyPr/>
                    <a:lstStyle/>
                    <a:p>
                      <a:pPr algn="ctr"/>
                      <a:r>
                        <a:rPr lang="en-CA" dirty="0"/>
                        <a:t>50.0%</a:t>
                      </a:r>
                    </a:p>
                  </a:txBody>
                  <a:tcPr/>
                </a:tc>
                <a:tc>
                  <a:txBody>
                    <a:bodyPr/>
                    <a:lstStyle/>
                    <a:p>
                      <a:pPr algn="ctr"/>
                      <a:r>
                        <a:rPr lang="en-CA" dirty="0"/>
                        <a:t>0%</a:t>
                      </a:r>
                    </a:p>
                  </a:txBody>
                  <a:tcPr/>
                </a:tc>
                <a:extLst>
                  <a:ext uri="{0D108BD9-81ED-4DB2-BD59-A6C34878D82A}">
                    <a16:rowId xmlns:a16="http://schemas.microsoft.com/office/drawing/2014/main" val="162645179"/>
                  </a:ext>
                </a:extLst>
              </a:tr>
            </a:tbl>
          </a:graphicData>
        </a:graphic>
      </p:graphicFrame>
    </p:spTree>
    <p:extLst>
      <p:ext uri="{BB962C8B-B14F-4D97-AF65-F5344CB8AC3E}">
        <p14:creationId xmlns:p14="http://schemas.microsoft.com/office/powerpoint/2010/main" val="209458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FD2A9A8-9DD7-4258-B839-053363105DD8}"/>
              </a:ext>
            </a:extLst>
          </p:cNvPr>
          <p:cNvSpPr>
            <a:spLocks noGrp="1"/>
          </p:cNvSpPr>
          <p:nvPr>
            <p:ph type="title"/>
          </p:nvPr>
        </p:nvSpPr>
        <p:spPr>
          <a:xfrm>
            <a:off x="1600754" y="1087374"/>
            <a:ext cx="8983489" cy="1000978"/>
          </a:xfrm>
        </p:spPr>
        <p:txBody>
          <a:bodyPr>
            <a:normAutofit fontScale="90000"/>
          </a:bodyPr>
          <a:lstStyle/>
          <a:p>
            <a:r>
              <a:rPr lang="en-CA" dirty="0"/>
              <a:t>What kind of information or professional development do you think you need?</a:t>
            </a:r>
          </a:p>
        </p:txBody>
      </p:sp>
      <p:sp>
        <p:nvSpPr>
          <p:cNvPr id="21" name="Rectangle 20">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038CF3A-E50E-44A4-ACF2-BB5292DC5C2D}"/>
              </a:ext>
            </a:extLst>
          </p:cNvPr>
          <p:cNvSpPr>
            <a:spLocks noGrp="1"/>
          </p:cNvSpPr>
          <p:nvPr>
            <p:ph idx="1"/>
          </p:nvPr>
        </p:nvSpPr>
        <p:spPr>
          <a:xfrm>
            <a:off x="1600753" y="2535446"/>
            <a:ext cx="8983489" cy="3554457"/>
          </a:xfrm>
        </p:spPr>
        <p:txBody>
          <a:bodyPr>
            <a:normAutofit/>
          </a:bodyPr>
          <a:lstStyle/>
          <a:p>
            <a:r>
              <a:rPr lang="en-CA" dirty="0"/>
              <a:t>How to sell literacy training to employers</a:t>
            </a:r>
          </a:p>
          <a:p>
            <a:r>
              <a:rPr lang="en-CA" dirty="0"/>
              <a:t>Strategic use of Labour Market Information</a:t>
            </a:r>
          </a:p>
          <a:p>
            <a:r>
              <a:rPr lang="en-CA" dirty="0"/>
              <a:t>Supporting Organizational Needs Assessments (ONAs)</a:t>
            </a:r>
          </a:p>
          <a:p>
            <a:r>
              <a:rPr lang="en-CA" dirty="0"/>
              <a:t>How to work more closely with Employment Services</a:t>
            </a:r>
          </a:p>
          <a:p>
            <a:r>
              <a:rPr lang="en-CA" dirty="0"/>
              <a:t>How to work more closely with apprenticeship unions</a:t>
            </a:r>
          </a:p>
          <a:p>
            <a:r>
              <a:rPr lang="en-CA" dirty="0"/>
              <a:t>A central location/platform for Workforce and Workplace tools and resources</a:t>
            </a:r>
          </a:p>
          <a:p>
            <a:r>
              <a:rPr lang="en-CA" dirty="0"/>
              <a:t>Definitions and examples of Workforce and Workplace Literacy</a:t>
            </a:r>
          </a:p>
          <a:p>
            <a:endParaRPr lang="en-CA" dirty="0"/>
          </a:p>
        </p:txBody>
      </p:sp>
    </p:spTree>
    <p:extLst>
      <p:ext uri="{BB962C8B-B14F-4D97-AF65-F5344CB8AC3E}">
        <p14:creationId xmlns:p14="http://schemas.microsoft.com/office/powerpoint/2010/main" val="3366240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DB44-C2D7-4AD6-9F3A-913C4554E27E}"/>
              </a:ext>
            </a:extLst>
          </p:cNvPr>
          <p:cNvSpPr>
            <a:spLocks noGrp="1"/>
          </p:cNvSpPr>
          <p:nvPr>
            <p:ph type="title"/>
          </p:nvPr>
        </p:nvSpPr>
        <p:spPr/>
        <p:txBody>
          <a:bodyPr/>
          <a:lstStyle/>
          <a:p>
            <a:r>
              <a:rPr lang="en-CA" dirty="0"/>
              <a:t>The rest of the webinars in this series…</a:t>
            </a:r>
          </a:p>
        </p:txBody>
      </p:sp>
      <p:sp>
        <p:nvSpPr>
          <p:cNvPr id="3" name="Content Placeholder 2">
            <a:extLst>
              <a:ext uri="{FF2B5EF4-FFF2-40B4-BE49-F238E27FC236}">
                <a16:creationId xmlns:a16="http://schemas.microsoft.com/office/drawing/2014/main" id="{ABB2FAE7-F4B1-4C07-9664-EB9467893741}"/>
              </a:ext>
            </a:extLst>
          </p:cNvPr>
          <p:cNvSpPr>
            <a:spLocks noGrp="1"/>
          </p:cNvSpPr>
          <p:nvPr>
            <p:ph idx="1"/>
          </p:nvPr>
        </p:nvSpPr>
        <p:spPr/>
        <p:txBody>
          <a:bodyPr/>
          <a:lstStyle/>
          <a:p>
            <a:pPr marL="0" indent="0">
              <a:buNone/>
            </a:pPr>
            <a:r>
              <a:rPr lang="en-CA" dirty="0"/>
              <a:t>What’s Your Stake in Workplace and Workforce Literacy?</a:t>
            </a:r>
          </a:p>
          <a:p>
            <a:pPr marL="502920" lvl="1" indent="0">
              <a:buNone/>
            </a:pPr>
            <a:r>
              <a:rPr lang="en-CA" dirty="0"/>
              <a:t>November 18</a:t>
            </a:r>
            <a:r>
              <a:rPr lang="en-CA" baseline="30000" dirty="0"/>
              <a:t>th</a:t>
            </a:r>
            <a:r>
              <a:rPr lang="en-CA" dirty="0"/>
              <a:t> 2:00 pm – 3:30 pm</a:t>
            </a:r>
          </a:p>
          <a:p>
            <a:pPr marL="0" indent="0">
              <a:buNone/>
            </a:pPr>
            <a:r>
              <a:rPr lang="en-CA" dirty="0"/>
              <a:t>Integrating Labour Market Information into Literacy Service Planning</a:t>
            </a:r>
          </a:p>
          <a:p>
            <a:pPr marL="502920" lvl="1" indent="0">
              <a:buNone/>
            </a:pPr>
            <a:r>
              <a:rPr lang="en-CA" dirty="0"/>
              <a:t>January 20</a:t>
            </a:r>
            <a:r>
              <a:rPr lang="en-CA" baseline="30000" dirty="0"/>
              <a:t>th</a:t>
            </a:r>
            <a:r>
              <a:rPr lang="en-CA" dirty="0"/>
              <a:t>  2:00 pm – 3:30 pm</a:t>
            </a:r>
          </a:p>
          <a:p>
            <a:pPr marL="0" indent="0">
              <a:buNone/>
            </a:pPr>
            <a:r>
              <a:rPr lang="en-CA" dirty="0"/>
              <a:t>Workforce Planning Boards and Regional Literacy Networks</a:t>
            </a:r>
          </a:p>
          <a:p>
            <a:pPr marL="502920" lvl="1" indent="0">
              <a:buNone/>
            </a:pPr>
            <a:r>
              <a:rPr lang="en-CA" dirty="0"/>
              <a:t>February 17</a:t>
            </a:r>
            <a:r>
              <a:rPr lang="en-CA" baseline="30000" dirty="0"/>
              <a:t>th</a:t>
            </a:r>
            <a:r>
              <a:rPr lang="en-CA" dirty="0"/>
              <a:t>  2:00 pm – 3:30 pm</a:t>
            </a:r>
          </a:p>
        </p:txBody>
      </p:sp>
    </p:spTree>
    <p:extLst>
      <p:ext uri="{BB962C8B-B14F-4D97-AF65-F5344CB8AC3E}">
        <p14:creationId xmlns:p14="http://schemas.microsoft.com/office/powerpoint/2010/main" val="163834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7D21-4271-4B16-AC31-976C77B5E99E}"/>
              </a:ext>
            </a:extLst>
          </p:cNvPr>
          <p:cNvSpPr>
            <a:spLocks noGrp="1"/>
          </p:cNvSpPr>
          <p:nvPr>
            <p:ph type="title"/>
          </p:nvPr>
        </p:nvSpPr>
        <p:spPr/>
        <p:txBody>
          <a:bodyPr/>
          <a:lstStyle/>
          <a:p>
            <a:r>
              <a:rPr lang="en-CA" dirty="0"/>
              <a:t>Evaluation</a:t>
            </a:r>
          </a:p>
        </p:txBody>
      </p:sp>
      <p:sp>
        <p:nvSpPr>
          <p:cNvPr id="3" name="Content Placeholder 2">
            <a:extLst>
              <a:ext uri="{FF2B5EF4-FFF2-40B4-BE49-F238E27FC236}">
                <a16:creationId xmlns:a16="http://schemas.microsoft.com/office/drawing/2014/main" id="{765F22F1-AD15-4761-8E0E-CDAF71A9B903}"/>
              </a:ext>
            </a:extLst>
          </p:cNvPr>
          <p:cNvSpPr>
            <a:spLocks noGrp="1"/>
          </p:cNvSpPr>
          <p:nvPr>
            <p:ph idx="1"/>
          </p:nvPr>
        </p:nvSpPr>
        <p:spPr/>
        <p:txBody>
          <a:bodyPr/>
          <a:lstStyle/>
          <a:p>
            <a:r>
              <a:rPr lang="en-US" dirty="0"/>
              <a:t>73% of LBS program and support organization staff (who respond to the evaluation) report increased understanding of the difference between workforce and workplace literacy. </a:t>
            </a:r>
          </a:p>
          <a:p>
            <a:r>
              <a:rPr lang="en-US" dirty="0"/>
              <a:t>70% of LBS program and support organization staff (who respond to the evaluation) report increased knowledge of workforce and workplace literacy supports they can access. </a:t>
            </a:r>
            <a:endParaRPr lang="en-CA" dirty="0"/>
          </a:p>
        </p:txBody>
      </p:sp>
    </p:spTree>
    <p:extLst>
      <p:ext uri="{BB962C8B-B14F-4D97-AF65-F5344CB8AC3E}">
        <p14:creationId xmlns:p14="http://schemas.microsoft.com/office/powerpoint/2010/main" val="696657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F0CBBD-B917-4613-83A9-A260F7F14029}"/>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spc="-100" dirty="0"/>
              <a:t>Thank you!</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879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C159-AFA3-4CB8-A450-50232DB75948}"/>
              </a:ext>
            </a:extLst>
          </p:cNvPr>
          <p:cNvSpPr>
            <a:spLocks noGrp="1"/>
          </p:cNvSpPr>
          <p:nvPr>
            <p:ph type="title"/>
          </p:nvPr>
        </p:nvSpPr>
        <p:spPr/>
        <p:txBody>
          <a:bodyPr/>
          <a:lstStyle/>
          <a:p>
            <a:r>
              <a:rPr lang="en-CA" dirty="0"/>
              <a:t>Background for this webinar</a:t>
            </a:r>
          </a:p>
        </p:txBody>
      </p:sp>
      <p:pic>
        <p:nvPicPr>
          <p:cNvPr id="3" name="Content Placeholder 2">
            <a:extLst>
              <a:ext uri="{FF2B5EF4-FFF2-40B4-BE49-F238E27FC236}">
                <a16:creationId xmlns:a16="http://schemas.microsoft.com/office/drawing/2014/main" id="{FEB8A120-6BE2-44D7-9CE2-4EE937BC2D59}"/>
              </a:ext>
            </a:extLst>
          </p:cNvPr>
          <p:cNvPicPr>
            <a:picLocks noGrp="1" noChangeAspect="1"/>
          </p:cNvPicPr>
          <p:nvPr>
            <p:ph sz="half" idx="1"/>
          </p:nvPr>
        </p:nvPicPr>
        <p:blipFill>
          <a:blip r:embed="rId3"/>
          <a:stretch>
            <a:fillRect/>
          </a:stretch>
        </p:blipFill>
        <p:spPr>
          <a:xfrm>
            <a:off x="3867150" y="1183060"/>
            <a:ext cx="3475038" cy="4491881"/>
          </a:xfrm>
          <a:prstGeom prst="rect">
            <a:avLst/>
          </a:prstGeom>
        </p:spPr>
      </p:pic>
      <p:sp>
        <p:nvSpPr>
          <p:cNvPr id="5" name="Content Placeholder 4">
            <a:extLst>
              <a:ext uri="{FF2B5EF4-FFF2-40B4-BE49-F238E27FC236}">
                <a16:creationId xmlns:a16="http://schemas.microsoft.com/office/drawing/2014/main" id="{22231AAD-C232-4BC2-9E68-0DD1C7A5E88D}"/>
              </a:ext>
            </a:extLst>
          </p:cNvPr>
          <p:cNvSpPr>
            <a:spLocks noGrp="1"/>
          </p:cNvSpPr>
          <p:nvPr>
            <p:ph sz="half" idx="2"/>
          </p:nvPr>
        </p:nvSpPr>
        <p:spPr/>
        <p:txBody>
          <a:bodyPr/>
          <a:lstStyle/>
          <a:p>
            <a:r>
              <a:rPr lang="en-US" dirty="0"/>
              <a:t>Assessment</a:t>
            </a:r>
          </a:p>
          <a:p>
            <a:r>
              <a:rPr lang="en-US" dirty="0"/>
              <a:t>Occupational-Specific Curricula</a:t>
            </a:r>
          </a:p>
          <a:p>
            <a:r>
              <a:rPr lang="en-US" dirty="0"/>
              <a:t>Soft Skills</a:t>
            </a:r>
          </a:p>
          <a:p>
            <a:r>
              <a:rPr lang="en-US" dirty="0"/>
              <a:t>Technology and Equipment</a:t>
            </a:r>
          </a:p>
          <a:p>
            <a:r>
              <a:rPr lang="en-US" dirty="0"/>
              <a:t>Job Preparation</a:t>
            </a:r>
          </a:p>
          <a:p>
            <a:r>
              <a:rPr lang="en-US" dirty="0"/>
              <a:t>Apprenticeship</a:t>
            </a:r>
          </a:p>
          <a:p>
            <a:r>
              <a:rPr lang="en-US" dirty="0"/>
              <a:t>E-channel</a:t>
            </a:r>
          </a:p>
          <a:p>
            <a:r>
              <a:rPr lang="en-US" dirty="0"/>
              <a:t>Research</a:t>
            </a:r>
          </a:p>
          <a:p>
            <a:r>
              <a:rPr lang="en-US" dirty="0"/>
              <a:t>Building your Capacity</a:t>
            </a:r>
          </a:p>
          <a:p>
            <a:r>
              <a:rPr lang="en-US" dirty="0"/>
              <a:t>Support Organizations</a:t>
            </a:r>
            <a:endParaRPr lang="en-CA" dirty="0"/>
          </a:p>
        </p:txBody>
      </p:sp>
    </p:spTree>
    <p:extLst>
      <p:ext uri="{BB962C8B-B14F-4D97-AF65-F5344CB8AC3E}">
        <p14:creationId xmlns:p14="http://schemas.microsoft.com/office/powerpoint/2010/main" val="153326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C159-AFA3-4CB8-A450-50232DB75948}"/>
              </a:ext>
            </a:extLst>
          </p:cNvPr>
          <p:cNvSpPr>
            <a:spLocks noGrp="1"/>
          </p:cNvSpPr>
          <p:nvPr>
            <p:ph type="title"/>
          </p:nvPr>
        </p:nvSpPr>
        <p:spPr/>
        <p:txBody>
          <a:bodyPr/>
          <a:lstStyle/>
          <a:p>
            <a:r>
              <a:rPr lang="en-CA" dirty="0"/>
              <a:t>Background continued…</a:t>
            </a:r>
          </a:p>
        </p:txBody>
      </p:sp>
      <p:sp>
        <p:nvSpPr>
          <p:cNvPr id="4" name="Text Placeholder 3">
            <a:extLst>
              <a:ext uri="{FF2B5EF4-FFF2-40B4-BE49-F238E27FC236}">
                <a16:creationId xmlns:a16="http://schemas.microsoft.com/office/drawing/2014/main" id="{8AF91688-8836-4D02-A55A-3CD09FA95C74}"/>
              </a:ext>
            </a:extLst>
          </p:cNvPr>
          <p:cNvSpPr>
            <a:spLocks noGrp="1"/>
          </p:cNvSpPr>
          <p:nvPr>
            <p:ph idx="1"/>
          </p:nvPr>
        </p:nvSpPr>
        <p:spPr/>
        <p:txBody>
          <a:bodyPr/>
          <a:lstStyle/>
          <a:p>
            <a:pPr marL="0" indent="0">
              <a:buNone/>
            </a:pPr>
            <a:r>
              <a:rPr lang="en-CA" dirty="0"/>
              <a:t>Why this webinar?</a:t>
            </a:r>
          </a:p>
          <a:p>
            <a:r>
              <a:rPr lang="en-CA" dirty="0"/>
              <a:t>No standard definitions</a:t>
            </a:r>
          </a:p>
          <a:p>
            <a:r>
              <a:rPr lang="en-CA" dirty="0"/>
              <a:t>Mixed messages</a:t>
            </a:r>
          </a:p>
          <a:p>
            <a:r>
              <a:rPr lang="en-CA" dirty="0"/>
              <a:t>Capacity challenges</a:t>
            </a:r>
          </a:p>
          <a:p>
            <a:r>
              <a:rPr lang="en-CA" dirty="0"/>
              <a:t>Regional differences</a:t>
            </a:r>
          </a:p>
          <a:p>
            <a:r>
              <a:rPr lang="en-CA" dirty="0"/>
              <a:t>New LBS staff</a:t>
            </a:r>
          </a:p>
        </p:txBody>
      </p:sp>
    </p:spTree>
    <p:extLst>
      <p:ext uri="{BB962C8B-B14F-4D97-AF65-F5344CB8AC3E}">
        <p14:creationId xmlns:p14="http://schemas.microsoft.com/office/powerpoint/2010/main" val="386228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837055-4D7E-45DC-97C5-707D2C5A4C32}"/>
              </a:ext>
            </a:extLst>
          </p:cNvPr>
          <p:cNvSpPr>
            <a:spLocks noGrp="1"/>
          </p:cNvSpPr>
          <p:nvPr>
            <p:ph type="title"/>
          </p:nvPr>
        </p:nvSpPr>
        <p:spPr>
          <a:xfrm>
            <a:off x="494260" y="1683144"/>
            <a:ext cx="2774922" cy="3491712"/>
          </a:xfrm>
        </p:spPr>
        <p:txBody>
          <a:bodyPr>
            <a:normAutofit/>
          </a:bodyPr>
          <a:lstStyle/>
          <a:p>
            <a:r>
              <a:rPr lang="en-CA" dirty="0"/>
              <a:t>It IS possible!</a:t>
            </a:r>
          </a:p>
        </p:txBody>
      </p:sp>
      <p:sp>
        <p:nvSpPr>
          <p:cNvPr id="3" name="Content Placeholder 2">
            <a:extLst>
              <a:ext uri="{FF2B5EF4-FFF2-40B4-BE49-F238E27FC236}">
                <a16:creationId xmlns:a16="http://schemas.microsoft.com/office/drawing/2014/main" id="{39C229F9-52B1-4163-A684-A6EF6BD5F8CC}"/>
              </a:ext>
            </a:extLst>
          </p:cNvPr>
          <p:cNvSpPr>
            <a:spLocks noGrp="1"/>
          </p:cNvSpPr>
          <p:nvPr>
            <p:ph idx="1"/>
          </p:nvPr>
        </p:nvSpPr>
        <p:spPr>
          <a:xfrm>
            <a:off x="4361606" y="1683143"/>
            <a:ext cx="6627377" cy="3491713"/>
          </a:xfrm>
        </p:spPr>
        <p:txBody>
          <a:bodyPr>
            <a:normAutofit/>
          </a:bodyPr>
          <a:lstStyle/>
          <a:p>
            <a:pPr marL="0" indent="0">
              <a:buNone/>
            </a:pPr>
            <a:r>
              <a:rPr lang="en-CA" dirty="0"/>
              <a:t>LBS has a history of responding to workplace/workforce requests!</a:t>
            </a:r>
          </a:p>
          <a:p>
            <a:r>
              <a:rPr lang="en-CA" dirty="0"/>
              <a:t>Workforce = employment pathway</a:t>
            </a:r>
          </a:p>
          <a:p>
            <a:r>
              <a:rPr lang="en-CA" dirty="0"/>
              <a:t>Workplace literacy projects</a:t>
            </a:r>
          </a:p>
          <a:p>
            <a:pPr lvl="1"/>
            <a:r>
              <a:rPr lang="en-CA" dirty="0"/>
              <a:t>Workplace Equity and Basic Skills (W/EBS)</a:t>
            </a:r>
          </a:p>
          <a:p>
            <a:pPr lvl="1"/>
            <a:r>
              <a:rPr lang="en-CA" dirty="0"/>
              <a:t>Planning Boards and workplace literacy</a:t>
            </a:r>
          </a:p>
          <a:p>
            <a:pPr lvl="1"/>
            <a:r>
              <a:rPr lang="en-CA" dirty="0"/>
              <a:t>LLSC’s experience with Goodwill Industries</a:t>
            </a:r>
          </a:p>
          <a:p>
            <a:r>
              <a:rPr lang="en-CA" dirty="0"/>
              <a:t>Adjustment services</a:t>
            </a:r>
          </a:p>
          <a:p>
            <a:r>
              <a:rPr lang="en-CA" dirty="0"/>
              <a:t>The apprenticeship connection</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48268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68D8C5A-D6A8-4B82-A915-65B3BE9D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1A4306A5-A549-4C0D-A7D2-34D4D4A99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39">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White bulbs with a yellow one standing out">
            <a:extLst>
              <a:ext uri="{FF2B5EF4-FFF2-40B4-BE49-F238E27FC236}">
                <a16:creationId xmlns:a16="http://schemas.microsoft.com/office/drawing/2014/main" id="{FA88B54B-419B-4ACF-85D7-4B0CE14F34A7}"/>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DFB054A8-44F1-4866-8792-28C982E04F13}"/>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spc="-100" dirty="0">
                <a:solidFill>
                  <a:schemeClr val="tx1"/>
                </a:solidFill>
              </a:rPr>
              <a:t>More examples? Please share.</a:t>
            </a:r>
          </a:p>
        </p:txBody>
      </p:sp>
    </p:spTree>
    <p:extLst>
      <p:ext uri="{BB962C8B-B14F-4D97-AF65-F5344CB8AC3E}">
        <p14:creationId xmlns:p14="http://schemas.microsoft.com/office/powerpoint/2010/main" val="35776612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EED4A-A616-41D1-8607-41254DEFD4E0}"/>
              </a:ext>
            </a:extLst>
          </p:cNvPr>
          <p:cNvSpPr>
            <a:spLocks noGrp="1"/>
          </p:cNvSpPr>
          <p:nvPr>
            <p:ph type="title"/>
          </p:nvPr>
        </p:nvSpPr>
        <p:spPr/>
        <p:txBody>
          <a:bodyPr/>
          <a:lstStyle/>
          <a:p>
            <a:r>
              <a:rPr lang="en-CA" dirty="0"/>
              <a:t>Agenda</a:t>
            </a:r>
          </a:p>
        </p:txBody>
      </p:sp>
      <p:sp>
        <p:nvSpPr>
          <p:cNvPr id="6" name="Content Placeholder 5">
            <a:extLst>
              <a:ext uri="{FF2B5EF4-FFF2-40B4-BE49-F238E27FC236}">
                <a16:creationId xmlns:a16="http://schemas.microsoft.com/office/drawing/2014/main" id="{938FFF04-688C-4AA0-AD53-CF36EF2CF9DE}"/>
              </a:ext>
            </a:extLst>
          </p:cNvPr>
          <p:cNvSpPr>
            <a:spLocks noGrp="1"/>
          </p:cNvSpPr>
          <p:nvPr>
            <p:ph idx="1"/>
          </p:nvPr>
        </p:nvSpPr>
        <p:spPr/>
        <p:txBody>
          <a:bodyPr/>
          <a:lstStyle/>
          <a:p>
            <a:pPr marL="0" indent="0">
              <a:buNone/>
            </a:pPr>
            <a:r>
              <a:rPr lang="en-CA" dirty="0"/>
              <a:t>What we will review today:</a:t>
            </a:r>
          </a:p>
          <a:p>
            <a:r>
              <a:rPr lang="en-CA" dirty="0"/>
              <a:t>LBS Agencies – Provincial survey results</a:t>
            </a:r>
          </a:p>
          <a:p>
            <a:r>
              <a:rPr lang="en-CA" dirty="0"/>
              <a:t>LBS Support Organizations – Provincial survey results</a:t>
            </a:r>
          </a:p>
          <a:p>
            <a:r>
              <a:rPr lang="en-CA" dirty="0"/>
              <a:t>Context</a:t>
            </a:r>
          </a:p>
        </p:txBody>
      </p:sp>
      <p:pic>
        <p:nvPicPr>
          <p:cNvPr id="5" name="Picture 4" descr="A picture containing text, queen, vector graphics, businesscard&#10;&#10;Description automatically generated">
            <a:extLst>
              <a:ext uri="{FF2B5EF4-FFF2-40B4-BE49-F238E27FC236}">
                <a16:creationId xmlns:a16="http://schemas.microsoft.com/office/drawing/2014/main" id="{4458665D-25C1-4DF3-ACCA-21EFE39DE60A}"/>
              </a:ext>
            </a:extLst>
          </p:cNvPr>
          <p:cNvPicPr>
            <a:picLocks noChangeAspect="1"/>
          </p:cNvPicPr>
          <p:nvPr/>
        </p:nvPicPr>
        <p:blipFill>
          <a:blip r:embed="rId3"/>
          <a:stretch>
            <a:fillRect/>
          </a:stretch>
        </p:blipFill>
        <p:spPr>
          <a:xfrm flipH="1">
            <a:off x="9996964" y="4390379"/>
            <a:ext cx="1937384" cy="1933575"/>
          </a:xfrm>
          <a:prstGeom prst="rect">
            <a:avLst/>
          </a:prstGeom>
        </p:spPr>
      </p:pic>
    </p:spTree>
    <p:extLst>
      <p:ext uri="{BB962C8B-B14F-4D97-AF65-F5344CB8AC3E}">
        <p14:creationId xmlns:p14="http://schemas.microsoft.com/office/powerpoint/2010/main" val="259762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p:txBody>
          <a:bodyPr/>
          <a:lstStyle/>
          <a:p>
            <a:r>
              <a:rPr lang="en-CA" dirty="0"/>
              <a:t>LBS Agency Results</a:t>
            </a:r>
          </a:p>
        </p:txBody>
      </p:sp>
      <p:sp>
        <p:nvSpPr>
          <p:cNvPr id="7" name="Content Placeholder 6">
            <a:extLst>
              <a:ext uri="{FF2B5EF4-FFF2-40B4-BE49-F238E27FC236}">
                <a16:creationId xmlns:a16="http://schemas.microsoft.com/office/drawing/2014/main" id="{9288606B-1A45-44E2-AF9F-9E5281BEA4E9}"/>
              </a:ext>
            </a:extLst>
          </p:cNvPr>
          <p:cNvSpPr>
            <a:spLocks noGrp="1"/>
          </p:cNvSpPr>
          <p:nvPr>
            <p:ph idx="1"/>
          </p:nvPr>
        </p:nvSpPr>
        <p:spPr/>
        <p:txBody>
          <a:bodyPr/>
          <a:lstStyle/>
          <a:p>
            <a:r>
              <a:rPr lang="en-CA" dirty="0"/>
              <a:t>31 complete surveys; 5 partial surveys</a:t>
            </a:r>
          </a:p>
          <a:p>
            <a:r>
              <a:rPr lang="en-CA" dirty="0"/>
              <a:t>June 2021</a:t>
            </a:r>
          </a:p>
        </p:txBody>
      </p:sp>
      <p:pic>
        <p:nvPicPr>
          <p:cNvPr id="14" name="Content Placeholder 10" descr="A picture containing text, vector graphics&#10;&#10;Description automatically generated">
            <a:extLst>
              <a:ext uri="{FF2B5EF4-FFF2-40B4-BE49-F238E27FC236}">
                <a16:creationId xmlns:a16="http://schemas.microsoft.com/office/drawing/2014/main" id="{17478851-22A9-4779-B3FC-933860B4AC48}"/>
              </a:ext>
            </a:extLst>
          </p:cNvPr>
          <p:cNvPicPr>
            <a:picLocks noChangeAspect="1"/>
          </p:cNvPicPr>
          <p:nvPr/>
        </p:nvPicPr>
        <p:blipFill>
          <a:blip r:embed="rId3"/>
          <a:stretch>
            <a:fillRect/>
          </a:stretch>
        </p:blipFill>
        <p:spPr>
          <a:xfrm>
            <a:off x="10335706" y="4800152"/>
            <a:ext cx="1603375" cy="1603375"/>
          </a:xfrm>
          <a:prstGeom prst="rect">
            <a:avLst/>
          </a:prstGeom>
        </p:spPr>
      </p:pic>
    </p:spTree>
    <p:extLst>
      <p:ext uri="{BB962C8B-B14F-4D97-AF65-F5344CB8AC3E}">
        <p14:creationId xmlns:p14="http://schemas.microsoft.com/office/powerpoint/2010/main" val="3013070718"/>
      </p:ext>
    </p:extLst>
  </p:cSld>
  <p:clrMapOvr>
    <a:masterClrMapping/>
  </p:clrMapOvr>
</p:sld>
</file>

<file path=ppt/theme/theme1.xml><?xml version="1.0" encoding="utf-8"?>
<a:theme xmlns:a="http://schemas.openxmlformats.org/drawingml/2006/main" name="Frame">
  <a:themeElements>
    <a:clrScheme name="Custom 15">
      <a:dk1>
        <a:sysClr val="windowText" lastClr="000000"/>
      </a:dk1>
      <a:lt1>
        <a:sysClr val="window" lastClr="FFFFFF"/>
      </a:lt1>
      <a:dk2>
        <a:srgbClr val="000000"/>
      </a:dk2>
      <a:lt2>
        <a:srgbClr val="F8F3F2"/>
      </a:lt2>
      <a:accent1>
        <a:srgbClr val="7ED957"/>
      </a:accent1>
      <a:accent2>
        <a:srgbClr val="A5644E"/>
      </a:accent2>
      <a:accent3>
        <a:srgbClr val="B58B80"/>
      </a:accent3>
      <a:accent4>
        <a:srgbClr val="C3986D"/>
      </a:accent4>
      <a:accent5>
        <a:srgbClr val="000000"/>
      </a:accent5>
      <a:accent6>
        <a:srgbClr val="C17529"/>
      </a:accent6>
      <a:hlink>
        <a:srgbClr val="0070C0"/>
      </a:hlink>
      <a:folHlink>
        <a:srgbClr val="00206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4448</TotalTime>
  <Words>5820</Words>
  <Application>Microsoft Office PowerPoint</Application>
  <PresentationFormat>Widescreen</PresentationFormat>
  <Paragraphs>418</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ArialMT</vt:lpstr>
      <vt:lpstr>Calibri</vt:lpstr>
      <vt:lpstr>Corbel</vt:lpstr>
      <vt:lpstr>Wingdings 2</vt:lpstr>
      <vt:lpstr>Frame</vt:lpstr>
      <vt:lpstr>Taking the Pulse on Workforce/Workplace Literacy </vt:lpstr>
      <vt:lpstr>Welcome!</vt:lpstr>
      <vt:lpstr>Working definitions</vt:lpstr>
      <vt:lpstr>Background for this webinar</vt:lpstr>
      <vt:lpstr>Background continued…</vt:lpstr>
      <vt:lpstr>It IS possible!</vt:lpstr>
      <vt:lpstr>More examples? Please share.</vt:lpstr>
      <vt:lpstr>Agenda</vt:lpstr>
      <vt:lpstr>LBS Agency Results</vt:lpstr>
      <vt:lpstr>Were you aware that the Ministry of LTSD has a workplace and workforce priority for LBS?</vt:lpstr>
      <vt:lpstr>Let’s reflect on these percentages… 55.6% said “yes” and 44.4% said “no”</vt:lpstr>
      <vt:lpstr>On a scale of 1-10, with 1 being “not at all” and 10 being “very,” how effective do you feel your organization is at:  *includes “I don’t know”</vt:lpstr>
      <vt:lpstr>What issues or concerns does your agency have about workplace versus workforce literacy?</vt:lpstr>
      <vt:lpstr>Workplace and workforce best practices and successes?</vt:lpstr>
      <vt:lpstr>Have you had an employer reach out to you? Do tell!</vt:lpstr>
      <vt:lpstr>What workforce and workplace delivery challenges do you face?</vt:lpstr>
      <vt:lpstr>What topic(s) for future training/workshops/webinars related to workplace and workforce literacy would you like to see?</vt:lpstr>
      <vt:lpstr>What topic(s) for future training/workshops/webinars related to workplace and workforce literacy would you like to see (cont’d)?</vt:lpstr>
      <vt:lpstr>Any other comments?</vt:lpstr>
      <vt:lpstr>LBS Support Organization Results</vt:lpstr>
      <vt:lpstr>LBS Support Organizations</vt:lpstr>
      <vt:lpstr>What role(s) do Support Orgs play in supporting workforce and workplace literacy?</vt:lpstr>
      <vt:lpstr>How effective do you feel your support organization is at:</vt:lpstr>
      <vt:lpstr>How effective do you feel your support organization is at</vt:lpstr>
      <vt:lpstr>How effective do you feel your support organization’s relationship is with:</vt:lpstr>
      <vt:lpstr>How effective do you feel your support organization is at:</vt:lpstr>
      <vt:lpstr>How do LBS programs use Local Labour Market Information (LMI)?</vt:lpstr>
      <vt:lpstr>How effective do you feel your support organization is at:</vt:lpstr>
      <vt:lpstr>How else do you support Workforce and Workplace literacy?</vt:lpstr>
      <vt:lpstr>How clear do you feel your support organization is on:</vt:lpstr>
      <vt:lpstr>What kind of information or professional development do you think you need?</vt:lpstr>
      <vt:lpstr>The rest of the webinars in this series…</vt:lpstr>
      <vt:lpstr>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Pulse on Workforce/Workplace Literacy</dc:title>
  <dc:creator>Melanie Connell</dc:creator>
  <cp:lastModifiedBy>Literacy Link South Central</cp:lastModifiedBy>
  <cp:revision>14</cp:revision>
  <dcterms:created xsi:type="dcterms:W3CDTF">2021-10-06T15:08:51Z</dcterms:created>
  <dcterms:modified xsi:type="dcterms:W3CDTF">2021-10-18T13:11:59Z</dcterms:modified>
</cp:coreProperties>
</file>