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321" r:id="rId3"/>
    <p:sldId id="257" r:id="rId4"/>
    <p:sldId id="258" r:id="rId5"/>
    <p:sldId id="259" r:id="rId6"/>
    <p:sldId id="295" r:id="rId7"/>
    <p:sldId id="296" r:id="rId8"/>
    <p:sldId id="297" r:id="rId9"/>
    <p:sldId id="320" r:id="rId10"/>
    <p:sldId id="298" r:id="rId11"/>
    <p:sldId id="299" r:id="rId12"/>
    <p:sldId id="322" r:id="rId13"/>
    <p:sldId id="300" r:id="rId14"/>
    <p:sldId id="301" r:id="rId15"/>
    <p:sldId id="302" r:id="rId16"/>
    <p:sldId id="303" r:id="rId17"/>
    <p:sldId id="304" r:id="rId18"/>
    <p:sldId id="305" r:id="rId19"/>
    <p:sldId id="306" r:id="rId20"/>
    <p:sldId id="323" r:id="rId21"/>
    <p:sldId id="307" r:id="rId22"/>
    <p:sldId id="308" r:id="rId23"/>
    <p:sldId id="309" r:id="rId24"/>
    <p:sldId id="310" r:id="rId25"/>
    <p:sldId id="311" r:id="rId26"/>
    <p:sldId id="312" r:id="rId27"/>
    <p:sldId id="313" r:id="rId28"/>
    <p:sldId id="286" r:id="rId29"/>
    <p:sldId id="324" r:id="rId30"/>
    <p:sldId id="315" r:id="rId31"/>
    <p:sldId id="317" r:id="rId32"/>
    <p:sldId id="316" r:id="rId33"/>
    <p:sldId id="290" r:id="rId34"/>
    <p:sldId id="291" r:id="rId35"/>
    <p:sldId id="325" r:id="rId36"/>
    <p:sldId id="319" r:id="rId37"/>
    <p:sldId id="263" r:id="rId38"/>
    <p:sldId id="264" r:id="rId3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7IYq9sdE/Qfk6qbwWRg7gEezs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50705" autoAdjust="0"/>
  </p:normalViewPr>
  <p:slideViewPr>
    <p:cSldViewPr snapToGrid="0">
      <p:cViewPr varScale="1">
        <p:scale>
          <a:sx n="59" d="100"/>
          <a:sy n="59" d="100"/>
        </p:scale>
        <p:origin x="284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Sarah Stocker: </a:t>
            </a:r>
            <a:r>
              <a:rPr lang="en-CA" b="0" dirty="0"/>
              <a:t>Good afternoon everyone. My name is Sarah Stocker, and I am the webinar facilitator for Contact North. This afternoon, we are providing you a presentation on the monthly EOIS </a:t>
            </a:r>
            <a:r>
              <a:rPr lang="en-CA" b="0" dirty="0" err="1"/>
              <a:t>CaMS</a:t>
            </a:r>
            <a:r>
              <a:rPr lang="en-CA" b="0" dirty="0"/>
              <a:t> DSQ Report 64. It contains a great deal of information about the LBS performance measures and the service quality standard for which service providers are accountable to the Ministry. In today’s presentation, we’ll learn more about reading and interpreting the DSQ data and applying the information to your own LBS program.</a:t>
            </a:r>
          </a:p>
          <a:p>
            <a:pPr marL="0" lvl="0" indent="0" algn="l" rtl="0">
              <a:lnSpc>
                <a:spcPct val="100000"/>
              </a:lnSpc>
              <a:spcBef>
                <a:spcPts val="0"/>
              </a:spcBef>
              <a:spcAft>
                <a:spcPts val="0"/>
              </a:spcAft>
              <a:buSzPts val="1100"/>
              <a:buNone/>
            </a:pPr>
            <a:endParaRPr lang="en-CA" b="0" dirty="0"/>
          </a:p>
        </p:txBody>
      </p:sp>
      <p:sp>
        <p:nvSpPr>
          <p:cNvPr id="84" name="Google Shape;8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So now let’s talk a bit more specifically about where the data in the Report 64 comes from. You might have heard of or seen on some of the reports and in the Ministry guidelines, reference to Phase 2A. This refers to the fact that, when the Performance Management Framework that includes all of these measures first came into being back in 2011/12, that was Phase 1, or the first phase. Then things changed a bit in 2013/14. The Ministry decided to make some changes to some of the ways these things were measured or how they were or weren’t included in the Performance Management measures and so on, and that was called Phase 2A. We’ve been in Phase 2A since then.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There is a thing called Phase 2B which may, at some point, be implemented.</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This is what we are currently working with, so let’s talk a bit more about these dimensions and measures. Customer Service is the first dimension, and it contains measures for customer satisfaction and service coordination. Each of the measures, as you can see, is weighted similarly to some educational courses where different assignments and tests are worth a different percentage of your grade. We end up with a score at the end of the day around these measures. That score is called the SQS or Service Quality Standard. We’re not going to talk much about that today, because we’re not really talking about the calculations. We’re talking about the measures themselves, so in terms of the numbers, what we’re really wanting to focus on is the fact that there is a different weighting or level of importance to those different measures within the Detailed Service Quality Report.</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Moving on to Effectiveness, that is our suitability features and learner progress, which is the milestones. Efficiency is how many learners we are serving.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These are the ones that you could compare when looking at your own Detailed Service Quality Report with the provincial or regional measures. If you want to do that, it can be an interesting exercise. </a:t>
            </a:r>
            <a:endParaRPr lang="en-CA" dirty="0"/>
          </a:p>
        </p:txBody>
      </p:sp>
    </p:spTree>
    <p:extLst>
      <p:ext uri="{BB962C8B-B14F-4D97-AF65-F5344CB8AC3E}">
        <p14:creationId xmlns:p14="http://schemas.microsoft.com/office/powerpoint/2010/main" val="103211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aseline="0" dirty="0"/>
          </a:p>
          <a:p>
            <a:endParaRPr lang="en-US" baseline="0" dirty="0"/>
          </a:p>
          <a:p>
            <a:pPr marL="158750" indent="0">
              <a:buNone/>
            </a:pPr>
            <a:r>
              <a:rPr lang="en-US" baseline="0" dirty="0"/>
              <a:t>I mentioned a minute ago that potentially in Phase 2B, if it gets implemented, some of the weightings may change, but we don’t have any information on that. So when you see a reference to 2B, that refers to some future state that we don’t know anything about yet. If we did move into Phase 2B, then there would be two more measures added in to Effectiveness. And those would be related to completion and learner gains, but that isn’t part of what we’re currently measured on. </a:t>
            </a:r>
          </a:p>
          <a:p>
            <a:pPr marL="158750" indent="0">
              <a:buNone/>
            </a:pPr>
            <a:endParaRPr lang="en-US" baseline="0" dirty="0"/>
          </a:p>
          <a:p>
            <a:pPr marL="158750" indent="0">
              <a:buNone/>
            </a:pPr>
            <a:r>
              <a:rPr lang="en-US" baseline="0" dirty="0"/>
              <a:t>If you look at your DSQ, you will see data around completions and around learner gains, but those do not count at all into our final score on which we are measured. The data is there, but it isn’t currently used by the Ministry in analyzing our specific performance. </a:t>
            </a:r>
            <a:endParaRPr lang="en-CA" dirty="0"/>
          </a:p>
        </p:txBody>
      </p:sp>
    </p:spTree>
    <p:extLst>
      <p:ext uri="{BB962C8B-B14F-4D97-AF65-F5344CB8AC3E}">
        <p14:creationId xmlns:p14="http://schemas.microsoft.com/office/powerpoint/2010/main" val="272009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Let’s move on to a bit more of a detailed discussion of some of the measures. Customer Service is worth 40% of our grade – that score that we get each month and at the end of the year on how we’re doing. When you think of Customer Service being worth 40% of the total, that tells you that the Ministry is putting a significant emphasis on it.</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The two measures under Customer Service are Customer Satisfaction and Service Coordination. Customer Satisfaction measures when learners exit from the program and how many of them on a scale of 1 to 5, when we administer the Exit Survey, are giving us a 4 or 5. The question that says, “would you recommend this program to others?” is the only one that feeds into this measure. So if learners give you a 4 or a 5 on the scale, then you get a check mark for Customer Satisfaction. If they give you a 1, 2 or 3, you don’t get a check mark, and it doesn’t count toward your Customer Satisfaction measure.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There is a question in the chat asking if anyone has ever had difficulty having learners respond to the questions. In my experience, absolutely! Trying to get people to respond to things like exit survey, satisfaction surveys, etc. is an ever increasing challenge where it seems that every organization we interact with wants us to do a customer satisfaction survey. So yes, part of our challenge is trying to find new and meaningful ways to get learners to complete that exit survey.</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This particular report, the DSP, doesn’t tell us anything about the exit survey link – I think there is a question about how we know what our response rate is. Perhaps that can be clarified, and we can come back to it. The DSP report does tell you your response rate. Let’s say you have 100 closed files and you got 70 responses to the exit survey – your response rate is then 70%, but you aren’t measured on that.  You are measured on how many of those who did respond have given you a 4 or 5 on the answer to that one question. We could look at the provincial response rate. It varies a lot from organization to organization. If we had time we could call up the provincial report, but we don’t really have time to get into that level of detail today. When it comes to responding in general, my experience is that if you can get them while they are still in the program, maybe a week or two before they are about to exit, it’s a good strategy to help increase your response rate. I have heard that it’s much more difficult with remote delivery to get people to respond. I am an E-Channel manager, and I can say that we do struggle to get people to respond to the exit surveys.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Let’s talk a bit more about Service Coordination. It’s basically a measure of how you as a service provider access supports to and from other partners in your community -- community servicers, training services, educational services -- and how you’re able to incorporate this into the learner plan and make sure you get it recorded in </a:t>
            </a:r>
            <a:r>
              <a:rPr lang="en-US" sz="1800" b="0" i="0" u="none" strike="noStrike" baseline="0" dirty="0" err="1">
                <a:solidFill>
                  <a:srgbClr val="000000"/>
                </a:solidFill>
                <a:latin typeface="Arial" panose="020B0604020202020204" pitchFamily="34" charset="0"/>
              </a:rPr>
              <a:t>CaMS</a:t>
            </a:r>
            <a:r>
              <a:rPr lang="en-US" sz="1800" b="0" i="0" u="none" strike="noStrike" baseline="0" dirty="0">
                <a:solidFill>
                  <a:srgbClr val="000000"/>
                </a:solidFill>
                <a:latin typeface="Arial" panose="020B0604020202020204" pitchFamily="34" charset="0"/>
              </a:rPr>
              <a:t>. Service Coordination is worth 25% of the total Customer Service weighting of 40% with Customer Satisfaction being the other 15%. To go back to my analogy about classroom marks, this is like the sub assignments that make up 40% of your grade. </a:t>
            </a:r>
            <a:endParaRPr lang="en-CA" dirty="0"/>
          </a:p>
        </p:txBody>
      </p:sp>
    </p:spTree>
    <p:extLst>
      <p:ext uri="{BB962C8B-B14F-4D97-AF65-F5344CB8AC3E}">
        <p14:creationId xmlns:p14="http://schemas.microsoft.com/office/powerpoint/2010/main" val="114353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Let’s take a bit of a deeper dive into Customer Satisfaction. This measure is based only on closed service plans. That’s important to remember. It is a measure at exit, and it doesn’t get incorporated into the DSQ until the service plan is closed. You are recording those who responded with a rating of four or five on the participant exit form. The target is 90%. The Ministry wants us to have 90% of our respondents giving us a rating of four or five. It’s not a 90% response rate, it’s 90% of those who responded giving you a four or a five in order to meet the measure.</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If you look at the provincial reports, the Customer Satisfaction measure is usually pretty high. Overall, the field does well with that.</a:t>
            </a:r>
            <a:endParaRPr lang="en-CA" b="0" dirty="0"/>
          </a:p>
        </p:txBody>
      </p:sp>
    </p:spTree>
    <p:extLst>
      <p:ext uri="{BB962C8B-B14F-4D97-AF65-F5344CB8AC3E}">
        <p14:creationId xmlns:p14="http://schemas.microsoft.com/office/powerpoint/2010/main" val="422511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Let’s talk about managing this data. Do you have a formal way of collecting it? Are you intentional about making sure as many learners as possible complete the satisfaction survey? Do you keep it in the learner’s file? Like everything else, if it isn’t in the file, it didn’t happen. It’s important to have a record that you administered the exit survey, and that it was completed. Is customer satisfaction data collected at points other than exit? Technically, this is something we should be administering at exit, but you might decide to collect data at different points in the program. That’s fine – it is good practice for program improvement. However, the Ministry’s intention with this particular measure is that we are collecting it at exit or within a week or so of exiting if you know they will be leaving. It is definitely harder to get from the lost contact learners.</a:t>
            </a:r>
          </a:p>
          <a:p>
            <a:pPr marL="158750" indent="0">
              <a:buNone/>
            </a:pPr>
            <a:endParaRPr lang="en-CA" dirty="0"/>
          </a:p>
          <a:p>
            <a:pPr marL="158750" indent="0">
              <a:buNone/>
            </a:pPr>
            <a:r>
              <a:rPr lang="en-CA" dirty="0"/>
              <a:t>We have a comment that it can be difficult to get a good response rate, but programs can indicate to the Ministry that they are working on improving this. If you’re not meeting the measure, you do have to provide strategies as to how you will improve.</a:t>
            </a:r>
          </a:p>
          <a:p>
            <a:pPr marL="158750" indent="0">
              <a:buNone/>
            </a:pPr>
            <a:endParaRPr lang="en-CA" dirty="0"/>
          </a:p>
          <a:p>
            <a:pPr marL="158750" indent="0">
              <a:buNone/>
            </a:pPr>
            <a:r>
              <a:rPr lang="en-CA" dirty="0"/>
              <a:t>There is a comment that our exit survey includes all this information for </a:t>
            </a:r>
            <a:r>
              <a:rPr lang="en-CA" dirty="0" err="1"/>
              <a:t>CaMS</a:t>
            </a:r>
            <a:r>
              <a:rPr lang="en-CA" dirty="0"/>
              <a:t>, but there is way more information that we collect that the Ministry doesn’t ask for. I’m glad this came up, because I did forget to mention that these performance measures are the ones that the Ministry deems as important to ensure that we, as funded providers, are complying with what is in our LBS agreements. As educators and as people with a considerable background in adult education, these aren’t necessarily the measures that tell us what we want to know about our programming. I think this is a good point, and there is nothing to stop you from asking more questions than the Ministry requires. These measures we are talking about today are what the Ministry considers as most important in our performance as service providers. We could certainly have a lively discussion about other measures that are more important to the success of the students. </a:t>
            </a:r>
          </a:p>
        </p:txBody>
      </p:sp>
    </p:spTree>
    <p:extLst>
      <p:ext uri="{BB962C8B-B14F-4D97-AF65-F5344CB8AC3E}">
        <p14:creationId xmlns:p14="http://schemas.microsoft.com/office/powerpoint/2010/main" val="411502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If you aren’t reaching the 90% measure, here are some things that you might consider. Ask learners why they aren’t satisfied. Sometimes it’s helpful to do some of these check-ins partway through your program so you have time, while the learner is still in the program, to address concerns if possible. Have a suggestion box. Some things that might arise are your hours of operation, for example. Maybe your hours don’t meet learners’ needs. You might be able to consider some short term programming options if that would help learners meet their goals. </a:t>
            </a:r>
          </a:p>
        </p:txBody>
      </p:sp>
    </p:spTree>
    <p:extLst>
      <p:ext uri="{BB962C8B-B14F-4D97-AF65-F5344CB8AC3E}">
        <p14:creationId xmlns:p14="http://schemas.microsoft.com/office/powerpoint/2010/main" val="245745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Let’s move on to Service Coordination. I know you’re all familiar with referrals. This is also measured based on closed service plans. We have referrals in and referrals out, and the important thing to know is that certain referrals don’t actually count toward our credit for these measures. There are three sources of information where the Service Coordination measure on the DSQ comes from:</a:t>
            </a:r>
          </a:p>
          <a:p>
            <a:pPr marL="158750" indent="0">
              <a:buNone/>
            </a:pPr>
            <a:endParaRPr lang="en-US" sz="1800" b="0" i="0" u="none" strike="noStrike" baseline="0" dirty="0">
              <a:solidFill>
                <a:srgbClr val="000000"/>
              </a:solidFill>
              <a:latin typeface="Arial" panose="020B0604020202020204" pitchFamily="34" charset="0"/>
            </a:endParaRPr>
          </a:p>
          <a:p>
            <a:pPr marL="457200" indent="-298450"/>
            <a:r>
              <a:rPr lang="en-US" sz="1800" b="0" i="0" u="none" strike="noStrike" baseline="0" dirty="0">
                <a:solidFill>
                  <a:srgbClr val="000000"/>
                </a:solidFill>
                <a:latin typeface="Arial" panose="020B0604020202020204" pitchFamily="34" charset="0"/>
              </a:rPr>
              <a:t>A referred in status when a service plan is opened, and you capture that on the PRF if somebody is referred in. There is a spot on the Participant Registration Form to note that.</a:t>
            </a:r>
          </a:p>
          <a:p>
            <a:pPr marL="457200" indent="-298450"/>
            <a:r>
              <a:rPr lang="en-US" sz="1800" b="0" i="0" u="none" strike="noStrike" baseline="0" dirty="0">
                <a:solidFill>
                  <a:srgbClr val="000000"/>
                </a:solidFill>
                <a:latin typeface="Arial" panose="020B0604020202020204" pitchFamily="34" charset="0"/>
              </a:rPr>
              <a:t>You can have a referral during service. Let’s say I’m in your LBS program and I need a referral to my local affordable housing office, for example. That would be a referral during service. You would that as a sub goal on the learner plan.</a:t>
            </a:r>
          </a:p>
          <a:p>
            <a:pPr marL="457200" indent="-298450"/>
            <a:r>
              <a:rPr lang="en-US" sz="1800" b="0" i="0" u="none" strike="noStrike" baseline="0" dirty="0">
                <a:solidFill>
                  <a:srgbClr val="000000"/>
                </a:solidFill>
                <a:latin typeface="Arial" panose="020B0604020202020204" pitchFamily="34" charset="0"/>
              </a:rPr>
              <a:t>Or you might refer out at exit. That also can be noted as a sub goal.</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If you have a referral in in the category of LBS – so if another LBS service provider refers me to you -- or there is an information or word-of-mouth or media referral, those are not included if that’s the referral in on the service plan. I am going to editorialize and say that I have always been puzzled by the fact that referrals in from our own LBS colleagues don’t count. I know why the Ministry say that – because they are already in an LBS program – but I think that if we are getting referrals from our LBS partners, that’s a good thing.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Referrals at entrance do count as well. We’ll delve a bit deeper into that. The target is 50%. The Ministry is asking us to aim to have at least 50% of the service plans with at least one referral in or out. </a:t>
            </a:r>
            <a:endParaRPr lang="en-CA" b="0" dirty="0"/>
          </a:p>
        </p:txBody>
      </p:sp>
    </p:spTree>
    <p:extLst>
      <p:ext uri="{BB962C8B-B14F-4D97-AF65-F5344CB8AC3E}">
        <p14:creationId xmlns:p14="http://schemas.microsoft.com/office/powerpoint/2010/main" val="561291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In terms of how we might manage these, if there is a referral in, make sure to record it. Are we tracking those referrals I was mentioning during service, recording them on the learner plan and adding a subgoal in </a:t>
            </a:r>
            <a:r>
              <a:rPr lang="en-US" dirty="0" err="1"/>
              <a:t>CaMS</a:t>
            </a:r>
            <a:r>
              <a:rPr lang="en-US" dirty="0"/>
              <a:t>? Are we recording referrals made at exit? Do we keep additional documentation related to referrals in the learner file? The Ministry does want to see some evidence of that referral, even if it’s just a quick email or maybe you have a checklist of different referral sources. There are lots of different ways to track referrals.</a:t>
            </a:r>
          </a:p>
          <a:p>
            <a:pPr marL="158750" indent="0">
              <a:buNone/>
            </a:pPr>
            <a:endParaRPr lang="en-US" dirty="0"/>
          </a:p>
          <a:p>
            <a:pPr marL="158750" indent="0">
              <a:buNone/>
            </a:pPr>
            <a:r>
              <a:rPr lang="en-US" dirty="0"/>
              <a:t>The data integrity is a bit like the management here – are you really making sure that not only are you recording referrals in and/or out in your files and in the learner plans, but are you getting them into </a:t>
            </a:r>
            <a:r>
              <a:rPr lang="en-US" dirty="0" err="1"/>
              <a:t>CaMS</a:t>
            </a:r>
            <a:r>
              <a:rPr lang="en-US" dirty="0"/>
              <a:t> in the subgoals? Are you double checking that the referrals were entered before closing the plan?</a:t>
            </a:r>
          </a:p>
          <a:p>
            <a:pPr marL="158750" indent="0">
              <a:buNone/>
            </a:pPr>
            <a:endParaRPr lang="en-US" dirty="0"/>
          </a:p>
          <a:p>
            <a:pPr marL="158750" indent="0">
              <a:buNone/>
            </a:pPr>
            <a:r>
              <a:rPr lang="en-US" dirty="0"/>
              <a:t>There is a good question in the chat that comes up all the time: What information should be documented in the file to prove the referral out? Is a referral slip enough? I think it varies amongst ETCs across the province and what they will accept as “valid” documentation in the file. Some have required proof that the learner has followed up with the referral, others have been fine with an email connecting a learner with another service or an appointment card, etc. So there isn’t a hard and fast answer to that question because it hasn’t been consistently applied. So more is better. If you can do your best to document referrals and justify that you are doing the best you can do. I’m sorry to be a bit vague on that, but there isn’t anything provided to us writing about the type of documentation or the length of it or the quality of it or anything else, so there is a variety on how people document referrals.</a:t>
            </a:r>
          </a:p>
          <a:p>
            <a:pPr marL="158750" indent="0">
              <a:buNone/>
            </a:pPr>
            <a:endParaRPr lang="en-US" dirty="0"/>
          </a:p>
          <a:p>
            <a:pPr marL="158750" indent="0">
              <a:buNone/>
            </a:pPr>
            <a:r>
              <a:rPr lang="en-US" dirty="0"/>
              <a:t>A participant is commenting that they have created a common referral form to share with other services in the community. That is great if your community is cooperative around referrals. That is sufficient and works well in some communities.</a:t>
            </a:r>
          </a:p>
          <a:p>
            <a:pPr marL="158750" indent="0">
              <a:buNone/>
            </a:pPr>
            <a:endParaRPr lang="en-US" dirty="0"/>
          </a:p>
          <a:p>
            <a:pPr marL="158750" indent="0">
              <a:buNone/>
            </a:pPr>
            <a:r>
              <a:rPr lang="en-US" dirty="0"/>
              <a:t>Another participant notes that the policy states that verbal confirmation is sufficient. Depending where they refer them, they ask for a business card. That’s another good example of a different way to document them. Lots of good ideas – thank you for sharing those. </a:t>
            </a:r>
          </a:p>
          <a:p>
            <a:pPr marL="158750" indent="0">
              <a:buNone/>
            </a:pPr>
            <a:r>
              <a:rPr lang="en-US" dirty="0"/>
              <a:t> </a:t>
            </a:r>
          </a:p>
        </p:txBody>
      </p:sp>
    </p:spTree>
    <p:extLst>
      <p:ext uri="{BB962C8B-B14F-4D97-AF65-F5344CB8AC3E}">
        <p14:creationId xmlns:p14="http://schemas.microsoft.com/office/powerpoint/2010/main" val="7550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am going to emphasize again that you really do need to know which referrals count. I forgot to mention at the beginning that there is a report guide available on the reporting website that walks you through what we are talking about today in more detail. For example, in the Report 64 Guide, there is a list of all the different referral types. You would see them in </a:t>
            </a:r>
            <a:r>
              <a:rPr lang="en-US" dirty="0" err="1"/>
              <a:t>CaMS</a:t>
            </a:r>
            <a:r>
              <a:rPr lang="en-US" dirty="0"/>
              <a:t> in the drop down. Remember that the ones that don’t count are in from LBS or the informal word of mouth referrals. But you do want to capture that, because you do want to know where your learners are coming from. So you should still document them even if they technically don’t count.</a:t>
            </a:r>
          </a:p>
          <a:p>
            <a:pPr marL="158750" indent="0">
              <a:buNone/>
            </a:pPr>
            <a:endParaRPr lang="en-US" dirty="0"/>
          </a:p>
          <a:p>
            <a:pPr marL="158750" indent="0">
              <a:buNone/>
            </a:pPr>
            <a:r>
              <a:rPr lang="en-US" dirty="0"/>
              <a:t>Another interesting aside. If you go to your own DSQ or the regional or provincial ones, usually the biggest referral source is word of mouth. I think that says something positive about us. We have a lot of people in our programs who say that their friends, family, colleagues, etc. told them that we have a good program so you should contact us. I think it’s great that we have a huge portion of word of mouth referrals. I think it speaks highly of the field and the work that we do, even though technically it doesn’t count in terms of our scorecard with the Ministry.</a:t>
            </a:r>
          </a:p>
          <a:p>
            <a:pPr marL="158750" indent="0">
              <a:buNone/>
            </a:pPr>
            <a:endParaRPr lang="en-US" dirty="0"/>
          </a:p>
          <a:p>
            <a:pPr marL="158750" indent="0">
              <a:buNone/>
            </a:pPr>
            <a:r>
              <a:rPr lang="en-US" dirty="0"/>
              <a:t>There is a comment in the chat that the formal referral needs to be more about the consistency of the referral process and the paperwork involved. I think that’s a good point. You should have a process in place as to how you handle and document your referrals. The Ministry looks very positively on the fact that we have processes in place, and that we have processes documented for these different things that we are doing, and that the processes are consistently applied and understood amongst our staff.</a:t>
            </a:r>
          </a:p>
          <a:p>
            <a:pPr marL="158750" indent="0">
              <a:buNone/>
            </a:pPr>
            <a:endParaRPr lang="en-US" dirty="0"/>
          </a:p>
          <a:p>
            <a:pPr marL="158750" indent="0">
              <a:buNone/>
            </a:pPr>
            <a:r>
              <a:rPr lang="en-US" dirty="0"/>
              <a:t>To answer another question from the chat, General Education Development is the GED prep or test: it doesn’t distinguish which. It’s just the GED, so you may refer somebody to another organization that does GED prep, or you may refer them to the test, but there really isn’t a distinction. </a:t>
            </a:r>
          </a:p>
          <a:p>
            <a:pPr marL="158750" indent="0">
              <a:buNone/>
            </a:pPr>
            <a:endParaRPr lang="en-US" dirty="0"/>
          </a:p>
          <a:p>
            <a:pPr marL="158750" indent="0">
              <a:buNone/>
            </a:pPr>
            <a:r>
              <a:rPr lang="en-US" dirty="0"/>
              <a:t>There is a comment in the chat that our word of mouth referrals don’t count, yet in the marketing world, word of mouth is a huge, positive piece of data. </a:t>
            </a:r>
          </a:p>
          <a:p>
            <a:pPr marL="158750" indent="0">
              <a:buNone/>
            </a:pPr>
            <a:endParaRPr lang="en-US" dirty="0"/>
          </a:p>
          <a:p>
            <a:pPr marL="158750" indent="0">
              <a:buNone/>
            </a:pPr>
            <a:r>
              <a:rPr lang="en-US" dirty="0"/>
              <a:t>There is a question as to whether Good Learning Anywhere (GLA) can be the referral for Aboriginal services. GLA is one of the five LBS e-Channel providers, so technically GLA is a referral to another LBS organization. I can’t tell you what to do, but I would say that perhaps referral to Aboriginal services could be something you could count it as is. I’m not the Ministry, but I do have several years of experience. If you have a documented reason for that referral and why you are recording it as such, then it’s documented and if you had to defend it you could. I mean defend it in terms of a file audit.</a:t>
            </a:r>
          </a:p>
        </p:txBody>
      </p:sp>
    </p:spTree>
    <p:extLst>
      <p:ext uri="{BB962C8B-B14F-4D97-AF65-F5344CB8AC3E}">
        <p14:creationId xmlns:p14="http://schemas.microsoft.com/office/powerpoint/2010/main" val="161783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err="1"/>
              <a:t>We’e</a:t>
            </a:r>
            <a:r>
              <a:rPr lang="en-US" dirty="0"/>
              <a:t> addressed some of this a bit. If you aren’t meeting the Service Coordination target of 50%, you can use report 60B to give you a summary of where your referrals in and out are coming from. So, for example, if you see you have a lot of referrals from OW but not many from Employment Services, that might be a referral relationship you want to cultivate. Capturing all of the referrals that take place and having that consistent process in place in your organization for documenting referrals and getting them into </a:t>
            </a:r>
            <a:r>
              <a:rPr lang="en-US" dirty="0" err="1"/>
              <a:t>CaMS</a:t>
            </a:r>
            <a:r>
              <a:rPr lang="en-US" dirty="0"/>
              <a:t>. You can consider raising it at LSP meetings. </a:t>
            </a:r>
          </a:p>
          <a:p>
            <a:pPr marL="158750" indent="0">
              <a:buNone/>
            </a:pPr>
            <a:endParaRPr lang="en-US" dirty="0"/>
          </a:p>
          <a:p>
            <a:pPr marL="158750" indent="0">
              <a:buNone/>
            </a:pPr>
            <a:r>
              <a:rPr lang="en-US" dirty="0"/>
              <a:t>There are some resources here that you can access later that may be helpful.</a:t>
            </a:r>
          </a:p>
        </p:txBody>
      </p:sp>
    </p:spTree>
    <p:extLst>
      <p:ext uri="{BB962C8B-B14F-4D97-AF65-F5344CB8AC3E}">
        <p14:creationId xmlns:p14="http://schemas.microsoft.com/office/powerpoint/2010/main" val="47259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We would like to begin by acknowledging the Indigenous peoples of all the lands that we are on today. While we meet today on a virtual platform, we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we acknowledge the ancestral and unceded territory of all the Inuit, Métis and First Nations people that call this land home.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indent="0">
              <a:buNone/>
            </a:pPr>
            <a:endParaRPr lang="en-US" dirty="0"/>
          </a:p>
        </p:txBody>
      </p:sp>
    </p:spTree>
    <p:extLst>
      <p:ext uri="{BB962C8B-B14F-4D97-AF65-F5344CB8AC3E}">
        <p14:creationId xmlns:p14="http://schemas.microsoft.com/office/powerpoint/2010/main" val="3313312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800" b="0" i="0" u="none" strike="noStrike" baseline="0" dirty="0">
                <a:solidFill>
                  <a:srgbClr val="000000"/>
                </a:solidFill>
                <a:latin typeface="Arial" panose="020B0604020202020204" pitchFamily="34" charset="0"/>
              </a:rPr>
              <a:t>There is a comment in the chat that only one referral counts. There are multi-referrals, but some count more than others, based on Ministry guidelines. If you are capturing metrics for other funders, claim all referrals as they will be looked at from multiple stakeholders. Yes, good point – technically, you only need one referral in or out to count in the Performance Measurement Framework toward that Service Coordination measure. The Ministry wants us to capture all of the referrals we do so that they’re in the learner plan and they tell a story of what the learner is doing. So, even though technically you only need one referral in or out to count and to get the tick box and your credit toward the 50% measure, I think this advice is sound: try and capture as many referrals as you can.</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We throw around a lot of percentages in these discussions. I just want to recap that Customer Service Overall counts for 40%, and Service Coordination counts for 25% of that 40%. The target measure is 50%, which means that we are being asked to ensure that at least 50% of our closed learner plans have at least one referral. Sometimes in these discussion those percentages can get a bit confusing. </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We talked about the Customer Service dimension. The second dimension is Effectiveness. Again, we could have a long discussion about other ways to measure effectiveness that are meaningful for our programs and our learners. These four items are the way the Ministry views Effectiveness and the way they track it and measure it and measure us on it. </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Suitability: We’re all familiar with the suitability indicators. We’ll talk a bit more about that. They are currently worth 20% of the 50%.</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Learner Progress: This is successful completion of at least one milestone, and it is 30% of the 50%. </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As I said earlier, these last two measures (Completion of Goal Path and Learner Gains) are recorded on the DSQ, but currently there is no value attached to them. They don’t actually count right now in Phase 2B of this Performance Measurement Framework. They may count in the future or they may not. But they are in there.</a:t>
            </a:r>
          </a:p>
          <a:p>
            <a:pPr marL="158750" indent="0">
              <a:buNone/>
            </a:pPr>
            <a:endParaRPr lang="en-CA" sz="1800" b="0" i="0" u="none" strike="noStrike" baseline="0" dirty="0">
              <a:solidFill>
                <a:srgbClr val="000000"/>
              </a:solidFill>
              <a:latin typeface="Arial" panose="020B0604020202020204" pitchFamily="34" charset="0"/>
            </a:endParaRPr>
          </a:p>
          <a:p>
            <a:pPr marL="158750" indent="0">
              <a:buNone/>
            </a:pPr>
            <a:r>
              <a:rPr lang="en-CA" sz="1800" b="0" i="0" u="none" strike="noStrike" baseline="0" dirty="0">
                <a:solidFill>
                  <a:srgbClr val="000000"/>
                </a:solidFill>
                <a:latin typeface="Arial" panose="020B0604020202020204" pitchFamily="34" charset="0"/>
              </a:rPr>
              <a:t>There is a comment in the chat that it is worthwhile to look at those completion stats. As a reminder, the learner gains measure was originally intended to be in a pre- and post-test given to all learners to measure their Essential Skills gains in one or more Essential Skills. The Ministry has, over the years, piloted and experimented with different tools that could be used for learner gains measures. Some of you were probably involved in some of those pilots, but they have yet to land on a tool that we use. There should never be anything in </a:t>
            </a:r>
            <a:r>
              <a:rPr lang="en-CA" sz="1800" b="0" i="0" u="none" strike="noStrike" baseline="0" dirty="0" err="1">
                <a:solidFill>
                  <a:srgbClr val="000000"/>
                </a:solidFill>
                <a:latin typeface="Arial" panose="020B0604020202020204" pitchFamily="34" charset="0"/>
              </a:rPr>
              <a:t>CaMS</a:t>
            </a:r>
            <a:r>
              <a:rPr lang="en-CA" sz="1800" b="0" i="0" u="none" strike="noStrike" baseline="0" dirty="0">
                <a:solidFill>
                  <a:srgbClr val="000000"/>
                </a:solidFill>
                <a:latin typeface="Arial" panose="020B0604020202020204" pitchFamily="34" charset="0"/>
              </a:rPr>
              <a:t> or your DSQ related to learner gains. If there is, you’ll want to look at that. </a:t>
            </a:r>
            <a:endParaRPr lang="en-US" sz="1800" b="0" i="0" u="none" strike="noStrike" baseline="0" dirty="0">
              <a:solidFill>
                <a:srgbClr val="000000"/>
              </a:solidFill>
              <a:latin typeface="Arial" panose="020B0604020202020204" pitchFamily="34" charset="0"/>
            </a:endParaRPr>
          </a:p>
          <a:p>
            <a:endParaRPr lang="en-CA" dirty="0"/>
          </a:p>
        </p:txBody>
      </p:sp>
    </p:spTree>
    <p:extLst>
      <p:ext uri="{BB962C8B-B14F-4D97-AF65-F5344CB8AC3E}">
        <p14:creationId xmlns:p14="http://schemas.microsoft.com/office/powerpoint/2010/main" val="2583089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 are the suitability indicators. There are 12 of them, and they are on the Participant Registration Form. Interestingly, they are captured in different places in </a:t>
            </a:r>
            <a:r>
              <a:rPr lang="en-CA" dirty="0" err="1"/>
              <a:t>CaMS</a:t>
            </a:r>
            <a:r>
              <a:rPr lang="en-CA" dirty="0"/>
              <a:t>, they aren’t grouped together, so you can’t go into </a:t>
            </a:r>
            <a:r>
              <a:rPr lang="en-CA" dirty="0" err="1"/>
              <a:t>CaMs</a:t>
            </a:r>
            <a:r>
              <a:rPr lang="en-CA" dirty="0"/>
              <a:t> and look for a suitability screen. I’ll show you in a moment the different places where some of these are captured, such as in the education section. These are the 12 suitability indicators we are currently working with. They are old, they were developed in about 2009/10 when this Performance Management Framework was not even released. There have been discussions over the years about updating them. Some are more applicable to certain delivery sectors or cultural streams than others. When we are in </a:t>
            </a:r>
            <a:r>
              <a:rPr lang="en-CA" dirty="0" err="1"/>
              <a:t>CaMS</a:t>
            </a:r>
            <a:r>
              <a:rPr lang="en-CA" dirty="0"/>
              <a:t>, we have information around the Person Home Page and in the Client Summary.</a:t>
            </a:r>
          </a:p>
          <a:p>
            <a:pPr marL="158750" indent="0">
              <a:buNone/>
            </a:pPr>
            <a:endParaRPr lang="en-CA" dirty="0"/>
          </a:p>
          <a:p>
            <a:pPr marL="158750" indent="0">
              <a:buNone/>
            </a:pPr>
            <a:r>
              <a:rPr lang="en-CA" dirty="0"/>
              <a:t>The target is 30%, and it’s important to talk about how we get to that 30%. </a:t>
            </a:r>
          </a:p>
          <a:p>
            <a:pPr marL="158750" indent="0">
              <a:buNone/>
            </a:pPr>
            <a:endParaRPr lang="en-CA" dirty="0"/>
          </a:p>
          <a:p>
            <a:pPr marL="158750" indent="0">
              <a:buNone/>
            </a:pPr>
            <a:r>
              <a:rPr lang="en-CA" dirty="0"/>
              <a:t>There is a comment in the chat about the age range. My interpretation is that if the learner’s birthdate indicates they are over 65, and you have recorded this as a suitability indicator, then what is in your paper file is not going to match what is in </a:t>
            </a:r>
            <a:r>
              <a:rPr lang="en-CA" dirty="0" err="1"/>
              <a:t>CaMS</a:t>
            </a:r>
            <a:r>
              <a:rPr lang="en-CA" dirty="0"/>
              <a:t>. I think that’s another good example of inconsistent messaging by the Ministry, and I think it potentially could result in a file audit question if the next Ministry representative came to audit your file. You would have to explain the discrepancy. I’m not saying that you shouldn’t do it if you were told you could, but it does raise a flag that it could raise issues and a file audit. If you were told you could include someone outside of the age range, get it in writing. </a:t>
            </a:r>
          </a:p>
          <a:p>
            <a:pPr marL="158750" indent="0">
              <a:buNone/>
            </a:pPr>
            <a:endParaRPr lang="en-CA" dirty="0"/>
          </a:p>
          <a:p>
            <a:pPr marL="158750" indent="0">
              <a:buNone/>
            </a:pPr>
            <a:r>
              <a:rPr lang="en-CA" dirty="0"/>
              <a:t>I also want to point out that even though there are 12 indicators, #2, 3 and 4 are lumped in as one. They are all income status. Learners will be one or the other, not all three. That can be a bit confusing, and it isn’t defined anywhere. Over the years, I have done many workshops and had many discussions about things like the difference between more than six years out of education vs more than six years without training. Some ETCs might tell you that training means St. John’s CPR for two days, for example, but others might say it means a six week heavy equipment operator program, some may say it means engaging in training at a job. There is no real solid definition about what #6 means. But it can be checked off if they have never been involved in a training program!</a:t>
            </a:r>
          </a:p>
          <a:p>
            <a:pPr marL="158750" indent="0">
              <a:buNone/>
            </a:pPr>
            <a:endParaRPr lang="en-CA" dirty="0"/>
          </a:p>
          <a:p>
            <a:pPr marL="158750" indent="0">
              <a:buNone/>
            </a:pPr>
            <a:r>
              <a:rPr lang="en-CA" dirty="0"/>
              <a:t>So to get the 30%, what you need to think of that you need to get three suitability indicators from each learner to get to the 30% target. But remember that because #2, 3 and 4 are lumped together as one, it means you really need three out of ten, not three out of twelve. On average, if you are getting three suitability indicators out of your learners, you will meet the 30%. If one learner has one suitability indicator and another has five, you’ll still get the 30%. I wish we could spend longer talking about these calculations.</a:t>
            </a:r>
          </a:p>
          <a:p>
            <a:pPr marL="158750" indent="0">
              <a:buNone/>
            </a:pPr>
            <a:endParaRPr lang="en-CA" dirty="0"/>
          </a:p>
          <a:p>
            <a:pPr marL="158750" indent="0">
              <a:buNone/>
            </a:pPr>
            <a:r>
              <a:rPr lang="en-CA" dirty="0"/>
              <a:t>There is a comment in the chat about #3, no source of income. This plays into conversations about parental or spousal income that may be denied to the learners. Years ago, the college sector did an analysis about this, and sometimes it was spouses who don’t work and rely on their partner’s income or young people living at home and rely on their parents. </a:t>
            </a:r>
          </a:p>
        </p:txBody>
      </p:sp>
    </p:spTree>
    <p:extLst>
      <p:ext uri="{BB962C8B-B14F-4D97-AF65-F5344CB8AC3E}">
        <p14:creationId xmlns:p14="http://schemas.microsoft.com/office/powerpoint/2010/main" val="259018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How do we manage suitability so we get the full advantage of these indicators? How do we get these indicators recorded? First of all, is the PRF filled out completely and accurately? Do you and your staff understand which items on the PRF relate to those 12 suitability indicators to make sure that they are recorded as accurately as possible? Do you update both the PRF and the </a:t>
            </a:r>
            <a:r>
              <a:rPr lang="en-US" dirty="0" err="1"/>
              <a:t>CaMS</a:t>
            </a:r>
            <a:r>
              <a:rPr lang="en-US" dirty="0"/>
              <a:t> Person Home Page if a client self identifies after intake? Persons with disabilities is a good example of this, because people may be reluctant at first to disclose, but once they become more comfortable, they may disclose a learning disability or a physical disability, and you can go back to the PRF to check off that box, and you can change it in </a:t>
            </a:r>
            <a:r>
              <a:rPr lang="en-US" dirty="0" err="1"/>
              <a:t>CaMS</a:t>
            </a:r>
            <a:r>
              <a:rPr lang="en-US" dirty="0"/>
              <a:t>.</a:t>
            </a:r>
          </a:p>
          <a:p>
            <a:pPr marL="158750" indent="0">
              <a:buNone/>
            </a:pPr>
            <a:endParaRPr lang="en-US" dirty="0"/>
          </a:p>
          <a:p>
            <a:pPr marL="158750" indent="0">
              <a:buNone/>
            </a:pPr>
            <a:r>
              <a:rPr lang="en-US" dirty="0"/>
              <a:t>One strategy is to revisit the indicators with learners once they are established in the program. </a:t>
            </a:r>
          </a:p>
          <a:p>
            <a:pPr marL="158750" indent="0">
              <a:buNone/>
            </a:pPr>
            <a:endParaRPr lang="en-US" dirty="0"/>
          </a:p>
          <a:p>
            <a:pPr marL="158750" indent="0">
              <a:buNone/>
            </a:pPr>
            <a:r>
              <a:rPr lang="en-US" dirty="0"/>
              <a:t>In terms of integrity, are you checking </a:t>
            </a:r>
            <a:r>
              <a:rPr lang="en-US" dirty="0" err="1"/>
              <a:t>CaMS</a:t>
            </a:r>
            <a:r>
              <a:rPr lang="en-US" dirty="0"/>
              <a:t> to make sure the information is correct? Does everybody have a Client Summary? If you don’t, this information is not being captured. You can use the Report 60B to determine if client summaries are missing. The Client Summary is a key piece in </a:t>
            </a:r>
            <a:r>
              <a:rPr lang="en-US" dirty="0" err="1"/>
              <a:t>CaMS</a:t>
            </a:r>
            <a:r>
              <a:rPr lang="en-US" dirty="0"/>
              <a:t> that should be up-to-date so you are capturing as many suitability indicators as possible towards that 30%</a:t>
            </a:r>
          </a:p>
          <a:p>
            <a:pPr marL="158750" indent="0">
              <a:buNone/>
            </a:pPr>
            <a:endParaRPr lang="en-US" dirty="0"/>
          </a:p>
          <a:p>
            <a:pPr marL="158750" indent="0">
              <a:buNone/>
            </a:pPr>
            <a:r>
              <a:rPr lang="en-US" dirty="0"/>
              <a:t>I am going to editorialize a bit about suitability. There are certain geographical areas in which is can be harder or easier to get suitability indicators. I’m speaking very broadly here, but for example, at remote sites clients may have more suitability indicators because they haven’t had as much access to different services over the years. One thing that has become more apparent during COVID is that learners were able to engage remotely tend to have fewer suitability indicators because they have fewer barriers. So there is some fascinating analysis about suitability indicators coming out, particularly related to COVID and remote delivery. </a:t>
            </a:r>
          </a:p>
          <a:p>
            <a:pPr marL="158750" indent="0">
              <a:buNone/>
            </a:pPr>
            <a:endParaRPr lang="en-US" dirty="0"/>
          </a:p>
          <a:p>
            <a:pPr marL="158750" indent="0">
              <a:buNone/>
            </a:pPr>
            <a:r>
              <a:rPr lang="en-US" dirty="0"/>
              <a:t>There is a comment from a participant that they have a suitability criteria list on everyone’s desk that has bullet points for each criteria so they are aware and reminded at every point of learner interaction and data collection and aware that it is never too late to collect more suitability indicators. That’s a good example of an internal process that everyone understands and that the staff uses that helps contribute to this particular measure and getting as many indicators checked off as possible.</a:t>
            </a:r>
          </a:p>
          <a:p>
            <a:pPr marL="158750" indent="0">
              <a:buNone/>
            </a:pPr>
            <a:endParaRPr lang="en-US" dirty="0"/>
          </a:p>
          <a:p>
            <a:pPr marL="158750" indent="0">
              <a:buNone/>
            </a:pPr>
            <a:r>
              <a:rPr lang="en-US" dirty="0"/>
              <a:t>There is another comment about having a suitability list in each learner file.</a:t>
            </a:r>
          </a:p>
          <a:p>
            <a:pPr marL="158750" indent="0">
              <a:buNone/>
            </a:pPr>
            <a:endParaRPr lang="en-US" dirty="0"/>
          </a:p>
          <a:p>
            <a:pPr marL="158750" indent="0">
              <a:buNone/>
            </a:pPr>
            <a:r>
              <a:rPr lang="en-US" dirty="0"/>
              <a:t>Someone else mentions that anytime information on the PRF changes, there should be a date on the change. Good point! If you do change something on the PRF, such as adding an indicator, adding a date can be helpful during a file audit.</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101404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You can look at report 60B if you would like a summary of your suitability indicators. Report 60B gives you a much more detailed look at your suitability indicators. If you are struggling with suitability, you might be able to think about how to target certain groups.</a:t>
            </a:r>
          </a:p>
          <a:p>
            <a:pPr marL="158750" indent="0">
              <a:buNone/>
            </a:pPr>
            <a:endParaRPr lang="en-US" dirty="0"/>
          </a:p>
          <a:p>
            <a:pPr marL="158750" indent="0">
              <a:buNone/>
            </a:pPr>
            <a:r>
              <a:rPr lang="en-US" dirty="0"/>
              <a:t>When suitability indicators were developed as part of the original Performance Management Framework, they were developed as a way to help quantify the barriers that our learners have. That’s another way to think of suitability. It’s trying to attach a value, right or wrong, a quantitative measure of some of the barriers that would most affect our learners. On the flip side, are we serving the people for whom the program is intended? If we are meeting the suitability indicator measure target of 30%, then the Ministry is satisfied that we are serving the learners who can benefit most from the program. </a:t>
            </a:r>
          </a:p>
          <a:p>
            <a:pPr marL="158750" indent="0">
              <a:buNone/>
            </a:pPr>
            <a:endParaRPr lang="en-US" dirty="0"/>
          </a:p>
          <a:p>
            <a:pPr marL="158750" indent="0">
              <a:buNone/>
            </a:pPr>
            <a:r>
              <a:rPr lang="en-US" dirty="0"/>
              <a:t>There is a comment in the chat that since we are going to digital files, we won’t be able to make handwritten changes to the PRF. Could we perhaps make a copy and re-date the file name? That’s an interesting question, because many of us are moving to more digitized files, and I think we will have to figure those things out. I think making a copy and redating it is certainly one way to do it. </a:t>
            </a:r>
          </a:p>
          <a:p>
            <a:pPr marL="158750" indent="0">
              <a:buNone/>
            </a:pPr>
            <a:endParaRPr lang="en-US" dirty="0"/>
          </a:p>
          <a:p>
            <a:pPr marL="158750" indent="0">
              <a:buNone/>
            </a:pPr>
            <a:r>
              <a:rPr lang="en-US" dirty="0"/>
              <a:t>A participant notes that a new question regarding under represented groups has been added to the 2022/23 LSP template</a:t>
            </a:r>
          </a:p>
        </p:txBody>
      </p:sp>
    </p:spTree>
    <p:extLst>
      <p:ext uri="{BB962C8B-B14F-4D97-AF65-F5344CB8AC3E}">
        <p14:creationId xmlns:p14="http://schemas.microsoft.com/office/powerpoint/2010/main" val="142648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We’ve talked about some other ways to try and get more suitability indicators, for example the relationship of trust, explaining that there might be supports available related to some of those suitability indicators and helping them understand what they are actually filling out in the PRF. </a:t>
            </a:r>
            <a:endParaRPr lang="en-CA" dirty="0"/>
          </a:p>
        </p:txBody>
      </p:sp>
    </p:spTree>
    <p:extLst>
      <p:ext uri="{BB962C8B-B14F-4D97-AF65-F5344CB8AC3E}">
        <p14:creationId xmlns:p14="http://schemas.microsoft.com/office/powerpoint/2010/main" val="193306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Under effectiveness, we have a second measure which is progress, and it accounts for 30% of the 50%. It’s an interesting measure for a couple of reasons. The measures we have talked about so far, i.e., Customer Satisfaction is measured at exit; Service Coordination is measured at exit in a closed plan. Learner Progress, however, is included from both active and closed service plans. It is the percentage of learners who have successfully completed at least one milestone in the current reporting period. So, in order for it to count, that one milestone has to be attained. There isn’t a penalty if you have three milestones but two are attained and the other isn’t. It doesn’t mean you get a black mark for the not attained. You do get credit for having at least one attained. Like referrals, even though only one is required to get credit, we are doing more than that generally speaking.</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068216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In terms of milestone administration, you need to make sure that everyone in your organization is aware of the importance of it, of tracking them, of recording them, and of learners understanding why they’re doing them. Do your instructors have access to them? Most of us are probably doing a good job with this particular piece of managing them.</a:t>
            </a:r>
          </a:p>
          <a:p>
            <a:pPr marL="158750" indent="0">
              <a:buNone/>
            </a:pPr>
            <a:endParaRPr lang="en-US" dirty="0"/>
          </a:p>
          <a:p>
            <a:pPr marL="158750" indent="0">
              <a:buNone/>
            </a:pPr>
            <a:r>
              <a:rPr lang="en-US" dirty="0"/>
              <a:t>The integrity relates to whether there is a process in place to ensure that information gets into </a:t>
            </a:r>
            <a:r>
              <a:rPr lang="en-US" dirty="0" err="1"/>
              <a:t>CaMS</a:t>
            </a:r>
            <a:r>
              <a:rPr lang="en-US" dirty="0"/>
              <a:t>, that it is updated and that we are making sure that we’re double checking that before closing the file. You can’t go back and add milestones after the file is closed. </a:t>
            </a:r>
          </a:p>
        </p:txBody>
      </p:sp>
    </p:spTree>
    <p:extLst>
      <p:ext uri="{BB962C8B-B14F-4D97-AF65-F5344CB8AC3E}">
        <p14:creationId xmlns:p14="http://schemas.microsoft.com/office/powerpoint/2010/main" val="143744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is an analysis piece around milestones and the Learner Progress measure. Are at least 60% of your learners attaining at least one milestone? It has to be within the fiscal year. So if you have carry over learners who are in your program on March 31, and you roll them over into the new fiscal year and their </a:t>
            </a:r>
            <a:r>
              <a:rPr lang="en-US" dirty="0" err="1"/>
              <a:t>CaMS</a:t>
            </a:r>
            <a:r>
              <a:rPr lang="en-US" dirty="0"/>
              <a:t> file is still open, they need a new milestone after April 1 before you close their file in order to get credit toward the 60% measure. A lot of have called April “milestone month”, where we make sure to get a milestone done in the new fiscal year, especially for carry over learners who are potentially leaving early in the fiscal year.</a:t>
            </a:r>
          </a:p>
          <a:p>
            <a:pPr marL="158750" indent="0">
              <a:buNone/>
            </a:pPr>
            <a:endParaRPr lang="en-US" dirty="0"/>
          </a:p>
          <a:p>
            <a:pPr marL="158750" indent="0">
              <a:buNone/>
            </a:pPr>
            <a:r>
              <a:rPr lang="en-US" dirty="0"/>
              <a:t>We have included a resource on the slide that you can check out later.</a:t>
            </a:r>
            <a:endParaRPr lang="en-CA" dirty="0"/>
          </a:p>
        </p:txBody>
      </p:sp>
    </p:spTree>
    <p:extLst>
      <p:ext uri="{BB962C8B-B14F-4D97-AF65-F5344CB8AC3E}">
        <p14:creationId xmlns:p14="http://schemas.microsoft.com/office/powerpoint/2010/main" val="1602139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Here are two other resources for you to look at later.</a:t>
            </a:r>
          </a:p>
        </p:txBody>
      </p:sp>
      <p:sp>
        <p:nvSpPr>
          <p:cNvPr id="4" name="Slide Number Placeholder 3"/>
          <p:cNvSpPr>
            <a:spLocks noGrp="1"/>
          </p:cNvSpPr>
          <p:nvPr>
            <p:ph type="sldNum" sz="quarter" idx="10"/>
          </p:nvPr>
        </p:nvSpPr>
        <p:spPr/>
        <p:txBody>
          <a:bodyPr/>
          <a:lstStyle/>
          <a:p>
            <a:fld id="{C8368B08-CED0-7241-8C32-B4B7A9B8BDF0}" type="slidenum">
              <a:rPr lang="en-US" smtClean="0"/>
              <a:t>28</a:t>
            </a:fld>
            <a:endParaRPr lang="en-US" dirty="0"/>
          </a:p>
        </p:txBody>
      </p:sp>
    </p:spTree>
    <p:extLst>
      <p:ext uri="{BB962C8B-B14F-4D97-AF65-F5344CB8AC3E}">
        <p14:creationId xmlns:p14="http://schemas.microsoft.com/office/powerpoint/2010/main" val="2306814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800" b="0" i="0" u="none" strike="noStrike" baseline="0" dirty="0">
                <a:solidFill>
                  <a:srgbClr val="000000"/>
                </a:solidFill>
                <a:latin typeface="Arial" panose="020B0604020202020204" pitchFamily="34" charset="0"/>
              </a:rPr>
              <a:t>Here is our last measure: Efficiency. This is a measure of the number of learners we are serving. We all have targets in our agreements for the number of learners we are supposed to serve in a given year. I know we have a lot of stress about meeting that target, but interestingly in the Performance Management Framework, it has the lowest weighting. I don’t know if that’s a good thing or a bad thing, but it is interesting.</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r>
              <a:rPr lang="en-US" sz="1800" b="0" i="0" u="none" strike="noStrike" baseline="0" dirty="0">
                <a:solidFill>
                  <a:srgbClr val="000000"/>
                </a:solidFill>
                <a:latin typeface="Arial" panose="020B0604020202020204" pitchFamily="34" charset="0"/>
              </a:rPr>
              <a:t>In the chat, Heather from QUILL has noted that tasks on the Task-Based Activities for LBS Portal are slowly being updated to include digital versions of each. Thanks for that. </a:t>
            </a:r>
          </a:p>
          <a:p>
            <a:pPr marL="158750" indent="0">
              <a:buNone/>
            </a:pPr>
            <a:endParaRPr lang="en-US" sz="1800" b="0" i="0" u="none" strike="noStrike" baseline="0" dirty="0">
              <a:solidFill>
                <a:srgbClr val="000000"/>
              </a:solidFill>
              <a:latin typeface="Arial" panose="020B0604020202020204" pitchFamily="34" charset="0"/>
            </a:endParaRPr>
          </a:p>
          <a:p>
            <a:pPr marL="158750" indent="0">
              <a:buNone/>
            </a:pPr>
            <a:endParaRPr lang="en-CA" dirty="0"/>
          </a:p>
        </p:txBody>
      </p:sp>
    </p:spTree>
    <p:extLst>
      <p:ext uri="{BB962C8B-B14F-4D97-AF65-F5344CB8AC3E}">
        <p14:creationId xmlns:p14="http://schemas.microsoft.com/office/powerpoint/2010/main" val="168109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Our webinar today is being moderat4ed by Annemarie </a:t>
            </a:r>
            <a:r>
              <a:rPr lang="en-CA" b="0" dirty="0" err="1"/>
              <a:t>Wesolowski</a:t>
            </a:r>
            <a:r>
              <a:rPr lang="en-CA" b="0" dirty="0"/>
              <a:t> from Literacy Northwest and by Jeremy Marks from Literacy Link South Central. They will be watching for any comments and questions, and we invite any of our deaf participants or those hard of hearing to raise their hands by using the icons at the bottom of the screen to let us know if they would like to be on camera to pose a question or comment in ASL.</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I’m going to introduce our presenter today. Barb Glass is stepping in to present on behalf of Robyn Cook-Ritchie who can’t join us. Barb’s teaching career began in the then York Region Board of Education in 1990. She relocated to North Bay and spent 23 years at </a:t>
            </a:r>
            <a:r>
              <a:rPr lang="en-CA" b="0" dirty="0" err="1"/>
              <a:t>Canadore</a:t>
            </a:r>
            <a:r>
              <a:rPr lang="en-CA" b="0" dirty="0"/>
              <a:t> College teaching and coordinating adult upgrading and pre-apprenticeship programs. Subsequently, Barb moved to Conestoga College as Chair: Preparatory Programs, followed by a three-year tenure at Niagara College as Associate Dean: Access Programs. In 2016, Barb began her current position as Executive Director of the College Sector Committee.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Over to you, Barb.</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Barb Glass: </a:t>
            </a:r>
            <a:r>
              <a:rPr lang="en-CA" b="0" dirty="0"/>
              <a:t>Thank you very much, Sarah, for the introduction and for the land acknowledgement. I would like to thank Rebecca and Carolyn, our ASL interpreters, for being here with us today. I would also like to thank our moderators, Jeremy and Annemarie, who will help keep an eye on the chat and keep the presentation flowing.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I am very pleased to be here today. I know many of you know Robyn Cook-Ritchie. She and I have a very long history of working together in the LBS and Adult Ed field. In fact, we had discussed whether she would do the presentation today or I would. We decided that she would, but at the last minute something came up, so here I am! I will say that the slide deck was mostly created by Robin so just bear with me because, as you probably know, when you don’t create a slide deck and you’re working through it, it’s a little different than when you create your own even when the content is familiar. Robin and I have done presentations together or separately on today’s topic, and I am please to be here.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I want to preface the actual content by saying just a few things about the nature of the discussion today and the information that I’m hoping to convey and to collaborate with you on. The Detailed Service Quality Report is probably the most important report that we use in LBS because it does relate directly back to our performance measures. When we do sessions like this, there are often questions around the interpretation of certain pieces which, in some ways, is a bit out of the scope of today’s discussion. I also feel we could probably spend about five hours on this topic! I will try to move through as quickly as possible, but I will also try to address your questions as best I can.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a:t>I would like to draw your attention to the slide that’s on the screen now about the Pop Up PD in general. Many of you have participated in other Pop Up PD sessions. We have a great lineup coming in the next several months. In addition to presenting today, I’m on the coordinating committee, so I will tell you to stay tuned! You can also access the presentation recordings and transcripts afterwards, and you can send us topic ideas for future sessions. We always ask you, if possible, to complete a quick evaluation at the end of every session, and if you do and include your name, you will be entered in a draw for a $25 gift card. Having your feedback is always helpful for both planning and reporting back to the Ministry on how things are going.</a:t>
            </a:r>
            <a:endParaRPr dirty="0"/>
          </a:p>
        </p:txBody>
      </p:sp>
      <p:sp>
        <p:nvSpPr>
          <p:cNvPr id="91" name="Google Shape;9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So what does “learners served” include? It includes the number of learners with an active service plan. The plan has to be in an active state; it can’t be in the open state, it has to be active in </a:t>
            </a:r>
            <a:r>
              <a:rPr lang="en-US" dirty="0" err="1"/>
              <a:t>CaMS</a:t>
            </a:r>
            <a:r>
              <a:rPr lang="en-US" dirty="0"/>
              <a:t> to count. In any fiscal year, only one service plan per learner will count towards your Learners Served target. So let’s say that your target is 100 learners, and I come into your program in April and leave in September, and you close my service plan, you get to count me towards your learners served target. If I come back in December, and you open a new plan for me, you don’t get to count me again as a unique learner. I just happen to be one learner with two service plans.</a:t>
            </a:r>
          </a:p>
          <a:p>
            <a:pPr marL="158750" indent="0">
              <a:buNone/>
            </a:pPr>
            <a:endParaRPr lang="en-US" dirty="0"/>
          </a:p>
          <a:p>
            <a:pPr marL="158750" indent="0">
              <a:buNone/>
            </a:pPr>
            <a:r>
              <a:rPr lang="en-US" dirty="0"/>
              <a:t>The only service plans that count are the ones that have at least one milestone completed. The milestone has to be either “in progress” or “completed” to count, so if in my first service plan I didn’t have any milestones that were in progress or completed, I wouldn’t have counted toward your learners served target. </a:t>
            </a:r>
          </a:p>
          <a:p>
            <a:pPr marL="158750" indent="0">
              <a:buNone/>
            </a:pPr>
            <a:endParaRPr lang="en-US" dirty="0"/>
          </a:p>
          <a:p>
            <a:pPr marL="158750" indent="0">
              <a:buNone/>
            </a:pPr>
            <a:r>
              <a:rPr lang="en-US" dirty="0"/>
              <a:t>The last bullet is interesting. The target is 90% so you must meet 90% of your learners served target. So if your target is 100, meeting 90 of them would be 90%, but we are committing in our agreements to reaching 100%. So we do need to try as best we can to meet our learners served targets. Don’t be misled by the 10% weighting; the Ministry does place a lot of value on this.</a:t>
            </a:r>
          </a:p>
          <a:p>
            <a:pPr marL="158750" indent="0">
              <a:buNone/>
            </a:pPr>
            <a:endParaRPr lang="en-US" dirty="0"/>
          </a:p>
          <a:p>
            <a:pPr marL="158750" indent="0">
              <a:buNone/>
            </a:pPr>
            <a:r>
              <a:rPr lang="en-US" dirty="0"/>
              <a:t>There is a question in the chat from someone who says they get a lot of returning students and wonders if it would be recommended to keep them active until the end of the fiscal year. Well, you might get different answers from different people. There’s not always a benefit in keeping them open, especially if they’re not doing anything, and they are finished with your program. You should probably close them. If you keep them open longer, and there’s no activity in their file for 60 days, then they move on to the inactive list which isn’t a penalty, but just another piece of record keeping to attend to. </a:t>
            </a:r>
          </a:p>
          <a:p>
            <a:pPr marL="158750" indent="0">
              <a:buNone/>
            </a:pPr>
            <a:endParaRPr lang="en-US" dirty="0"/>
          </a:p>
          <a:p>
            <a:pPr marL="158750" indent="0">
              <a:buNone/>
            </a:pPr>
            <a:r>
              <a:rPr lang="en-US" dirty="0"/>
              <a:t>One thing is that the carry overs still count as learners served if they don’t complete a milestone in the new year, but they do need one in the next fiscal. So the bottom line is they need at least one milestone attained in each fiscal year. If their service plan carries over, you need another milestone in the new fiscal year before you close their plan in order to count toward the progress measure. So it needs to be in progress to count as a learner, but it needs to be attained to count toward the performance measure of learner progress.</a:t>
            </a:r>
          </a:p>
          <a:p>
            <a:pPr marL="158750" indent="0">
              <a:buNone/>
            </a:pPr>
            <a:endParaRPr lang="en-US" dirty="0"/>
          </a:p>
          <a:p>
            <a:pPr marL="158750" indent="0">
              <a:buNone/>
            </a:pPr>
            <a:r>
              <a:rPr lang="en-US" dirty="0"/>
              <a:t>Inactive learners count because they still have an open and active service plan. Inactive doesn’t mean you have closed their plan. I think there is confusion about that. Their file is active, but if they are on the inactive list it just means that nothing has been entered in their file in </a:t>
            </a:r>
            <a:r>
              <a:rPr lang="en-US" dirty="0" err="1"/>
              <a:t>CaMS</a:t>
            </a:r>
            <a:r>
              <a:rPr lang="en-US" dirty="0"/>
              <a:t> for 60 days. But their status is active, so they do still count toward the learners served target. It’s too bad there isn’t a different name for the inactive list, because it can be confusing.</a:t>
            </a:r>
          </a:p>
          <a:p>
            <a:pPr marL="158750" indent="0">
              <a:buNone/>
            </a:pPr>
            <a:endParaRPr lang="en-US" dirty="0"/>
          </a:p>
        </p:txBody>
      </p:sp>
    </p:spTree>
    <p:extLst>
      <p:ext uri="{BB962C8B-B14F-4D97-AF65-F5344CB8AC3E}">
        <p14:creationId xmlns:p14="http://schemas.microsoft.com/office/powerpoint/2010/main" val="179894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Do we know how many learners we have to serve? Now we’re looking at the management and integrity of learner survey data. Do you know what your target is? Is it common knowledge in the organization to the people who need to know that information? Do your intake people know and those who are managing the </a:t>
            </a:r>
            <a:r>
              <a:rPr lang="en-US" dirty="0" err="1"/>
              <a:t>CaMS</a:t>
            </a:r>
            <a:r>
              <a:rPr lang="en-US" dirty="0"/>
              <a:t> files? Are you able to get learner plans developed in a timely fashion? Are service plans entered in </a:t>
            </a:r>
            <a:r>
              <a:rPr lang="en-US" dirty="0" err="1"/>
              <a:t>CaMS</a:t>
            </a:r>
            <a:r>
              <a:rPr lang="en-US" dirty="0"/>
              <a:t> in a timely fashion? If you want to know if all of your plans have the active status in the system, you can go to the “view my files on </a:t>
            </a:r>
            <a:r>
              <a:rPr lang="en-US" dirty="0" err="1"/>
              <a:t>CaMS</a:t>
            </a:r>
            <a:r>
              <a:rPr lang="en-US" dirty="0"/>
              <a:t>” window. Do all service plans have either a completed or in progress milestone?</a:t>
            </a:r>
          </a:p>
        </p:txBody>
      </p:sp>
    </p:spTree>
    <p:extLst>
      <p:ext uri="{BB962C8B-B14F-4D97-AF65-F5344CB8AC3E}">
        <p14:creationId xmlns:p14="http://schemas.microsoft.com/office/powerpoint/2010/main" val="3098213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If you’re not meeting your learners served numbers, I’m sure you’re having lots of discussions in your organization around questions such as if there are particular client groups in your community that you could target. You can look at Report 60B to see where some of your demographics are, where your referrals are or are not coming from. Do you have accessible </a:t>
            </a:r>
            <a:r>
              <a:rPr lang="en-US" dirty="0" err="1"/>
              <a:t>hoursof</a:t>
            </a:r>
            <a:r>
              <a:rPr lang="en-US" dirty="0"/>
              <a:t> service or can you change those? We also talked about some of these questions in terms of Customer Satisfaction.</a:t>
            </a:r>
          </a:p>
          <a:p>
            <a:pPr marL="158750" indent="0">
              <a:buNone/>
            </a:pPr>
            <a:endParaRPr lang="en-US" dirty="0"/>
          </a:p>
          <a:p>
            <a:pPr marL="158750" indent="0">
              <a:buNone/>
            </a:pPr>
            <a:r>
              <a:rPr lang="en-US" dirty="0"/>
              <a:t>Is your contact information and description on the Web up-to-date? Is social media and any print information updated? Is there a program that you can offer that can help our other Employment Ontario colleagues and/or Ontario Works?</a:t>
            </a:r>
          </a:p>
          <a:p>
            <a:pPr marL="158750" indent="0">
              <a:buNone/>
            </a:pPr>
            <a:endParaRPr lang="en-US" dirty="0"/>
          </a:p>
          <a:p>
            <a:pPr marL="158750" indent="0">
              <a:buNone/>
            </a:pPr>
            <a:r>
              <a:rPr lang="en-US" dirty="0"/>
              <a:t>I am sure you have lots of other ideas to help meet numbers.</a:t>
            </a:r>
          </a:p>
        </p:txBody>
      </p:sp>
    </p:spTree>
    <p:extLst>
      <p:ext uri="{BB962C8B-B14F-4D97-AF65-F5344CB8AC3E}">
        <p14:creationId xmlns:p14="http://schemas.microsoft.com/office/powerpoint/2010/main" val="1189585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Targeted training is another one. Would it make sense for your organization to target either a particular group or sector of work if employers in your area are looking? A quick example: Fleming College di a very targeted program in entry level construction skills. They did that as a short term training program because the employers in that area were indicating that there was a huge shortage of entry level </a:t>
            </a:r>
            <a:r>
              <a:rPr lang="en-US" dirty="0" err="1"/>
              <a:t>labourers</a:t>
            </a:r>
            <a:r>
              <a:rPr lang="en-US" dirty="0"/>
              <a:t> in the construction trade. This gave those folks a bit of a leg up. It wasn’t a college credential, but it was something they did in LBS to help a local </a:t>
            </a:r>
            <a:r>
              <a:rPr lang="en-US" dirty="0" err="1"/>
              <a:t>labour</a:t>
            </a:r>
            <a:r>
              <a:rPr lang="en-US" dirty="0"/>
              <a:t> market need. </a:t>
            </a:r>
            <a:endParaRPr lang="en-US" baseline="0" dirty="0"/>
          </a:p>
        </p:txBody>
      </p:sp>
      <p:sp>
        <p:nvSpPr>
          <p:cNvPr id="4" name="Slide Number Placeholder 3"/>
          <p:cNvSpPr>
            <a:spLocks noGrp="1"/>
          </p:cNvSpPr>
          <p:nvPr>
            <p:ph type="sldNum" sz="quarter" idx="10"/>
          </p:nvPr>
        </p:nvSpPr>
        <p:spPr/>
        <p:txBody>
          <a:bodyPr/>
          <a:lstStyle/>
          <a:p>
            <a:fld id="{C8368B08-CED0-7241-8C32-B4B7A9B8BDF0}" type="slidenum">
              <a:rPr lang="en-US" smtClean="0"/>
              <a:t>33</a:t>
            </a:fld>
            <a:endParaRPr lang="en-US" dirty="0"/>
          </a:p>
        </p:txBody>
      </p:sp>
    </p:spTree>
    <p:extLst>
      <p:ext uri="{BB962C8B-B14F-4D97-AF65-F5344CB8AC3E}">
        <p14:creationId xmlns:p14="http://schemas.microsoft.com/office/powerpoint/2010/main" val="3763193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
        <p:nvSpPr>
          <p:cNvPr id="4" name="Slide Number Placeholder 3"/>
          <p:cNvSpPr>
            <a:spLocks noGrp="1"/>
          </p:cNvSpPr>
          <p:nvPr>
            <p:ph type="sldNum" sz="quarter" idx="10"/>
          </p:nvPr>
        </p:nvSpPr>
        <p:spPr/>
        <p:txBody>
          <a:bodyPr/>
          <a:lstStyle/>
          <a:p>
            <a:fld id="{C8368B08-CED0-7241-8C32-B4B7A9B8BDF0}" type="slidenum">
              <a:rPr lang="en-US" smtClean="0"/>
              <a:t>34</a:t>
            </a:fld>
            <a:endParaRPr lang="en-US" dirty="0"/>
          </a:p>
        </p:txBody>
      </p:sp>
    </p:spTree>
    <p:extLst>
      <p:ext uri="{BB962C8B-B14F-4D97-AF65-F5344CB8AC3E}">
        <p14:creationId xmlns:p14="http://schemas.microsoft.com/office/powerpoint/2010/main" val="1336591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Here are some resources you can access on the </a:t>
            </a:r>
            <a:r>
              <a:rPr lang="en-CA" dirty="0" err="1"/>
              <a:t>Literaccy</a:t>
            </a:r>
            <a:r>
              <a:rPr lang="en-CA" dirty="0"/>
              <a:t> Resources and Discussion Forum. And you can use the search term “targeted training”. If you’re not familiar with this Resources and Discussion Forum, it is hosted jointly by Community Literacy of Ontario and Laubach Literacy Ontario. Robin, who was scheduled to present today, is the Executive Director of Laubach Literacy, one of those hosts. They do a great job of posting a lot of different resources here for our field. </a:t>
            </a:r>
          </a:p>
        </p:txBody>
      </p:sp>
      <p:sp>
        <p:nvSpPr>
          <p:cNvPr id="4" name="Slide Number Placeholder 3"/>
          <p:cNvSpPr>
            <a:spLocks noGrp="1"/>
          </p:cNvSpPr>
          <p:nvPr>
            <p:ph type="sldNum" sz="quarter" idx="10"/>
          </p:nvPr>
        </p:nvSpPr>
        <p:spPr/>
        <p:txBody>
          <a:bodyPr/>
          <a:lstStyle/>
          <a:p>
            <a:fld id="{C8368B08-CED0-7241-8C32-B4B7A9B8BDF0}" type="slidenum">
              <a:rPr lang="en-US" smtClean="0"/>
              <a:t>35</a:t>
            </a:fld>
            <a:endParaRPr lang="en-US" dirty="0"/>
          </a:p>
        </p:txBody>
      </p:sp>
    </p:spTree>
    <p:extLst>
      <p:ext uri="{BB962C8B-B14F-4D97-AF65-F5344CB8AC3E}">
        <p14:creationId xmlns:p14="http://schemas.microsoft.com/office/powerpoint/2010/main" val="1952212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b="0" i="0" u="none" strike="noStrike" baseline="0" dirty="0">
              <a:solidFill>
                <a:srgbClr val="000000"/>
              </a:solidFill>
              <a:latin typeface="Symbol" panose="05050102010706020507" pitchFamily="18" charset="2"/>
            </a:endParaRPr>
          </a:p>
          <a:p>
            <a:pPr marL="158750" indent="0">
              <a:buNone/>
            </a:pPr>
            <a:r>
              <a:rPr lang="en-US" sz="1800" b="0" i="0" u="none" strike="noStrike" baseline="0" dirty="0">
                <a:solidFill>
                  <a:srgbClr val="000000"/>
                </a:solidFill>
                <a:latin typeface="Arial" panose="020B0604020202020204" pitchFamily="34" charset="0"/>
              </a:rPr>
              <a:t>We talked about Learner Gains and Completions being on the radar but not being in our Measurement Framework right now. They may or may not be added back in. It may be in a different for, but we have no information about that. </a:t>
            </a:r>
          </a:p>
          <a:p>
            <a:endParaRPr lang="en-CA" dirty="0"/>
          </a:p>
        </p:txBody>
      </p:sp>
    </p:spTree>
    <p:extLst>
      <p:ext uri="{BB962C8B-B14F-4D97-AF65-F5344CB8AC3E}">
        <p14:creationId xmlns:p14="http://schemas.microsoft.com/office/powerpoint/2010/main" val="84519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Here is some more information and resources you can see while I take a quick look back at the chat. I also want to thank our interprets Rebecca and Carolyn for being with us today and doing the ASL interpretation. I also want to thank our moderators Jeremy and Annemarie. I also want to thank Sarah for her technical support and assistance. And I want to thank all of you for taking this time out of your day to join us and do a bit of a walkthrough of this report, which is a super critical one. I have done full day workshops on the DSQ, so I apologize if it seems if I was rushing through. It’s a big important topic, so I hope you’ve been able to gain a few pieces of information today. I appreciate those of you who were able to participate in the chat and collaborate with your colleagues.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Sarah Stocker: </a:t>
            </a:r>
            <a:r>
              <a:rPr lang="en-CA" dirty="0"/>
              <a:t>Thank you, Barb, for an excellent presentation. There is so much to cover. I know there are a lot of good observations in the chat. I will be saving that for the committee to look at. There will be topics to explore in the future!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Annemarie </a:t>
            </a:r>
            <a:r>
              <a:rPr lang="en-CA" b="1" dirty="0" err="1"/>
              <a:t>Wesolowski</a:t>
            </a:r>
            <a:r>
              <a:rPr lang="en-CA" b="1" dirty="0"/>
              <a:t>: </a:t>
            </a:r>
            <a:r>
              <a:rPr lang="en-CA" dirty="0"/>
              <a:t>I’m really pleased with the level of activity that took place in the chat. I think that indicates what a good job Barb did in presenting the information.</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Sarah Stocker: </a:t>
            </a:r>
            <a:r>
              <a:rPr lang="en-CA" dirty="0"/>
              <a:t>Thank you all, including our ASL interpreters. We hope that everyone got something out of today’s presentation. Watch for our next Pop Up PD, and we hope you’ll join us again.</a:t>
            </a:r>
            <a:endParaRPr dirty="0"/>
          </a:p>
        </p:txBody>
      </p:sp>
      <p:sp>
        <p:nvSpPr>
          <p:cNvPr id="127" name="Google Shape;12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3a1afd9a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e3a1afd9ad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 have my chat box open, and I’m going to try to keep an eye on it, but I will rely on our moderators to alert me to questions. I’ll try to pause at the end of every few slides to address any questions that have come up. If I forget to pause, I will ask Jeremy and Anne Marie to jump in and remind me.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We’re going to frame today’s discussion as we talk about the different performance measures for LBS in terms of what they are, managing the processes around collecting good date. We’ll have a discussion about how to try to ensure we have as much integrity and accuracy as possible in our data. Then we will briefly address analysis, what might this data tell me and how I might use it to enhance my performance measures and my performance around the LBS services my organization provides.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I think there are some of you who are familiar with the DSQ and some who are less familiar, but just so you know, there are no inappropriate or “dumb” questions. You are welcome to ask your question, and if I can’t address it, I will let you know. If I can, I will. Don’t feel intimidated by your degree of familiarity with the DSQ. We’re all here to collaborate and share some information. </a:t>
            </a: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dirty="0"/>
              <a:t>Let’s start with a reminder to ourselves that all of these various reports are available to us in the EOIS reporting site. You may or may not have access to this site, but someone at your organization will. It depends on the permission level that you have.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can see here one report with a star beside it. That’s the one we’re going to talk about today: the Detailed Service Quality Report. </a:t>
            </a:r>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a:t>I just want to draw your attention to what we call the Roll Up Reports. You can also access these on the reporting site. You can access provincial or regional reports with all of the same data parameters in them. So, if you want to look at Western Region and how they’re doing in the DSQ performance measures for all of the service providers – the college, the school board, community-based, the culture streams – all of that is rolled up into a Western Region report. Similarly, the other reports on the screen also have regional or provincial versions. Sometimes it’s interesting to see where your organization is on a particular measure and compare it to the regional or provincial standings.</a:t>
            </a:r>
            <a:endParaRPr lang="en-CA" dirty="0"/>
          </a:p>
        </p:txBody>
      </p:sp>
    </p:spTree>
    <p:extLst>
      <p:ext uri="{BB962C8B-B14F-4D97-AF65-F5344CB8AC3E}">
        <p14:creationId xmlns:p14="http://schemas.microsoft.com/office/powerpoint/2010/main" val="424292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I’m going to highlight a couple of other reports and what they are used for.</a:t>
            </a:r>
          </a:p>
          <a:p>
            <a:pPr marL="158750" indent="0">
              <a:buNone/>
            </a:pPr>
            <a:endParaRPr lang="en-CA" dirty="0"/>
          </a:p>
          <a:p>
            <a:pPr marL="158750" indent="0">
              <a:buNone/>
            </a:pPr>
            <a:r>
              <a:rPr lang="en-CA" dirty="0"/>
              <a:t>60B is the All Data Service Plan/Profile Report. It’s a summary of the profile information for all of the learners in your system during the current reporting period.</a:t>
            </a:r>
          </a:p>
          <a:p>
            <a:pPr marL="158750" indent="0">
              <a:buNone/>
            </a:pPr>
            <a:endParaRPr lang="en-CA" dirty="0"/>
          </a:p>
          <a:p>
            <a:pPr marL="158750" indent="0">
              <a:buNone/>
            </a:pPr>
            <a:r>
              <a:rPr lang="en-CA" dirty="0"/>
              <a:t>60D is related to outcomes and follow up. It’s helpful if you want to look at the summary data for three, six and twelve month follow ups.</a:t>
            </a:r>
          </a:p>
          <a:p>
            <a:pPr marL="158750" indent="0">
              <a:buNone/>
            </a:pPr>
            <a:endParaRPr lang="en-CA" dirty="0"/>
          </a:p>
          <a:p>
            <a:pPr marL="158750" indent="0">
              <a:buNone/>
            </a:pPr>
            <a:r>
              <a:rPr lang="en-CA" dirty="0"/>
              <a:t>Report 61 is that great big huge Excel sheet with rows and rows, and it has all of the case activity fields for each individual service plan that you have open, approved, active or closed during the reporting period. It’s produced weekly. It’s a hard one to navigate, and we’ve had requests for a session on looking through this report, so we may be able to do that in the future. It’s a neat one, because it’s in Excel so you can manipulate the data yourself if you choose to do </a:t>
            </a:r>
            <a:r>
              <a:rPr lang="en-CA" dirty="0" err="1"/>
              <a:t>thaty</a:t>
            </a:r>
            <a:r>
              <a:rPr lang="en-CA" dirty="0"/>
              <a:t>. </a:t>
            </a:r>
          </a:p>
        </p:txBody>
      </p:sp>
    </p:spTree>
    <p:extLst>
      <p:ext uri="{BB962C8B-B14F-4D97-AF65-F5344CB8AC3E}">
        <p14:creationId xmlns:p14="http://schemas.microsoft.com/office/powerpoint/2010/main" val="374405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So here is the star of the show today. Report 64, or DSQ as we call it. The reason it’s the most important one is because it is actually specifically related to the performance measures that we as LBS providers are directly accountable for in our funding agreements with the Ministry. So this is the big one!</a:t>
            </a:r>
          </a:p>
          <a:p>
            <a:pPr marL="158750" indent="0">
              <a:buNone/>
            </a:pPr>
            <a:endParaRPr lang="en-US" dirty="0"/>
          </a:p>
          <a:p>
            <a:pPr marL="158750" indent="0">
              <a:buNone/>
            </a:pPr>
            <a:r>
              <a:rPr lang="en-US" dirty="0"/>
              <a:t>You, or your program manager – whoever does it in your organization – has to reference this report, and the performance measures that come out on the report, when we do our interim LBS and final LBS reports. So the interim reports coming up – this is the narrative report I’m speaking of – will have to be submitted in October, and then the final report for the fiscal year is due the following April.</a:t>
            </a:r>
          </a:p>
          <a:p>
            <a:pPr marL="158750" indent="0">
              <a:buNone/>
            </a:pPr>
            <a:endParaRPr lang="en-US" dirty="0"/>
          </a:p>
          <a:p>
            <a:pPr marL="158750" indent="0">
              <a:buNone/>
            </a:pPr>
            <a:r>
              <a:rPr lang="en-US" dirty="0"/>
              <a:t>So it’s a really big one, and it’s a really important one to understand where the data is coming from. </a:t>
            </a:r>
            <a:endParaRPr lang="en-CA" dirty="0"/>
          </a:p>
        </p:txBody>
      </p:sp>
    </p:spTree>
    <p:extLst>
      <p:ext uri="{BB962C8B-B14F-4D97-AF65-F5344CB8AC3E}">
        <p14:creationId xmlns:p14="http://schemas.microsoft.com/office/powerpoint/2010/main" val="230761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800" b="0" i="0" u="none" strike="noStrike" baseline="0" dirty="0">
                <a:solidFill>
                  <a:srgbClr val="000000"/>
                </a:solidFill>
                <a:latin typeface="Arial" panose="020B0604020202020204" pitchFamily="34" charset="0"/>
              </a:rPr>
              <a:t>I mentioned a moment ago that Report 64 shows the actual measures and performance commitments. They are broken down into three different areas called customer service, effectiveness and efficiency. Each of those has sub categories or sub measures. If you’ve been around LBS for a while, you have probably heard these three terms quite a bit. </a:t>
            </a:r>
          </a:p>
          <a:p>
            <a:pPr marL="158750" indent="0">
              <a:buNone/>
            </a:pPr>
            <a:endParaRPr lang="en-CA" dirty="0"/>
          </a:p>
        </p:txBody>
      </p:sp>
    </p:spTree>
    <p:extLst>
      <p:ext uri="{BB962C8B-B14F-4D97-AF65-F5344CB8AC3E}">
        <p14:creationId xmlns:p14="http://schemas.microsoft.com/office/powerpoint/2010/main" val="40227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7523A9C1-EFEC-434C-8F70-174FA69EDAA4}" type="datetimeFigureOut">
              <a:rPr lang="en-US" smtClean="0"/>
              <a:t>11/15/21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BF533-0AD4-FB47-B319-F9F70CC12806}"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261835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7523A9C1-EFEC-434C-8F70-174FA69EDAA4}" type="datetimeFigureOut">
              <a:rPr lang="en-US" smtClean="0"/>
              <a:t>11/15/21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ABF533-0AD4-FB47-B319-F9F70CC12806}" type="slidenum">
              <a:rPr lang="en-US" smtClean="0"/>
              <a:t>‹#›</a:t>
            </a:fld>
            <a:endParaRPr lang="en-US" dirty="0"/>
          </a:p>
        </p:txBody>
      </p:sp>
    </p:spTree>
    <p:extLst>
      <p:ext uri="{BB962C8B-B14F-4D97-AF65-F5344CB8AC3E}">
        <p14:creationId xmlns:p14="http://schemas.microsoft.com/office/powerpoint/2010/main" val="2874408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7523A9C1-EFEC-434C-8F70-174FA69EDAA4}" type="datetimeFigureOut">
              <a:rPr lang="en-US" smtClean="0"/>
              <a:t>11/15/21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ABF533-0AD4-FB47-B319-F9F70CC12806}" type="slidenum">
              <a:rPr lang="en-US" smtClean="0"/>
              <a:t>‹#›</a:t>
            </a:fld>
            <a:endParaRPr lang="en-US"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extLst>
      <p:ext uri="{BB962C8B-B14F-4D97-AF65-F5344CB8AC3E}">
        <p14:creationId xmlns:p14="http://schemas.microsoft.com/office/powerpoint/2010/main" val="1932421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7523A9C1-EFEC-434C-8F70-174FA69EDAA4}" type="datetimeFigureOut">
              <a:rPr lang="en-US" smtClean="0"/>
              <a:t>11/15/21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ABF533-0AD4-FB47-B319-F9F70CC12806}" type="slidenum">
              <a:rPr lang="en-US" smtClean="0"/>
              <a:t>‹#›</a:t>
            </a:fld>
            <a:endParaRPr lang="en-US" dirty="0"/>
          </a:p>
        </p:txBody>
      </p:sp>
    </p:spTree>
    <p:extLst>
      <p:ext uri="{BB962C8B-B14F-4D97-AF65-F5344CB8AC3E}">
        <p14:creationId xmlns:p14="http://schemas.microsoft.com/office/powerpoint/2010/main" val="428982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Understanding the LBS Detailed Service Quality (DSQ) Report 64</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Understanding the LBS Detailed Service Quality (DSQ) Report 64</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a:spLocks noGrp="1"/>
          </p:cNvSpPr>
          <p:nvPr>
            <p:ph type="pic" idx="2"/>
          </p:nvPr>
        </p:nvSpPr>
        <p:spPr>
          <a:xfrm>
            <a:off x="5183188" y="987425"/>
            <a:ext cx="6172200" cy="4873625"/>
          </a:xfrm>
          <a:prstGeom prst="rect">
            <a:avLst/>
          </a:prstGeom>
          <a:noFill/>
          <a:ln>
            <a:noFill/>
          </a:ln>
        </p:spPr>
      </p:sp>
      <p:sp>
        <p:nvSpPr>
          <p:cNvPr id="66" name="Google Shape;66;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7">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Understanding the LBS Detailed Service Quality (DSQ) Report 64</a:t>
              </a:r>
              <a:endParaRPr sz="14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esheninger.blogspot.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unityliteracyofontario.ca/wp/wp-content/uploads/2013/08/june_2012_our_voice.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communityliteracyofontario.ca/wp/wp-content/uploads/2013/08/jan_2013_our_voice_marketing_lbs_and_oalcf.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learningnetworks.ca/resources-publications/western-region-best-practice-interviews-with-program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ingnetworks.ca/resources-publications/western-region-best-practice-interviews-with-program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ingnetworks.ca/resources-publications/common-assessment-for-the-oalcf-goal-paths-resource-package-literacy-northwest/"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http://taskbasedactivitiesforlbs.ca/"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lbsresourcesandforum.contactnorth.ca/"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surveys.oalcf-echannel-repository.ca/s3/Pop-UP-PD-21-22-Web-2-DSQ-Report-64" TargetMode="External"/><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apprentissageenligne.ca/formateurs/programme-afb-ressources-de-la-communaute-de-pratique-en-ligneDo" TargetMode="External"/><Relationship Id="rId5" Type="http://schemas.openxmlformats.org/officeDocument/2006/relationships/hyperlink" Target="https://e-channel.ca/practitioners/pop-pd-resources" TargetMode="External"/><Relationship Id="rId4" Type="http://schemas.openxmlformats.org/officeDocument/2006/relationships/hyperlink" Target="https://learningnetworks.ca/resources-publications/popupp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vectors/number-3-digit-figure-cipher-1507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CA" sz="7200" b="1">
                <a:solidFill>
                  <a:srgbClr val="C00000"/>
                </a:solidFill>
              </a:rPr>
              <a:t>Webinar Title</a:t>
            </a:r>
            <a:endParaRPr sz="7200">
              <a:solidFill>
                <a:srgbClr val="C00000"/>
              </a:solidFill>
            </a:endParaRPr>
          </a:p>
          <a:p>
            <a:pPr marL="0" lvl="0" indent="0" algn="ctr" rtl="0">
              <a:lnSpc>
                <a:spcPct val="90000"/>
              </a:lnSpc>
              <a:spcBef>
                <a:spcPts val="1000"/>
              </a:spcBef>
              <a:spcAft>
                <a:spcPts val="0"/>
              </a:spcAft>
              <a:buClr>
                <a:schemeClr val="dk1"/>
              </a:buClr>
              <a:buSzPts val="2400"/>
              <a:buNone/>
            </a:pPr>
            <a:r>
              <a:rPr lang="en-CA"/>
              <a:t>((DATE))</a:t>
            </a:r>
            <a:endParaRPr/>
          </a:p>
        </p:txBody>
      </p:sp>
      <p:pic>
        <p:nvPicPr>
          <p:cNvPr id="87" name="Google Shape;87;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88" name="Google Shape;88;p1"/>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72521-317F-4DC8-81FA-D35900684137}"/>
              </a:ext>
            </a:extLst>
          </p:cNvPr>
          <p:cNvSpPr txBox="1">
            <a:spLocks/>
          </p:cNvSpPr>
          <p:nvPr/>
        </p:nvSpPr>
        <p:spPr>
          <a:xfrm>
            <a:off x="990600" y="50446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Report 64- Where did that number come from?</a:t>
            </a:r>
            <a:endParaRPr lang="en-US" dirty="0"/>
          </a:p>
        </p:txBody>
      </p:sp>
      <p:graphicFrame>
        <p:nvGraphicFramePr>
          <p:cNvPr id="5" name="Table 4">
            <a:extLst>
              <a:ext uri="{FF2B5EF4-FFF2-40B4-BE49-F238E27FC236}">
                <a16:creationId xmlns:a16="http://schemas.microsoft.com/office/drawing/2014/main" id="{64569C97-6D7E-4B71-8ABA-E90FBFFEA86D}"/>
              </a:ext>
            </a:extLst>
          </p:cNvPr>
          <p:cNvGraphicFramePr>
            <a:graphicFrameLocks noGrp="1"/>
          </p:cNvGraphicFramePr>
          <p:nvPr>
            <p:extLst>
              <p:ext uri="{D42A27DB-BD31-4B8C-83A1-F6EECF244321}">
                <p14:modId xmlns:p14="http://schemas.microsoft.com/office/powerpoint/2010/main" val="359661483"/>
              </p:ext>
            </p:extLst>
          </p:nvPr>
        </p:nvGraphicFramePr>
        <p:xfrm>
          <a:off x="2972212" y="1372920"/>
          <a:ext cx="7146003" cy="4404359"/>
        </p:xfrm>
        <a:graphic>
          <a:graphicData uri="http://schemas.openxmlformats.org/drawingml/2006/table">
            <a:tbl>
              <a:tblPr firstRow="1" bandRow="1">
                <a:tableStyleId>{68D230F3-CF80-4859-8CE7-A43EE81993B5}</a:tableStyleId>
              </a:tblPr>
              <a:tblGrid>
                <a:gridCol w="1726621">
                  <a:extLst>
                    <a:ext uri="{9D8B030D-6E8A-4147-A177-3AD203B41FA5}">
                      <a16:colId xmlns:a16="http://schemas.microsoft.com/office/drawing/2014/main" val="20000"/>
                    </a:ext>
                  </a:extLst>
                </a:gridCol>
                <a:gridCol w="1819363">
                  <a:extLst>
                    <a:ext uri="{9D8B030D-6E8A-4147-A177-3AD203B41FA5}">
                      <a16:colId xmlns:a16="http://schemas.microsoft.com/office/drawing/2014/main" val="20001"/>
                    </a:ext>
                  </a:extLst>
                </a:gridCol>
                <a:gridCol w="987101">
                  <a:extLst>
                    <a:ext uri="{9D8B030D-6E8A-4147-A177-3AD203B41FA5}">
                      <a16:colId xmlns:a16="http://schemas.microsoft.com/office/drawing/2014/main" val="20002"/>
                    </a:ext>
                  </a:extLst>
                </a:gridCol>
                <a:gridCol w="1432266">
                  <a:extLst>
                    <a:ext uri="{9D8B030D-6E8A-4147-A177-3AD203B41FA5}">
                      <a16:colId xmlns:a16="http://schemas.microsoft.com/office/drawing/2014/main" val="20003"/>
                    </a:ext>
                  </a:extLst>
                </a:gridCol>
                <a:gridCol w="1180652">
                  <a:extLst>
                    <a:ext uri="{9D8B030D-6E8A-4147-A177-3AD203B41FA5}">
                      <a16:colId xmlns:a16="http://schemas.microsoft.com/office/drawing/2014/main" val="20004"/>
                    </a:ext>
                  </a:extLst>
                </a:gridCol>
              </a:tblGrid>
              <a:tr h="441959">
                <a:tc>
                  <a:txBody>
                    <a:bodyPr/>
                    <a:lstStyle/>
                    <a:p>
                      <a:r>
                        <a:rPr lang="en-US" dirty="0"/>
                        <a:t>Dimension</a:t>
                      </a:r>
                    </a:p>
                  </a:txBody>
                  <a:tcPr/>
                </a:tc>
                <a:tc>
                  <a:txBody>
                    <a:bodyPr/>
                    <a:lstStyle/>
                    <a:p>
                      <a:r>
                        <a:rPr lang="en-US" dirty="0"/>
                        <a:t>Measure</a:t>
                      </a:r>
                    </a:p>
                  </a:txBody>
                  <a:tcPr/>
                </a:tc>
                <a:tc>
                  <a:txBody>
                    <a:bodyPr/>
                    <a:lstStyle/>
                    <a:p>
                      <a:r>
                        <a:rPr lang="en-US" dirty="0"/>
                        <a:t>Weight</a:t>
                      </a:r>
                    </a:p>
                  </a:txBody>
                  <a:tcPr/>
                </a:tc>
                <a:tc>
                  <a:txBody>
                    <a:bodyPr/>
                    <a:lstStyle/>
                    <a:p>
                      <a:r>
                        <a:rPr lang="en-US" dirty="0"/>
                        <a:t>Standard</a:t>
                      </a:r>
                    </a:p>
                  </a:txBody>
                  <a:tcPr/>
                </a:tc>
                <a:tc>
                  <a:txBody>
                    <a:bodyPr/>
                    <a:lstStyle/>
                    <a:p>
                      <a:r>
                        <a:rPr lang="en-US" dirty="0"/>
                        <a:t>SQS Value</a:t>
                      </a:r>
                    </a:p>
                  </a:txBody>
                  <a:tcPr/>
                </a:tc>
                <a:extLst>
                  <a:ext uri="{0D108BD9-81ED-4DB2-BD59-A6C34878D82A}">
                    <a16:rowId xmlns:a16="http://schemas.microsoft.com/office/drawing/2014/main" val="10000"/>
                  </a:ext>
                </a:extLst>
              </a:tr>
              <a:tr h="441959">
                <a:tc>
                  <a:txBody>
                    <a:bodyPr/>
                    <a:lstStyle/>
                    <a:p>
                      <a:r>
                        <a:rPr lang="en-US" sz="1600" dirty="0"/>
                        <a:t>Customer</a:t>
                      </a:r>
                      <a:r>
                        <a:rPr lang="en-US" sz="1600" baseline="0" dirty="0"/>
                        <a:t> Service (40%)</a:t>
                      </a:r>
                      <a:endParaRPr lang="en-US" sz="1600" dirty="0"/>
                    </a:p>
                  </a:txBody>
                  <a:tcPr/>
                </a:tc>
                <a:tc>
                  <a:txBody>
                    <a:bodyPr/>
                    <a:lstStyle/>
                    <a:p>
                      <a:r>
                        <a:rPr lang="en-US" sz="1600" dirty="0"/>
                        <a:t>1.  Customer</a:t>
                      </a:r>
                      <a:r>
                        <a:rPr lang="en-US" sz="1600" baseline="0" dirty="0"/>
                        <a:t> Satisfaction</a:t>
                      </a:r>
                      <a:endParaRPr lang="en-US" sz="1600" dirty="0"/>
                    </a:p>
                  </a:txBody>
                  <a:tcPr/>
                </a:tc>
                <a:tc>
                  <a:txBody>
                    <a:bodyPr/>
                    <a:lstStyle/>
                    <a:p>
                      <a:r>
                        <a:rPr lang="en-US" sz="1600" dirty="0"/>
                        <a:t>15%</a:t>
                      </a:r>
                    </a:p>
                  </a:txBody>
                  <a:tcPr/>
                </a:tc>
                <a:tc>
                  <a:txBody>
                    <a:bodyPr/>
                    <a:lstStyle/>
                    <a:p>
                      <a:r>
                        <a:rPr lang="en-US" sz="1600" dirty="0"/>
                        <a:t>90%</a:t>
                      </a:r>
                    </a:p>
                  </a:txBody>
                  <a:tcPr/>
                </a:tc>
                <a:tc>
                  <a:txBody>
                    <a:bodyPr/>
                    <a:lstStyle/>
                    <a:p>
                      <a:r>
                        <a:rPr lang="en-US" sz="1600" dirty="0"/>
                        <a:t>1.35</a:t>
                      </a:r>
                    </a:p>
                  </a:txBody>
                  <a:tcPr/>
                </a:tc>
                <a:extLst>
                  <a:ext uri="{0D108BD9-81ED-4DB2-BD59-A6C34878D82A}">
                    <a16:rowId xmlns:a16="http://schemas.microsoft.com/office/drawing/2014/main" val="10001"/>
                  </a:ext>
                </a:extLst>
              </a:tr>
              <a:tr h="441959">
                <a:tc>
                  <a:txBody>
                    <a:bodyPr/>
                    <a:lstStyle/>
                    <a:p>
                      <a:endParaRPr lang="en-US" sz="1600" dirty="0"/>
                    </a:p>
                  </a:txBody>
                  <a:tcPr/>
                </a:tc>
                <a:tc>
                  <a:txBody>
                    <a:bodyPr/>
                    <a:lstStyle/>
                    <a:p>
                      <a:r>
                        <a:rPr lang="en-US" sz="1600" dirty="0"/>
                        <a:t>2. Service Coordination</a:t>
                      </a:r>
                    </a:p>
                  </a:txBody>
                  <a:tcPr/>
                </a:tc>
                <a:tc>
                  <a:txBody>
                    <a:bodyPr/>
                    <a:lstStyle/>
                    <a:p>
                      <a:r>
                        <a:rPr lang="en-US" sz="1600" dirty="0"/>
                        <a:t>25%</a:t>
                      </a:r>
                    </a:p>
                  </a:txBody>
                  <a:tcPr/>
                </a:tc>
                <a:tc>
                  <a:txBody>
                    <a:bodyPr/>
                    <a:lstStyle/>
                    <a:p>
                      <a:r>
                        <a:rPr lang="en-US" sz="1600" dirty="0"/>
                        <a:t>50%</a:t>
                      </a:r>
                    </a:p>
                  </a:txBody>
                  <a:tcPr/>
                </a:tc>
                <a:tc>
                  <a:txBody>
                    <a:bodyPr/>
                    <a:lstStyle/>
                    <a:p>
                      <a:r>
                        <a:rPr lang="en-US" sz="1600" dirty="0"/>
                        <a:t>1.25</a:t>
                      </a:r>
                    </a:p>
                  </a:txBody>
                  <a:tcPr/>
                </a:tc>
                <a:extLst>
                  <a:ext uri="{0D108BD9-81ED-4DB2-BD59-A6C34878D82A}">
                    <a16:rowId xmlns:a16="http://schemas.microsoft.com/office/drawing/2014/main" val="10002"/>
                  </a:ext>
                </a:extLst>
              </a:tr>
              <a:tr h="441959">
                <a:tc>
                  <a:txBody>
                    <a:bodyPr/>
                    <a:lstStyle/>
                    <a:p>
                      <a:r>
                        <a:rPr lang="en-US" sz="1600" dirty="0"/>
                        <a:t>Effectiveness (50%)</a:t>
                      </a:r>
                    </a:p>
                  </a:txBody>
                  <a:tcPr/>
                </a:tc>
                <a:tc>
                  <a:txBody>
                    <a:bodyPr/>
                    <a:lstStyle/>
                    <a:p>
                      <a:r>
                        <a:rPr lang="en-US" sz="1600" dirty="0"/>
                        <a:t>3.</a:t>
                      </a:r>
                      <a:r>
                        <a:rPr lang="en-US" sz="1600" baseline="0" dirty="0"/>
                        <a:t> Suitability/Learner Profile (all 12 indicators)</a:t>
                      </a:r>
                      <a:endParaRPr lang="en-US" sz="1600" dirty="0"/>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extLst>
                  <a:ext uri="{0D108BD9-81ED-4DB2-BD59-A6C34878D82A}">
                    <a16:rowId xmlns:a16="http://schemas.microsoft.com/office/drawing/2014/main" val="10003"/>
                  </a:ext>
                </a:extLst>
              </a:tr>
              <a:tr h="441959">
                <a:tc>
                  <a:txBody>
                    <a:bodyPr/>
                    <a:lstStyle/>
                    <a:p>
                      <a:endParaRPr lang="en-US" sz="1600" dirty="0"/>
                    </a:p>
                  </a:txBody>
                  <a:tcPr/>
                </a:tc>
                <a:tc>
                  <a:txBody>
                    <a:bodyPr/>
                    <a:lstStyle/>
                    <a:p>
                      <a:r>
                        <a:rPr lang="en-US" sz="1600" dirty="0"/>
                        <a:t>5. Learner Progress</a:t>
                      </a:r>
                    </a:p>
                  </a:txBody>
                  <a:tcPr/>
                </a:tc>
                <a:tc>
                  <a:txBody>
                    <a:bodyPr/>
                    <a:lstStyle/>
                    <a:p>
                      <a:r>
                        <a:rPr lang="en-US" sz="1600" dirty="0"/>
                        <a:t>30%</a:t>
                      </a:r>
                    </a:p>
                  </a:txBody>
                  <a:tcPr/>
                </a:tc>
                <a:tc>
                  <a:txBody>
                    <a:bodyPr/>
                    <a:lstStyle/>
                    <a:p>
                      <a:r>
                        <a:rPr lang="en-US" sz="1600" dirty="0"/>
                        <a:t>60%</a:t>
                      </a:r>
                    </a:p>
                  </a:txBody>
                  <a:tcPr/>
                </a:tc>
                <a:tc>
                  <a:txBody>
                    <a:bodyPr/>
                    <a:lstStyle/>
                    <a:p>
                      <a:r>
                        <a:rPr lang="en-US" sz="1600" dirty="0"/>
                        <a:t>1.8</a:t>
                      </a:r>
                    </a:p>
                  </a:txBody>
                  <a:tcPr/>
                </a:tc>
                <a:extLst>
                  <a:ext uri="{0D108BD9-81ED-4DB2-BD59-A6C34878D82A}">
                    <a16:rowId xmlns:a16="http://schemas.microsoft.com/office/drawing/2014/main" val="10004"/>
                  </a:ext>
                </a:extLst>
              </a:tr>
              <a:tr h="441959">
                <a:tc>
                  <a:txBody>
                    <a:bodyPr/>
                    <a:lstStyle/>
                    <a:p>
                      <a:r>
                        <a:rPr lang="en-US" sz="1600" dirty="0"/>
                        <a:t>Efficiency (10%)</a:t>
                      </a:r>
                    </a:p>
                  </a:txBody>
                  <a:tcPr/>
                </a:tc>
                <a:tc>
                  <a:txBody>
                    <a:bodyPr/>
                    <a:lstStyle/>
                    <a:p>
                      <a:r>
                        <a:rPr lang="en-US" sz="1600" dirty="0"/>
                        <a:t>7. Learners Served</a:t>
                      </a:r>
                    </a:p>
                  </a:txBody>
                  <a:tcPr/>
                </a:tc>
                <a:tc>
                  <a:txBody>
                    <a:bodyPr/>
                    <a:lstStyle/>
                    <a:p>
                      <a:r>
                        <a:rPr lang="en-US" sz="1600" dirty="0"/>
                        <a:t>10%</a:t>
                      </a:r>
                    </a:p>
                  </a:txBody>
                  <a:tcPr/>
                </a:tc>
                <a:tc>
                  <a:txBody>
                    <a:bodyPr/>
                    <a:lstStyle/>
                    <a:p>
                      <a:r>
                        <a:rPr lang="en-US" sz="1600" dirty="0"/>
                        <a:t>90%</a:t>
                      </a:r>
                    </a:p>
                  </a:txBody>
                  <a:tcPr/>
                </a:tc>
                <a:tc>
                  <a:txBody>
                    <a:bodyPr/>
                    <a:lstStyle/>
                    <a:p>
                      <a:r>
                        <a:rPr lang="en-US" sz="1600" dirty="0"/>
                        <a:t>0.9</a:t>
                      </a:r>
                    </a:p>
                  </a:txBody>
                  <a:tcPr/>
                </a:tc>
                <a:extLst>
                  <a:ext uri="{0D108BD9-81ED-4DB2-BD59-A6C34878D82A}">
                    <a16:rowId xmlns:a16="http://schemas.microsoft.com/office/drawing/2014/main" val="10005"/>
                  </a:ext>
                </a:extLst>
              </a:tr>
              <a:tr h="44195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SQS Standard</a:t>
                      </a:r>
                    </a:p>
                  </a:txBody>
                  <a:tcPr/>
                </a:tc>
                <a:tc>
                  <a:txBody>
                    <a:bodyPr/>
                    <a:lstStyle/>
                    <a:p>
                      <a:r>
                        <a:rPr lang="en-US" sz="1600" dirty="0"/>
                        <a:t>5.9</a:t>
                      </a:r>
                    </a:p>
                  </a:txBody>
                  <a:tcPr/>
                </a:tc>
                <a:extLst>
                  <a:ext uri="{0D108BD9-81ED-4DB2-BD59-A6C34878D82A}">
                    <a16:rowId xmlns:a16="http://schemas.microsoft.com/office/drawing/2014/main" val="10006"/>
                  </a:ext>
                </a:extLst>
              </a:tr>
            </a:tbl>
          </a:graphicData>
        </a:graphic>
      </p:graphicFrame>
      <p:sp>
        <p:nvSpPr>
          <p:cNvPr id="6" name="Content Placeholder 2">
            <a:extLst>
              <a:ext uri="{FF2B5EF4-FFF2-40B4-BE49-F238E27FC236}">
                <a16:creationId xmlns:a16="http://schemas.microsoft.com/office/drawing/2014/main" id="{09FB4432-8C41-415F-9391-F31ED950AFF5}"/>
              </a:ext>
            </a:extLst>
          </p:cNvPr>
          <p:cNvSpPr txBox="1">
            <a:spLocks/>
          </p:cNvSpPr>
          <p:nvPr/>
        </p:nvSpPr>
        <p:spPr>
          <a:xfrm>
            <a:off x="169817" y="2254814"/>
            <a:ext cx="2272937" cy="2773161"/>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n-US" dirty="0"/>
              <a:t>Phase 11-A:  Five measures in 2021-2022</a:t>
            </a:r>
          </a:p>
          <a:p>
            <a:endParaRPr lang="en-US" dirty="0"/>
          </a:p>
          <a:p>
            <a:endParaRPr lang="en-US" dirty="0"/>
          </a:p>
        </p:txBody>
      </p:sp>
    </p:spTree>
    <p:extLst>
      <p:ext uri="{BB962C8B-B14F-4D97-AF65-F5344CB8AC3E}">
        <p14:creationId xmlns:p14="http://schemas.microsoft.com/office/powerpoint/2010/main" val="152568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DFABE1-7799-48D0-BD95-DEF0DDAF5F71}"/>
              </a:ext>
            </a:extLst>
          </p:cNvPr>
          <p:cNvSpPr txBox="1">
            <a:spLocks/>
          </p:cNvSpPr>
          <p:nvPr/>
        </p:nvSpPr>
        <p:spPr>
          <a:xfrm>
            <a:off x="5557838" y="1838325"/>
            <a:ext cx="4285002" cy="30853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sz="2160" b="1" i="0" u="none" strike="noStrike" kern="1200" baseline="0">
                <a:solidFill>
                  <a:prstClr val="black"/>
                </a:solidFill>
                <a:latin typeface="+mn-lt"/>
                <a:ea typeface="+mn-ea"/>
                <a:cs typeface="+mn-cs"/>
              </a:defRPr>
            </a:pPr>
            <a:r>
              <a:rPr lang="en-US" sz="2800" b="1" kern="1200" dirty="0">
                <a:solidFill>
                  <a:schemeClr val="tx1"/>
                </a:solidFill>
                <a:latin typeface="+mn-lt"/>
                <a:ea typeface="+mn-ea"/>
                <a:cs typeface="+mn-cs"/>
              </a:rPr>
              <a:t>Customer Service ?%</a:t>
            </a:r>
            <a:br>
              <a:rPr lang="en-US" sz="2800" b="1" kern="1200" dirty="0">
                <a:solidFill>
                  <a:schemeClr val="tx1"/>
                </a:solidFill>
                <a:latin typeface="+mn-lt"/>
                <a:ea typeface="+mn-ea"/>
                <a:cs typeface="+mn-cs"/>
              </a:rPr>
            </a:br>
            <a:br>
              <a:rPr lang="en-US" sz="2800" b="1" kern="1200" dirty="0">
                <a:solidFill>
                  <a:schemeClr val="tx1"/>
                </a:solidFill>
                <a:latin typeface="+mn-lt"/>
                <a:ea typeface="+mn-ea"/>
                <a:cs typeface="+mn-cs"/>
              </a:rPr>
            </a:br>
            <a:r>
              <a:rPr lang="en-US" sz="2800" b="1" kern="1200" dirty="0">
                <a:solidFill>
                  <a:srgbClr val="000000"/>
                </a:solidFill>
                <a:latin typeface="+mn-lt"/>
                <a:ea typeface="+mn-ea"/>
                <a:cs typeface="+mn-cs"/>
              </a:rPr>
              <a:t>Effectiveness ?%</a:t>
            </a:r>
            <a:br>
              <a:rPr lang="en-US" sz="2800" b="1" kern="1200" dirty="0">
                <a:solidFill>
                  <a:srgbClr val="000000"/>
                </a:solidFill>
                <a:latin typeface="+mn-lt"/>
                <a:ea typeface="+mn-ea"/>
                <a:cs typeface="+mn-cs"/>
              </a:rPr>
            </a:br>
            <a:br>
              <a:rPr lang="en-US" sz="2800" b="1" kern="1200" dirty="0">
                <a:solidFill>
                  <a:schemeClr val="tx1"/>
                </a:solidFill>
                <a:latin typeface="+mn-lt"/>
                <a:ea typeface="+mn-ea"/>
                <a:cs typeface="+mn-cs"/>
              </a:rPr>
            </a:br>
            <a:r>
              <a:rPr lang="en-US" sz="2800" b="1" kern="1200" dirty="0">
                <a:solidFill>
                  <a:srgbClr val="000000"/>
                </a:solidFill>
                <a:latin typeface="+mn-lt"/>
                <a:ea typeface="+mn-ea"/>
                <a:cs typeface="+mn-cs"/>
              </a:rPr>
              <a:t>Efficiency 10%</a:t>
            </a:r>
            <a:br>
              <a:rPr lang="en-US" sz="2800" b="1" kern="1200" dirty="0">
                <a:solidFill>
                  <a:schemeClr val="tx1"/>
                </a:solidFill>
                <a:latin typeface="+mn-lt"/>
                <a:ea typeface="+mn-ea"/>
                <a:cs typeface="+mn-cs"/>
              </a:rPr>
            </a:br>
            <a:br>
              <a:rPr lang="en-US" sz="2800" b="1" kern="1200" dirty="0">
                <a:solidFill>
                  <a:schemeClr val="tx1"/>
                </a:solidFill>
                <a:latin typeface="+mn-lt"/>
                <a:ea typeface="+mn-ea"/>
                <a:cs typeface="+mn-cs"/>
              </a:rPr>
            </a:br>
            <a:endParaRPr lang="en-US" sz="2160" b="1" kern="1200" dirty="0">
              <a:solidFill>
                <a:schemeClr val="tx1"/>
              </a:solidFill>
              <a:latin typeface="+mn-lt"/>
              <a:ea typeface="+mn-ea"/>
              <a:cs typeface="+mn-cs"/>
            </a:endParaRPr>
          </a:p>
        </p:txBody>
      </p:sp>
      <p:sp>
        <p:nvSpPr>
          <p:cNvPr id="6" name="Text Placeholder 3">
            <a:extLst>
              <a:ext uri="{FF2B5EF4-FFF2-40B4-BE49-F238E27FC236}">
                <a16:creationId xmlns:a16="http://schemas.microsoft.com/office/drawing/2014/main" id="{F5B36AAA-6AD4-4366-8363-48A371BBE639}"/>
              </a:ext>
            </a:extLst>
          </p:cNvPr>
          <p:cNvSpPr txBox="1">
            <a:spLocks/>
          </p:cNvSpPr>
          <p:nvPr/>
        </p:nvSpPr>
        <p:spPr>
          <a:xfrm>
            <a:off x="1923113" y="1193441"/>
            <a:ext cx="3255264" cy="2377755"/>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t>What will be different in Phase II-B?</a:t>
            </a:r>
            <a:endParaRPr lang="en-US" sz="3600" b="1" dirty="0"/>
          </a:p>
        </p:txBody>
      </p:sp>
      <p:pic>
        <p:nvPicPr>
          <p:cNvPr id="3" name="Picture 2" descr="A group of orange fish with one green fish&#10;&#10;Description automatically generated with low confidence">
            <a:extLst>
              <a:ext uri="{FF2B5EF4-FFF2-40B4-BE49-F238E27FC236}">
                <a16:creationId xmlns:a16="http://schemas.microsoft.com/office/drawing/2014/main" id="{E48ABABC-4979-46E5-8E42-96B54F3C1E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43225" y="3255852"/>
            <a:ext cx="3224075" cy="2377755"/>
          </a:xfrm>
          <a:prstGeom prst="rect">
            <a:avLst/>
          </a:prstGeom>
        </p:spPr>
      </p:pic>
    </p:spTree>
    <p:extLst>
      <p:ext uri="{BB962C8B-B14F-4D97-AF65-F5344CB8AC3E}">
        <p14:creationId xmlns:p14="http://schemas.microsoft.com/office/powerpoint/2010/main" val="72762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326D-B59D-487E-9F50-5F077F04B988}"/>
              </a:ext>
            </a:extLst>
          </p:cNvPr>
          <p:cNvSpPr>
            <a:spLocks noGrp="1"/>
          </p:cNvSpPr>
          <p:nvPr>
            <p:ph type="title"/>
          </p:nvPr>
        </p:nvSpPr>
        <p:spPr/>
        <p:txBody>
          <a:bodyPr/>
          <a:lstStyle/>
          <a:p>
            <a:r>
              <a:rPr lang="en-US" dirty="0"/>
              <a:t>Customer Service- Weight 40%</a:t>
            </a:r>
            <a:endParaRPr lang="en-CA" dirty="0"/>
          </a:p>
        </p:txBody>
      </p:sp>
      <p:sp>
        <p:nvSpPr>
          <p:cNvPr id="3" name="Text Placeholder 2">
            <a:extLst>
              <a:ext uri="{FF2B5EF4-FFF2-40B4-BE49-F238E27FC236}">
                <a16:creationId xmlns:a16="http://schemas.microsoft.com/office/drawing/2014/main" id="{47C9E59F-3305-4511-9849-213428B8DD6F}"/>
              </a:ext>
            </a:extLst>
          </p:cNvPr>
          <p:cNvSpPr>
            <a:spLocks noGrp="1"/>
          </p:cNvSpPr>
          <p:nvPr>
            <p:ph type="body" idx="1"/>
          </p:nvPr>
        </p:nvSpPr>
        <p:spPr/>
        <p:txBody>
          <a:bodyPr>
            <a:normAutofit/>
          </a:bodyPr>
          <a:lstStyle/>
          <a:p>
            <a:pPr marL="114300" indent="0">
              <a:buNone/>
            </a:pPr>
            <a:r>
              <a:rPr lang="en-US" sz="4000" dirty="0"/>
              <a:t>Two Core Performance Measures:</a:t>
            </a:r>
          </a:p>
          <a:p>
            <a:pPr marL="114300" indent="0">
              <a:buNone/>
            </a:pPr>
            <a:endParaRPr lang="en-US" sz="4000" dirty="0"/>
          </a:p>
          <a:p>
            <a:r>
              <a:rPr lang="en-US" sz="4000" dirty="0"/>
              <a:t>Customer Satisfaction (15%)</a:t>
            </a:r>
          </a:p>
          <a:p>
            <a:r>
              <a:rPr lang="en-US" sz="4000" dirty="0"/>
              <a:t>Service Coordination (25%)</a:t>
            </a:r>
            <a:endParaRPr lang="en-CA" sz="4000" dirty="0"/>
          </a:p>
        </p:txBody>
      </p:sp>
    </p:spTree>
    <p:extLst>
      <p:ext uri="{BB962C8B-B14F-4D97-AF65-F5344CB8AC3E}">
        <p14:creationId xmlns:p14="http://schemas.microsoft.com/office/powerpoint/2010/main" val="341206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E45705-2114-42AE-8082-E6935823B87B}"/>
              </a:ext>
            </a:extLst>
          </p:cNvPr>
          <p:cNvSpPr>
            <a:spLocks noGrp="1"/>
          </p:cNvSpPr>
          <p:nvPr>
            <p:ph type="title"/>
          </p:nvPr>
        </p:nvSpPr>
        <p:spPr>
          <a:xfrm>
            <a:off x="838200" y="352063"/>
            <a:ext cx="10515600" cy="1325563"/>
          </a:xfrm>
        </p:spPr>
        <p:txBody>
          <a:bodyPr>
            <a:noAutofit/>
          </a:bodyPr>
          <a:lstStyle/>
          <a:p>
            <a:r>
              <a:rPr lang="en-US" sz="2800" dirty="0"/>
              <a:t>Dimension-Customer Service (40%)</a:t>
            </a:r>
            <a:br>
              <a:rPr lang="en-US" sz="2800" dirty="0"/>
            </a:br>
            <a:r>
              <a:rPr lang="en-US" sz="2800" dirty="0">
                <a:solidFill>
                  <a:schemeClr val="tx2">
                    <a:lumMod val="50000"/>
                  </a:schemeClr>
                </a:solidFill>
              </a:rPr>
              <a:t>Measure #1: Customer Satisfaction (15%)</a:t>
            </a:r>
          </a:p>
        </p:txBody>
      </p:sp>
      <p:sp>
        <p:nvSpPr>
          <p:cNvPr id="5" name="Content Placeholder 2">
            <a:extLst>
              <a:ext uri="{FF2B5EF4-FFF2-40B4-BE49-F238E27FC236}">
                <a16:creationId xmlns:a16="http://schemas.microsoft.com/office/drawing/2014/main" id="{5C51BD3F-A06C-4526-9CE7-BBB5CA53F6F8}"/>
              </a:ext>
            </a:extLst>
          </p:cNvPr>
          <p:cNvSpPr txBox="1">
            <a:spLocks/>
          </p:cNvSpPr>
          <p:nvPr/>
        </p:nvSpPr>
        <p:spPr>
          <a:xfrm>
            <a:off x="838200" y="1874023"/>
            <a:ext cx="9372600" cy="4252140"/>
          </a:xfrm>
          <a:prstGeom prst="rect">
            <a:avLst/>
          </a:prstGeom>
          <a:noFill/>
          <a:ln>
            <a:noFill/>
          </a:ln>
        </p:spPr>
        <p:txBody>
          <a:bodyPr spcFirstLastPara="1" vert="horz" wrap="square" lIns="91440" tIns="45720" rIns="91440" bIns="45720" rtlCol="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This number is based on </a:t>
            </a:r>
            <a:r>
              <a:rPr lang="en-US" b="1" dirty="0"/>
              <a:t>closed</a:t>
            </a:r>
            <a:r>
              <a:rPr lang="en-US" dirty="0"/>
              <a:t> service plans</a:t>
            </a:r>
          </a:p>
          <a:p>
            <a:r>
              <a:rPr lang="en-US" dirty="0"/>
              <a:t>Data comes from the answer to the question </a:t>
            </a:r>
            <a:r>
              <a:rPr lang="en-US" b="1" dirty="0"/>
              <a:t>“On a scale of 1-5, how likely are you to recommend the LBS Program to someone looking for similar services as those you received”</a:t>
            </a:r>
            <a:r>
              <a:rPr lang="en-US" dirty="0"/>
              <a:t>  -learners who respond to the question with a rating of 4 or 5 are considered satisfied</a:t>
            </a:r>
          </a:p>
          <a:p>
            <a:r>
              <a:rPr lang="en-US" dirty="0"/>
              <a:t>This information is captured on the </a:t>
            </a:r>
            <a:r>
              <a:rPr lang="en-US" i="1" dirty="0"/>
              <a:t>Participant Exit Form </a:t>
            </a:r>
            <a:r>
              <a:rPr lang="en-US" dirty="0"/>
              <a:t>and is entered when a service plan is closed</a:t>
            </a:r>
          </a:p>
          <a:p>
            <a:r>
              <a:rPr lang="en-US" dirty="0"/>
              <a:t>Found on the service plan home page</a:t>
            </a:r>
          </a:p>
          <a:p>
            <a:r>
              <a:rPr lang="en-US" dirty="0"/>
              <a:t>2021-2022 target:  90%</a:t>
            </a:r>
          </a:p>
          <a:p>
            <a:endParaRPr lang="en-US" dirty="0"/>
          </a:p>
        </p:txBody>
      </p:sp>
      <p:pic>
        <p:nvPicPr>
          <p:cNvPr id="6" name="Picture 5" descr="Diagram, text, whiteboard&#10;&#10;Description automatically generated">
            <a:extLst>
              <a:ext uri="{FF2B5EF4-FFF2-40B4-BE49-F238E27FC236}">
                <a16:creationId xmlns:a16="http://schemas.microsoft.com/office/drawing/2014/main" id="{A92691AE-8234-47D9-948F-E7AF9083A5CA}"/>
              </a:ext>
            </a:extLst>
          </p:cNvPr>
          <p:cNvPicPr>
            <a:picLocks noChangeAspect="1"/>
          </p:cNvPicPr>
          <p:nvPr/>
        </p:nvPicPr>
        <p:blipFill>
          <a:blip r:embed="rId3"/>
          <a:stretch>
            <a:fillRect/>
          </a:stretch>
        </p:blipFill>
        <p:spPr>
          <a:xfrm>
            <a:off x="10210800" y="143109"/>
            <a:ext cx="1645042" cy="1792589"/>
          </a:xfrm>
          <a:prstGeom prst="rect">
            <a:avLst/>
          </a:prstGeom>
        </p:spPr>
      </p:pic>
    </p:spTree>
    <p:extLst>
      <p:ext uri="{BB962C8B-B14F-4D97-AF65-F5344CB8AC3E}">
        <p14:creationId xmlns:p14="http://schemas.microsoft.com/office/powerpoint/2010/main" val="328598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3925C5-1211-43A1-B10B-064E96FD23C5}"/>
              </a:ext>
            </a:extLst>
          </p:cNvPr>
          <p:cNvSpPr>
            <a:spLocks noGrp="1"/>
          </p:cNvSpPr>
          <p:nvPr>
            <p:ph type="title"/>
          </p:nvPr>
        </p:nvSpPr>
        <p:spPr>
          <a:xfrm>
            <a:off x="838200" y="365125"/>
            <a:ext cx="10515600" cy="1325563"/>
          </a:xfrm>
        </p:spPr>
        <p:txBody>
          <a:bodyPr>
            <a:normAutofit/>
          </a:bodyPr>
          <a:lstStyle/>
          <a:p>
            <a:r>
              <a:rPr lang="en-US" sz="3200" dirty="0"/>
              <a:t>Customer Satisfaction</a:t>
            </a:r>
          </a:p>
        </p:txBody>
      </p:sp>
      <p:sp>
        <p:nvSpPr>
          <p:cNvPr id="5" name="Content Placeholder 5">
            <a:extLst>
              <a:ext uri="{FF2B5EF4-FFF2-40B4-BE49-F238E27FC236}">
                <a16:creationId xmlns:a16="http://schemas.microsoft.com/office/drawing/2014/main" id="{519C2B69-C85A-440D-96F8-474506418C00}"/>
              </a:ext>
            </a:extLst>
          </p:cNvPr>
          <p:cNvSpPr txBox="1">
            <a:spLocks/>
          </p:cNvSpPr>
          <p:nvPr/>
        </p:nvSpPr>
        <p:spPr>
          <a:xfrm>
            <a:off x="625717" y="1703751"/>
            <a:ext cx="6114717" cy="3220946"/>
          </a:xfrm>
          <a:prstGeom prst="rect">
            <a:avLst/>
          </a:prstGeom>
          <a:ln w="38100" cmpd="sng">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Calibri" panose="020F0502020204030204" pitchFamily="34" charset="0"/>
                <a:cs typeface="Calibri" panose="020F0502020204030204" pitchFamily="34" charset="0"/>
              </a:rPr>
              <a:t>Management</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this information collected from the learner at exit in a formal way? (e.g. using the old Learner Satisfaction Survey or another survey)?</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this information kept in the learner file?</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customer satisfaction data collected at points other than exit?</a:t>
            </a:r>
          </a:p>
          <a:p>
            <a:endParaRPr lang="en-US" dirty="0">
              <a:solidFill>
                <a:srgbClr val="553876"/>
              </a:solidFill>
            </a:endParaRPr>
          </a:p>
        </p:txBody>
      </p:sp>
      <p:sp>
        <p:nvSpPr>
          <p:cNvPr id="6" name="Content Placeholder 4">
            <a:extLst>
              <a:ext uri="{FF2B5EF4-FFF2-40B4-BE49-F238E27FC236}">
                <a16:creationId xmlns:a16="http://schemas.microsoft.com/office/drawing/2014/main" id="{EA4F3D08-A9B8-461F-ABBF-F38785FDBBC0}"/>
              </a:ext>
            </a:extLst>
          </p:cNvPr>
          <p:cNvSpPr txBox="1">
            <a:spLocks/>
          </p:cNvSpPr>
          <p:nvPr/>
        </p:nvSpPr>
        <p:spPr>
          <a:xfrm>
            <a:off x="7236823" y="2755898"/>
            <a:ext cx="4116977" cy="2979205"/>
          </a:xfrm>
          <a:prstGeom prst="rect">
            <a:avLst/>
          </a:prstGeom>
          <a:noFill/>
          <a:ln w="38100" cmpd="sng">
            <a:solidFill>
              <a:schemeClr val="tx1"/>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600" b="1" dirty="0">
                <a:solidFill>
                  <a:schemeClr val="tx1"/>
                </a:solidFill>
              </a:rPr>
              <a:t>Integrity</a:t>
            </a:r>
          </a:p>
          <a:p>
            <a:pPr marL="114300" indent="0">
              <a:buNone/>
            </a:pPr>
            <a:r>
              <a:rPr lang="en-US" sz="2600" dirty="0">
                <a:solidFill>
                  <a:schemeClr val="tx1"/>
                </a:solidFill>
              </a:rPr>
              <a:t>Prior to closing a file in </a:t>
            </a:r>
            <a:r>
              <a:rPr lang="en-US" sz="2600" dirty="0" err="1">
                <a:solidFill>
                  <a:schemeClr val="tx1"/>
                </a:solidFill>
              </a:rPr>
              <a:t>CaMS</a:t>
            </a:r>
            <a:r>
              <a:rPr lang="en-US" sz="2600" dirty="0">
                <a:solidFill>
                  <a:schemeClr val="tx1"/>
                </a:solidFill>
              </a:rPr>
              <a:t> do we have a process in place to make sure we have collected the customer satisfaction data so it can be entered? (e.g. closing file checklist)</a:t>
            </a:r>
          </a:p>
          <a:p>
            <a:pPr marL="0" indent="0">
              <a:buFont typeface="Arial"/>
              <a:buNone/>
            </a:pPr>
            <a:endParaRPr lang="en-US" dirty="0">
              <a:solidFill>
                <a:schemeClr val="accent6"/>
              </a:solidFill>
            </a:endParaRPr>
          </a:p>
        </p:txBody>
      </p:sp>
      <p:pic>
        <p:nvPicPr>
          <p:cNvPr id="7" name="Picture 2" descr="Image result for customer satisfaction ">
            <a:extLst>
              <a:ext uri="{FF2B5EF4-FFF2-40B4-BE49-F238E27FC236}">
                <a16:creationId xmlns:a16="http://schemas.microsoft.com/office/drawing/2014/main" id="{1A519388-11CF-4CF5-B4C0-1EA2D9C0D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718" y="565942"/>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6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B7A2-78C0-4EDA-8BC1-D5171A994763}"/>
              </a:ext>
            </a:extLst>
          </p:cNvPr>
          <p:cNvSpPr>
            <a:spLocks noGrp="1"/>
          </p:cNvSpPr>
          <p:nvPr>
            <p:ph type="title"/>
          </p:nvPr>
        </p:nvSpPr>
        <p:spPr/>
        <p:txBody>
          <a:bodyPr/>
          <a:lstStyle/>
          <a:p>
            <a:r>
              <a:rPr lang="en-US" sz="4400" dirty="0"/>
              <a:t>Customer Satisfaction</a:t>
            </a:r>
            <a:endParaRPr lang="en-CA" dirty="0"/>
          </a:p>
        </p:txBody>
      </p:sp>
      <p:sp>
        <p:nvSpPr>
          <p:cNvPr id="4" name="Content Placeholder 6">
            <a:extLst>
              <a:ext uri="{FF2B5EF4-FFF2-40B4-BE49-F238E27FC236}">
                <a16:creationId xmlns:a16="http://schemas.microsoft.com/office/drawing/2014/main" id="{2D0C26A4-8F70-4873-8047-D63DA7553165}"/>
              </a:ext>
            </a:extLst>
          </p:cNvPr>
          <p:cNvSpPr txBox="1">
            <a:spLocks/>
          </p:cNvSpPr>
          <p:nvPr/>
        </p:nvSpPr>
        <p:spPr>
          <a:xfrm>
            <a:off x="929640" y="1380603"/>
            <a:ext cx="9126812" cy="4628311"/>
          </a:xfrm>
          <a:prstGeom prst="rect">
            <a:avLst/>
          </a:prstGeom>
          <a:ln w="38100" cmpd="sng">
            <a:solidFill>
              <a:schemeClr val="accent6"/>
            </a:solidFill>
          </a:ln>
        </p:spPr>
        <p:txBody>
          <a:bodyPr vert="horz" lIns="91440" tIns="45720" rIns="91440" bIns="45720" rtlCol="0" anchor="t">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Font typeface="Wingdings" pitchFamily="2" charset="2"/>
              <a:buNone/>
            </a:pPr>
            <a:r>
              <a:rPr lang="en-US" sz="1800" b="1" dirty="0">
                <a:solidFill>
                  <a:schemeClr val="tx1"/>
                </a:solidFill>
                <a:latin typeface="Calibri" panose="020F0502020204030204" pitchFamily="34" charset="0"/>
                <a:cs typeface="Calibri" panose="020F0502020204030204" pitchFamily="34" charset="0"/>
              </a:rPr>
              <a:t>Analysis</a:t>
            </a:r>
          </a:p>
          <a:p>
            <a:pPr marL="0" indent="0">
              <a:buFont typeface="Wingdings" pitchFamily="2" charset="2"/>
              <a:buNone/>
            </a:pPr>
            <a:r>
              <a:rPr lang="en-US" sz="1800" dirty="0">
                <a:solidFill>
                  <a:schemeClr val="tx1"/>
                </a:solidFill>
                <a:latin typeface="Calibri" panose="020F0502020204030204" pitchFamily="34" charset="0"/>
                <a:cs typeface="Calibri" panose="020F0502020204030204" pitchFamily="34" charset="0"/>
              </a:rPr>
              <a:t>Are 90% of our learners satisfied with our service?  </a:t>
            </a:r>
          </a:p>
          <a:p>
            <a:pPr marL="0" indent="0">
              <a:buFont typeface="Wingdings" pitchFamily="2" charset="2"/>
              <a:buNone/>
            </a:pPr>
            <a:r>
              <a:rPr lang="en-US" sz="1800" dirty="0">
                <a:solidFill>
                  <a:schemeClr val="tx1"/>
                </a:solidFill>
                <a:latin typeface="Calibri" panose="020F0502020204030204" pitchFamily="34" charset="0"/>
                <a:cs typeface="Calibri" panose="020F0502020204030204" pitchFamily="34" charset="0"/>
              </a:rPr>
              <a:t>Review </a:t>
            </a:r>
            <a:r>
              <a:rPr lang="en-US" sz="1800" b="1" dirty="0">
                <a:solidFill>
                  <a:schemeClr val="tx1"/>
                </a:solidFill>
                <a:latin typeface="Calibri" panose="020F0502020204030204" pitchFamily="34" charset="0"/>
                <a:cs typeface="Calibri" panose="020F0502020204030204" pitchFamily="34" charset="0"/>
              </a:rPr>
              <a:t>report 64 </a:t>
            </a:r>
            <a:r>
              <a:rPr lang="en-US" sz="1800" dirty="0">
                <a:solidFill>
                  <a:schemeClr val="tx1"/>
                </a:solidFill>
                <a:latin typeface="Calibri" panose="020F0502020204030204" pitchFamily="34" charset="0"/>
                <a:cs typeface="Calibri" panose="020F0502020204030204" pitchFamily="34" charset="0"/>
              </a:rPr>
              <a:t>on a monthly basis</a:t>
            </a:r>
          </a:p>
          <a:p>
            <a:pPr marL="0" indent="0">
              <a:spcBef>
                <a:spcPts val="0"/>
              </a:spcBef>
              <a:buFont typeface="Wingdings" pitchFamily="2" charset="2"/>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Font typeface="Wingdings" pitchFamily="2" charset="2"/>
              <a:buNone/>
            </a:pPr>
            <a:r>
              <a:rPr lang="en-US" sz="1800" dirty="0">
                <a:solidFill>
                  <a:schemeClr val="tx1"/>
                </a:solidFill>
                <a:latin typeface="Calibri" panose="020F0502020204030204" pitchFamily="34" charset="0"/>
                <a:cs typeface="Calibri" panose="020F0502020204030204" pitchFamily="34" charset="0"/>
              </a:rPr>
              <a:t>If not:</a:t>
            </a:r>
          </a:p>
          <a:p>
            <a:pPr marL="0" indent="0">
              <a:spcBef>
                <a:spcPts val="0"/>
              </a:spcBef>
              <a:buFont typeface="Wingdings" pitchFamily="2" charset="2"/>
              <a:buNone/>
            </a:pPr>
            <a:endParaRPr lang="en-US" sz="1800" dirty="0">
              <a:solidFill>
                <a:schemeClr val="tx1"/>
              </a:solidFill>
              <a:latin typeface="Calibri" panose="020F0502020204030204" pitchFamily="34" charset="0"/>
              <a:cs typeface="Calibri" panose="020F0502020204030204" pitchFamily="34" charset="0"/>
            </a:endParaRPr>
          </a:p>
          <a:p>
            <a:pPr>
              <a:spcBef>
                <a:spcPts val="0"/>
              </a:spcBef>
            </a:pPr>
            <a:r>
              <a:rPr lang="en-US" sz="1800" dirty="0">
                <a:solidFill>
                  <a:schemeClr val="tx1"/>
                </a:solidFill>
                <a:latin typeface="Calibri" panose="020F0502020204030204" pitchFamily="34" charset="0"/>
                <a:cs typeface="Calibri" panose="020F0502020204030204" pitchFamily="34" charset="0"/>
              </a:rPr>
              <a:t>Ask learners why not and make changes based on that information</a:t>
            </a:r>
          </a:p>
          <a:p>
            <a:pPr>
              <a:spcBef>
                <a:spcPts val="0"/>
              </a:spcBef>
            </a:pPr>
            <a:endParaRPr lang="en-US" sz="1800" dirty="0">
              <a:solidFill>
                <a:schemeClr val="tx1"/>
              </a:solidFill>
              <a:latin typeface="Calibri" panose="020F0502020204030204" pitchFamily="34" charset="0"/>
              <a:cs typeface="Calibri" panose="020F0502020204030204" pitchFamily="34" charset="0"/>
            </a:endParaRPr>
          </a:p>
          <a:p>
            <a:pPr>
              <a:spcBef>
                <a:spcPts val="0"/>
              </a:spcBef>
            </a:pPr>
            <a:r>
              <a:rPr lang="en-US" sz="1800" dirty="0">
                <a:solidFill>
                  <a:schemeClr val="tx1"/>
                </a:solidFill>
                <a:latin typeface="Calibri" panose="020F0502020204030204" pitchFamily="34" charset="0"/>
                <a:cs typeface="Calibri" panose="020F0502020204030204" pitchFamily="34" charset="0"/>
              </a:rPr>
              <a:t>Survey learners more frequently</a:t>
            </a:r>
          </a:p>
          <a:p>
            <a:pPr>
              <a:spcBef>
                <a:spcPts val="0"/>
              </a:spcBef>
            </a:pPr>
            <a:endParaRPr lang="en-US" sz="1800" dirty="0">
              <a:solidFill>
                <a:schemeClr val="tx1"/>
              </a:solidFill>
              <a:latin typeface="Calibri" panose="020F0502020204030204" pitchFamily="34" charset="0"/>
              <a:cs typeface="Calibri" panose="020F0502020204030204" pitchFamily="34" charset="0"/>
            </a:endParaRPr>
          </a:p>
          <a:p>
            <a:pPr>
              <a:spcBef>
                <a:spcPts val="0"/>
              </a:spcBef>
            </a:pPr>
            <a:r>
              <a:rPr lang="en-US" sz="1800" dirty="0">
                <a:solidFill>
                  <a:schemeClr val="tx1"/>
                </a:solidFill>
                <a:latin typeface="Calibri" panose="020F0502020204030204" pitchFamily="34" charset="0"/>
                <a:cs typeface="Calibri" panose="020F0502020204030204" pitchFamily="34" charset="0"/>
              </a:rPr>
              <a:t>Implement an anonymous suggestion box</a:t>
            </a: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1800" dirty="0">
                <a:solidFill>
                  <a:schemeClr val="tx1"/>
                </a:solidFill>
                <a:latin typeface="Calibri" panose="020F0502020204030204" pitchFamily="34" charset="0"/>
                <a:cs typeface="Calibri" panose="020F0502020204030204" pitchFamily="34" charset="0"/>
              </a:rPr>
              <a:t>Possible changes:</a:t>
            </a: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a:spcBef>
                <a:spcPts val="0"/>
              </a:spcBef>
            </a:pPr>
            <a:r>
              <a:rPr lang="en-US" sz="1800" dirty="0">
                <a:solidFill>
                  <a:schemeClr val="tx1"/>
                </a:solidFill>
                <a:latin typeface="Calibri" panose="020F0502020204030204" pitchFamily="34" charset="0"/>
                <a:cs typeface="Calibri" panose="020F0502020204030204" pitchFamily="34" charset="0"/>
              </a:rPr>
              <a:t>Hours of operation</a:t>
            </a:r>
          </a:p>
          <a:p>
            <a:pPr>
              <a:spcBef>
                <a:spcPts val="0"/>
              </a:spcBef>
            </a:pPr>
            <a:endParaRPr lang="en-US" sz="1800" dirty="0">
              <a:solidFill>
                <a:schemeClr val="tx1"/>
              </a:solidFill>
              <a:latin typeface="Calibri" panose="020F0502020204030204" pitchFamily="34" charset="0"/>
              <a:cs typeface="Calibri" panose="020F0502020204030204" pitchFamily="34" charset="0"/>
            </a:endParaRPr>
          </a:p>
          <a:p>
            <a:pPr>
              <a:spcBef>
                <a:spcPts val="0"/>
              </a:spcBef>
            </a:pPr>
            <a:r>
              <a:rPr lang="en-US" sz="1800" dirty="0">
                <a:solidFill>
                  <a:schemeClr val="tx1"/>
                </a:solidFill>
                <a:latin typeface="Calibri" panose="020F0502020204030204" pitchFamily="34" charset="0"/>
                <a:cs typeface="Calibri" panose="020F0502020204030204" pitchFamily="34" charset="0"/>
              </a:rPr>
              <a:t>Offer short-term targeted programming options</a:t>
            </a:r>
          </a:p>
          <a:p>
            <a:pPr marL="0" indent="0">
              <a:spcBef>
                <a:spcPts val="0"/>
              </a:spcBef>
              <a:buFont typeface="Wingdings" pitchFamily="2" charset="2"/>
              <a:buNone/>
            </a:pPr>
            <a:endParaRPr lang="en-US" sz="1800" dirty="0">
              <a:solidFill>
                <a:srgbClr val="553876"/>
              </a:solidFill>
            </a:endParaRPr>
          </a:p>
        </p:txBody>
      </p:sp>
    </p:spTree>
    <p:extLst>
      <p:ext uri="{BB962C8B-B14F-4D97-AF65-F5344CB8AC3E}">
        <p14:creationId xmlns:p14="http://schemas.microsoft.com/office/powerpoint/2010/main" val="29536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6FEC7D-CB9B-4779-8F63-B76157CA1C8B}"/>
              </a:ext>
            </a:extLst>
          </p:cNvPr>
          <p:cNvSpPr>
            <a:spLocks noGrp="1"/>
          </p:cNvSpPr>
          <p:nvPr>
            <p:ph type="title"/>
          </p:nvPr>
        </p:nvSpPr>
        <p:spPr>
          <a:xfrm>
            <a:off x="838200" y="365125"/>
            <a:ext cx="10515600" cy="1325563"/>
          </a:xfrm>
        </p:spPr>
        <p:txBody>
          <a:bodyPr>
            <a:normAutofit/>
          </a:bodyPr>
          <a:lstStyle/>
          <a:p>
            <a:r>
              <a:rPr lang="en-US" sz="2800" dirty="0"/>
              <a:t>Dimension-Customer Service (40%)</a:t>
            </a:r>
            <a:br>
              <a:rPr lang="en-US" sz="2800" dirty="0"/>
            </a:br>
            <a:r>
              <a:rPr lang="en-US" sz="2800" dirty="0">
                <a:solidFill>
                  <a:schemeClr val="tx2">
                    <a:lumMod val="50000"/>
                  </a:schemeClr>
                </a:solidFill>
              </a:rPr>
              <a:t>Measure #2: Service Coordination (25%)</a:t>
            </a:r>
          </a:p>
        </p:txBody>
      </p:sp>
      <p:sp>
        <p:nvSpPr>
          <p:cNvPr id="5" name="Content Placeholder 2">
            <a:extLst>
              <a:ext uri="{FF2B5EF4-FFF2-40B4-BE49-F238E27FC236}">
                <a16:creationId xmlns:a16="http://schemas.microsoft.com/office/drawing/2014/main" id="{9855E106-ACBA-46D8-8CB5-E035708BB104}"/>
              </a:ext>
            </a:extLst>
          </p:cNvPr>
          <p:cNvSpPr txBox="1">
            <a:spLocks/>
          </p:cNvSpPr>
          <p:nvPr/>
        </p:nvSpPr>
        <p:spPr>
          <a:xfrm>
            <a:off x="838200" y="1825625"/>
            <a:ext cx="10515600" cy="4351338"/>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Based on closed service plans</a:t>
            </a:r>
          </a:p>
          <a:p>
            <a:pPr marL="0" indent="0">
              <a:buFont typeface="Arial"/>
              <a:buNone/>
            </a:pPr>
            <a:r>
              <a:rPr lang="en-US" dirty="0"/>
              <a:t>Three sources:</a:t>
            </a:r>
          </a:p>
          <a:p>
            <a:pPr lvl="1"/>
            <a:r>
              <a:rPr lang="en-US" dirty="0"/>
              <a:t>Referred in (when a service plan is opened –captured on the </a:t>
            </a:r>
            <a:r>
              <a:rPr lang="en-US" i="1" dirty="0"/>
              <a:t>Participant Registration Form (PRF)</a:t>
            </a:r>
            <a:r>
              <a:rPr lang="en-US" dirty="0"/>
              <a:t>)</a:t>
            </a:r>
          </a:p>
          <a:p>
            <a:pPr lvl="1"/>
            <a:r>
              <a:rPr lang="en-US" dirty="0"/>
              <a:t>Referral during service (as a service plan sub-goal)</a:t>
            </a:r>
          </a:p>
          <a:p>
            <a:pPr lvl="1"/>
            <a:r>
              <a:rPr lang="en-US" dirty="0"/>
              <a:t>Referred at exit (as a service plan sub-goal)</a:t>
            </a:r>
          </a:p>
          <a:p>
            <a:r>
              <a:rPr lang="en-US" dirty="0"/>
              <a:t>Referrals in from EO-Literacy and Basic Skills Providers, or Informal or Word or Mouth/Media Referral are not included</a:t>
            </a:r>
          </a:p>
          <a:p>
            <a:r>
              <a:rPr lang="en-US" dirty="0"/>
              <a:t>2021-2022 target: 50% </a:t>
            </a:r>
          </a:p>
          <a:p>
            <a:pPr lvl="1"/>
            <a:endParaRPr lang="en-US" dirty="0"/>
          </a:p>
        </p:txBody>
      </p:sp>
      <p:pic>
        <p:nvPicPr>
          <p:cNvPr id="6" name="Picture 5" descr="Text, letter for customer service&#10;&#10;Description automatically generated">
            <a:extLst>
              <a:ext uri="{FF2B5EF4-FFF2-40B4-BE49-F238E27FC236}">
                <a16:creationId xmlns:a16="http://schemas.microsoft.com/office/drawing/2014/main" id="{B74AC7B5-30AB-4C66-B125-058856F4A04E}"/>
              </a:ext>
            </a:extLst>
          </p:cNvPr>
          <p:cNvPicPr>
            <a:picLocks noChangeAspect="1"/>
          </p:cNvPicPr>
          <p:nvPr/>
        </p:nvPicPr>
        <p:blipFill>
          <a:blip r:embed="rId3"/>
          <a:stretch>
            <a:fillRect/>
          </a:stretch>
        </p:blipFill>
        <p:spPr>
          <a:xfrm>
            <a:off x="10293531" y="357505"/>
            <a:ext cx="1498266" cy="1706562"/>
          </a:xfrm>
          <a:prstGeom prst="rect">
            <a:avLst/>
          </a:prstGeom>
        </p:spPr>
      </p:pic>
    </p:spTree>
    <p:extLst>
      <p:ext uri="{BB962C8B-B14F-4D97-AF65-F5344CB8AC3E}">
        <p14:creationId xmlns:p14="http://schemas.microsoft.com/office/powerpoint/2010/main" val="74945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DB4CE-4B96-4FB6-9E64-F9A6ECF7BE91}"/>
              </a:ext>
            </a:extLst>
          </p:cNvPr>
          <p:cNvSpPr>
            <a:spLocks noGrp="1"/>
          </p:cNvSpPr>
          <p:nvPr>
            <p:ph type="title"/>
          </p:nvPr>
        </p:nvSpPr>
        <p:spPr>
          <a:xfrm>
            <a:off x="838200" y="365125"/>
            <a:ext cx="10515600" cy="1325563"/>
          </a:xfrm>
        </p:spPr>
        <p:txBody>
          <a:bodyPr>
            <a:normAutofit/>
          </a:bodyPr>
          <a:lstStyle/>
          <a:p>
            <a:r>
              <a:rPr lang="en-US" sz="3600" dirty="0"/>
              <a:t>Service Coordination</a:t>
            </a:r>
          </a:p>
        </p:txBody>
      </p:sp>
      <p:sp>
        <p:nvSpPr>
          <p:cNvPr id="5" name="Content Placeholder 5">
            <a:extLst>
              <a:ext uri="{FF2B5EF4-FFF2-40B4-BE49-F238E27FC236}">
                <a16:creationId xmlns:a16="http://schemas.microsoft.com/office/drawing/2014/main" id="{48B8BB48-60AA-45CD-87DD-ABA40F938448}"/>
              </a:ext>
            </a:extLst>
          </p:cNvPr>
          <p:cNvSpPr txBox="1">
            <a:spLocks/>
          </p:cNvSpPr>
          <p:nvPr/>
        </p:nvSpPr>
        <p:spPr>
          <a:xfrm>
            <a:off x="987886" y="1537867"/>
            <a:ext cx="5031914" cy="4363975"/>
          </a:xfrm>
          <a:prstGeom prst="rect">
            <a:avLst/>
          </a:prstGeom>
          <a:ln w="38100" cmpd="sng">
            <a:solidFill>
              <a:schemeClr val="accent6"/>
            </a:solidFill>
          </a:ln>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Calibri" panose="020F0502020204030204" pitchFamily="34" charset="0"/>
                <a:cs typeface="Calibri" panose="020F0502020204030204" pitchFamily="34" charset="0"/>
              </a:rPr>
              <a:t>Management</a:t>
            </a:r>
          </a:p>
          <a:p>
            <a:endParaRPr lang="en-US" sz="2400" b="1"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At intake, do we record a “referral in” on the PRF if there is one?</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 we keep track of any referrals made during service and record them on the learner plan?</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 we record referrals made at exit and record it on the learner plan?</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 we keep additional documentation related to referrals in the learner file?</a:t>
            </a:r>
          </a:p>
        </p:txBody>
      </p:sp>
      <p:sp>
        <p:nvSpPr>
          <p:cNvPr id="6" name="Content Placeholder 4">
            <a:extLst>
              <a:ext uri="{FF2B5EF4-FFF2-40B4-BE49-F238E27FC236}">
                <a16:creationId xmlns:a16="http://schemas.microsoft.com/office/drawing/2014/main" id="{4C23EA1A-A9E8-431F-84CC-2B641B26437F}"/>
              </a:ext>
            </a:extLst>
          </p:cNvPr>
          <p:cNvSpPr txBox="1">
            <a:spLocks/>
          </p:cNvSpPr>
          <p:nvPr/>
        </p:nvSpPr>
        <p:spPr>
          <a:xfrm>
            <a:off x="6602010" y="1781301"/>
            <a:ext cx="4472352" cy="4120541"/>
          </a:xfrm>
          <a:prstGeom prst="rect">
            <a:avLst/>
          </a:prstGeom>
          <a:noFill/>
          <a:ln w="38100" cmpd="sng">
            <a:solidFill>
              <a:schemeClr val="accent6"/>
            </a:solid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dirty="0">
                <a:solidFill>
                  <a:schemeClr val="tx1"/>
                </a:solidFill>
              </a:rPr>
              <a:t>Integrity</a:t>
            </a:r>
          </a:p>
          <a:p>
            <a:r>
              <a:rPr lang="en-US" sz="2400" dirty="0">
                <a:solidFill>
                  <a:schemeClr val="tx1"/>
                </a:solidFill>
              </a:rPr>
              <a:t>Do we make sure that a “referral in” is recorded in </a:t>
            </a:r>
            <a:r>
              <a:rPr lang="en-US" sz="2400" dirty="0" err="1">
                <a:solidFill>
                  <a:schemeClr val="tx1"/>
                </a:solidFill>
              </a:rPr>
              <a:t>CaMS</a:t>
            </a:r>
            <a:r>
              <a:rPr lang="en-US" sz="2400" dirty="0">
                <a:solidFill>
                  <a:schemeClr val="tx1"/>
                </a:solidFill>
              </a:rPr>
              <a:t> when a service plan is opened?</a:t>
            </a:r>
          </a:p>
          <a:p>
            <a:r>
              <a:rPr lang="en-US" sz="2400" dirty="0">
                <a:solidFill>
                  <a:schemeClr val="tx1"/>
                </a:solidFill>
              </a:rPr>
              <a:t>Are referrals during service and at exit that are recorded on the learner plan entered on the service plan in </a:t>
            </a:r>
            <a:r>
              <a:rPr lang="en-US" sz="2400" dirty="0" err="1">
                <a:solidFill>
                  <a:schemeClr val="tx1"/>
                </a:solidFill>
              </a:rPr>
              <a:t>CaMS</a:t>
            </a:r>
            <a:r>
              <a:rPr lang="en-US" sz="2400" dirty="0">
                <a:solidFill>
                  <a:schemeClr val="tx1"/>
                </a:solidFill>
              </a:rPr>
              <a:t>?</a:t>
            </a:r>
          </a:p>
          <a:p>
            <a:r>
              <a:rPr lang="en-US" sz="2400" dirty="0">
                <a:solidFill>
                  <a:schemeClr val="tx1"/>
                </a:solidFill>
              </a:rPr>
              <a:t>Do we check to make sure all referrals have been entered prior to closing a service plan in </a:t>
            </a:r>
            <a:r>
              <a:rPr lang="en-US" sz="2400" dirty="0" err="1">
                <a:solidFill>
                  <a:schemeClr val="tx1"/>
                </a:solidFill>
              </a:rPr>
              <a:t>CaMS</a:t>
            </a:r>
            <a:r>
              <a:rPr lang="en-US" sz="2400" dirty="0">
                <a:solidFill>
                  <a:schemeClr val="tx1"/>
                </a:solidFill>
              </a:rPr>
              <a:t>?</a:t>
            </a:r>
          </a:p>
        </p:txBody>
      </p:sp>
      <p:pic>
        <p:nvPicPr>
          <p:cNvPr id="7" name="Picture 2" descr="Shape, circle of interconnected people communicating&#10;&#10;Description automatically generated">
            <a:extLst>
              <a:ext uri="{FF2B5EF4-FFF2-40B4-BE49-F238E27FC236}">
                <a16:creationId xmlns:a16="http://schemas.microsoft.com/office/drawing/2014/main" id="{8B0D2B4C-4399-49C9-A101-CA0AA9D40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563" y="252619"/>
            <a:ext cx="1976342" cy="143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1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9595-2E3B-46DA-BB9F-D9B65302476D}"/>
              </a:ext>
            </a:extLst>
          </p:cNvPr>
          <p:cNvSpPr>
            <a:spLocks noGrp="1"/>
          </p:cNvSpPr>
          <p:nvPr>
            <p:ph type="title"/>
          </p:nvPr>
        </p:nvSpPr>
        <p:spPr/>
        <p:txBody>
          <a:bodyPr/>
          <a:lstStyle/>
          <a:p>
            <a:r>
              <a:rPr lang="en-US" dirty="0"/>
              <a:t>Know what referrals count!</a:t>
            </a:r>
            <a:endParaRPr lang="en-CA" dirty="0"/>
          </a:p>
        </p:txBody>
      </p:sp>
      <p:sp>
        <p:nvSpPr>
          <p:cNvPr id="4" name="Content Placeholder 2">
            <a:extLst>
              <a:ext uri="{FF2B5EF4-FFF2-40B4-BE49-F238E27FC236}">
                <a16:creationId xmlns:a16="http://schemas.microsoft.com/office/drawing/2014/main" id="{96AA6B26-7923-4437-816D-8768D8EB61F1}"/>
              </a:ext>
            </a:extLst>
          </p:cNvPr>
          <p:cNvSpPr>
            <a:spLocks noGrp="1"/>
          </p:cNvSpPr>
          <p:nvPr>
            <p:ph type="body" idx="1"/>
          </p:nvPr>
        </p:nvSpPr>
        <p:spPr>
          <a:xfrm>
            <a:off x="838200" y="1825625"/>
            <a:ext cx="10515600" cy="4000409"/>
          </a:xfrm>
        </p:spPr>
        <p:txBody>
          <a:bodyPr vert="horz" lIns="91440" tIns="45720" rIns="91440" bIns="45720" rtlCol="0" anchor="t">
            <a:normAutofit/>
          </a:bodyPr>
          <a:lstStyle/>
          <a:p>
            <a:r>
              <a:rPr lang="en-US" dirty="0">
                <a:solidFill>
                  <a:srgbClr val="262626"/>
                </a:solidFill>
                <a:latin typeface="Calibri" panose="020F0502020204030204" pitchFamily="34" charset="0"/>
                <a:cs typeface="Calibri" panose="020F0502020204030204" pitchFamily="34" charset="0"/>
              </a:rPr>
              <a:t>Referrals in from EO-Literacy and Basic Skills Providers, or Informal or Word or Mouth/Media Referral are not included in the performance measure but still important to capture! This is the same for some of the referrals out.</a:t>
            </a:r>
          </a:p>
          <a:p>
            <a:endParaRPr lang="en-US" dirty="0">
              <a:solidFill>
                <a:srgbClr val="262626"/>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Review the report 64 guide</a:t>
            </a:r>
            <a:r>
              <a:rPr lang="en-US" dirty="0">
                <a:solidFill>
                  <a:schemeClr val="tx1"/>
                </a:solidFill>
                <a:latin typeface="Calibri" panose="020F0502020204030204" pitchFamily="34" charset="0"/>
                <a:cs typeface="Calibri" panose="020F0502020204030204" pitchFamily="34" charset="0"/>
              </a:rPr>
              <a:t> to see what referrals “count” </a:t>
            </a:r>
          </a:p>
        </p:txBody>
      </p:sp>
      <p:pic>
        <p:nvPicPr>
          <p:cNvPr id="5" name="Picture 4" descr="A group of people standing together with speech bubbles&#10;&#10;Description automatically generated with low confidence">
            <a:extLst>
              <a:ext uri="{FF2B5EF4-FFF2-40B4-BE49-F238E27FC236}">
                <a16:creationId xmlns:a16="http://schemas.microsoft.com/office/drawing/2014/main" id="{1DB904E9-074C-485D-88DB-6213F3FE2493}"/>
              </a:ext>
            </a:extLst>
          </p:cNvPr>
          <p:cNvPicPr>
            <a:picLocks noChangeAspect="1"/>
          </p:cNvPicPr>
          <p:nvPr/>
        </p:nvPicPr>
        <p:blipFill>
          <a:blip r:embed="rId3"/>
          <a:stretch>
            <a:fillRect/>
          </a:stretch>
        </p:blipFill>
        <p:spPr>
          <a:xfrm>
            <a:off x="9270912" y="115888"/>
            <a:ext cx="2082888" cy="1338999"/>
          </a:xfrm>
          <a:prstGeom prst="rect">
            <a:avLst/>
          </a:prstGeom>
        </p:spPr>
      </p:pic>
    </p:spTree>
    <p:extLst>
      <p:ext uri="{BB962C8B-B14F-4D97-AF65-F5344CB8AC3E}">
        <p14:creationId xmlns:p14="http://schemas.microsoft.com/office/powerpoint/2010/main" val="183890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38A4-6D31-4042-8F25-C98A5A85FBB6}"/>
              </a:ext>
            </a:extLst>
          </p:cNvPr>
          <p:cNvSpPr>
            <a:spLocks noGrp="1"/>
          </p:cNvSpPr>
          <p:nvPr>
            <p:ph type="title"/>
          </p:nvPr>
        </p:nvSpPr>
        <p:spPr>
          <a:xfrm>
            <a:off x="838200" y="182245"/>
            <a:ext cx="10515600" cy="1325563"/>
          </a:xfrm>
        </p:spPr>
        <p:txBody>
          <a:bodyPr/>
          <a:lstStyle/>
          <a:p>
            <a:r>
              <a:rPr lang="en-US" sz="4400" dirty="0"/>
              <a:t>Service Coordination</a:t>
            </a:r>
            <a:endParaRPr lang="en-CA" dirty="0"/>
          </a:p>
        </p:txBody>
      </p:sp>
      <p:sp>
        <p:nvSpPr>
          <p:cNvPr id="4" name="Content Placeholder 6">
            <a:extLst>
              <a:ext uri="{FF2B5EF4-FFF2-40B4-BE49-F238E27FC236}">
                <a16:creationId xmlns:a16="http://schemas.microsoft.com/office/drawing/2014/main" id="{5906342C-471D-418B-BB07-89E53B8AE439}"/>
              </a:ext>
            </a:extLst>
          </p:cNvPr>
          <p:cNvSpPr txBox="1">
            <a:spLocks/>
          </p:cNvSpPr>
          <p:nvPr/>
        </p:nvSpPr>
        <p:spPr>
          <a:xfrm>
            <a:off x="838200" y="1214846"/>
            <a:ext cx="10108474" cy="4924697"/>
          </a:xfrm>
          <a:prstGeom prst="rect">
            <a:avLst/>
          </a:prstGeom>
          <a:ln w="38100" cmpd="sng">
            <a:solidFill>
              <a:schemeClr val="accent6"/>
            </a:solidFill>
          </a:ln>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tx1"/>
                </a:solidFill>
              </a:rPr>
              <a:t>Analysis</a:t>
            </a:r>
          </a:p>
          <a:p>
            <a:r>
              <a:rPr lang="en-US" sz="1600" dirty="0">
                <a:solidFill>
                  <a:schemeClr val="tx1"/>
                </a:solidFill>
              </a:rPr>
              <a:t>Are we meeting the service coordination target of 50%? Where do I find this information? </a:t>
            </a:r>
          </a:p>
          <a:p>
            <a:endParaRPr lang="en-US" sz="1600" dirty="0">
              <a:solidFill>
                <a:schemeClr val="tx1"/>
              </a:solidFill>
            </a:endParaRPr>
          </a:p>
          <a:p>
            <a:r>
              <a:rPr lang="en-US" sz="1600" dirty="0">
                <a:solidFill>
                  <a:schemeClr val="tx1"/>
                </a:solidFill>
              </a:rPr>
              <a:t>If not:</a:t>
            </a:r>
          </a:p>
          <a:p>
            <a:pPr marL="285750" indent="-285750">
              <a:buFont typeface="Arial" panose="020B0604020202020204" pitchFamily="34" charset="0"/>
              <a:buChar char="•"/>
            </a:pPr>
            <a:r>
              <a:rPr lang="en-US" sz="1600" dirty="0">
                <a:solidFill>
                  <a:schemeClr val="tx1"/>
                </a:solidFill>
              </a:rPr>
              <a:t>Determine where the gaps are- use </a:t>
            </a:r>
            <a:r>
              <a:rPr lang="en-US" sz="1600" b="1" dirty="0">
                <a:solidFill>
                  <a:schemeClr val="tx1"/>
                </a:solidFill>
              </a:rPr>
              <a:t>report 60B </a:t>
            </a:r>
            <a:r>
              <a:rPr lang="en-US" sz="1600" dirty="0">
                <a:solidFill>
                  <a:schemeClr val="tx1"/>
                </a:solidFill>
              </a:rPr>
              <a:t>to give you a summary of “referral in” and “referral out” information</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Make sure you are capturing all referrals that take place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Discuss it at your service planning meeting with other community partners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Invite referral partners to visit your site, visit referral partners</a:t>
            </a:r>
          </a:p>
          <a:p>
            <a:endParaRPr lang="en-US" sz="1600" dirty="0">
              <a:solidFill>
                <a:schemeClr val="tx1"/>
              </a:solidFill>
            </a:endParaRPr>
          </a:p>
          <a:p>
            <a:r>
              <a:rPr lang="en-CA" sz="1600" dirty="0">
                <a:solidFill>
                  <a:schemeClr val="tx1"/>
                </a:solidFill>
              </a:rPr>
              <a:t>LBS Service Coordination Success Stories </a:t>
            </a:r>
            <a:r>
              <a:rPr lang="en-US" sz="1600" dirty="0">
                <a:solidFill>
                  <a:schemeClr val="tx1"/>
                </a:solidFill>
              </a:rPr>
              <a:t>:  </a:t>
            </a:r>
            <a:r>
              <a:rPr lang="en-US" sz="1600" dirty="0">
                <a:solidFill>
                  <a:schemeClr val="tx1"/>
                </a:solidFill>
                <a:hlinkClick r:id="rId3">
                  <a:extLst>
                    <a:ext uri="{A12FA001-AC4F-418D-AE19-62706E023703}">
                      <ahyp:hlinkClr xmlns:ahyp="http://schemas.microsoft.com/office/drawing/2018/hyperlinkcolor" val="tx"/>
                    </a:ext>
                  </a:extLst>
                </a:hlinkClick>
              </a:rPr>
              <a:t>http://www.communityliteracyofontario.ca/wp/wp-content/uploads/2013/08/june_2012_our_voice.pdf</a:t>
            </a:r>
            <a:endParaRPr lang="en-US" sz="1600" dirty="0">
              <a:solidFill>
                <a:schemeClr val="tx1"/>
              </a:solidFill>
            </a:endParaRPr>
          </a:p>
          <a:p>
            <a:endParaRPr lang="en-US" sz="1600" dirty="0">
              <a:solidFill>
                <a:schemeClr val="tx1"/>
              </a:solidFill>
            </a:endParaRPr>
          </a:p>
          <a:p>
            <a:r>
              <a:rPr lang="en-US" sz="1600" dirty="0">
                <a:solidFill>
                  <a:schemeClr val="tx1"/>
                </a:solidFill>
              </a:rPr>
              <a:t>Marketing LBS and the OALCF:</a:t>
            </a:r>
          </a:p>
          <a:p>
            <a:r>
              <a:rPr lang="en-US" sz="1600" dirty="0">
                <a:solidFill>
                  <a:schemeClr val="tx1"/>
                </a:solidFill>
                <a:hlinkClick r:id="rId4">
                  <a:extLst>
                    <a:ext uri="{A12FA001-AC4F-418D-AE19-62706E023703}">
                      <ahyp:hlinkClr xmlns:ahyp="http://schemas.microsoft.com/office/drawing/2018/hyperlinkcolor" val="tx"/>
                    </a:ext>
                  </a:extLst>
                </a:hlinkClick>
              </a:rPr>
              <a:t>http://www.communityliteracyofontario.ca/wp/wp-content/uploads/2013/08/jan_2013_our_voice_marketing_lbs_and_oalcf.pdf</a:t>
            </a:r>
            <a:endParaRPr lang="en-US" sz="1600" dirty="0">
              <a:solidFill>
                <a:schemeClr val="tx1"/>
              </a:solidFill>
            </a:endParaRPr>
          </a:p>
          <a:p>
            <a:endParaRPr lang="en-US" dirty="0">
              <a:solidFill>
                <a:srgbClr val="553876"/>
              </a:solidFill>
            </a:endParaRPr>
          </a:p>
          <a:p>
            <a:endParaRPr lang="en-US" dirty="0">
              <a:solidFill>
                <a:srgbClr val="553876"/>
              </a:solidFill>
            </a:endParaRPr>
          </a:p>
        </p:txBody>
      </p:sp>
    </p:spTree>
    <p:extLst>
      <p:ext uri="{BB962C8B-B14F-4D97-AF65-F5344CB8AC3E}">
        <p14:creationId xmlns:p14="http://schemas.microsoft.com/office/powerpoint/2010/main" val="211593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BE5A-C5F8-48F2-9C96-5395D6ADF9D5}"/>
              </a:ext>
            </a:extLst>
          </p:cNvPr>
          <p:cNvSpPr>
            <a:spLocks noGrp="1"/>
          </p:cNvSpPr>
          <p:nvPr>
            <p:ph type="title"/>
          </p:nvPr>
        </p:nvSpPr>
        <p:spPr/>
        <p:txBody>
          <a:bodyPr/>
          <a:lstStyle/>
          <a:p>
            <a:r>
              <a:rPr lang="en-US" b="0" i="1" dirty="0">
                <a:effectLst/>
                <a:latin typeface="Arial" panose="020B0604020202020204" pitchFamily="34" charset="0"/>
              </a:rPr>
              <a:t>Land Acknowledgement  </a:t>
            </a:r>
            <a:br>
              <a:rPr lang="en-US" b="0" i="0" dirty="0">
                <a:solidFill>
                  <a:srgbClr val="222222"/>
                </a:solidFill>
                <a:effectLst/>
                <a:latin typeface="Arial" panose="020B0604020202020204" pitchFamily="34" charset="0"/>
              </a:rPr>
            </a:br>
            <a:endParaRPr lang="en-CA" dirty="0"/>
          </a:p>
        </p:txBody>
      </p:sp>
      <p:sp>
        <p:nvSpPr>
          <p:cNvPr id="3" name="Text Placeholder 2">
            <a:extLst>
              <a:ext uri="{FF2B5EF4-FFF2-40B4-BE49-F238E27FC236}">
                <a16:creationId xmlns:a16="http://schemas.microsoft.com/office/drawing/2014/main" id="{AE30763B-0B31-4DC0-A4CF-3ABDB0FE697C}"/>
              </a:ext>
            </a:extLst>
          </p:cNvPr>
          <p:cNvSpPr>
            <a:spLocks noGrp="1"/>
          </p:cNvSpPr>
          <p:nvPr>
            <p:ph type="body" idx="1"/>
          </p:nvPr>
        </p:nvSpPr>
        <p:spPr>
          <a:xfrm>
            <a:off x="838200" y="1247776"/>
            <a:ext cx="10515600" cy="4181475"/>
          </a:xfrm>
        </p:spPr>
        <p:txBody>
          <a:bodyPr>
            <a:normAutofit lnSpcReduction="10000"/>
          </a:bodyPr>
          <a:lstStyle/>
          <a:p>
            <a:pPr marL="114300" indent="0" algn="l">
              <a:spcAft>
                <a:spcPts val="1600"/>
              </a:spcAft>
              <a:buNone/>
            </a:pPr>
            <a:r>
              <a:rPr lang="en-US" b="0" i="1" dirty="0">
                <a:solidFill>
                  <a:srgbClr val="222222"/>
                </a:solidFill>
                <a:effectLst/>
                <a:latin typeface="Arial" panose="020B0604020202020204" pitchFamily="34" charset="0"/>
              </a:rPr>
              <a:t>We would like to begin by acknowledging the Indigenous Peoples of all the lands that we are on today. While we meet today on a virtual platform, we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lang="en-US" b="0" i="0" dirty="0">
              <a:solidFill>
                <a:srgbClr val="222222"/>
              </a:solidFill>
              <a:effectLst/>
              <a:latin typeface="Arial" panose="020B0604020202020204" pitchFamily="34" charset="0"/>
            </a:endParaRPr>
          </a:p>
          <a:p>
            <a:endParaRPr lang="en-CA" dirty="0"/>
          </a:p>
        </p:txBody>
      </p:sp>
      <p:sp>
        <p:nvSpPr>
          <p:cNvPr id="4" name="Title 1">
            <a:extLst>
              <a:ext uri="{FF2B5EF4-FFF2-40B4-BE49-F238E27FC236}">
                <a16:creationId xmlns:a16="http://schemas.microsoft.com/office/drawing/2014/main" id="{3180867E-9F59-4339-8447-268337BE4891}"/>
              </a:ext>
            </a:extLst>
          </p:cNvPr>
          <p:cNvSpPr txBox="1">
            <a:spLocks/>
          </p:cNvSpPr>
          <p:nvPr/>
        </p:nvSpPr>
        <p:spPr>
          <a:xfrm>
            <a:off x="939800" y="516731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i="1" dirty="0">
                <a:latin typeface="Arial" panose="020B0604020202020204" pitchFamily="34" charset="0"/>
              </a:rPr>
              <a:t>Presenter: Robyn Cook-Ritchie</a:t>
            </a:r>
            <a:br>
              <a:rPr lang="en-US" sz="2400" dirty="0">
                <a:solidFill>
                  <a:srgbClr val="222222"/>
                </a:solidFill>
                <a:latin typeface="Arial" panose="020B0604020202020204" pitchFamily="34" charset="0"/>
              </a:rPr>
            </a:br>
            <a:endParaRPr lang="en-CA" sz="2400" dirty="0"/>
          </a:p>
        </p:txBody>
      </p:sp>
    </p:spTree>
    <p:extLst>
      <p:ext uri="{BB962C8B-B14F-4D97-AF65-F5344CB8AC3E}">
        <p14:creationId xmlns:p14="http://schemas.microsoft.com/office/powerpoint/2010/main" val="28440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326D-B59D-487E-9F50-5F077F04B988}"/>
              </a:ext>
            </a:extLst>
          </p:cNvPr>
          <p:cNvSpPr>
            <a:spLocks noGrp="1"/>
          </p:cNvSpPr>
          <p:nvPr>
            <p:ph type="title"/>
          </p:nvPr>
        </p:nvSpPr>
        <p:spPr/>
        <p:txBody>
          <a:bodyPr/>
          <a:lstStyle/>
          <a:p>
            <a:r>
              <a:rPr lang="en-US" dirty="0"/>
              <a:t>Effectiveness Weight 50%</a:t>
            </a:r>
            <a:endParaRPr lang="en-CA" dirty="0"/>
          </a:p>
        </p:txBody>
      </p:sp>
      <p:sp>
        <p:nvSpPr>
          <p:cNvPr id="3" name="Text Placeholder 2">
            <a:extLst>
              <a:ext uri="{FF2B5EF4-FFF2-40B4-BE49-F238E27FC236}">
                <a16:creationId xmlns:a16="http://schemas.microsoft.com/office/drawing/2014/main" id="{47C9E59F-3305-4511-9849-213428B8DD6F}"/>
              </a:ext>
            </a:extLst>
          </p:cNvPr>
          <p:cNvSpPr>
            <a:spLocks noGrp="1"/>
          </p:cNvSpPr>
          <p:nvPr>
            <p:ph type="body" idx="1"/>
          </p:nvPr>
        </p:nvSpPr>
        <p:spPr>
          <a:xfrm>
            <a:off x="838200" y="1482725"/>
            <a:ext cx="10515600" cy="4351338"/>
          </a:xfrm>
        </p:spPr>
        <p:txBody>
          <a:bodyPr>
            <a:normAutofit/>
          </a:bodyPr>
          <a:lstStyle/>
          <a:p>
            <a:pPr marL="114300" indent="0">
              <a:buNone/>
            </a:pPr>
            <a:r>
              <a:rPr lang="en-US" sz="4000" dirty="0"/>
              <a:t>Four Core Performance Measures:</a:t>
            </a:r>
          </a:p>
          <a:p>
            <a:pPr marL="114300" indent="0">
              <a:buNone/>
            </a:pPr>
            <a:endParaRPr lang="en-US" sz="4000" dirty="0"/>
          </a:p>
          <a:p>
            <a:r>
              <a:rPr lang="en-US" sz="4000" dirty="0"/>
              <a:t>Suitability/Learner Profile (20%)</a:t>
            </a:r>
          </a:p>
          <a:p>
            <a:r>
              <a:rPr lang="en-US" sz="4000" dirty="0"/>
              <a:t>Learner Progress (30%)</a:t>
            </a:r>
          </a:p>
          <a:p>
            <a:r>
              <a:rPr lang="en-US" sz="4000" dirty="0"/>
              <a:t>Completion of Goal Path (N/A)</a:t>
            </a:r>
          </a:p>
          <a:p>
            <a:r>
              <a:rPr lang="en-US" sz="4000" dirty="0"/>
              <a:t>Learner Gains (N/A)</a:t>
            </a:r>
            <a:endParaRPr lang="en-CA" sz="4000" dirty="0"/>
          </a:p>
        </p:txBody>
      </p:sp>
    </p:spTree>
    <p:extLst>
      <p:ext uri="{BB962C8B-B14F-4D97-AF65-F5344CB8AC3E}">
        <p14:creationId xmlns:p14="http://schemas.microsoft.com/office/powerpoint/2010/main" val="417902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8B3B-EC95-484C-B488-2E2ADCD42095}"/>
              </a:ext>
            </a:extLst>
          </p:cNvPr>
          <p:cNvSpPr>
            <a:spLocks noGrp="1"/>
          </p:cNvSpPr>
          <p:nvPr>
            <p:ph type="title"/>
          </p:nvPr>
        </p:nvSpPr>
        <p:spPr/>
        <p:txBody>
          <a:bodyPr>
            <a:normAutofit fontScale="90000"/>
          </a:bodyPr>
          <a:lstStyle/>
          <a:p>
            <a:r>
              <a:rPr lang="en-US" sz="4400" dirty="0"/>
              <a:t>Dimension-Effectiveness (50%) </a:t>
            </a:r>
            <a:br>
              <a:rPr lang="en-US" sz="4400" dirty="0"/>
            </a:br>
            <a:r>
              <a:rPr lang="en-US" sz="4400" dirty="0">
                <a:solidFill>
                  <a:schemeClr val="tx2">
                    <a:lumMod val="50000"/>
                  </a:schemeClr>
                </a:solidFill>
              </a:rPr>
              <a:t>Measure #3:  Suitability/Learner Profile (20%)</a:t>
            </a:r>
            <a:endParaRPr lang="en-CA" dirty="0">
              <a:solidFill>
                <a:schemeClr val="tx2">
                  <a:lumMod val="50000"/>
                </a:schemeClr>
              </a:solidFill>
            </a:endParaRPr>
          </a:p>
        </p:txBody>
      </p:sp>
      <p:sp>
        <p:nvSpPr>
          <p:cNvPr id="4" name="Content Placeholder 2">
            <a:extLst>
              <a:ext uri="{FF2B5EF4-FFF2-40B4-BE49-F238E27FC236}">
                <a16:creationId xmlns:a16="http://schemas.microsoft.com/office/drawing/2014/main" id="{3805A324-E687-45FD-B88F-4F46DD6BD514}"/>
              </a:ext>
            </a:extLst>
          </p:cNvPr>
          <p:cNvSpPr txBox="1">
            <a:spLocks/>
          </p:cNvSpPr>
          <p:nvPr/>
        </p:nvSpPr>
        <p:spPr>
          <a:xfrm>
            <a:off x="616131" y="1551526"/>
            <a:ext cx="7372169" cy="454683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Based on closed service plans</a:t>
            </a:r>
          </a:p>
          <a:p>
            <a:r>
              <a:rPr lang="en-US" dirty="0"/>
              <a:t>Phase II-A includes all 12 suitability indicators</a:t>
            </a:r>
          </a:p>
          <a:p>
            <a:r>
              <a:rPr lang="en-US" dirty="0"/>
              <a:t>This information is captured on the </a:t>
            </a:r>
            <a:r>
              <a:rPr lang="en-US" i="1" dirty="0"/>
              <a:t>Participant Registration Form (PRF) </a:t>
            </a:r>
            <a:r>
              <a:rPr lang="en-US" dirty="0"/>
              <a:t>and recorded when creating the case in </a:t>
            </a:r>
            <a:r>
              <a:rPr lang="en-US" dirty="0" err="1"/>
              <a:t>CaMS</a:t>
            </a:r>
            <a:r>
              <a:rPr lang="en-US" dirty="0"/>
              <a:t>,  and when entering information on the Person Home Page and in the Client Summary in </a:t>
            </a:r>
            <a:r>
              <a:rPr lang="en-US" dirty="0" err="1"/>
              <a:t>CaMS</a:t>
            </a:r>
            <a:endParaRPr lang="en-US" dirty="0"/>
          </a:p>
          <a:p>
            <a:r>
              <a:rPr lang="en-US" dirty="0"/>
              <a:t>2021-2022 target:  30%</a:t>
            </a:r>
          </a:p>
          <a:p>
            <a:endParaRPr lang="en-US" dirty="0"/>
          </a:p>
        </p:txBody>
      </p:sp>
      <p:pic>
        <p:nvPicPr>
          <p:cNvPr id="6" name="Picture 5">
            <a:extLst>
              <a:ext uri="{FF2B5EF4-FFF2-40B4-BE49-F238E27FC236}">
                <a16:creationId xmlns:a16="http://schemas.microsoft.com/office/drawing/2014/main" id="{9CFA7A37-CAE9-4ED6-8618-F3D05A30273C}"/>
              </a:ext>
            </a:extLst>
          </p:cNvPr>
          <p:cNvPicPr>
            <a:picLocks noChangeAspect="1"/>
          </p:cNvPicPr>
          <p:nvPr/>
        </p:nvPicPr>
        <p:blipFill rotWithShape="1">
          <a:blip r:embed="rId3"/>
          <a:srcRect l="2504"/>
          <a:stretch/>
        </p:blipFill>
        <p:spPr>
          <a:xfrm>
            <a:off x="8133008" y="2497418"/>
            <a:ext cx="3671461" cy="2976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810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8F1E5BCE-B0B9-430F-9D69-6A856546A625}"/>
              </a:ext>
            </a:extLst>
          </p:cNvPr>
          <p:cNvSpPr txBox="1">
            <a:spLocks/>
          </p:cNvSpPr>
          <p:nvPr/>
        </p:nvSpPr>
        <p:spPr>
          <a:xfrm>
            <a:off x="953589" y="1789610"/>
            <a:ext cx="4733791" cy="3735979"/>
          </a:xfrm>
          <a:prstGeom prst="rect">
            <a:avLst/>
          </a:prstGeom>
          <a:ln w="38100" cmpd="sng">
            <a:solidFill>
              <a:schemeClr val="accent6"/>
            </a:solidFill>
          </a:ln>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Calibri" panose="020F0502020204030204" pitchFamily="34" charset="0"/>
                <a:cs typeface="Calibri" panose="020F0502020204030204" pitchFamily="34" charset="0"/>
              </a:rPr>
              <a:t>Management </a:t>
            </a:r>
          </a:p>
          <a:p>
            <a:endParaRPr lang="en-US" sz="2400" b="1"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the PRF filled out completely?</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Does intake staff understand which items on the PRF relate to suitability/learner profile in </a:t>
            </a:r>
            <a:r>
              <a:rPr lang="en-US" sz="2400" dirty="0" err="1">
                <a:solidFill>
                  <a:schemeClr val="tx1"/>
                </a:solidFill>
                <a:latin typeface="Calibri" panose="020F0502020204030204" pitchFamily="34" charset="0"/>
                <a:cs typeface="Calibri" panose="020F0502020204030204" pitchFamily="34" charset="0"/>
              </a:rPr>
              <a:t>CaMS</a:t>
            </a:r>
            <a:r>
              <a:rPr lang="en-US" sz="2400" dirty="0">
                <a:solidFill>
                  <a:schemeClr val="tx1"/>
                </a:solidFill>
                <a:latin typeface="Calibri" panose="020F0502020204030204" pitchFamily="34" charset="0"/>
                <a:cs typeface="Calibri" panose="020F0502020204030204" pitchFamily="34" charset="0"/>
              </a:rPr>
              <a:t>?</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the PRF and </a:t>
            </a:r>
            <a:r>
              <a:rPr lang="en-US" sz="2400" dirty="0" err="1">
                <a:solidFill>
                  <a:schemeClr val="tx1"/>
                </a:solidFill>
                <a:latin typeface="Calibri" panose="020F0502020204030204" pitchFamily="34" charset="0"/>
                <a:cs typeface="Calibri" panose="020F0502020204030204" pitchFamily="34" charset="0"/>
              </a:rPr>
              <a:t>CaMS</a:t>
            </a:r>
            <a:r>
              <a:rPr lang="en-US" sz="2400" dirty="0">
                <a:solidFill>
                  <a:schemeClr val="tx1"/>
                </a:solidFill>
                <a:latin typeface="Calibri" panose="020F0502020204030204" pitchFamily="34" charset="0"/>
                <a:cs typeface="Calibri" panose="020F0502020204030204" pitchFamily="34" charset="0"/>
              </a:rPr>
              <a:t> person home page updated if a client self-identifies after the intake process (e.g. person with a disability)?</a:t>
            </a:r>
          </a:p>
          <a:p>
            <a:endParaRPr lang="en-US" dirty="0">
              <a:solidFill>
                <a:srgbClr val="553876"/>
              </a:solidFill>
            </a:endParaRPr>
          </a:p>
        </p:txBody>
      </p:sp>
      <p:sp>
        <p:nvSpPr>
          <p:cNvPr id="5" name="Content Placeholder 5">
            <a:extLst>
              <a:ext uri="{FF2B5EF4-FFF2-40B4-BE49-F238E27FC236}">
                <a16:creationId xmlns:a16="http://schemas.microsoft.com/office/drawing/2014/main" id="{100DD4D9-EE30-4592-886A-B95667FA9E6E}"/>
              </a:ext>
            </a:extLst>
          </p:cNvPr>
          <p:cNvSpPr txBox="1">
            <a:spLocks/>
          </p:cNvSpPr>
          <p:nvPr/>
        </p:nvSpPr>
        <p:spPr>
          <a:xfrm>
            <a:off x="6204032" y="2103748"/>
            <a:ext cx="4273468" cy="3422155"/>
          </a:xfrm>
          <a:prstGeom prst="rect">
            <a:avLst/>
          </a:prstGeom>
          <a:ln w="38100" cmpd="sng">
            <a:solidFill>
              <a:schemeClr val="accent6"/>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dirty="0">
                <a:solidFill>
                  <a:schemeClr val="tx1"/>
                </a:solidFill>
                <a:latin typeface="Calibri" panose="020F0502020204030204" pitchFamily="34" charset="0"/>
                <a:cs typeface="Calibri" panose="020F0502020204030204" pitchFamily="34" charset="0"/>
              </a:rPr>
              <a:t>Integrity</a:t>
            </a:r>
          </a:p>
          <a:p>
            <a:endParaRPr lang="en-US" sz="2600" b="1" dirty="0">
              <a:solidFill>
                <a:schemeClr val="tx1"/>
              </a:solidFill>
              <a:latin typeface="Calibri" panose="020F0502020204030204" pitchFamily="34" charset="0"/>
              <a:cs typeface="Calibri" panose="020F0502020204030204" pitchFamily="34" charset="0"/>
            </a:endParaRPr>
          </a:p>
          <a:p>
            <a:r>
              <a:rPr lang="en-US" sz="2600" dirty="0">
                <a:solidFill>
                  <a:schemeClr val="tx1"/>
                </a:solidFill>
                <a:latin typeface="Calibri" panose="020F0502020204030204" pitchFamily="34" charset="0"/>
                <a:cs typeface="Calibri" panose="020F0502020204030204" pitchFamily="34" charset="0"/>
              </a:rPr>
              <a:t>Is the information on the person home page in </a:t>
            </a:r>
            <a:r>
              <a:rPr lang="en-US" sz="2600" dirty="0" err="1">
                <a:solidFill>
                  <a:schemeClr val="tx1"/>
                </a:solidFill>
                <a:latin typeface="Calibri" panose="020F0502020204030204" pitchFamily="34" charset="0"/>
                <a:cs typeface="Calibri" panose="020F0502020204030204" pitchFamily="34" charset="0"/>
              </a:rPr>
              <a:t>CaMS</a:t>
            </a:r>
            <a:r>
              <a:rPr lang="en-US" sz="2600" dirty="0">
                <a:solidFill>
                  <a:schemeClr val="tx1"/>
                </a:solidFill>
                <a:latin typeface="Calibri" panose="020F0502020204030204" pitchFamily="34" charset="0"/>
                <a:cs typeface="Calibri" panose="020F0502020204030204" pitchFamily="34" charset="0"/>
              </a:rPr>
              <a:t> correct and up to date?</a:t>
            </a:r>
          </a:p>
          <a:p>
            <a:r>
              <a:rPr lang="en-US" sz="2600" dirty="0">
                <a:solidFill>
                  <a:schemeClr val="tx1"/>
                </a:solidFill>
                <a:latin typeface="Calibri" panose="020F0502020204030204" pitchFamily="34" charset="0"/>
                <a:cs typeface="Calibri" panose="020F0502020204030204" pitchFamily="34" charset="0"/>
              </a:rPr>
              <a:t>Do all learners have a client summary in </a:t>
            </a:r>
            <a:r>
              <a:rPr lang="en-US" sz="2600" dirty="0" err="1">
                <a:solidFill>
                  <a:schemeClr val="tx1"/>
                </a:solidFill>
                <a:latin typeface="Calibri" panose="020F0502020204030204" pitchFamily="34" charset="0"/>
                <a:cs typeface="Calibri" panose="020F0502020204030204" pitchFamily="34" charset="0"/>
              </a:rPr>
              <a:t>CaMS</a:t>
            </a:r>
            <a:r>
              <a:rPr lang="en-US" sz="2600" dirty="0">
                <a:solidFill>
                  <a:schemeClr val="tx1"/>
                </a:solidFill>
                <a:latin typeface="Calibri" panose="020F0502020204030204" pitchFamily="34" charset="0"/>
                <a:cs typeface="Calibri" panose="020F0502020204030204" pitchFamily="34" charset="0"/>
              </a:rPr>
              <a:t>? – Use report 60B to determine if any are missing</a:t>
            </a:r>
          </a:p>
          <a:p>
            <a:r>
              <a:rPr lang="en-US" sz="2600" dirty="0">
                <a:solidFill>
                  <a:schemeClr val="tx1"/>
                </a:solidFill>
                <a:latin typeface="Calibri" panose="020F0502020204030204" pitchFamily="34" charset="0"/>
                <a:cs typeface="Calibri" panose="020F0502020204030204" pitchFamily="34" charset="0"/>
              </a:rPr>
              <a:t>Is client summary completed and up to date in </a:t>
            </a:r>
            <a:r>
              <a:rPr lang="en-US" sz="2600" dirty="0" err="1">
                <a:solidFill>
                  <a:schemeClr val="tx1"/>
                </a:solidFill>
                <a:latin typeface="Calibri" panose="020F0502020204030204" pitchFamily="34" charset="0"/>
                <a:cs typeface="Calibri" panose="020F0502020204030204" pitchFamily="34" charset="0"/>
              </a:rPr>
              <a:t>CaMS</a:t>
            </a:r>
            <a:r>
              <a:rPr lang="en-US" sz="2600" dirty="0">
                <a:solidFill>
                  <a:schemeClr val="tx1"/>
                </a:solidFill>
                <a:latin typeface="Calibri" panose="020F0502020204030204" pitchFamily="34" charset="0"/>
                <a:cs typeface="Calibri" panose="020F0502020204030204" pitchFamily="34" charset="0"/>
              </a:rPr>
              <a:t>?</a:t>
            </a:r>
          </a:p>
          <a:p>
            <a:endParaRPr lang="en-US" dirty="0">
              <a:solidFill>
                <a:srgbClr val="553876"/>
              </a:solidFill>
            </a:endParaRPr>
          </a:p>
        </p:txBody>
      </p:sp>
      <p:sp>
        <p:nvSpPr>
          <p:cNvPr id="6" name="Title 3">
            <a:extLst>
              <a:ext uri="{FF2B5EF4-FFF2-40B4-BE49-F238E27FC236}">
                <a16:creationId xmlns:a16="http://schemas.microsoft.com/office/drawing/2014/main" id="{A9450265-DB02-4709-8596-1766C081D803}"/>
              </a:ext>
            </a:extLst>
          </p:cNvPr>
          <p:cNvSpPr>
            <a:spLocks noGrp="1"/>
          </p:cNvSpPr>
          <p:nvPr>
            <p:ph type="title"/>
          </p:nvPr>
        </p:nvSpPr>
        <p:spPr>
          <a:xfrm>
            <a:off x="838200" y="365125"/>
            <a:ext cx="10515600" cy="1325563"/>
          </a:xfrm>
        </p:spPr>
        <p:txBody>
          <a:bodyPr>
            <a:normAutofit/>
          </a:bodyPr>
          <a:lstStyle/>
          <a:p>
            <a:r>
              <a:rPr lang="en-US" sz="3200" dirty="0"/>
              <a:t>Suitability/Learner Profile</a:t>
            </a:r>
          </a:p>
        </p:txBody>
      </p:sp>
    </p:spTree>
    <p:extLst>
      <p:ext uri="{BB962C8B-B14F-4D97-AF65-F5344CB8AC3E}">
        <p14:creationId xmlns:p14="http://schemas.microsoft.com/office/powerpoint/2010/main" val="304314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C3D16-4EA9-4F54-A607-AAD339CDBB4D}"/>
              </a:ext>
            </a:extLst>
          </p:cNvPr>
          <p:cNvSpPr>
            <a:spLocks noGrp="1"/>
          </p:cNvSpPr>
          <p:nvPr>
            <p:ph type="title"/>
          </p:nvPr>
        </p:nvSpPr>
        <p:spPr>
          <a:xfrm>
            <a:off x="838200" y="365125"/>
            <a:ext cx="10515600" cy="1325563"/>
          </a:xfrm>
        </p:spPr>
        <p:txBody>
          <a:bodyPr>
            <a:normAutofit/>
          </a:bodyPr>
          <a:lstStyle/>
          <a:p>
            <a:r>
              <a:rPr lang="en-US" sz="3200" dirty="0"/>
              <a:t>Suitability/Learner Profile</a:t>
            </a:r>
          </a:p>
        </p:txBody>
      </p:sp>
      <p:sp>
        <p:nvSpPr>
          <p:cNvPr id="5" name="Content Placeholder 6">
            <a:extLst>
              <a:ext uri="{FF2B5EF4-FFF2-40B4-BE49-F238E27FC236}">
                <a16:creationId xmlns:a16="http://schemas.microsoft.com/office/drawing/2014/main" id="{1CCEB077-081C-42E1-9052-48B61919AC35}"/>
              </a:ext>
            </a:extLst>
          </p:cNvPr>
          <p:cNvSpPr txBox="1">
            <a:spLocks/>
          </p:cNvSpPr>
          <p:nvPr/>
        </p:nvSpPr>
        <p:spPr>
          <a:xfrm>
            <a:off x="1486898" y="1690688"/>
            <a:ext cx="8075114" cy="3818373"/>
          </a:xfrm>
          <a:prstGeom prst="rect">
            <a:avLst/>
          </a:prstGeom>
          <a:noFill/>
          <a:ln w="38100" cmpd="sng">
            <a:solidFill>
              <a:schemeClr val="accent6"/>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dirty="0">
                <a:solidFill>
                  <a:schemeClr val="tx1"/>
                </a:solidFill>
              </a:rPr>
              <a:t>Analysis</a:t>
            </a:r>
          </a:p>
          <a:p>
            <a:pPr marL="0" indent="0">
              <a:buFont typeface="Arial"/>
              <a:buNone/>
            </a:pPr>
            <a:r>
              <a:rPr lang="en-US" sz="2400" dirty="0">
                <a:solidFill>
                  <a:schemeClr val="tx1"/>
                </a:solidFill>
              </a:rPr>
              <a:t>Are we meeting our suitability criteria?</a:t>
            </a:r>
          </a:p>
          <a:p>
            <a:pPr marL="0" indent="0">
              <a:buFont typeface="Arial"/>
              <a:buNone/>
            </a:pPr>
            <a:r>
              <a:rPr lang="en-US" sz="2400" dirty="0">
                <a:solidFill>
                  <a:schemeClr val="tx1"/>
                </a:solidFill>
              </a:rPr>
              <a:t>If not:</a:t>
            </a:r>
          </a:p>
          <a:p>
            <a:r>
              <a:rPr lang="en-US" sz="2400" dirty="0">
                <a:solidFill>
                  <a:schemeClr val="tx1"/>
                </a:solidFill>
              </a:rPr>
              <a:t>What suitability indicators are not represented?  -Use report 60B for a summary of the suitability indicators represented or use the sort feature in Report 61</a:t>
            </a:r>
          </a:p>
          <a:p>
            <a:r>
              <a:rPr lang="en-US" sz="2400" dirty="0">
                <a:solidFill>
                  <a:schemeClr val="tx1"/>
                </a:solidFill>
              </a:rPr>
              <a:t>Think about ways your agency can target underrepresented groups. </a:t>
            </a:r>
          </a:p>
          <a:p>
            <a:r>
              <a:rPr lang="en-US" sz="2400" dirty="0">
                <a:solidFill>
                  <a:schemeClr val="tx1"/>
                </a:solidFill>
              </a:rPr>
              <a:t>Do your referral partners understand the suitability criteria for the LBS Program?</a:t>
            </a:r>
          </a:p>
          <a:p>
            <a:pPr marL="0" indent="0">
              <a:buFont typeface="Arial"/>
              <a:buNone/>
            </a:pPr>
            <a:endParaRPr lang="en-US" sz="1800" dirty="0">
              <a:solidFill>
                <a:srgbClr val="553876"/>
              </a:solidFill>
            </a:endParaRPr>
          </a:p>
        </p:txBody>
      </p:sp>
    </p:spTree>
    <p:extLst>
      <p:ext uri="{BB962C8B-B14F-4D97-AF65-F5344CB8AC3E}">
        <p14:creationId xmlns:p14="http://schemas.microsoft.com/office/powerpoint/2010/main" val="121663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EF77-6841-4C1A-A187-66E24F119950}"/>
              </a:ext>
            </a:extLst>
          </p:cNvPr>
          <p:cNvSpPr>
            <a:spLocks noGrp="1"/>
          </p:cNvSpPr>
          <p:nvPr>
            <p:ph type="title"/>
          </p:nvPr>
        </p:nvSpPr>
        <p:spPr/>
        <p:txBody>
          <a:bodyPr/>
          <a:lstStyle/>
          <a:p>
            <a:r>
              <a:rPr lang="en-US" dirty="0"/>
              <a:t>Eliciting suitability indicators</a:t>
            </a:r>
            <a:br>
              <a:rPr lang="en-US" dirty="0"/>
            </a:br>
            <a:r>
              <a:rPr lang="en-US" dirty="0"/>
              <a:t>Tips</a:t>
            </a:r>
            <a:endParaRPr lang="en-CA" dirty="0"/>
          </a:p>
        </p:txBody>
      </p:sp>
      <p:sp>
        <p:nvSpPr>
          <p:cNvPr id="4" name="Content Placeholder 2">
            <a:extLst>
              <a:ext uri="{FF2B5EF4-FFF2-40B4-BE49-F238E27FC236}">
                <a16:creationId xmlns:a16="http://schemas.microsoft.com/office/drawing/2014/main" id="{57DDED75-417B-4F2B-8EC7-DBB823430001}"/>
              </a:ext>
            </a:extLst>
          </p:cNvPr>
          <p:cNvSpPr txBox="1">
            <a:spLocks/>
          </p:cNvSpPr>
          <p:nvPr/>
        </p:nvSpPr>
        <p:spPr>
          <a:xfrm>
            <a:off x="1120774" y="1854201"/>
            <a:ext cx="8772526" cy="4144963"/>
          </a:xfrm>
          <a:prstGeom prst="rect">
            <a:avLst/>
          </a:prstGeom>
          <a:noFill/>
          <a:ln>
            <a:noFill/>
          </a:ln>
        </p:spPr>
        <p:txBody>
          <a:bodyPr spcFirstLastPara="1" vert="horz" wrap="square" lIns="91440" tIns="45720" rIns="91440" bIns="45720" rtlCol="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Read/review the PRF with the client to ensure they understand all the sections</a:t>
            </a:r>
          </a:p>
          <a:p>
            <a:r>
              <a:rPr lang="en-US" dirty="0"/>
              <a:t>Explain all the supports that might available for clients with a disability etc.</a:t>
            </a:r>
          </a:p>
          <a:p>
            <a:r>
              <a:rPr lang="en-US" dirty="0"/>
              <a:t>Explain that it is completely up the them whether they self-identify – build trust with the client</a:t>
            </a:r>
          </a:p>
          <a:p>
            <a:r>
              <a:rPr lang="en-US" dirty="0"/>
              <a:t>Make sure they understand the information disclosed is confidential</a:t>
            </a:r>
          </a:p>
          <a:p>
            <a:endParaRPr lang="en-US" dirty="0"/>
          </a:p>
          <a:p>
            <a:pPr marL="0" indent="0">
              <a:buFont typeface="Arial"/>
              <a:buNone/>
            </a:pPr>
            <a:r>
              <a:rPr lang="en-US" dirty="0"/>
              <a:t>Best Practice Interviews Resource: </a:t>
            </a:r>
            <a:r>
              <a:rPr lang="en-US" dirty="0">
                <a:hlinkClick r:id="rId3"/>
              </a:rPr>
              <a:t>https://learningnetworks.ca/resources-publications/western-region-best-practice-interviews-with-programs/</a:t>
            </a:r>
            <a:endParaRPr lang="en-US" dirty="0"/>
          </a:p>
          <a:p>
            <a:pPr marL="0" indent="0">
              <a:buFont typeface="Arial"/>
              <a:buNone/>
            </a:pPr>
            <a:endParaRPr lang="en-US" dirty="0"/>
          </a:p>
        </p:txBody>
      </p:sp>
    </p:spTree>
    <p:extLst>
      <p:ext uri="{BB962C8B-B14F-4D97-AF65-F5344CB8AC3E}">
        <p14:creationId xmlns:p14="http://schemas.microsoft.com/office/powerpoint/2010/main" val="389454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FE69-1D16-4795-AF7C-01FEB4B74C80}"/>
              </a:ext>
            </a:extLst>
          </p:cNvPr>
          <p:cNvSpPr>
            <a:spLocks noGrp="1"/>
          </p:cNvSpPr>
          <p:nvPr>
            <p:ph type="title"/>
          </p:nvPr>
        </p:nvSpPr>
        <p:spPr/>
        <p:txBody>
          <a:bodyPr/>
          <a:lstStyle/>
          <a:p>
            <a:r>
              <a:rPr lang="en-US" sz="4400" dirty="0"/>
              <a:t>Dimension-Effectiveness (W-50%) </a:t>
            </a:r>
            <a:br>
              <a:rPr lang="en-US" sz="4400" dirty="0"/>
            </a:br>
            <a:r>
              <a:rPr lang="en-US" sz="4400" dirty="0">
                <a:solidFill>
                  <a:schemeClr val="tx2">
                    <a:lumMod val="75000"/>
                  </a:schemeClr>
                </a:solidFill>
              </a:rPr>
              <a:t>Measure #5:  Learner Progress (W-30%)</a:t>
            </a:r>
            <a:endParaRPr lang="en-CA" dirty="0">
              <a:solidFill>
                <a:schemeClr val="tx2">
                  <a:lumMod val="75000"/>
                </a:schemeClr>
              </a:solidFill>
            </a:endParaRPr>
          </a:p>
        </p:txBody>
      </p:sp>
      <p:sp>
        <p:nvSpPr>
          <p:cNvPr id="4" name="Content Placeholder 2">
            <a:extLst>
              <a:ext uri="{FF2B5EF4-FFF2-40B4-BE49-F238E27FC236}">
                <a16:creationId xmlns:a16="http://schemas.microsoft.com/office/drawing/2014/main" id="{3A922A79-65CD-4951-867E-5B4E9A279967}"/>
              </a:ext>
            </a:extLst>
          </p:cNvPr>
          <p:cNvSpPr txBox="1">
            <a:spLocks/>
          </p:cNvSpPr>
          <p:nvPr/>
        </p:nvSpPr>
        <p:spPr>
          <a:xfrm>
            <a:off x="1238704" y="1893982"/>
            <a:ext cx="7556313" cy="3761918"/>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400" dirty="0"/>
              <a:t>Based on both active and closed service plans</a:t>
            </a:r>
          </a:p>
          <a:p>
            <a:r>
              <a:rPr lang="en-US" sz="2400" dirty="0"/>
              <a:t>It is the percentage of learners who have completed at least one milestone in the current reporting period</a:t>
            </a:r>
          </a:p>
          <a:p>
            <a:pPr marL="342900" lvl="2">
              <a:spcBef>
                <a:spcPts val="2000"/>
              </a:spcBef>
              <a:buSzPct val="85000"/>
            </a:pPr>
            <a:r>
              <a:rPr lang="en-US" sz="2400" dirty="0"/>
              <a:t>Data comes from “attained” </a:t>
            </a:r>
            <a:r>
              <a:rPr lang="en-US" sz="2400" b="1" dirty="0"/>
              <a:t>competency</a:t>
            </a:r>
            <a:r>
              <a:rPr lang="en-US" sz="2400" dirty="0"/>
              <a:t> plan items</a:t>
            </a:r>
          </a:p>
          <a:p>
            <a:pPr marL="342900" lvl="2">
              <a:spcBef>
                <a:spcPts val="2000"/>
              </a:spcBef>
              <a:buSzPct val="85000"/>
            </a:pPr>
            <a:r>
              <a:rPr lang="en-US" sz="2400" dirty="0"/>
              <a:t>2021-2022 target:  60%</a:t>
            </a:r>
          </a:p>
          <a:p>
            <a:endParaRPr lang="en-US" dirty="0"/>
          </a:p>
        </p:txBody>
      </p:sp>
      <p:pic>
        <p:nvPicPr>
          <p:cNvPr id="5" name="Picture 4" descr="A green and white sign that says progress&#10;&#10;Description automatically generated with low confidence">
            <a:extLst>
              <a:ext uri="{FF2B5EF4-FFF2-40B4-BE49-F238E27FC236}">
                <a16:creationId xmlns:a16="http://schemas.microsoft.com/office/drawing/2014/main" id="{2295CCE2-14DC-4958-9BAE-B8A2C4CBAA43}"/>
              </a:ext>
            </a:extLst>
          </p:cNvPr>
          <p:cNvPicPr>
            <a:picLocks noChangeAspect="1"/>
          </p:cNvPicPr>
          <p:nvPr/>
        </p:nvPicPr>
        <p:blipFill>
          <a:blip r:embed="rId3"/>
          <a:stretch>
            <a:fillRect/>
          </a:stretch>
        </p:blipFill>
        <p:spPr>
          <a:xfrm>
            <a:off x="9581971" y="3238308"/>
            <a:ext cx="1771829" cy="1708161"/>
          </a:xfrm>
          <a:prstGeom prst="rect">
            <a:avLst/>
          </a:prstGeom>
        </p:spPr>
      </p:pic>
    </p:spTree>
    <p:extLst>
      <p:ext uri="{BB962C8B-B14F-4D97-AF65-F5344CB8AC3E}">
        <p14:creationId xmlns:p14="http://schemas.microsoft.com/office/powerpoint/2010/main" val="63718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97D0-B81C-4ABD-981D-46FE25CC9C3D}"/>
              </a:ext>
            </a:extLst>
          </p:cNvPr>
          <p:cNvSpPr>
            <a:spLocks noGrp="1"/>
          </p:cNvSpPr>
          <p:nvPr>
            <p:ph type="title"/>
          </p:nvPr>
        </p:nvSpPr>
        <p:spPr/>
        <p:txBody>
          <a:bodyPr/>
          <a:lstStyle/>
          <a:p>
            <a:r>
              <a:rPr lang="en-US" sz="4400" dirty="0"/>
              <a:t>Learner Progress</a:t>
            </a:r>
            <a:endParaRPr lang="en-CA" dirty="0"/>
          </a:p>
        </p:txBody>
      </p:sp>
      <p:sp>
        <p:nvSpPr>
          <p:cNvPr id="4" name="Content Placeholder 5">
            <a:extLst>
              <a:ext uri="{FF2B5EF4-FFF2-40B4-BE49-F238E27FC236}">
                <a16:creationId xmlns:a16="http://schemas.microsoft.com/office/drawing/2014/main" id="{19A43CDC-EAFB-4B65-86C5-42F411A4E925}"/>
              </a:ext>
            </a:extLst>
          </p:cNvPr>
          <p:cNvSpPr txBox="1">
            <a:spLocks/>
          </p:cNvSpPr>
          <p:nvPr/>
        </p:nvSpPr>
        <p:spPr>
          <a:xfrm>
            <a:off x="1029741" y="1569100"/>
            <a:ext cx="4176508" cy="4087117"/>
          </a:xfrm>
          <a:prstGeom prst="rect">
            <a:avLst/>
          </a:prstGeom>
          <a:ln w="38100" cmpd="sng">
            <a:solidFill>
              <a:schemeClr val="accent6"/>
            </a:solidFill>
          </a:ln>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Calibri" panose="020F0502020204030204" pitchFamily="34" charset="0"/>
                <a:cs typeface="Calibri" panose="020F0502020204030204" pitchFamily="34" charset="0"/>
              </a:rPr>
              <a:t>Management</a:t>
            </a:r>
          </a:p>
          <a:p>
            <a:endParaRPr lang="en-US" sz="2400" b="1"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Have practitioners had adequate training related to the administration of milestones?</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 learners understand that they will need to complete milestones as part of the program?</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Do instructors have easy yet secure access to milestones?</a:t>
            </a:r>
          </a:p>
          <a:p>
            <a:pPr marL="457200" indent="-457200">
              <a:buFont typeface="+mj-lt"/>
              <a:buAutoNum type="arabicPeriod"/>
            </a:pPr>
            <a:r>
              <a:rPr lang="en-US" sz="2400" dirty="0">
                <a:solidFill>
                  <a:schemeClr val="tx1"/>
                </a:solidFill>
                <a:latin typeface="Calibri" panose="020F0502020204030204" pitchFamily="34" charset="0"/>
                <a:cs typeface="Calibri" panose="020F0502020204030204" pitchFamily="34" charset="0"/>
              </a:rPr>
              <a:t>Is there at least one milestone related to the learner goal path identified on each learner plan?</a:t>
            </a:r>
          </a:p>
        </p:txBody>
      </p:sp>
      <p:sp>
        <p:nvSpPr>
          <p:cNvPr id="5" name="Content Placeholder 4">
            <a:extLst>
              <a:ext uri="{FF2B5EF4-FFF2-40B4-BE49-F238E27FC236}">
                <a16:creationId xmlns:a16="http://schemas.microsoft.com/office/drawing/2014/main" id="{149B5AA1-424F-499A-99B0-FF22A46EB12B}"/>
              </a:ext>
            </a:extLst>
          </p:cNvPr>
          <p:cNvSpPr txBox="1">
            <a:spLocks/>
          </p:cNvSpPr>
          <p:nvPr/>
        </p:nvSpPr>
        <p:spPr>
          <a:xfrm>
            <a:off x="6845388" y="1286994"/>
            <a:ext cx="4176507" cy="4284011"/>
          </a:xfrm>
          <a:prstGeom prst="rect">
            <a:avLst/>
          </a:prstGeom>
          <a:noFill/>
          <a:ln w="38100" cmpd="sng">
            <a:solidFill>
              <a:schemeClr val="accent6"/>
            </a:solid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200" b="1" dirty="0">
                <a:solidFill>
                  <a:schemeClr val="tx1"/>
                </a:solidFill>
              </a:rPr>
              <a:t>Integrity</a:t>
            </a:r>
          </a:p>
          <a:p>
            <a:pPr marL="0" indent="0">
              <a:buFont typeface="Arial"/>
              <a:buNone/>
            </a:pPr>
            <a:endParaRPr lang="en-US" sz="2200" b="1" dirty="0">
              <a:solidFill>
                <a:schemeClr val="tx1"/>
              </a:solidFill>
            </a:endParaRPr>
          </a:p>
          <a:p>
            <a:r>
              <a:rPr lang="en-US" sz="2200" dirty="0">
                <a:solidFill>
                  <a:schemeClr val="tx1"/>
                </a:solidFill>
              </a:rPr>
              <a:t>Is there a process in place to make sure completed milestones are recorded in </a:t>
            </a:r>
            <a:r>
              <a:rPr lang="en-US" sz="2200" dirty="0" err="1">
                <a:solidFill>
                  <a:schemeClr val="tx1"/>
                </a:solidFill>
              </a:rPr>
              <a:t>CaMS</a:t>
            </a:r>
            <a:r>
              <a:rPr lang="en-US" sz="2200" dirty="0">
                <a:solidFill>
                  <a:schemeClr val="tx1"/>
                </a:solidFill>
              </a:rPr>
              <a:t>?</a:t>
            </a:r>
          </a:p>
          <a:p>
            <a:r>
              <a:rPr lang="en-US" sz="2200" dirty="0">
                <a:solidFill>
                  <a:schemeClr val="tx1"/>
                </a:solidFill>
              </a:rPr>
              <a:t>Are completed milestones stored in the learner file?</a:t>
            </a:r>
          </a:p>
          <a:p>
            <a:r>
              <a:rPr lang="en-US" sz="2200" dirty="0">
                <a:solidFill>
                  <a:schemeClr val="tx1"/>
                </a:solidFill>
              </a:rPr>
              <a:t>When milestones are completed are they updated in </a:t>
            </a:r>
            <a:r>
              <a:rPr lang="en-US" sz="2200" dirty="0" err="1">
                <a:solidFill>
                  <a:schemeClr val="tx1"/>
                </a:solidFill>
              </a:rPr>
              <a:t>CaMS</a:t>
            </a:r>
            <a:r>
              <a:rPr lang="en-US" sz="2200" dirty="0">
                <a:solidFill>
                  <a:schemeClr val="tx1"/>
                </a:solidFill>
              </a:rPr>
              <a:t> in a timely fashion?</a:t>
            </a:r>
          </a:p>
          <a:p>
            <a:r>
              <a:rPr lang="en-US" sz="2200" dirty="0">
                <a:solidFill>
                  <a:schemeClr val="tx1"/>
                </a:solidFill>
              </a:rPr>
              <a:t>Do we check to make sure all milestones have been entered prior to closing a service plan in </a:t>
            </a:r>
            <a:r>
              <a:rPr lang="en-US" sz="2200" dirty="0" err="1">
                <a:solidFill>
                  <a:schemeClr val="tx1"/>
                </a:solidFill>
              </a:rPr>
              <a:t>CaMS</a:t>
            </a:r>
            <a:r>
              <a:rPr lang="en-US" sz="2200" dirty="0">
                <a:solidFill>
                  <a:schemeClr val="tx1"/>
                </a:solidFill>
              </a:rPr>
              <a:t>?</a:t>
            </a:r>
          </a:p>
          <a:p>
            <a:endParaRPr lang="en-US" sz="1600" dirty="0">
              <a:solidFill>
                <a:schemeClr val="accent6"/>
              </a:solidFill>
            </a:endParaRPr>
          </a:p>
        </p:txBody>
      </p:sp>
    </p:spTree>
    <p:extLst>
      <p:ext uri="{BB962C8B-B14F-4D97-AF65-F5344CB8AC3E}">
        <p14:creationId xmlns:p14="http://schemas.microsoft.com/office/powerpoint/2010/main" val="119855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59E96B98-F11B-4523-8A0C-605C571B5FB2}"/>
              </a:ext>
            </a:extLst>
          </p:cNvPr>
          <p:cNvSpPr txBox="1">
            <a:spLocks/>
          </p:cNvSpPr>
          <p:nvPr/>
        </p:nvSpPr>
        <p:spPr>
          <a:xfrm>
            <a:off x="1281927" y="1844398"/>
            <a:ext cx="8440830" cy="3574147"/>
          </a:xfrm>
          <a:prstGeom prst="rect">
            <a:avLst/>
          </a:prstGeom>
          <a:ln w="38100" cmpd="sng">
            <a:solidFill>
              <a:schemeClr val="accent6"/>
            </a:solidFill>
          </a:ln>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a:solidFill>
                  <a:schemeClr val="tx1"/>
                </a:solidFill>
                <a:latin typeface="Calibri" panose="020F0502020204030204" pitchFamily="34" charset="0"/>
                <a:cs typeface="Calibri" panose="020F0502020204030204" pitchFamily="34" charset="0"/>
              </a:rPr>
              <a:t>Analysis</a:t>
            </a:r>
          </a:p>
          <a:p>
            <a:r>
              <a:rPr lang="en-US" sz="2200" dirty="0">
                <a:solidFill>
                  <a:schemeClr val="tx1"/>
                </a:solidFill>
                <a:latin typeface="Calibri" panose="020F0502020204030204" pitchFamily="34" charset="0"/>
                <a:cs typeface="Calibri" panose="020F0502020204030204" pitchFamily="34" charset="0"/>
              </a:rPr>
              <a:t>Are at least 60% of the learners attaining one milestone?</a:t>
            </a:r>
          </a:p>
          <a:p>
            <a:r>
              <a:rPr lang="en-US" sz="2200" dirty="0">
                <a:solidFill>
                  <a:schemeClr val="tx1"/>
                </a:solidFill>
                <a:latin typeface="Calibri" panose="020F0502020204030204" pitchFamily="34" charset="0"/>
                <a:cs typeface="Calibri" panose="020F0502020204030204" pitchFamily="34" charset="0"/>
              </a:rPr>
              <a:t>If not:</a:t>
            </a:r>
          </a:p>
          <a:p>
            <a:endParaRPr lang="en-US" sz="2200" dirty="0">
              <a:solidFill>
                <a:schemeClr val="tx1"/>
              </a:solidFill>
              <a:latin typeface="Calibri" panose="020F0502020204030204" pitchFamily="34" charset="0"/>
              <a:cs typeface="Calibri" panose="020F0502020204030204" pitchFamily="34" charset="0"/>
            </a:endParaRPr>
          </a:p>
          <a:p>
            <a:r>
              <a:rPr lang="en-US" sz="2200" dirty="0">
                <a:solidFill>
                  <a:schemeClr val="tx1"/>
                </a:solidFill>
                <a:latin typeface="Calibri" panose="020F0502020204030204" pitchFamily="34" charset="0"/>
                <a:cs typeface="Calibri" panose="020F0502020204030204" pitchFamily="34" charset="0"/>
              </a:rPr>
              <a:t>Ensure there are clear processes in place so that learners and practitioners understand the expectations around completion of milestones.</a:t>
            </a:r>
          </a:p>
          <a:p>
            <a:endParaRPr lang="en-US" sz="2200" dirty="0">
              <a:solidFill>
                <a:schemeClr val="tx1"/>
              </a:solidFill>
              <a:latin typeface="Calibri" panose="020F0502020204030204" pitchFamily="34" charset="0"/>
              <a:cs typeface="Calibri" panose="020F0502020204030204" pitchFamily="34" charset="0"/>
            </a:endParaRPr>
          </a:p>
          <a:p>
            <a:r>
              <a:rPr lang="en-US" sz="2200" dirty="0">
                <a:solidFill>
                  <a:schemeClr val="tx1"/>
                </a:solidFill>
                <a:latin typeface="Calibri" panose="020F0502020204030204" pitchFamily="34" charset="0"/>
                <a:cs typeface="Calibri" panose="020F0502020204030204" pitchFamily="34" charset="0"/>
              </a:rPr>
              <a:t>Make sure ongoing training delivery includes a variety of task-based activities that will help practitioners and learners know when they are ready to attempt milestones.</a:t>
            </a:r>
          </a:p>
          <a:p>
            <a:endParaRPr lang="en-US" sz="2200" dirty="0">
              <a:solidFill>
                <a:schemeClr val="tx1"/>
              </a:solidFill>
              <a:latin typeface="Calibri" panose="020F0502020204030204" pitchFamily="34" charset="0"/>
              <a:cs typeface="Calibri" panose="020F0502020204030204" pitchFamily="34" charset="0"/>
            </a:endParaRPr>
          </a:p>
          <a:p>
            <a:r>
              <a:rPr lang="en-US" sz="2200" dirty="0">
                <a:solidFill>
                  <a:schemeClr val="tx1"/>
                </a:solidFill>
                <a:latin typeface="Calibri" panose="020F0502020204030204" pitchFamily="34" charset="0"/>
                <a:cs typeface="Calibri" panose="020F0502020204030204" pitchFamily="34" charset="0"/>
              </a:rPr>
              <a:t>Best Practice Interviews Resource: </a:t>
            </a:r>
            <a:r>
              <a:rPr lang="en-US" sz="2200" dirty="0">
                <a:solidFill>
                  <a:schemeClr val="tx1"/>
                </a:solidFill>
                <a:latin typeface="Calibri" panose="020F0502020204030204" pitchFamily="34" charset="0"/>
                <a:cs typeface="Calibri" panose="020F0502020204030204" pitchFamily="34" charset="0"/>
                <a:hlinkClick r:id="rId3"/>
              </a:rPr>
              <a:t>https://learningnetworks.ca/resources-publications/western-region-best-practice-interviews-with-programs/</a:t>
            </a:r>
            <a:endParaRPr lang="en-US" sz="2200" dirty="0">
              <a:solidFill>
                <a:schemeClr val="tx1"/>
              </a:solidFill>
              <a:latin typeface="Calibri" panose="020F0502020204030204" pitchFamily="34" charset="0"/>
              <a:cs typeface="Calibri" panose="020F0502020204030204" pitchFamily="34" charset="0"/>
            </a:endParaRPr>
          </a:p>
          <a:p>
            <a:endParaRPr lang="en-US" sz="2200" dirty="0">
              <a:solidFill>
                <a:schemeClr val="tx1"/>
              </a:solidFill>
              <a:latin typeface="Calibri" panose="020F0502020204030204" pitchFamily="34" charset="0"/>
              <a:cs typeface="Calibri" panose="020F0502020204030204" pitchFamily="34" charset="0"/>
            </a:endParaRPr>
          </a:p>
          <a:p>
            <a:endParaRPr lang="en-US" dirty="0">
              <a:solidFill>
                <a:srgbClr val="553876"/>
              </a:solidFill>
            </a:endParaRPr>
          </a:p>
        </p:txBody>
      </p:sp>
      <p:sp>
        <p:nvSpPr>
          <p:cNvPr id="5" name="Title 1">
            <a:extLst>
              <a:ext uri="{FF2B5EF4-FFF2-40B4-BE49-F238E27FC236}">
                <a16:creationId xmlns:a16="http://schemas.microsoft.com/office/drawing/2014/main" id="{A87EFA4C-A4E4-4AF8-B994-7F204DDD8686}"/>
              </a:ext>
            </a:extLst>
          </p:cNvPr>
          <p:cNvSpPr>
            <a:spLocks noGrp="1"/>
          </p:cNvSpPr>
          <p:nvPr>
            <p:ph type="title"/>
          </p:nvPr>
        </p:nvSpPr>
        <p:spPr>
          <a:xfrm>
            <a:off x="838200" y="365125"/>
            <a:ext cx="10515600" cy="1325563"/>
          </a:xfrm>
        </p:spPr>
        <p:txBody>
          <a:bodyPr/>
          <a:lstStyle/>
          <a:p>
            <a:r>
              <a:rPr lang="en-US" sz="4400" dirty="0"/>
              <a:t>Learner Progress</a:t>
            </a:r>
            <a:endParaRPr lang="en-CA" dirty="0"/>
          </a:p>
        </p:txBody>
      </p:sp>
    </p:spTree>
    <p:extLst>
      <p:ext uri="{BB962C8B-B14F-4D97-AF65-F5344CB8AC3E}">
        <p14:creationId xmlns:p14="http://schemas.microsoft.com/office/powerpoint/2010/main" val="421029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 to Support Learner Progress</a:t>
            </a:r>
          </a:p>
        </p:txBody>
      </p:sp>
      <p:sp>
        <p:nvSpPr>
          <p:cNvPr id="5" name="Content Placeholder 4"/>
          <p:cNvSpPr>
            <a:spLocks noGrp="1"/>
          </p:cNvSpPr>
          <p:nvPr>
            <p:ph sz="half" idx="16"/>
          </p:nvPr>
        </p:nvSpPr>
        <p:spPr>
          <a:xfrm>
            <a:off x="3828670" y="4196818"/>
            <a:ext cx="4968630" cy="1453670"/>
          </a:xfrm>
        </p:spPr>
        <p:txBody>
          <a:bodyPr>
            <a:normAutofit lnSpcReduction="10000"/>
          </a:bodyPr>
          <a:lstStyle/>
          <a:p>
            <a:pPr marL="0" indent="0">
              <a:buNone/>
            </a:pPr>
            <a:r>
              <a:rPr lang="en-CA" sz="2400" dirty="0">
                <a:hlinkClick r:id="rId3"/>
              </a:rPr>
              <a:t>https://learningnetworks.ca/resources-publications/common-assessment-for-the-oalcf-goal-paths-resource-package-literacy-northwest/</a:t>
            </a:r>
            <a:endParaRPr lang="en-CA" sz="2400" dirty="0"/>
          </a:p>
          <a:p>
            <a:pPr marL="0" indent="0">
              <a:buNone/>
            </a:pPr>
            <a:endParaRPr lang="en-CA" sz="2400" dirty="0"/>
          </a:p>
        </p:txBody>
      </p:sp>
      <p:pic>
        <p:nvPicPr>
          <p:cNvPr id="6" name="Picture 5" descr="Task-based activities for LBS logo"/>
          <p:cNvPicPr>
            <a:picLocks noChangeAspect="1"/>
          </p:cNvPicPr>
          <p:nvPr/>
        </p:nvPicPr>
        <p:blipFill>
          <a:blip r:embed="rId4"/>
          <a:stretch>
            <a:fillRect/>
          </a:stretch>
        </p:blipFill>
        <p:spPr>
          <a:xfrm>
            <a:off x="4701550" y="1761091"/>
            <a:ext cx="4095750" cy="933450"/>
          </a:xfrm>
          <a:prstGeom prst="rect">
            <a:avLst/>
          </a:prstGeom>
        </p:spPr>
      </p:pic>
      <p:sp>
        <p:nvSpPr>
          <p:cNvPr id="8" name="Rectangle 7"/>
          <p:cNvSpPr/>
          <p:nvPr/>
        </p:nvSpPr>
        <p:spPr>
          <a:xfrm>
            <a:off x="4459784" y="2864956"/>
            <a:ext cx="5173468" cy="830997"/>
          </a:xfrm>
          <a:prstGeom prst="rect">
            <a:avLst/>
          </a:prstGeom>
        </p:spPr>
        <p:txBody>
          <a:bodyPr wrap="square">
            <a:spAutoFit/>
          </a:bodyPr>
          <a:lstStyle/>
          <a:p>
            <a:r>
              <a:rPr lang="en-CA" sz="2400" dirty="0">
                <a:hlinkClick r:id="rId5"/>
              </a:rPr>
              <a:t>http://taskbasedactivitiesforlbs.ca/</a:t>
            </a:r>
            <a:endParaRPr lang="en-CA" sz="2400" dirty="0"/>
          </a:p>
          <a:p>
            <a:endParaRPr lang="en-CA" sz="2400" dirty="0"/>
          </a:p>
        </p:txBody>
      </p:sp>
      <p:pic>
        <p:nvPicPr>
          <p:cNvPr id="11" name="Picture 10" descr="cover of the common assessment resource&#10;&#10;"/>
          <p:cNvPicPr>
            <a:picLocks noChangeAspect="1"/>
          </p:cNvPicPr>
          <p:nvPr/>
        </p:nvPicPr>
        <p:blipFill rotWithShape="1">
          <a:blip r:embed="rId6"/>
          <a:srcRect l="16719" t="24969" r="68068" b="23858"/>
          <a:stretch/>
        </p:blipFill>
        <p:spPr>
          <a:xfrm>
            <a:off x="1152351" y="2886628"/>
            <a:ext cx="2242351" cy="2919046"/>
          </a:xfrm>
          <a:prstGeom prst="rect">
            <a:avLst/>
          </a:prstGeom>
        </p:spPr>
      </p:pic>
    </p:spTree>
    <p:extLst>
      <p:ext uri="{BB962C8B-B14F-4D97-AF65-F5344CB8AC3E}">
        <p14:creationId xmlns:p14="http://schemas.microsoft.com/office/powerpoint/2010/main" val="312776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326D-B59D-487E-9F50-5F077F04B988}"/>
              </a:ext>
            </a:extLst>
          </p:cNvPr>
          <p:cNvSpPr>
            <a:spLocks noGrp="1"/>
          </p:cNvSpPr>
          <p:nvPr>
            <p:ph type="title"/>
          </p:nvPr>
        </p:nvSpPr>
        <p:spPr/>
        <p:txBody>
          <a:bodyPr/>
          <a:lstStyle/>
          <a:p>
            <a:r>
              <a:rPr lang="en-US" dirty="0"/>
              <a:t>Efficiency Weight 10%</a:t>
            </a:r>
            <a:endParaRPr lang="en-CA" dirty="0"/>
          </a:p>
        </p:txBody>
      </p:sp>
      <p:sp>
        <p:nvSpPr>
          <p:cNvPr id="3" name="Text Placeholder 2">
            <a:extLst>
              <a:ext uri="{FF2B5EF4-FFF2-40B4-BE49-F238E27FC236}">
                <a16:creationId xmlns:a16="http://schemas.microsoft.com/office/drawing/2014/main" id="{47C9E59F-3305-4511-9849-213428B8DD6F}"/>
              </a:ext>
            </a:extLst>
          </p:cNvPr>
          <p:cNvSpPr>
            <a:spLocks noGrp="1"/>
          </p:cNvSpPr>
          <p:nvPr>
            <p:ph type="body" idx="1"/>
          </p:nvPr>
        </p:nvSpPr>
        <p:spPr>
          <a:xfrm>
            <a:off x="838200" y="1482725"/>
            <a:ext cx="10515600" cy="3394075"/>
          </a:xfrm>
        </p:spPr>
        <p:txBody>
          <a:bodyPr>
            <a:normAutofit/>
          </a:bodyPr>
          <a:lstStyle/>
          <a:p>
            <a:pPr marL="114300" indent="0">
              <a:buNone/>
            </a:pPr>
            <a:r>
              <a:rPr lang="en-US" sz="4000" dirty="0"/>
              <a:t>One Core Performance Measure:</a:t>
            </a:r>
          </a:p>
          <a:p>
            <a:pPr marL="114300" indent="0">
              <a:buNone/>
            </a:pPr>
            <a:endParaRPr lang="en-US" sz="4000" dirty="0"/>
          </a:p>
          <a:p>
            <a:r>
              <a:rPr lang="en-US" sz="4000" dirty="0"/>
              <a:t>Learners Served (10%)</a:t>
            </a:r>
          </a:p>
        </p:txBody>
      </p:sp>
    </p:spTree>
    <p:extLst>
      <p:ext uri="{BB962C8B-B14F-4D97-AF65-F5344CB8AC3E}">
        <p14:creationId xmlns:p14="http://schemas.microsoft.com/office/powerpoint/2010/main" val="398592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About Pop Up PD for Literacy Educators</a:t>
            </a:r>
            <a:endParaRPr>
              <a:solidFill>
                <a:srgbClr val="C00000"/>
              </a:solidFill>
            </a:endParaRPr>
          </a:p>
        </p:txBody>
      </p:sp>
      <p:sp>
        <p:nvSpPr>
          <p:cNvPr id="94" name="Google Shape;94;p2"/>
          <p:cNvSpPr txBox="1"/>
          <p:nvPr/>
        </p:nvSpPr>
        <p:spPr>
          <a:xfrm>
            <a:off x="799012" y="1569174"/>
            <a:ext cx="11353799" cy="44134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p>
          <a:p>
            <a:pPr marL="285750" marR="0" lvl="0" indent="-285750" algn="l" rtl="0">
              <a:lnSpc>
                <a:spcPct val="90000"/>
              </a:lnSpc>
              <a:spcBef>
                <a:spcPts val="0"/>
              </a:spcBef>
              <a:spcAft>
                <a:spcPts val="0"/>
              </a:spcAft>
              <a:buClr>
                <a:schemeClr val="dk1"/>
              </a:buClr>
              <a:buSzPts val="2400"/>
              <a:buFont typeface="Arial"/>
              <a:buChar char="•"/>
            </a:pPr>
            <a:endParaRPr lang="en-CA" sz="2400"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dirty="0">
                <a:solidFill>
                  <a:schemeClr val="dk1"/>
                </a:solidFill>
                <a:latin typeface="Calibri"/>
                <a:ea typeface="Calibri"/>
                <a:cs typeface="Calibri"/>
                <a:sym typeface="Calibri"/>
              </a:rPr>
              <a:t>evaluation at the end-those who complete entered into a draw for a $25 gift card</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3DD5-4BD3-4ED7-BE31-A7795CEF98DD}"/>
              </a:ext>
            </a:extLst>
          </p:cNvPr>
          <p:cNvSpPr>
            <a:spLocks noGrp="1"/>
          </p:cNvSpPr>
          <p:nvPr>
            <p:ph type="title"/>
          </p:nvPr>
        </p:nvSpPr>
        <p:spPr/>
        <p:txBody>
          <a:bodyPr/>
          <a:lstStyle/>
          <a:p>
            <a:r>
              <a:rPr lang="en-US" sz="4400" dirty="0"/>
              <a:t>Dimension-Efficiency (10%)</a:t>
            </a:r>
            <a:br>
              <a:rPr lang="en-US" sz="4400" dirty="0"/>
            </a:br>
            <a:r>
              <a:rPr lang="en-US" sz="4400" dirty="0">
                <a:solidFill>
                  <a:schemeClr val="tx2">
                    <a:lumMod val="50000"/>
                  </a:schemeClr>
                </a:solidFill>
              </a:rPr>
              <a:t>Measure #7: Learners Served (10%)</a:t>
            </a:r>
            <a:endParaRPr lang="en-CA" dirty="0">
              <a:solidFill>
                <a:schemeClr val="tx2">
                  <a:lumMod val="50000"/>
                </a:schemeClr>
              </a:solidFill>
            </a:endParaRPr>
          </a:p>
        </p:txBody>
      </p:sp>
      <p:sp>
        <p:nvSpPr>
          <p:cNvPr id="4" name="Content Placeholder 2">
            <a:extLst>
              <a:ext uri="{FF2B5EF4-FFF2-40B4-BE49-F238E27FC236}">
                <a16:creationId xmlns:a16="http://schemas.microsoft.com/office/drawing/2014/main" id="{C8C07775-56A4-4D53-AD0D-A7648A2A2923}"/>
              </a:ext>
            </a:extLst>
          </p:cNvPr>
          <p:cNvSpPr txBox="1">
            <a:spLocks/>
          </p:cNvSpPr>
          <p:nvPr/>
        </p:nvSpPr>
        <p:spPr>
          <a:xfrm>
            <a:off x="716756" y="2322013"/>
            <a:ext cx="10515600" cy="4351338"/>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The number includes all learners with an active learner plan served </a:t>
            </a:r>
          </a:p>
          <a:p>
            <a:r>
              <a:rPr lang="en-US" dirty="0"/>
              <a:t>Only one service plan per learner is counted</a:t>
            </a:r>
          </a:p>
          <a:p>
            <a:r>
              <a:rPr lang="en-US" dirty="0"/>
              <a:t>Only service plans with at least one milestone are included</a:t>
            </a:r>
          </a:p>
          <a:p>
            <a:r>
              <a:rPr lang="en-US" dirty="0"/>
              <a:t>The milestone must be “in progress” or “completed”</a:t>
            </a:r>
          </a:p>
          <a:p>
            <a:r>
              <a:rPr lang="en-US" dirty="0"/>
              <a:t>2021-2022 target: 90% but….. each service delivery agency has a performance commitment target of 100%</a:t>
            </a:r>
          </a:p>
        </p:txBody>
      </p:sp>
      <p:pic>
        <p:nvPicPr>
          <p:cNvPr id="5" name="Picture 4" descr="A group of people in blue suits on a target&#10;&#10;Description automatically generated with low confidence">
            <a:extLst>
              <a:ext uri="{FF2B5EF4-FFF2-40B4-BE49-F238E27FC236}">
                <a16:creationId xmlns:a16="http://schemas.microsoft.com/office/drawing/2014/main" id="{1574FDA7-1E43-4ED0-B785-BEF7701DE863}"/>
              </a:ext>
            </a:extLst>
          </p:cNvPr>
          <p:cNvPicPr>
            <a:picLocks noChangeAspect="1"/>
          </p:cNvPicPr>
          <p:nvPr/>
        </p:nvPicPr>
        <p:blipFill>
          <a:blip r:embed="rId3"/>
          <a:stretch>
            <a:fillRect/>
          </a:stretch>
        </p:blipFill>
        <p:spPr>
          <a:xfrm>
            <a:off x="9399766" y="365125"/>
            <a:ext cx="1832590" cy="1832590"/>
          </a:xfrm>
          <a:prstGeom prst="rect">
            <a:avLst/>
          </a:prstGeom>
        </p:spPr>
      </p:pic>
    </p:spTree>
    <p:extLst>
      <p:ext uri="{BB962C8B-B14F-4D97-AF65-F5344CB8AC3E}">
        <p14:creationId xmlns:p14="http://schemas.microsoft.com/office/powerpoint/2010/main" val="68719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3D96-2A19-414E-93CC-EA6CB261CB4D}"/>
              </a:ext>
            </a:extLst>
          </p:cNvPr>
          <p:cNvSpPr>
            <a:spLocks noGrp="1"/>
          </p:cNvSpPr>
          <p:nvPr>
            <p:ph type="title"/>
          </p:nvPr>
        </p:nvSpPr>
        <p:spPr/>
        <p:txBody>
          <a:bodyPr/>
          <a:lstStyle/>
          <a:p>
            <a:r>
              <a:rPr lang="en-US" sz="4400" dirty="0"/>
              <a:t>Learners Served</a:t>
            </a:r>
            <a:endParaRPr lang="en-CA" dirty="0"/>
          </a:p>
        </p:txBody>
      </p:sp>
      <p:sp>
        <p:nvSpPr>
          <p:cNvPr id="6" name="Content Placeholder 4">
            <a:extLst>
              <a:ext uri="{FF2B5EF4-FFF2-40B4-BE49-F238E27FC236}">
                <a16:creationId xmlns:a16="http://schemas.microsoft.com/office/drawing/2014/main" id="{257165CD-E49A-4DF2-B01C-9971C7E1F4DF}"/>
              </a:ext>
            </a:extLst>
          </p:cNvPr>
          <p:cNvSpPr txBox="1">
            <a:spLocks/>
          </p:cNvSpPr>
          <p:nvPr/>
        </p:nvSpPr>
        <p:spPr>
          <a:xfrm>
            <a:off x="838200" y="1692276"/>
            <a:ext cx="7629118" cy="4039481"/>
          </a:xfrm>
          <a:prstGeom prst="rect">
            <a:avLst/>
          </a:prstGeom>
          <a:noFill/>
          <a:ln w="38100" cmpd="sng">
            <a:solidFill>
              <a:schemeClr val="accent6"/>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dirty="0">
                <a:solidFill>
                  <a:schemeClr val="tx1"/>
                </a:solidFill>
              </a:rPr>
              <a:t>Management and Integrity</a:t>
            </a:r>
          </a:p>
          <a:p>
            <a:pPr>
              <a:spcBef>
                <a:spcPts val="800"/>
              </a:spcBef>
            </a:pPr>
            <a:r>
              <a:rPr lang="en-US" sz="2000" dirty="0">
                <a:solidFill>
                  <a:schemeClr val="tx1"/>
                </a:solidFill>
              </a:rPr>
              <a:t>Do we know how many learners we have to serve? (See Schedule E of your service delivery agreement)</a:t>
            </a:r>
          </a:p>
          <a:p>
            <a:pPr>
              <a:spcBef>
                <a:spcPts val="800"/>
              </a:spcBef>
            </a:pPr>
            <a:r>
              <a:rPr lang="en-US" sz="2000" dirty="0">
                <a:solidFill>
                  <a:schemeClr val="tx1"/>
                </a:solidFill>
              </a:rPr>
              <a:t>Are learner plans developed in a timely fashion for each learner?</a:t>
            </a:r>
          </a:p>
          <a:p>
            <a:pPr>
              <a:spcBef>
                <a:spcPts val="800"/>
              </a:spcBef>
            </a:pPr>
            <a:r>
              <a:rPr lang="en-US" sz="2000" dirty="0">
                <a:solidFill>
                  <a:schemeClr val="tx1"/>
                </a:solidFill>
              </a:rPr>
              <a:t>Are all service plans entered in the system in a timely fashion?</a:t>
            </a:r>
          </a:p>
          <a:p>
            <a:pPr>
              <a:spcBef>
                <a:spcPts val="800"/>
              </a:spcBef>
            </a:pPr>
            <a:r>
              <a:rPr lang="en-US" sz="2000" dirty="0">
                <a:solidFill>
                  <a:schemeClr val="tx1"/>
                </a:solidFill>
              </a:rPr>
              <a:t>Are all our service plans “active” in the system. Check under “view my files on </a:t>
            </a:r>
            <a:r>
              <a:rPr lang="en-US" sz="2000" dirty="0" err="1">
                <a:solidFill>
                  <a:schemeClr val="tx1"/>
                </a:solidFill>
              </a:rPr>
              <a:t>CaMS</a:t>
            </a:r>
            <a:r>
              <a:rPr lang="en-US" sz="2000" dirty="0">
                <a:solidFill>
                  <a:schemeClr val="tx1"/>
                </a:solidFill>
              </a:rPr>
              <a:t>”.</a:t>
            </a:r>
          </a:p>
          <a:p>
            <a:pPr>
              <a:spcBef>
                <a:spcPts val="800"/>
              </a:spcBef>
            </a:pPr>
            <a:r>
              <a:rPr lang="en-US" sz="2000" dirty="0">
                <a:solidFill>
                  <a:schemeClr val="tx1"/>
                </a:solidFill>
              </a:rPr>
              <a:t>Do all service plans in </a:t>
            </a:r>
            <a:r>
              <a:rPr lang="en-US" sz="2000" dirty="0" err="1">
                <a:solidFill>
                  <a:schemeClr val="tx1"/>
                </a:solidFill>
              </a:rPr>
              <a:t>CaMS</a:t>
            </a:r>
            <a:r>
              <a:rPr lang="en-US" sz="2000" dirty="0">
                <a:solidFill>
                  <a:schemeClr val="tx1"/>
                </a:solidFill>
              </a:rPr>
              <a:t> have a “completed” or “in progress” milestone?</a:t>
            </a:r>
          </a:p>
        </p:txBody>
      </p:sp>
    </p:spTree>
    <p:extLst>
      <p:ext uri="{BB962C8B-B14F-4D97-AF65-F5344CB8AC3E}">
        <p14:creationId xmlns:p14="http://schemas.microsoft.com/office/powerpoint/2010/main" val="145568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AE0C-0C50-433A-AE0E-3F635A9F10F1}"/>
              </a:ext>
            </a:extLst>
          </p:cNvPr>
          <p:cNvSpPr>
            <a:spLocks noGrp="1"/>
          </p:cNvSpPr>
          <p:nvPr>
            <p:ph type="title"/>
          </p:nvPr>
        </p:nvSpPr>
        <p:spPr>
          <a:xfrm>
            <a:off x="548640" y="0"/>
            <a:ext cx="10515600" cy="1325563"/>
          </a:xfrm>
        </p:spPr>
        <p:txBody>
          <a:bodyPr/>
          <a:lstStyle/>
          <a:p>
            <a:r>
              <a:rPr lang="en-US" sz="4400" dirty="0"/>
              <a:t>Learners Served</a:t>
            </a:r>
            <a:endParaRPr lang="en-CA" dirty="0"/>
          </a:p>
        </p:txBody>
      </p:sp>
      <p:sp>
        <p:nvSpPr>
          <p:cNvPr id="4" name="Content Placeholder 6">
            <a:extLst>
              <a:ext uri="{FF2B5EF4-FFF2-40B4-BE49-F238E27FC236}">
                <a16:creationId xmlns:a16="http://schemas.microsoft.com/office/drawing/2014/main" id="{A07C2D7C-8649-4434-8254-8BC78F8BA2FE}"/>
              </a:ext>
            </a:extLst>
          </p:cNvPr>
          <p:cNvSpPr txBox="1">
            <a:spLocks/>
          </p:cNvSpPr>
          <p:nvPr/>
        </p:nvSpPr>
        <p:spPr>
          <a:xfrm>
            <a:off x="548640" y="1080797"/>
            <a:ext cx="10202091" cy="4915054"/>
          </a:xfrm>
          <a:prstGeom prst="rect">
            <a:avLst/>
          </a:prstGeom>
          <a:noFill/>
          <a:ln w="38100" cmpd="sng">
            <a:solidFill>
              <a:schemeClr val="accent6"/>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000" b="1" dirty="0">
                <a:solidFill>
                  <a:schemeClr val="tx1"/>
                </a:solidFill>
              </a:rPr>
              <a:t>Analysis</a:t>
            </a:r>
          </a:p>
          <a:p>
            <a:pPr marL="0" indent="0">
              <a:buFont typeface="Arial"/>
              <a:buNone/>
            </a:pPr>
            <a:r>
              <a:rPr lang="en-US" sz="2000" dirty="0">
                <a:solidFill>
                  <a:schemeClr val="tx1"/>
                </a:solidFill>
              </a:rPr>
              <a:t>Are we meeting our numbers?</a:t>
            </a:r>
          </a:p>
          <a:p>
            <a:pPr marL="0" indent="0">
              <a:lnSpc>
                <a:spcPct val="120000"/>
              </a:lnSpc>
              <a:spcBef>
                <a:spcPts val="0"/>
              </a:spcBef>
              <a:buFont typeface="Arial"/>
              <a:buNone/>
            </a:pPr>
            <a:endParaRPr lang="en-US" sz="2000" dirty="0">
              <a:solidFill>
                <a:schemeClr val="tx1"/>
              </a:solidFill>
            </a:endParaRPr>
          </a:p>
          <a:p>
            <a:pPr marL="0" indent="0">
              <a:lnSpc>
                <a:spcPct val="120000"/>
              </a:lnSpc>
              <a:spcBef>
                <a:spcPts val="0"/>
              </a:spcBef>
              <a:buFont typeface="Arial"/>
              <a:buNone/>
            </a:pPr>
            <a:r>
              <a:rPr lang="en-US" sz="2000" dirty="0">
                <a:solidFill>
                  <a:schemeClr val="tx1"/>
                </a:solidFill>
              </a:rPr>
              <a:t>If not:</a:t>
            </a:r>
          </a:p>
          <a:p>
            <a:pPr>
              <a:lnSpc>
                <a:spcPct val="120000"/>
              </a:lnSpc>
              <a:spcBef>
                <a:spcPts val="0"/>
              </a:spcBef>
            </a:pPr>
            <a:r>
              <a:rPr lang="en-US" sz="2000" dirty="0">
                <a:solidFill>
                  <a:schemeClr val="tx1"/>
                </a:solidFill>
              </a:rPr>
              <a:t>What client group could we target that we are not serving?- Use Report 60B </a:t>
            </a:r>
          </a:p>
          <a:p>
            <a:pPr>
              <a:lnSpc>
                <a:spcPct val="120000"/>
              </a:lnSpc>
              <a:spcBef>
                <a:spcPts val="0"/>
              </a:spcBef>
            </a:pPr>
            <a:r>
              <a:rPr lang="en-US" sz="2000" dirty="0">
                <a:solidFill>
                  <a:schemeClr val="tx1"/>
                </a:solidFill>
              </a:rPr>
              <a:t>Who are our current referral partners?  Which other partners could we focus on?</a:t>
            </a:r>
          </a:p>
          <a:p>
            <a:pPr>
              <a:lnSpc>
                <a:spcPct val="120000"/>
              </a:lnSpc>
              <a:spcBef>
                <a:spcPts val="0"/>
              </a:spcBef>
            </a:pPr>
            <a:r>
              <a:rPr lang="en-US" sz="2000" dirty="0">
                <a:solidFill>
                  <a:schemeClr val="tx1"/>
                </a:solidFill>
              </a:rPr>
              <a:t>Are our services accessible?</a:t>
            </a:r>
          </a:p>
          <a:p>
            <a:pPr>
              <a:lnSpc>
                <a:spcPct val="120000"/>
              </a:lnSpc>
              <a:spcBef>
                <a:spcPts val="0"/>
              </a:spcBef>
            </a:pPr>
            <a:r>
              <a:rPr lang="en-US" sz="2000" dirty="0">
                <a:solidFill>
                  <a:schemeClr val="tx1"/>
                </a:solidFill>
              </a:rPr>
              <a:t>Could we offer itinerant or mobile service?</a:t>
            </a:r>
          </a:p>
          <a:p>
            <a:pPr>
              <a:lnSpc>
                <a:spcPct val="120000"/>
              </a:lnSpc>
              <a:spcBef>
                <a:spcPts val="0"/>
              </a:spcBef>
            </a:pPr>
            <a:r>
              <a:rPr lang="en-US" sz="2000" dirty="0">
                <a:solidFill>
                  <a:schemeClr val="tx1"/>
                </a:solidFill>
              </a:rPr>
              <a:t>Do our operating hours meet the needs of the learners?</a:t>
            </a:r>
          </a:p>
          <a:p>
            <a:pPr>
              <a:lnSpc>
                <a:spcPct val="120000"/>
              </a:lnSpc>
              <a:spcBef>
                <a:spcPts val="0"/>
              </a:spcBef>
            </a:pPr>
            <a:r>
              <a:rPr lang="en-US" sz="2000" dirty="0">
                <a:solidFill>
                  <a:schemeClr val="tx1"/>
                </a:solidFill>
              </a:rPr>
              <a:t>Is our agency contact information and service description up-to-date on the Web, in social media and in any print material?</a:t>
            </a:r>
          </a:p>
          <a:p>
            <a:pPr>
              <a:lnSpc>
                <a:spcPct val="120000"/>
              </a:lnSpc>
              <a:spcBef>
                <a:spcPts val="0"/>
              </a:spcBef>
            </a:pPr>
            <a:r>
              <a:rPr lang="en-US" sz="2000" dirty="0">
                <a:solidFill>
                  <a:schemeClr val="tx1"/>
                </a:solidFill>
              </a:rPr>
              <a:t>Do we offer programming that meets the needs of clients being served by other partners such as Employment Services of Ontario Works?</a:t>
            </a:r>
          </a:p>
          <a:p>
            <a:pPr marL="0" indent="0">
              <a:buFont typeface="Arial"/>
              <a:buNone/>
            </a:pPr>
            <a:endParaRPr lang="en-US" dirty="0">
              <a:solidFill>
                <a:srgbClr val="553876"/>
              </a:solidFill>
            </a:endParaRPr>
          </a:p>
          <a:p>
            <a:pPr marL="0" indent="0">
              <a:buFont typeface="Arial"/>
              <a:buNone/>
            </a:pPr>
            <a:endParaRPr lang="en-US" dirty="0">
              <a:solidFill>
                <a:srgbClr val="553876"/>
              </a:solidFill>
            </a:endParaRPr>
          </a:p>
        </p:txBody>
      </p:sp>
    </p:spTree>
    <p:extLst>
      <p:ext uri="{BB962C8B-B14F-4D97-AF65-F5344CB8AC3E}">
        <p14:creationId xmlns:p14="http://schemas.microsoft.com/office/powerpoint/2010/main" val="283314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Training</a:t>
            </a:r>
          </a:p>
        </p:txBody>
      </p:sp>
      <p:sp>
        <p:nvSpPr>
          <p:cNvPr id="3" name="Content Placeholder 2"/>
          <p:cNvSpPr>
            <a:spLocks noGrp="1"/>
          </p:cNvSpPr>
          <p:nvPr>
            <p:ph idx="1"/>
          </p:nvPr>
        </p:nvSpPr>
        <p:spPr>
          <a:xfrm>
            <a:off x="1778635" y="1752600"/>
            <a:ext cx="7556313" cy="4511040"/>
          </a:xfrm>
        </p:spPr>
        <p:txBody>
          <a:bodyPr>
            <a:normAutofit/>
          </a:bodyPr>
          <a:lstStyle/>
          <a:p>
            <a:r>
              <a:rPr lang="en-US" dirty="0"/>
              <a:t>Short-term focused programming that can be used to target specific needs or groups of learners</a:t>
            </a:r>
          </a:p>
          <a:p>
            <a:r>
              <a:rPr lang="en-US" dirty="0"/>
              <a:t>Finite- there is a start and a finish</a:t>
            </a:r>
          </a:p>
          <a:p>
            <a:r>
              <a:rPr lang="en-US" dirty="0"/>
              <a:t>Address the needs of learners</a:t>
            </a:r>
          </a:p>
          <a:p>
            <a:r>
              <a:rPr lang="en-US" dirty="0"/>
              <a:t>Supports the development of partnerships with other agencies</a:t>
            </a:r>
          </a:p>
          <a:p>
            <a:pPr marL="0" indent="0" algn="ctr">
              <a:buNone/>
            </a:pPr>
            <a:endParaRPr lang="en-US" dirty="0"/>
          </a:p>
          <a:p>
            <a:endParaRPr lang="en-US" dirty="0"/>
          </a:p>
        </p:txBody>
      </p:sp>
      <p:pic>
        <p:nvPicPr>
          <p:cNvPr id="11" name="Picture 10" descr="target with a bullseye arrow&#10;&#10;Description automatically generated with medium confidence"/>
          <p:cNvPicPr>
            <a:picLocks noChangeAspect="1"/>
          </p:cNvPicPr>
          <p:nvPr/>
        </p:nvPicPr>
        <p:blipFill>
          <a:blip r:embed="rId3"/>
          <a:stretch>
            <a:fillRect/>
          </a:stretch>
        </p:blipFill>
        <p:spPr>
          <a:xfrm>
            <a:off x="9001760" y="2385892"/>
            <a:ext cx="1851146" cy="1851146"/>
          </a:xfrm>
          <a:prstGeom prst="rect">
            <a:avLst/>
          </a:prstGeom>
        </p:spPr>
      </p:pic>
    </p:spTree>
    <p:extLst>
      <p:ext uri="{BB962C8B-B14F-4D97-AF65-F5344CB8AC3E}">
        <p14:creationId xmlns:p14="http://schemas.microsoft.com/office/powerpoint/2010/main" val="1878024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Targeted Training to Boost Efficiency</a:t>
            </a:r>
          </a:p>
        </p:txBody>
      </p:sp>
      <p:sp>
        <p:nvSpPr>
          <p:cNvPr id="3" name="Content Placeholder 2"/>
          <p:cNvSpPr>
            <a:spLocks noGrp="1"/>
          </p:cNvSpPr>
          <p:nvPr>
            <p:ph idx="1"/>
          </p:nvPr>
        </p:nvSpPr>
        <p:spPr>
          <a:xfrm>
            <a:off x="5994401" y="1690688"/>
            <a:ext cx="4305299" cy="4144963"/>
          </a:xfrm>
        </p:spPr>
        <p:txBody>
          <a:bodyPr/>
          <a:lstStyle/>
          <a:p>
            <a:r>
              <a:rPr lang="en-CA" dirty="0"/>
              <a:t>Who are our referral partners now?</a:t>
            </a:r>
          </a:p>
          <a:p>
            <a:r>
              <a:rPr lang="en-CA" dirty="0"/>
              <a:t>Who else can we target?</a:t>
            </a:r>
          </a:p>
          <a:p>
            <a:r>
              <a:rPr lang="en-CA" dirty="0"/>
              <a:t>Use Report 60B- LBS All Data- Learner/Profile to find this information</a:t>
            </a:r>
          </a:p>
        </p:txBody>
      </p:sp>
      <p:pic>
        <p:nvPicPr>
          <p:cNvPr id="1036" name="Picture 12" descr="Image result for marketing crosswor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212" y="2145625"/>
            <a:ext cx="2751992" cy="27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4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Targeted Training Resources</a:t>
            </a:r>
          </a:p>
        </p:txBody>
      </p:sp>
      <p:sp>
        <p:nvSpPr>
          <p:cNvPr id="13" name="TextBox 12">
            <a:extLst>
              <a:ext uri="{FF2B5EF4-FFF2-40B4-BE49-F238E27FC236}">
                <a16:creationId xmlns:a16="http://schemas.microsoft.com/office/drawing/2014/main" id="{E5E2B698-D077-4773-88E1-5EE0468A131F}"/>
              </a:ext>
            </a:extLst>
          </p:cNvPr>
          <p:cNvSpPr txBox="1"/>
          <p:nvPr/>
        </p:nvSpPr>
        <p:spPr>
          <a:xfrm>
            <a:off x="7912100" y="2413337"/>
            <a:ext cx="4000500" cy="1384995"/>
          </a:xfrm>
          <a:prstGeom prst="rect">
            <a:avLst/>
          </a:prstGeom>
          <a:noFill/>
        </p:spPr>
        <p:txBody>
          <a:bodyPr wrap="square">
            <a:spAutoFit/>
          </a:bodyPr>
          <a:lstStyle/>
          <a:p>
            <a:r>
              <a:rPr lang="en-CA" b="1" dirty="0"/>
              <a:t>Literacy Resources and Discussion Forum</a:t>
            </a:r>
          </a:p>
          <a:p>
            <a:endParaRPr lang="en-CA" dirty="0">
              <a:hlinkClick r:id="rId3"/>
            </a:endParaRPr>
          </a:p>
          <a:p>
            <a:endParaRPr lang="en-CA" dirty="0">
              <a:hlinkClick r:id="rId3"/>
            </a:endParaRPr>
          </a:p>
          <a:p>
            <a:r>
              <a:rPr lang="en-CA" dirty="0">
                <a:hlinkClick r:id="rId3"/>
              </a:rPr>
              <a:t>https://lbsresourcesandforum.contactnorth.ca/</a:t>
            </a:r>
            <a:endParaRPr lang="en-CA" dirty="0"/>
          </a:p>
          <a:p>
            <a:endParaRPr lang="en-CA" dirty="0"/>
          </a:p>
          <a:p>
            <a:r>
              <a:rPr lang="en-CA" dirty="0"/>
              <a:t>Use the search term </a:t>
            </a:r>
            <a:r>
              <a:rPr lang="en-CA" dirty="0">
                <a:solidFill>
                  <a:srgbClr val="C00000"/>
                </a:solidFill>
              </a:rPr>
              <a:t>“targeted training”</a:t>
            </a:r>
          </a:p>
        </p:txBody>
      </p:sp>
      <p:pic>
        <p:nvPicPr>
          <p:cNvPr id="16" name="Picture 15">
            <a:extLst>
              <a:ext uri="{FF2B5EF4-FFF2-40B4-BE49-F238E27FC236}">
                <a16:creationId xmlns:a16="http://schemas.microsoft.com/office/drawing/2014/main" id="{9C65EFAD-6980-4B2A-BBC4-855F38DE5DB5}"/>
              </a:ext>
            </a:extLst>
          </p:cNvPr>
          <p:cNvPicPr>
            <a:picLocks noChangeAspect="1"/>
          </p:cNvPicPr>
          <p:nvPr/>
        </p:nvPicPr>
        <p:blipFill>
          <a:blip r:embed="rId4"/>
          <a:stretch>
            <a:fillRect/>
          </a:stretch>
        </p:blipFill>
        <p:spPr>
          <a:xfrm>
            <a:off x="838200" y="2150059"/>
            <a:ext cx="6858000" cy="30561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Arrow: Down 16">
            <a:extLst>
              <a:ext uri="{FF2B5EF4-FFF2-40B4-BE49-F238E27FC236}">
                <a16:creationId xmlns:a16="http://schemas.microsoft.com/office/drawing/2014/main" id="{089269DF-51FB-4865-A485-A0983B9C7ED9}"/>
              </a:ext>
            </a:extLst>
          </p:cNvPr>
          <p:cNvSpPr/>
          <p:nvPr/>
        </p:nvSpPr>
        <p:spPr>
          <a:xfrm>
            <a:off x="5918200" y="1447800"/>
            <a:ext cx="355600" cy="508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2641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9704-7BCB-469B-B35A-0AD1F3ED8624}"/>
              </a:ext>
            </a:extLst>
          </p:cNvPr>
          <p:cNvSpPr>
            <a:spLocks noGrp="1"/>
          </p:cNvSpPr>
          <p:nvPr>
            <p:ph type="title"/>
          </p:nvPr>
        </p:nvSpPr>
        <p:spPr/>
        <p:txBody>
          <a:bodyPr/>
          <a:lstStyle/>
          <a:p>
            <a:r>
              <a:rPr lang="en-CA" dirty="0"/>
              <a:t>On the radar</a:t>
            </a:r>
          </a:p>
        </p:txBody>
      </p:sp>
      <p:sp>
        <p:nvSpPr>
          <p:cNvPr id="6" name="Content Placeholder 2">
            <a:extLst>
              <a:ext uri="{FF2B5EF4-FFF2-40B4-BE49-F238E27FC236}">
                <a16:creationId xmlns:a16="http://schemas.microsoft.com/office/drawing/2014/main" id="{821AF001-E06E-4A49-86C3-42F2E34100B5}"/>
              </a:ext>
            </a:extLst>
          </p:cNvPr>
          <p:cNvSpPr txBox="1">
            <a:spLocks/>
          </p:cNvSpPr>
          <p:nvPr/>
        </p:nvSpPr>
        <p:spPr>
          <a:xfrm>
            <a:off x="2129155" y="1813561"/>
            <a:ext cx="7556313" cy="37795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CA" sz="3600"/>
              <a:t>Learner Gains</a:t>
            </a:r>
          </a:p>
          <a:p>
            <a:r>
              <a:rPr lang="en-CA" sz="3600"/>
              <a:t>Completions</a:t>
            </a:r>
            <a:endParaRPr lang="en-CA" sz="3600" dirty="0"/>
          </a:p>
        </p:txBody>
      </p:sp>
      <p:pic>
        <p:nvPicPr>
          <p:cNvPr id="7" name="Picture 2" descr="Image result for radar images">
            <a:extLst>
              <a:ext uri="{FF2B5EF4-FFF2-40B4-BE49-F238E27FC236}">
                <a16:creationId xmlns:a16="http://schemas.microsoft.com/office/drawing/2014/main" id="{1155F1B7-EDAE-4783-9E5D-29390E690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514" y="280416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02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a:t>The must haves...</a:t>
            </a:r>
            <a:br>
              <a:rPr lang="en-CA" sz="3959"/>
            </a:br>
            <a:endParaRPr sz="3959"/>
          </a:p>
        </p:txBody>
      </p:sp>
      <p:sp>
        <p:nvSpPr>
          <p:cNvPr id="130" name="Google Shape;130;p5"/>
          <p:cNvSpPr txBox="1"/>
          <p:nvPr/>
        </p:nvSpPr>
        <p:spPr>
          <a:xfrm>
            <a:off x="913046" y="1190162"/>
            <a:ext cx="10045800" cy="584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Char char="•"/>
            </a:pPr>
            <a:r>
              <a:rPr lang="en-CA" sz="2400" i="0" u="none" strike="noStrike" cap="none" dirty="0">
                <a:solidFill>
                  <a:schemeClr val="dk1"/>
                </a:solidFill>
              </a:rPr>
              <a:t>Webinar evaluation:  </a:t>
            </a:r>
            <a:endParaRPr sz="2400" i="0" u="none" strike="noStrike" cap="none" dirty="0">
              <a:solidFill>
                <a:schemeClr val="dk1"/>
              </a:solidFill>
            </a:endParaRPr>
          </a:p>
          <a:p>
            <a:pPr marL="457200" marR="0" lvl="0" indent="0" algn="l" rtl="0">
              <a:lnSpc>
                <a:spcPct val="100000"/>
              </a:lnSpc>
              <a:spcBef>
                <a:spcPts val="0"/>
              </a:spcBef>
              <a:spcAft>
                <a:spcPts val="0"/>
              </a:spcAft>
              <a:buNone/>
            </a:pPr>
            <a:r>
              <a:rPr lang="en-CA" sz="2300" u="sng" dirty="0">
                <a:solidFill>
                  <a:srgbClr val="0070C0"/>
                </a:solidFill>
                <a:highlight>
                  <a:srgbClr val="FFFFFF"/>
                </a:highlight>
                <a:hlinkClick r:id="rId3">
                  <a:extLst>
                    <a:ext uri="{A12FA001-AC4F-418D-AE19-62706E023703}">
                      <ahyp:hlinkClr xmlns:ahyp="http://schemas.microsoft.com/office/drawing/2018/hyperlinkcolor" val="tx"/>
                    </a:ext>
                  </a:extLst>
                </a:hlinkClick>
              </a:rPr>
              <a:t>https://surveys.oalcf-echannel-repository.ca/s3/Pop-UP-PD-21-22-Web-2-DSQ-Report-64</a:t>
            </a:r>
            <a:endParaRPr sz="2600" i="0" u="none" strike="noStrike" cap="none" dirty="0">
              <a:solidFill>
                <a:srgbClr val="0070C0"/>
              </a:solidFil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Register for future webinars at:  </a:t>
            </a:r>
            <a:r>
              <a:rPr lang="en-CA" sz="2400" b="0" i="0"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https://learningnetworks.ca/resources-publications/popuppd/</a:t>
            </a:r>
            <a:endParaRPr sz="2400" b="0" i="0" u="sng" strike="noStrike" cap="none" dirty="0">
              <a:solidFill>
                <a:srgbClr val="0070C0"/>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endParaRPr sz="1400" b="0" i="0" u="none" strike="noStrike" cap="none" dirty="0">
              <a:solidFill>
                <a:srgbClr val="000000"/>
              </a:solidFill>
              <a:latin typeface="Arial"/>
              <a:ea typeface="Arial"/>
              <a:cs typeface="Arial"/>
              <a:sym typeface="Arial"/>
            </a:endParaRPr>
          </a:p>
          <a:p>
            <a:pPr marL="1257300" marR="0" lvl="0" indent="-358775"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a:t>
            </a:r>
            <a:r>
              <a:rPr lang="en-CA" sz="2400" b="0" i="0" u="sng" strike="noStrike" cap="none"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rgbClr val="0070C0"/>
              </a:solidFill>
              <a:latin typeface="Calibri"/>
              <a:ea typeface="Calibri"/>
              <a:cs typeface="Calibri"/>
              <a:sym typeface="Calibri"/>
            </a:endParaRPr>
          </a:p>
          <a:p>
            <a:pPr marL="1257300" marR="0" lvl="0" indent="-358775" algn="l" rtl="0">
              <a:lnSpc>
                <a:spcPct val="100000"/>
              </a:lnSpc>
              <a:spcBef>
                <a:spcPts val="0"/>
              </a:spcBef>
              <a:spcAft>
                <a:spcPts val="0"/>
              </a:spcAft>
              <a:buClr>
                <a:srgbClr val="000000"/>
              </a:buClr>
              <a:buSzPts val="2400"/>
              <a:buFont typeface="Arial"/>
              <a:buChar char="•"/>
            </a:pPr>
            <a:r>
              <a:rPr lang="en-CA" sz="2400" b="0" i="0" u="none" strike="noStrike" cap="none" dirty="0">
                <a:solidFill>
                  <a:schemeClr val="dk1"/>
                </a:solidFill>
                <a:latin typeface="Calibri"/>
                <a:ea typeface="Calibri"/>
                <a:cs typeface="Calibri"/>
                <a:sym typeface="Calibri"/>
              </a:rPr>
              <a:t>French  </a:t>
            </a:r>
            <a:r>
              <a:rPr lang="en-CA" sz="2400" b="0" i="0" u="sng" strike="noStrike" cap="none" dirty="0">
                <a:solidFill>
                  <a:srgbClr val="1155CC"/>
                </a:solidFill>
                <a:highlight>
                  <a:schemeClr val="lt1"/>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https://apprentissageenligne.ca/formateurs/programme-afb-ressources-de-la-communaute-de-pratique-en-ligne</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31" name="Google Shape;131;p5" descr="Pop-up PD logo&#10;&#10;Description automatically generated with low confidence"/>
          <p:cNvPicPr preferRelativeResize="0"/>
          <p:nvPr/>
        </p:nvPicPr>
        <p:blipFill rotWithShape="1">
          <a:blip r:embed="rId7">
            <a:alphaModFix/>
          </a:blip>
          <a:srcRect/>
          <a:stretch/>
        </p:blipFill>
        <p:spPr>
          <a:xfrm>
            <a:off x="8453922" y="166911"/>
            <a:ext cx="2974725" cy="1728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3a1afd9a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Thank you and acknowledgements</a:t>
            </a:r>
            <a:endParaRPr/>
          </a:p>
        </p:txBody>
      </p:sp>
      <p:sp>
        <p:nvSpPr>
          <p:cNvPr id="137" name="Google Shape;137;ge3a1afd9ad_0_0"/>
          <p:cNvSpPr txBox="1">
            <a:spLocks noGrp="1"/>
          </p:cNvSpPr>
          <p:nvPr>
            <p:ph type="body" idx="1"/>
          </p:nvPr>
        </p:nvSpPr>
        <p:spPr>
          <a:xfrm>
            <a:off x="838200" y="1468300"/>
            <a:ext cx="10515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CA"/>
              <a:t>Members of the Pop Up PD for LBS Educators committee:</a:t>
            </a:r>
            <a:endParaRPr/>
          </a:p>
          <a:p>
            <a:pPr marL="0" lvl="0" indent="0" algn="l" rtl="0">
              <a:lnSpc>
                <a:spcPct val="90000"/>
              </a:lnSpc>
              <a:spcBef>
                <a:spcPts val="1000"/>
              </a:spcBef>
              <a:spcAft>
                <a:spcPts val="0"/>
              </a:spcAft>
              <a:buSzPts val="1800"/>
              <a:buNone/>
            </a:pPr>
            <a:r>
              <a:rPr lang="en-CA"/>
              <a:t>Contact North for technical support.</a:t>
            </a:r>
            <a:endParaRPr/>
          </a:p>
          <a:p>
            <a:pPr marL="0" lvl="0" indent="0" algn="l" rtl="0">
              <a:lnSpc>
                <a:spcPct val="90000"/>
              </a:lnSpc>
              <a:spcBef>
                <a:spcPts val="1000"/>
              </a:spcBef>
              <a:spcAft>
                <a:spcPts val="0"/>
              </a:spcAft>
              <a:buSzPts val="1800"/>
              <a:buNone/>
            </a:pPr>
            <a:r>
              <a:rPr lang="en-CA"/>
              <a:t>Deaf Literacy Now for providing ASL interpretation.</a:t>
            </a:r>
            <a:endParaRPr/>
          </a:p>
          <a:p>
            <a:pPr marL="0" lvl="0" indent="0" algn="l" rtl="0">
              <a:lnSpc>
                <a:spcPct val="90000"/>
              </a:lnSpc>
              <a:spcBef>
                <a:spcPts val="1000"/>
              </a:spcBef>
              <a:spcAft>
                <a:spcPts val="0"/>
              </a:spcAft>
              <a:buSzPts val="1800"/>
              <a:buNone/>
            </a:pPr>
            <a:r>
              <a:rPr lang="en-CA"/>
              <a:t>COFA for translating the webinar for the Francophone agencies.</a:t>
            </a:r>
            <a:endParaRPr/>
          </a:p>
          <a:p>
            <a:pPr marL="0" lvl="0" indent="0" algn="l" rtl="0">
              <a:lnSpc>
                <a:spcPct val="90000"/>
              </a:lnSpc>
              <a:spcBef>
                <a:spcPts val="1000"/>
              </a:spcBef>
              <a:spcAft>
                <a:spcPts val="0"/>
              </a:spcAft>
              <a:buSzPts val="1800"/>
              <a:buNone/>
            </a:pPr>
            <a:r>
              <a:rPr lang="en-CA"/>
              <a:t>And</a:t>
            </a:r>
            <a:endParaRPr/>
          </a:p>
          <a:p>
            <a:pPr marL="0" lvl="0" indent="0" algn="l" rtl="0">
              <a:lnSpc>
                <a:spcPct val="90000"/>
              </a:lnSpc>
              <a:spcBef>
                <a:spcPts val="1000"/>
              </a:spcBef>
              <a:spcAft>
                <a:spcPts val="0"/>
              </a:spcAft>
              <a:buSzPts val="1800"/>
              <a:buNone/>
            </a:pPr>
            <a:r>
              <a:rPr lang="en-CA"/>
              <a:t>Adult Education Association (ABEA), College Sector Committee (CSC), Literacy Link Niagara (LLN), Literacy Link South Central (LLSC), Literacy Northwest (LNW), QUILL Learning Network, Tri-County Literacy Network (TCLN).</a:t>
            </a:r>
            <a:endParaRPr/>
          </a:p>
          <a:p>
            <a:pPr marL="0" lvl="0" indent="0" algn="l" rtl="0">
              <a:lnSpc>
                <a:spcPct val="90000"/>
              </a:lnSpc>
              <a:spcBef>
                <a:spcPts val="1000"/>
              </a:spcBef>
              <a:spcAft>
                <a:spcPts val="0"/>
              </a:spcAft>
              <a:buSzPts val="1800"/>
              <a:buNone/>
            </a:pPr>
            <a:r>
              <a:rPr lang="en-CA"/>
              <a:t> </a:t>
            </a:r>
            <a:endParaRPr/>
          </a:p>
        </p:txBody>
      </p:sp>
      <p:pic>
        <p:nvPicPr>
          <p:cNvPr id="4" name="Picture 2" descr="Image result for thank you images">
            <a:extLst>
              <a:ext uri="{FF2B5EF4-FFF2-40B4-BE49-F238E27FC236}">
                <a16:creationId xmlns:a16="http://schemas.microsoft.com/office/drawing/2014/main" id="{57590738-451A-4014-A951-93731251A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09" y="615029"/>
            <a:ext cx="2004645" cy="1501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solidFill>
                  <a:srgbClr val="C00000"/>
                </a:solidFill>
              </a:rPr>
              <a:t>Today’s Webinar…</a:t>
            </a:r>
            <a:endParaRPr dirty="0">
              <a:solidFill>
                <a:srgbClr val="C00000"/>
              </a:solidFill>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
        <p:nvSpPr>
          <p:cNvPr id="6" name="Content Placeholder 4">
            <a:extLst>
              <a:ext uri="{FF2B5EF4-FFF2-40B4-BE49-F238E27FC236}">
                <a16:creationId xmlns:a16="http://schemas.microsoft.com/office/drawing/2014/main" id="{7B5AC053-A641-47D6-AEA5-D3557D8E8CFE}"/>
              </a:ext>
            </a:extLst>
          </p:cNvPr>
          <p:cNvSpPr txBox="1">
            <a:spLocks/>
          </p:cNvSpPr>
          <p:nvPr/>
        </p:nvSpPr>
        <p:spPr>
          <a:xfrm>
            <a:off x="1127326" y="1496658"/>
            <a:ext cx="7556313" cy="45259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Management</a:t>
            </a:r>
          </a:p>
          <a:p>
            <a:pPr lvl="1"/>
            <a:r>
              <a:rPr lang="en-US" dirty="0"/>
              <a:t>Processes to collect good data</a:t>
            </a:r>
          </a:p>
          <a:p>
            <a:r>
              <a:rPr lang="en-US" dirty="0"/>
              <a:t>Integrity</a:t>
            </a:r>
          </a:p>
          <a:p>
            <a:pPr lvl="1"/>
            <a:r>
              <a:rPr lang="en-US" dirty="0"/>
              <a:t>Processes to input good data</a:t>
            </a:r>
          </a:p>
          <a:p>
            <a:pPr lvl="1"/>
            <a:r>
              <a:rPr lang="en-US" dirty="0"/>
              <a:t>Timely data</a:t>
            </a:r>
          </a:p>
          <a:p>
            <a:r>
              <a:rPr lang="en-US" dirty="0"/>
              <a:t>Analysis</a:t>
            </a:r>
          </a:p>
          <a:p>
            <a:pPr lvl="1"/>
            <a:r>
              <a:rPr lang="en-US" dirty="0"/>
              <a:t>Using the data to ask questions and make good decisions</a:t>
            </a:r>
          </a:p>
          <a:p>
            <a:pPr lvl="1"/>
            <a:r>
              <a:rPr lang="en-US" dirty="0"/>
              <a:t>Resources that may help</a:t>
            </a:r>
          </a:p>
        </p:txBody>
      </p:sp>
      <p:sp>
        <p:nvSpPr>
          <p:cNvPr id="7" name="Title 5">
            <a:extLst>
              <a:ext uri="{FF2B5EF4-FFF2-40B4-BE49-F238E27FC236}">
                <a16:creationId xmlns:a16="http://schemas.microsoft.com/office/drawing/2014/main" id="{1EA61D2E-3B98-4A60-881A-41024AA34F83}"/>
              </a:ext>
            </a:extLst>
          </p:cNvPr>
          <p:cNvSpPr txBox="1">
            <a:spLocks/>
          </p:cNvSpPr>
          <p:nvPr/>
        </p:nvSpPr>
        <p:spPr>
          <a:xfrm>
            <a:off x="7623208" y="1825625"/>
            <a:ext cx="4135655" cy="98405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r"/>
            <a:r>
              <a:rPr lang="en-US" sz="3600" dirty="0">
                <a:solidFill>
                  <a:srgbClr val="C00000"/>
                </a:solidFill>
                <a:latin typeface="Calibri" panose="020F0502020204030204" pitchFamily="34" charset="0"/>
                <a:cs typeface="Calibri" panose="020F0502020204030204" pitchFamily="34" charset="0"/>
              </a:rPr>
              <a:t>related to the five core measures for 2021-2022 found in Report 64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Title 1">
            <a:extLst>
              <a:ext uri="{FF2B5EF4-FFF2-40B4-BE49-F238E27FC236}">
                <a16:creationId xmlns:a16="http://schemas.microsoft.com/office/drawing/2014/main" id="{8E4F61C1-254D-4A93-ACCD-12CAF723133F}"/>
              </a:ext>
            </a:extLst>
          </p:cNvPr>
          <p:cNvSpPr txBox="1">
            <a:spLocks/>
          </p:cNvSpPr>
          <p:nvPr/>
        </p:nvSpPr>
        <p:spPr>
          <a:xfrm>
            <a:off x="838200" y="9989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Currently Available Reports-SDS</a:t>
            </a:r>
          </a:p>
        </p:txBody>
      </p:sp>
      <p:pic>
        <p:nvPicPr>
          <p:cNvPr id="3" name="Picture 2">
            <a:extLst>
              <a:ext uri="{FF2B5EF4-FFF2-40B4-BE49-F238E27FC236}">
                <a16:creationId xmlns:a16="http://schemas.microsoft.com/office/drawing/2014/main" id="{0411E277-6E5E-49F2-8296-EE8B7D459379}"/>
              </a:ext>
            </a:extLst>
          </p:cNvPr>
          <p:cNvPicPr>
            <a:picLocks noChangeAspect="1"/>
          </p:cNvPicPr>
          <p:nvPr/>
        </p:nvPicPr>
        <p:blipFill>
          <a:blip r:embed="rId3"/>
          <a:stretch>
            <a:fillRect/>
          </a:stretch>
        </p:blipFill>
        <p:spPr>
          <a:xfrm>
            <a:off x="336399" y="1425461"/>
            <a:ext cx="6674001" cy="4568746"/>
          </a:xfrm>
          <a:prstGeom prst="rect">
            <a:avLst/>
          </a:prstGeom>
        </p:spPr>
      </p:pic>
      <p:pic>
        <p:nvPicPr>
          <p:cNvPr id="8" name="Graphic 7" descr="Badge New with solid fill">
            <a:extLst>
              <a:ext uri="{FF2B5EF4-FFF2-40B4-BE49-F238E27FC236}">
                <a16:creationId xmlns:a16="http://schemas.microsoft.com/office/drawing/2014/main" id="{6CA68E8F-D41C-40B7-BEAA-6B1ED37336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308350"/>
            <a:ext cx="241300" cy="241300"/>
          </a:xfrm>
          <a:prstGeom prst="rect">
            <a:avLst/>
          </a:prstGeom>
        </p:spPr>
      </p:pic>
      <p:pic>
        <p:nvPicPr>
          <p:cNvPr id="10" name="Picture 9">
            <a:extLst>
              <a:ext uri="{FF2B5EF4-FFF2-40B4-BE49-F238E27FC236}">
                <a16:creationId xmlns:a16="http://schemas.microsoft.com/office/drawing/2014/main" id="{102CD842-68DA-413F-9CEE-168046987E7B}"/>
              </a:ext>
            </a:extLst>
          </p:cNvPr>
          <p:cNvPicPr>
            <a:picLocks noChangeAspect="1"/>
          </p:cNvPicPr>
          <p:nvPr/>
        </p:nvPicPr>
        <p:blipFill>
          <a:blip r:embed="rId6"/>
          <a:stretch>
            <a:fillRect/>
          </a:stretch>
        </p:blipFill>
        <p:spPr>
          <a:xfrm>
            <a:off x="5302333" y="1425461"/>
            <a:ext cx="6708943" cy="1647887"/>
          </a:xfrm>
          <a:prstGeom prst="rect">
            <a:avLst/>
          </a:prstGeom>
        </p:spPr>
      </p:pic>
      <p:sp>
        <p:nvSpPr>
          <p:cNvPr id="11" name="Arrow: Up 10">
            <a:extLst>
              <a:ext uri="{FF2B5EF4-FFF2-40B4-BE49-F238E27FC236}">
                <a16:creationId xmlns:a16="http://schemas.microsoft.com/office/drawing/2014/main" id="{1EABAF6F-A059-41AE-B6DC-C0E597F5AA43}"/>
              </a:ext>
            </a:extLst>
          </p:cNvPr>
          <p:cNvSpPr/>
          <p:nvPr/>
        </p:nvSpPr>
        <p:spPr>
          <a:xfrm>
            <a:off x="7708900" y="3152775"/>
            <a:ext cx="292100" cy="7937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6F799-5296-4E66-8106-3B78C437491B}"/>
              </a:ext>
            </a:extLst>
          </p:cNvPr>
          <p:cNvSpPr>
            <a:spLocks noGrp="1"/>
          </p:cNvSpPr>
          <p:nvPr>
            <p:ph type="title"/>
          </p:nvPr>
        </p:nvSpPr>
        <p:spPr>
          <a:xfrm>
            <a:off x="838200" y="365125"/>
            <a:ext cx="10515600" cy="1325563"/>
          </a:xfrm>
        </p:spPr>
        <p:txBody>
          <a:bodyPr/>
          <a:lstStyle/>
          <a:p>
            <a:r>
              <a:rPr lang="en-US" dirty="0"/>
              <a:t>Currently Available Reports-Rollup</a:t>
            </a:r>
          </a:p>
        </p:txBody>
      </p:sp>
      <p:sp>
        <p:nvSpPr>
          <p:cNvPr id="5" name="Content Placeholder 3">
            <a:extLst>
              <a:ext uri="{FF2B5EF4-FFF2-40B4-BE49-F238E27FC236}">
                <a16:creationId xmlns:a16="http://schemas.microsoft.com/office/drawing/2014/main" id="{A4E7DAD1-DF92-4324-A0C0-6FBF9A88A36F}"/>
              </a:ext>
            </a:extLst>
          </p:cNvPr>
          <p:cNvSpPr txBox="1">
            <a:spLocks/>
          </p:cNvSpPr>
          <p:nvPr/>
        </p:nvSpPr>
        <p:spPr>
          <a:xfrm>
            <a:off x="545516" y="1830388"/>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LBS - All Data - IR (Rollup)- #60AR</a:t>
            </a:r>
          </a:p>
          <a:p>
            <a:r>
              <a:rPr lang="en-US" dirty="0"/>
              <a:t>LBS - All Data- Outcomes/Follow-ups (Rollup) - #60DR</a:t>
            </a:r>
          </a:p>
          <a:p>
            <a:r>
              <a:rPr lang="en-US" dirty="0"/>
              <a:t>LBS - All Data- Service Plan/Profile (Rollup) - #60BR</a:t>
            </a:r>
          </a:p>
          <a:p>
            <a:r>
              <a:rPr lang="en-US" dirty="0"/>
              <a:t>LBS - Detailed Service Quality (Rollup) – #64R</a:t>
            </a:r>
          </a:p>
          <a:p>
            <a:r>
              <a:rPr lang="en-US" dirty="0"/>
              <a:t>DF - Codes And Descriptions #33C</a:t>
            </a:r>
          </a:p>
          <a:p>
            <a:endParaRPr lang="en-US" dirty="0"/>
          </a:p>
          <a:p>
            <a:endParaRPr lang="en-US" dirty="0"/>
          </a:p>
          <a:p>
            <a:endParaRPr lang="en-US" dirty="0"/>
          </a:p>
        </p:txBody>
      </p:sp>
      <p:sp>
        <p:nvSpPr>
          <p:cNvPr id="6" name="TextBox 5">
            <a:extLst>
              <a:ext uri="{FF2B5EF4-FFF2-40B4-BE49-F238E27FC236}">
                <a16:creationId xmlns:a16="http://schemas.microsoft.com/office/drawing/2014/main" id="{FA8EC253-3B9B-4E0F-84D3-D17073C98D6D}"/>
              </a:ext>
            </a:extLst>
          </p:cNvPr>
          <p:cNvSpPr txBox="1"/>
          <p:nvPr/>
        </p:nvSpPr>
        <p:spPr>
          <a:xfrm>
            <a:off x="8816800" y="3616230"/>
            <a:ext cx="2688816"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800" dirty="0"/>
              <a:t>Available for the province or by region:</a:t>
            </a:r>
          </a:p>
          <a:p>
            <a:pPr marL="285750" lvl="1" indent="-285750">
              <a:buFont typeface="Arial" panose="020B0604020202020204" pitchFamily="34" charset="0"/>
              <a:buChar char="•"/>
            </a:pPr>
            <a:r>
              <a:rPr lang="en-US" sz="1800" dirty="0"/>
              <a:t>Central</a:t>
            </a:r>
          </a:p>
          <a:p>
            <a:pPr marL="285750" lvl="1" indent="-285750">
              <a:buFont typeface="Arial" panose="020B0604020202020204" pitchFamily="34" charset="0"/>
              <a:buChar char="•"/>
            </a:pPr>
            <a:r>
              <a:rPr lang="en-US" sz="1800" dirty="0"/>
              <a:t>Eastern</a:t>
            </a:r>
          </a:p>
          <a:p>
            <a:pPr marL="285750" lvl="1" indent="-285750">
              <a:buFont typeface="Arial" panose="020B0604020202020204" pitchFamily="34" charset="0"/>
              <a:buChar char="•"/>
            </a:pPr>
            <a:r>
              <a:rPr lang="en-US" sz="1800" dirty="0"/>
              <a:t>Northern</a:t>
            </a:r>
          </a:p>
          <a:p>
            <a:pPr marL="285750" lvl="1" indent="-285750">
              <a:buFont typeface="Arial" panose="020B0604020202020204" pitchFamily="34" charset="0"/>
              <a:buChar char="•"/>
            </a:pPr>
            <a:r>
              <a:rPr lang="en-US" sz="1800" dirty="0"/>
              <a:t>Western</a:t>
            </a:r>
          </a:p>
          <a:p>
            <a:endParaRPr lang="en-US" sz="1800" dirty="0"/>
          </a:p>
        </p:txBody>
      </p:sp>
    </p:spTree>
    <p:extLst>
      <p:ext uri="{BB962C8B-B14F-4D97-AF65-F5344CB8AC3E}">
        <p14:creationId xmlns:p14="http://schemas.microsoft.com/office/powerpoint/2010/main" val="170853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E9190A5-F4B8-4133-B2C3-A0CD7A38A722}"/>
              </a:ext>
            </a:extLst>
          </p:cNvPr>
          <p:cNvSpPr>
            <a:spLocks noGrp="1"/>
          </p:cNvSpPr>
          <p:nvPr>
            <p:ph type="title"/>
          </p:nvPr>
        </p:nvSpPr>
        <p:spPr>
          <a:xfrm>
            <a:off x="838200" y="352062"/>
            <a:ext cx="10515600" cy="1325563"/>
          </a:xfrm>
        </p:spPr>
        <p:txBody>
          <a:bodyPr/>
          <a:lstStyle/>
          <a:p>
            <a:r>
              <a:rPr lang="en-US" dirty="0"/>
              <a:t>Useful Reports</a:t>
            </a:r>
          </a:p>
        </p:txBody>
      </p:sp>
      <p:sp>
        <p:nvSpPr>
          <p:cNvPr id="5" name="Content Placeholder 6">
            <a:extLst>
              <a:ext uri="{FF2B5EF4-FFF2-40B4-BE49-F238E27FC236}">
                <a16:creationId xmlns:a16="http://schemas.microsoft.com/office/drawing/2014/main" id="{13403313-87C1-41A2-BB2D-F18123DB00DD}"/>
              </a:ext>
            </a:extLst>
          </p:cNvPr>
          <p:cNvSpPr txBox="1">
            <a:spLocks/>
          </p:cNvSpPr>
          <p:nvPr/>
        </p:nvSpPr>
        <p:spPr>
          <a:xfrm>
            <a:off x="1341437" y="2481170"/>
            <a:ext cx="3657600" cy="2103530"/>
          </a:xfrm>
          <a:prstGeom prst="rect">
            <a:avLst/>
          </a:prstGeom>
          <a:ln w="38100" cmpd="sng">
            <a:solidFill>
              <a:schemeClr val="tx1"/>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60B</a:t>
            </a:r>
          </a:p>
          <a:p>
            <a:r>
              <a:rPr lang="en-US" sz="1800" b="1" dirty="0">
                <a:latin typeface="Calibri" panose="020F0502020204030204" pitchFamily="34" charset="0"/>
                <a:cs typeface="Calibri" panose="020F0502020204030204" pitchFamily="34" charset="0"/>
              </a:rPr>
              <a:t>LBS-All Data Service Plan/Profile</a:t>
            </a:r>
          </a:p>
          <a:p>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Summarizes all profile information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Gives you summary data for 4 of the 5 core measures</a:t>
            </a:r>
          </a:p>
        </p:txBody>
      </p:sp>
      <p:sp>
        <p:nvSpPr>
          <p:cNvPr id="6" name="Content Placeholder 5">
            <a:extLst>
              <a:ext uri="{FF2B5EF4-FFF2-40B4-BE49-F238E27FC236}">
                <a16:creationId xmlns:a16="http://schemas.microsoft.com/office/drawing/2014/main" id="{B900F51A-4003-4057-B780-4EF3A90E958F}"/>
              </a:ext>
            </a:extLst>
          </p:cNvPr>
          <p:cNvSpPr txBox="1">
            <a:spLocks/>
          </p:cNvSpPr>
          <p:nvPr/>
        </p:nvSpPr>
        <p:spPr>
          <a:xfrm>
            <a:off x="5934074" y="1404180"/>
            <a:ext cx="4699091" cy="2423237"/>
          </a:xfrm>
          <a:prstGeom prst="rect">
            <a:avLst/>
          </a:prstGeom>
          <a:noFill/>
          <a:ln w="38100" cmpd="sng">
            <a:solidFill>
              <a:schemeClr val="tx1"/>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sz="1800" b="1" dirty="0"/>
              <a:t>Report 60D</a:t>
            </a:r>
          </a:p>
          <a:p>
            <a:pPr marL="0" indent="0">
              <a:lnSpc>
                <a:spcPct val="100000"/>
              </a:lnSpc>
              <a:spcBef>
                <a:spcPts val="0"/>
              </a:spcBef>
              <a:buFont typeface="Arial"/>
              <a:buNone/>
            </a:pPr>
            <a:r>
              <a:rPr lang="en-US" sz="1800" b="1" dirty="0"/>
              <a:t>LBS-All Data Outcomes/Follow-ups</a:t>
            </a:r>
          </a:p>
          <a:p>
            <a:pPr marL="0" indent="0">
              <a:lnSpc>
                <a:spcPct val="100000"/>
              </a:lnSpc>
              <a:spcBef>
                <a:spcPts val="0"/>
              </a:spcBef>
              <a:buFont typeface="Arial"/>
              <a:buNone/>
            </a:pPr>
            <a:endParaRPr lang="en-US" sz="1800" b="1" dirty="0"/>
          </a:p>
          <a:p>
            <a:pPr marL="285750" indent="-285750"/>
            <a:r>
              <a:rPr lang="en-US" sz="1800" dirty="0"/>
              <a:t>Summarizes all outcome information </a:t>
            </a:r>
            <a:endParaRPr lang="en-US" sz="1800" dirty="0">
              <a:solidFill>
                <a:srgbClr val="FF0000"/>
              </a:solidFill>
            </a:endParaRPr>
          </a:p>
          <a:p>
            <a:pPr marL="285750" indent="-285750"/>
            <a:r>
              <a:rPr lang="en-US" sz="1800" dirty="0"/>
              <a:t>Gives you summary data on completions and outcomes at exit, 3, 6 and 12 months</a:t>
            </a:r>
          </a:p>
        </p:txBody>
      </p:sp>
      <p:sp>
        <p:nvSpPr>
          <p:cNvPr id="8" name="Content Placeholder 7">
            <a:extLst>
              <a:ext uri="{FF2B5EF4-FFF2-40B4-BE49-F238E27FC236}">
                <a16:creationId xmlns:a16="http://schemas.microsoft.com/office/drawing/2014/main" id="{375949B0-EED7-4386-8328-CCF4D656A5A1}"/>
              </a:ext>
            </a:extLst>
          </p:cNvPr>
          <p:cNvSpPr txBox="1">
            <a:spLocks/>
          </p:cNvSpPr>
          <p:nvPr/>
        </p:nvSpPr>
        <p:spPr>
          <a:xfrm>
            <a:off x="5934074" y="4127816"/>
            <a:ext cx="4699090" cy="1650684"/>
          </a:xfrm>
          <a:prstGeom prst="rect">
            <a:avLst/>
          </a:prstGeom>
          <a:ln w="38100" cmpd="sng">
            <a:solidFill>
              <a:schemeClr val="tx1"/>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latin typeface="Calibri" panose="020F0502020204030204" pitchFamily="34" charset="0"/>
                <a:cs typeface="Calibri" panose="020F0502020204030204" pitchFamily="34" charset="0"/>
              </a:rPr>
              <a:t>Report 61</a:t>
            </a:r>
          </a:p>
          <a:p>
            <a:r>
              <a:rPr lang="en-US" sz="1800" b="1" dirty="0">
                <a:latin typeface="Calibri" panose="020F0502020204030204" pitchFamily="34" charset="0"/>
                <a:cs typeface="Calibri" panose="020F0502020204030204" pitchFamily="34" charset="0"/>
              </a:rPr>
              <a:t>LBS Case Activity</a:t>
            </a: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Shows all data related to service plans that are open, approved, active or have been closed (weekly)</a:t>
            </a:r>
          </a:p>
          <a:p>
            <a:endParaRPr lang="en-US" dirty="0"/>
          </a:p>
        </p:txBody>
      </p:sp>
    </p:spTree>
    <p:extLst>
      <p:ext uri="{BB962C8B-B14F-4D97-AF65-F5344CB8AC3E}">
        <p14:creationId xmlns:p14="http://schemas.microsoft.com/office/powerpoint/2010/main" val="74650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BAFE80A-E4B8-48F8-B1F1-497A05823878}"/>
              </a:ext>
            </a:extLst>
          </p:cNvPr>
          <p:cNvSpPr txBox="1">
            <a:spLocks/>
          </p:cNvSpPr>
          <p:nvPr/>
        </p:nvSpPr>
        <p:spPr>
          <a:xfrm>
            <a:off x="938259" y="1521825"/>
            <a:ext cx="8480061" cy="4238896"/>
          </a:xfrm>
          <a:prstGeom prst="rect">
            <a:avLst/>
          </a:prstGeom>
          <a:noFill/>
          <a:ln w="38100" cmpd="sng">
            <a:solidFill>
              <a:schemeClr val="tx1"/>
            </a:solid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b="1" dirty="0"/>
              <a:t>Report 64</a:t>
            </a:r>
          </a:p>
          <a:p>
            <a:pPr marL="0" indent="0">
              <a:buFont typeface="Arial"/>
              <a:buNone/>
            </a:pPr>
            <a:r>
              <a:rPr lang="en-US" b="1" dirty="0"/>
              <a:t>Detailed Service Quality</a:t>
            </a:r>
          </a:p>
          <a:p>
            <a:pPr marL="0" indent="0">
              <a:buFont typeface="Arial"/>
              <a:buNone/>
            </a:pPr>
            <a:endParaRPr lang="en-US" b="1" dirty="0"/>
          </a:p>
          <a:p>
            <a:pPr marL="0" indent="0">
              <a:buFont typeface="Arial"/>
              <a:buNone/>
            </a:pPr>
            <a:r>
              <a:rPr lang="en-US" dirty="0"/>
              <a:t>The </a:t>
            </a:r>
            <a:r>
              <a:rPr lang="en-US" b="1" dirty="0">
                <a:solidFill>
                  <a:srgbClr val="C00000"/>
                </a:solidFill>
              </a:rPr>
              <a:t>MOST IMPORTANT </a:t>
            </a:r>
            <a:r>
              <a:rPr lang="en-US" dirty="0"/>
              <a:t>report. </a:t>
            </a:r>
          </a:p>
          <a:p>
            <a:pPr marL="0" indent="0">
              <a:buFont typeface="Arial"/>
              <a:buNone/>
            </a:pPr>
            <a:endParaRPr lang="en-US" dirty="0"/>
          </a:p>
          <a:p>
            <a:pPr marL="0" indent="0">
              <a:buFont typeface="Arial"/>
              <a:buNone/>
            </a:pPr>
            <a:r>
              <a:rPr lang="en-US" dirty="0"/>
              <a:t>The only </a:t>
            </a:r>
            <a:r>
              <a:rPr lang="en-US" b="1" dirty="0"/>
              <a:t>performance measure </a:t>
            </a:r>
            <a:r>
              <a:rPr lang="en-US" dirty="0"/>
              <a:t>report.</a:t>
            </a:r>
          </a:p>
          <a:p>
            <a:pPr lvl="1"/>
            <a:endParaRPr lang="en-US" dirty="0"/>
          </a:p>
          <a:p>
            <a:pPr marL="0" indent="-228600">
              <a:buNone/>
            </a:pPr>
            <a:r>
              <a:rPr lang="en-US" dirty="0"/>
              <a:t>This is the report you use to complete your Interim Report and Final Report.</a:t>
            </a:r>
          </a:p>
        </p:txBody>
      </p:sp>
      <p:sp>
        <p:nvSpPr>
          <p:cNvPr id="5" name="Title 4">
            <a:extLst>
              <a:ext uri="{FF2B5EF4-FFF2-40B4-BE49-F238E27FC236}">
                <a16:creationId xmlns:a16="http://schemas.microsoft.com/office/drawing/2014/main" id="{4D40A887-50D5-4D1F-9F51-EA7A1D6841D7}"/>
              </a:ext>
            </a:extLst>
          </p:cNvPr>
          <p:cNvSpPr>
            <a:spLocks noGrp="1"/>
          </p:cNvSpPr>
          <p:nvPr>
            <p:ph type="title"/>
          </p:nvPr>
        </p:nvSpPr>
        <p:spPr>
          <a:xfrm>
            <a:off x="838200" y="365125"/>
            <a:ext cx="10515600" cy="1325563"/>
          </a:xfrm>
        </p:spPr>
        <p:txBody>
          <a:bodyPr/>
          <a:lstStyle/>
          <a:p>
            <a:r>
              <a:rPr lang="en-US" dirty="0"/>
              <a:t>Most Important Report!!!</a:t>
            </a:r>
          </a:p>
        </p:txBody>
      </p:sp>
    </p:spTree>
    <p:extLst>
      <p:ext uri="{BB962C8B-B14F-4D97-AF65-F5344CB8AC3E}">
        <p14:creationId xmlns:p14="http://schemas.microsoft.com/office/powerpoint/2010/main" val="7244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DFABE1-7799-48D0-BD95-DEF0DDAF5F71}"/>
              </a:ext>
            </a:extLst>
          </p:cNvPr>
          <p:cNvSpPr txBox="1">
            <a:spLocks/>
          </p:cNvSpPr>
          <p:nvPr/>
        </p:nvSpPr>
        <p:spPr>
          <a:xfrm>
            <a:off x="4512068" y="3429000"/>
            <a:ext cx="4285002" cy="3085367"/>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160" b="1" i="0" u="none" strike="noStrike" kern="1200" baseline="0">
                <a:solidFill>
                  <a:prstClr val="black"/>
                </a:solidFill>
                <a:latin typeface="+mn-lt"/>
                <a:ea typeface="+mn-ea"/>
                <a:cs typeface="+mn-cs"/>
              </a:defRPr>
            </a:pPr>
            <a:r>
              <a:rPr lang="en-US" sz="3600" b="1" kern="1200" dirty="0">
                <a:solidFill>
                  <a:schemeClr val="tx1"/>
                </a:solidFill>
                <a:latin typeface="+mn-lt"/>
                <a:ea typeface="+mn-ea"/>
                <a:cs typeface="+mn-cs"/>
              </a:rPr>
              <a:t>Customer Service</a:t>
            </a:r>
          </a:p>
          <a:p>
            <a:pPr marL="457200" indent="-457200">
              <a:buFont typeface="Arial" panose="020B0604020202020204" pitchFamily="34" charset="0"/>
              <a:buChar char="•"/>
              <a:defRPr sz="2160" b="1" i="0" u="none" strike="noStrike" kern="1200" baseline="0">
                <a:solidFill>
                  <a:prstClr val="black"/>
                </a:solidFill>
                <a:latin typeface="+mn-lt"/>
                <a:ea typeface="+mn-ea"/>
                <a:cs typeface="+mn-cs"/>
              </a:defRPr>
            </a:pPr>
            <a:r>
              <a:rPr lang="en-US" sz="3600" b="1" kern="1200" dirty="0">
                <a:solidFill>
                  <a:srgbClr val="000000"/>
                </a:solidFill>
                <a:latin typeface="+mn-lt"/>
                <a:ea typeface="+mn-ea"/>
                <a:cs typeface="+mn-cs"/>
              </a:rPr>
              <a:t>Effectiveness</a:t>
            </a:r>
          </a:p>
          <a:p>
            <a:pPr marL="457200" indent="-457200">
              <a:buFont typeface="Arial" panose="020B0604020202020204" pitchFamily="34" charset="0"/>
              <a:buChar char="•"/>
              <a:defRPr sz="2160" b="1" i="0" u="none" strike="noStrike" kern="1200" baseline="0">
                <a:solidFill>
                  <a:prstClr val="black"/>
                </a:solidFill>
                <a:latin typeface="+mn-lt"/>
                <a:ea typeface="+mn-ea"/>
                <a:cs typeface="+mn-cs"/>
              </a:defRPr>
            </a:pPr>
            <a:r>
              <a:rPr lang="en-US" sz="3600" b="1" kern="1200" dirty="0">
                <a:solidFill>
                  <a:srgbClr val="000000"/>
                </a:solidFill>
                <a:latin typeface="+mn-lt"/>
                <a:ea typeface="+mn-ea"/>
                <a:cs typeface="+mn-cs"/>
              </a:rPr>
              <a:t>Efficiency</a:t>
            </a:r>
            <a:br>
              <a:rPr lang="en-US" sz="2800" b="1" kern="1200" dirty="0">
                <a:solidFill>
                  <a:schemeClr val="tx1"/>
                </a:solidFill>
                <a:latin typeface="+mn-lt"/>
                <a:ea typeface="+mn-ea"/>
                <a:cs typeface="+mn-cs"/>
              </a:rPr>
            </a:br>
            <a:br>
              <a:rPr lang="en-US" sz="2800" b="1" kern="1200" dirty="0">
                <a:solidFill>
                  <a:schemeClr val="tx1"/>
                </a:solidFill>
                <a:latin typeface="+mn-lt"/>
                <a:ea typeface="+mn-ea"/>
                <a:cs typeface="+mn-cs"/>
              </a:rPr>
            </a:br>
            <a:br>
              <a:rPr lang="en-US" sz="2800" b="1" kern="1200" dirty="0">
                <a:solidFill>
                  <a:schemeClr val="tx1"/>
                </a:solidFill>
                <a:latin typeface="+mn-lt"/>
                <a:ea typeface="+mn-ea"/>
                <a:cs typeface="+mn-cs"/>
              </a:rPr>
            </a:br>
            <a:br>
              <a:rPr lang="en-US" sz="2800" b="1" kern="1200" dirty="0">
                <a:solidFill>
                  <a:schemeClr val="tx1"/>
                </a:solidFill>
                <a:latin typeface="+mn-lt"/>
                <a:ea typeface="+mn-ea"/>
                <a:cs typeface="+mn-cs"/>
              </a:rPr>
            </a:br>
            <a:endParaRPr lang="en-US" sz="2160" b="1" kern="1200" dirty="0">
              <a:solidFill>
                <a:schemeClr val="tx1"/>
              </a:solidFill>
              <a:latin typeface="+mn-lt"/>
              <a:ea typeface="+mn-ea"/>
              <a:cs typeface="+mn-cs"/>
            </a:endParaRPr>
          </a:p>
        </p:txBody>
      </p:sp>
      <p:sp>
        <p:nvSpPr>
          <p:cNvPr id="6" name="Text Placeholder 3">
            <a:extLst>
              <a:ext uri="{FF2B5EF4-FFF2-40B4-BE49-F238E27FC236}">
                <a16:creationId xmlns:a16="http://schemas.microsoft.com/office/drawing/2014/main" id="{F5B36AAA-6AD4-4366-8363-48A371BBE639}"/>
              </a:ext>
            </a:extLst>
          </p:cNvPr>
          <p:cNvSpPr txBox="1">
            <a:spLocks/>
          </p:cNvSpPr>
          <p:nvPr/>
        </p:nvSpPr>
        <p:spPr>
          <a:xfrm>
            <a:off x="3382074" y="1409701"/>
            <a:ext cx="7934356" cy="3781814"/>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t>Report 64 shows</a:t>
            </a:r>
            <a:r>
              <a:rPr lang="en-US" sz="3600" dirty="0"/>
              <a:t> performance commitments and actual results related to three dimensions of service:</a:t>
            </a:r>
          </a:p>
          <a:p>
            <a:endParaRPr lang="en-US" sz="3600" b="1" dirty="0"/>
          </a:p>
        </p:txBody>
      </p:sp>
      <p:pic>
        <p:nvPicPr>
          <p:cNvPr id="5" name="Picture 4" descr="Number 3 Icon&#10;&#10;Description automatically generated">
            <a:extLst>
              <a:ext uri="{FF2B5EF4-FFF2-40B4-BE49-F238E27FC236}">
                <a16:creationId xmlns:a16="http://schemas.microsoft.com/office/drawing/2014/main" id="{DF7AEDF2-804E-49EF-A2E9-0F3FC481D56B}"/>
              </a:ext>
              <a:ext uri="{C183D7F6-B498-43B3-948B-1728B52AA6E4}">
                <adec:decorative xmlns:adec="http://schemas.microsoft.com/office/drawing/2017/decorative" val="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9456" y="1541658"/>
            <a:ext cx="2506504" cy="3517900"/>
          </a:xfrm>
          <a:prstGeom prst="rect">
            <a:avLst/>
          </a:prstGeom>
        </p:spPr>
      </p:pic>
    </p:spTree>
    <p:extLst>
      <p:ext uri="{BB962C8B-B14F-4D97-AF65-F5344CB8AC3E}">
        <p14:creationId xmlns:p14="http://schemas.microsoft.com/office/powerpoint/2010/main" val="28602369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TotalTime>
  <Words>11534</Words>
  <Application>Microsoft Macintosh PowerPoint</Application>
  <PresentationFormat>Widescreen</PresentationFormat>
  <Paragraphs>506</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Noto Sans Symbols</vt:lpstr>
      <vt:lpstr>Symbol</vt:lpstr>
      <vt:lpstr>Wingdings</vt:lpstr>
      <vt:lpstr>Office Theme</vt:lpstr>
      <vt:lpstr>PowerPoint Presentation</vt:lpstr>
      <vt:lpstr>Land Acknowledgement   </vt:lpstr>
      <vt:lpstr>About Pop Up PD for Literacy Educators</vt:lpstr>
      <vt:lpstr>Today’s Webinar…</vt:lpstr>
      <vt:lpstr>PowerPoint Presentation</vt:lpstr>
      <vt:lpstr>Currently Available Reports-Rollup</vt:lpstr>
      <vt:lpstr>Useful Reports</vt:lpstr>
      <vt:lpstr>Most Important Report!!!</vt:lpstr>
      <vt:lpstr>PowerPoint Presentation</vt:lpstr>
      <vt:lpstr>PowerPoint Presentation</vt:lpstr>
      <vt:lpstr>PowerPoint Presentation</vt:lpstr>
      <vt:lpstr>Customer Service- Weight 40%</vt:lpstr>
      <vt:lpstr>Dimension-Customer Service (40%) Measure #1: Customer Satisfaction (15%)</vt:lpstr>
      <vt:lpstr>Customer Satisfaction</vt:lpstr>
      <vt:lpstr>Customer Satisfaction</vt:lpstr>
      <vt:lpstr>Dimension-Customer Service (40%) Measure #2: Service Coordination (25%)</vt:lpstr>
      <vt:lpstr>Service Coordination</vt:lpstr>
      <vt:lpstr>Know what referrals count!</vt:lpstr>
      <vt:lpstr>Service Coordination</vt:lpstr>
      <vt:lpstr>Effectiveness Weight 50%</vt:lpstr>
      <vt:lpstr>Dimension-Effectiveness (50%)  Measure #3:  Suitability/Learner Profile (20%)</vt:lpstr>
      <vt:lpstr>Suitability/Learner Profile</vt:lpstr>
      <vt:lpstr>Suitability/Learner Profile</vt:lpstr>
      <vt:lpstr>Eliciting suitability indicators Tips</vt:lpstr>
      <vt:lpstr>Dimension-Effectiveness (W-50%)  Measure #5:  Learner Progress (W-30%)</vt:lpstr>
      <vt:lpstr>Learner Progress</vt:lpstr>
      <vt:lpstr>Learner Progress</vt:lpstr>
      <vt:lpstr>Resources to Support Learner Progress</vt:lpstr>
      <vt:lpstr>Efficiency Weight 10%</vt:lpstr>
      <vt:lpstr>Dimension-Efficiency (10%) Measure #7: Learners Served (10%)</vt:lpstr>
      <vt:lpstr>Learners Served</vt:lpstr>
      <vt:lpstr>Learners Served</vt:lpstr>
      <vt:lpstr>Targeted Training</vt:lpstr>
      <vt:lpstr>Targeted Training to Boost Efficiency</vt:lpstr>
      <vt:lpstr>Targeted Training Resources</vt:lpstr>
      <vt:lpstr>On the radar</vt:lpstr>
      <vt:lpstr>The must haves... </vt:lpstr>
      <vt:lpstr>Thank you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Stocker</dc:creator>
  <cp:lastModifiedBy>Vicki Trottier</cp:lastModifiedBy>
  <cp:revision>49</cp:revision>
  <dcterms:created xsi:type="dcterms:W3CDTF">2018-06-21T19:55:49Z</dcterms:created>
  <dcterms:modified xsi:type="dcterms:W3CDTF">2021-11-16T02:07:10Z</dcterms:modified>
</cp:coreProperties>
</file>