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2192000" cy="6858000"/>
  <p:notesSz cx="7010400" cy="9296400"/>
  <p:embeddedFontLst>
    <p:embeddedFont>
      <p:font typeface="Book Antiqua" panose="02040602050305030304" pitchFamily="18" charset="0"/>
      <p:regular r:id="rId33"/>
      <p:bold r:id="rId34"/>
      <p:italic r:id="rId35"/>
      <p:boldItalic r:id="rId36"/>
    </p:embeddedFont>
    <p:embeddedFont>
      <p:font typeface="Calibri" panose="020F050202020403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hsZ1DIocb1F2QO77RQ2IoKrMQmN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393" autoAdjust="0"/>
  </p:normalViewPr>
  <p:slideViewPr>
    <p:cSldViewPr snapToGrid="0">
      <p:cViewPr varScale="1">
        <p:scale>
          <a:sx n="63" d="100"/>
          <a:sy n="63" d="100"/>
        </p:scale>
        <p:origin x="912"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endParaRPr/>
          </a:p>
        </p:txBody>
      </p:sp>
      <p:sp>
        <p:nvSpPr>
          <p:cNvPr id="78" name="Google Shape;78;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ddb9dffd62_0_21: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dirty="0"/>
          </a:p>
        </p:txBody>
      </p:sp>
      <p:sp>
        <p:nvSpPr>
          <p:cNvPr id="147" name="Google Shape;147;gddb9dffd62_0_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dff7972443_0_4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dff7972443_0_43: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lnSpc>
                <a:spcPct val="115000"/>
              </a:lnSpc>
              <a:spcBef>
                <a:spcPts val="1200"/>
              </a:spcBef>
              <a:spcAft>
                <a:spcPts val="0"/>
              </a:spcAft>
              <a:buClr>
                <a:schemeClr val="dk1"/>
              </a:buClr>
              <a:buSzPts val="1100"/>
              <a:buFont typeface="Arial"/>
              <a:buNone/>
            </a:pPr>
            <a:endParaRPr lang="en-CA" b="1" dirty="0">
              <a:solidFill>
                <a:schemeClr val="dk1"/>
              </a:solidFill>
              <a:highlight>
                <a:srgbClr val="FFFFFF"/>
              </a:highlight>
            </a:endParaRPr>
          </a:p>
          <a:p>
            <a:pPr marL="0" lvl="0" indent="0" algn="l" rtl="0">
              <a:spcBef>
                <a:spcPts val="120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e0ffd35f62_0_3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e0ffd35f62_0_32: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120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e0ffd35f62_0_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e0ffd35f62_0_7: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lnSpc>
                <a:spcPct val="115000"/>
              </a:lnSpc>
              <a:spcBef>
                <a:spcPts val="1200"/>
              </a:spcBef>
              <a:spcAft>
                <a:spcPts val="0"/>
              </a:spcAft>
              <a:buNone/>
            </a:pPr>
            <a:endParaRPr lang="en-CA" dirty="0"/>
          </a:p>
          <a:p>
            <a:pPr marL="0" lvl="0" indent="0" algn="l" rtl="0">
              <a:lnSpc>
                <a:spcPct val="115000"/>
              </a:lnSpc>
              <a:spcBef>
                <a:spcPts val="1200"/>
              </a:spcBef>
              <a:spcAft>
                <a:spcPts val="120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e0ffd35f62_0_5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e0ffd35f62_0_56: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lnSpc>
                <a:spcPct val="115000"/>
              </a:lnSpc>
              <a:spcBef>
                <a:spcPts val="1200"/>
              </a:spcBef>
              <a:spcAft>
                <a:spcPts val="0"/>
              </a:spcAft>
              <a:buClr>
                <a:schemeClr val="dk1"/>
              </a:buClr>
              <a:buSzPts val="1100"/>
              <a:buFont typeface="Arial"/>
              <a:buNone/>
            </a:pPr>
            <a:endParaRPr lang="en-CA" dirty="0">
              <a:solidFill>
                <a:srgbClr val="222222"/>
              </a:solidFill>
              <a:highlight>
                <a:srgbClr val="FFFFFF"/>
              </a:highlight>
            </a:endParaRPr>
          </a:p>
          <a:p>
            <a:pPr marL="0" lvl="0" indent="0" algn="l" rtl="0">
              <a:spcBef>
                <a:spcPts val="120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e0f05db417_0_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e0f05db417_0_13: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lnSpc>
                <a:spcPct val="115000"/>
              </a:lnSpc>
              <a:spcBef>
                <a:spcPts val="1200"/>
              </a:spcBef>
              <a:spcAft>
                <a:spcPts val="0"/>
              </a:spcAft>
              <a:buClr>
                <a:schemeClr val="dk1"/>
              </a:buClr>
              <a:buSzPts val="1100"/>
              <a:buFont typeface="Arial"/>
              <a:buNone/>
            </a:pPr>
            <a:endParaRPr lang="en-CA" b="1" dirty="0">
              <a:solidFill>
                <a:schemeClr val="dk1"/>
              </a:solidFill>
            </a:endParaRPr>
          </a:p>
          <a:p>
            <a:pPr marL="0" lvl="0" indent="0" algn="l" rtl="0">
              <a:spcBef>
                <a:spcPts val="1200"/>
              </a:spcBef>
              <a:spcAft>
                <a:spcPts val="0"/>
              </a:spcAft>
              <a:buNone/>
            </a:pPr>
            <a:endParaRPr dirty="0">
              <a:highlight>
                <a:schemeClr val="lt1"/>
              </a:highlight>
              <a:latin typeface="Book Antiqua"/>
              <a:ea typeface="Book Antiqua"/>
              <a:cs typeface="Book Antiqua"/>
              <a:sym typeface="Book Antiqua"/>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ddb9dffd62_0_26: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lnSpc>
                <a:spcPct val="115000"/>
              </a:lnSpc>
              <a:spcBef>
                <a:spcPts val="1200"/>
              </a:spcBef>
              <a:spcAft>
                <a:spcPts val="0"/>
              </a:spcAft>
              <a:buClr>
                <a:schemeClr val="dk1"/>
              </a:buClr>
              <a:buSzPts val="1100"/>
              <a:buFont typeface="Arial"/>
              <a:buNone/>
            </a:pPr>
            <a:endParaRPr lang="en-CA" u="sng" dirty="0">
              <a:solidFill>
                <a:srgbClr val="1B6AC9"/>
              </a:solidFill>
              <a:highlight>
                <a:srgbClr val="FFFFFF"/>
              </a:highlight>
              <a:latin typeface="Book Antiqua"/>
              <a:ea typeface="Book Antiqua"/>
              <a:cs typeface="Book Antiqua"/>
              <a:sym typeface="Book Antiqua"/>
            </a:endParaRPr>
          </a:p>
          <a:p>
            <a:pPr marL="0" lvl="0" indent="0" algn="l" rtl="0">
              <a:spcBef>
                <a:spcPts val="1200"/>
              </a:spcBef>
              <a:spcAft>
                <a:spcPts val="0"/>
              </a:spcAft>
              <a:buNone/>
            </a:pPr>
            <a:endParaRPr dirty="0"/>
          </a:p>
        </p:txBody>
      </p:sp>
      <p:sp>
        <p:nvSpPr>
          <p:cNvPr id="193" name="Google Shape;193;gddb9dffd62_0_2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e0ffd35f62_0_3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e0ffd35f62_0_38: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lnSpc>
                <a:spcPct val="115000"/>
              </a:lnSpc>
              <a:spcBef>
                <a:spcPts val="1200"/>
              </a:spcBef>
              <a:spcAft>
                <a:spcPts val="0"/>
              </a:spcAft>
              <a:buNone/>
            </a:pPr>
            <a:endParaRPr lang="en-CA" u="sng" dirty="0">
              <a:solidFill>
                <a:srgbClr val="1155CC"/>
              </a:solidFill>
              <a:highlight>
                <a:srgbClr val="FFFFFF"/>
              </a:highlight>
            </a:endParaRPr>
          </a:p>
          <a:p>
            <a:pPr marL="0" lvl="0" indent="0" algn="l" rtl="0">
              <a:spcBef>
                <a:spcPts val="120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9:notes"/>
          <p:cNvSpPr txBox="1">
            <a:spLocks noGrp="1"/>
          </p:cNvSpPr>
          <p:nvPr>
            <p:ph type="body" idx="1"/>
          </p:nvPr>
        </p:nvSpPr>
        <p:spPr>
          <a:xfrm>
            <a:off x="701040" y="4415790"/>
            <a:ext cx="5608320" cy="418338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dirty="0"/>
          </a:p>
        </p:txBody>
      </p:sp>
      <p:sp>
        <p:nvSpPr>
          <p:cNvPr id="208" name="Google Shape;208;p1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e0ffd35f62_0_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e0ffd35f62_0_2: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lnSpc>
                <a:spcPct val="115000"/>
              </a:lnSpc>
              <a:spcBef>
                <a:spcPts val="800"/>
              </a:spcBef>
              <a:spcAft>
                <a:spcPts val="0"/>
              </a:spcAft>
              <a:buNone/>
            </a:pPr>
            <a:endParaRPr sz="100" dirty="0">
              <a:solidFill>
                <a:schemeClr val="dk1"/>
              </a:solidFill>
            </a:endParaRPr>
          </a:p>
          <a:p>
            <a:pPr marL="0" lvl="0" indent="0" algn="l" rtl="0">
              <a:lnSpc>
                <a:spcPct val="115000"/>
              </a:lnSpc>
              <a:spcBef>
                <a:spcPts val="1200"/>
              </a:spcBef>
              <a:spcAft>
                <a:spcPts val="1200"/>
              </a:spcAft>
              <a:buNone/>
            </a:pPr>
            <a:endParaRPr b="1" dirty="0">
              <a:solidFill>
                <a:schemeClr val="dk1"/>
              </a:solidFill>
              <a:highlight>
                <a:srgbClr val="FFFFFF"/>
              </a:highligh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2: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endParaRPr/>
          </a:p>
        </p:txBody>
      </p:sp>
      <p:sp>
        <p:nvSpPr>
          <p:cNvPr id="84" name="Google Shape;84;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e0f05db417_0_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e0f05db417_0_1: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lnSpc>
                <a:spcPct val="115000"/>
              </a:lnSpc>
              <a:spcBef>
                <a:spcPts val="1200"/>
              </a:spcBef>
              <a:spcAft>
                <a:spcPts val="0"/>
              </a:spcAft>
              <a:buNone/>
            </a:pPr>
            <a:endParaRPr dirty="0">
              <a:solidFill>
                <a:srgbClr val="283C46"/>
              </a:solidFill>
              <a:latin typeface="Book Antiqua"/>
              <a:ea typeface="Book Antiqua"/>
              <a:cs typeface="Book Antiqua"/>
              <a:sym typeface="Book Antiqua"/>
            </a:endParaRPr>
          </a:p>
          <a:p>
            <a:pPr marL="0" lvl="0" indent="0" algn="l" rtl="0">
              <a:lnSpc>
                <a:spcPct val="115000"/>
              </a:lnSpc>
              <a:spcBef>
                <a:spcPts val="1200"/>
              </a:spcBef>
              <a:spcAft>
                <a:spcPts val="0"/>
              </a:spcAft>
              <a:buNone/>
            </a:pPr>
            <a:r>
              <a:rPr lang="en-CA" dirty="0">
                <a:solidFill>
                  <a:srgbClr val="283C46"/>
                </a:solidFill>
                <a:highlight>
                  <a:schemeClr val="lt1"/>
                </a:highlight>
                <a:latin typeface="Book Antiqua"/>
                <a:ea typeface="Book Antiqua"/>
                <a:cs typeface="Book Antiqua"/>
                <a:sym typeface="Book Antiqua"/>
              </a:rPr>
              <a:t> </a:t>
            </a:r>
            <a:endParaRPr dirty="0">
              <a:solidFill>
                <a:srgbClr val="283C46"/>
              </a:solidFill>
              <a:highlight>
                <a:schemeClr val="lt1"/>
              </a:highlight>
              <a:latin typeface="Book Antiqua"/>
              <a:ea typeface="Book Antiqua"/>
              <a:cs typeface="Book Antiqua"/>
              <a:sym typeface="Book Antiqua"/>
            </a:endParaRPr>
          </a:p>
          <a:p>
            <a:pPr marL="0" lvl="0" indent="0" algn="l" rtl="0">
              <a:lnSpc>
                <a:spcPct val="115000"/>
              </a:lnSpc>
              <a:spcBef>
                <a:spcPts val="1200"/>
              </a:spcBef>
              <a:spcAft>
                <a:spcPts val="0"/>
              </a:spcAft>
              <a:buNone/>
            </a:pPr>
            <a:endParaRPr u="sng" dirty="0">
              <a:solidFill>
                <a:srgbClr val="1B6AC9"/>
              </a:solidFill>
              <a:highlight>
                <a:schemeClr val="lt1"/>
              </a:highlight>
              <a:latin typeface="Book Antiqua"/>
              <a:ea typeface="Book Antiqua"/>
              <a:cs typeface="Book Antiqua"/>
              <a:sym typeface="Book Antiqua"/>
            </a:endParaRPr>
          </a:p>
          <a:p>
            <a:pPr marL="0" lvl="0" indent="0" algn="l" rtl="0">
              <a:spcBef>
                <a:spcPts val="1200"/>
              </a:spcBef>
              <a:spcAft>
                <a:spcPts val="0"/>
              </a:spcAft>
              <a:buNone/>
            </a:pPr>
            <a:endParaRPr dirty="0">
              <a:solidFill>
                <a:schemeClr val="dk1"/>
              </a:solidFill>
            </a:endParaRPr>
          </a:p>
          <a:p>
            <a:pPr marL="15875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e0ffd35f62_0_4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e0ffd35f62_0_44: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228600" algn="l" rtl="0">
              <a:lnSpc>
                <a:spcPct val="115000"/>
              </a:lnSpc>
              <a:spcBef>
                <a:spcPts val="1200"/>
              </a:spcBef>
              <a:spcAft>
                <a:spcPts val="0"/>
              </a:spcAft>
              <a:buNone/>
            </a:pPr>
            <a:endParaRPr lang="en-CA" u="sng" dirty="0">
              <a:solidFill>
                <a:schemeClr val="hlink"/>
              </a:solidFill>
              <a:highlight>
                <a:srgbClr val="FFFFFF"/>
              </a:highlight>
            </a:endParaRPr>
          </a:p>
          <a:p>
            <a:pPr marL="0" lvl="0" indent="0" algn="l" rtl="0">
              <a:spcBef>
                <a:spcPts val="120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dff7972443_0_2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dff7972443_0_23: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lnSpc>
                <a:spcPct val="115000"/>
              </a:lnSpc>
              <a:spcBef>
                <a:spcPts val="1200"/>
              </a:spcBef>
              <a:spcAft>
                <a:spcPts val="0"/>
              </a:spcAft>
              <a:buClr>
                <a:schemeClr val="dk1"/>
              </a:buClr>
              <a:buSzPts val="1100"/>
              <a:buFont typeface="Arial"/>
              <a:buNone/>
            </a:pPr>
            <a:endParaRPr lang="en-CA" dirty="0">
              <a:solidFill>
                <a:srgbClr val="283C46"/>
              </a:solidFill>
              <a:latin typeface="Book Antiqua"/>
              <a:ea typeface="Book Antiqua"/>
              <a:cs typeface="Book Antiqua"/>
              <a:sym typeface="Book Antiqua"/>
            </a:endParaRPr>
          </a:p>
          <a:p>
            <a:pPr marL="0" lvl="0" indent="0" algn="l" rtl="0">
              <a:spcBef>
                <a:spcPts val="120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e0f05db417_0_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e0f05db417_0_7: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lnSpc>
                <a:spcPct val="115000"/>
              </a:lnSpc>
              <a:spcBef>
                <a:spcPts val="1200"/>
              </a:spcBef>
              <a:spcAft>
                <a:spcPts val="0"/>
              </a:spcAft>
              <a:buNone/>
            </a:pPr>
            <a:endParaRPr lang="en-CA" dirty="0">
              <a:solidFill>
                <a:srgbClr val="283C46"/>
              </a:solidFill>
              <a:highlight>
                <a:schemeClr val="lt1"/>
              </a:highlight>
              <a:latin typeface="Book Antiqua"/>
              <a:ea typeface="Book Antiqua"/>
              <a:cs typeface="Book Antiqua"/>
              <a:sym typeface="Book Antiqua"/>
            </a:endParaRPr>
          </a:p>
          <a:p>
            <a:pPr marL="0" lvl="0" indent="0" algn="l" rtl="0">
              <a:spcBef>
                <a:spcPts val="0"/>
              </a:spcBef>
              <a:spcAft>
                <a:spcPts val="0"/>
              </a:spcAft>
              <a:buNone/>
            </a:pPr>
            <a:endParaRPr sz="14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e0ffd35f62_0_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e0ffd35f62_0_12: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lnSpc>
                <a:spcPct val="115000"/>
              </a:lnSpc>
              <a:spcBef>
                <a:spcPts val="0"/>
              </a:spcBef>
              <a:spcAft>
                <a:spcPts val="0"/>
              </a:spcAft>
              <a:buClr>
                <a:schemeClr val="dk1"/>
              </a:buClr>
              <a:buSzPts val="1100"/>
              <a:buFont typeface="Arial"/>
              <a:buNone/>
            </a:pPr>
            <a:endParaRPr lang="en-CA" u="sng" dirty="0">
              <a:solidFill>
                <a:srgbClr val="1B6AC9"/>
              </a:solidFill>
              <a:highlight>
                <a:schemeClr val="lt1"/>
              </a:highlight>
              <a:latin typeface="Book Antiqua"/>
              <a:ea typeface="Book Antiqua"/>
              <a:cs typeface="Book Antiqua"/>
              <a:sym typeface="Book Antiqua"/>
            </a:endParaRPr>
          </a:p>
          <a:p>
            <a:pPr marL="0" lvl="0" indent="0" algn="l" rtl="0">
              <a:lnSpc>
                <a:spcPct val="115000"/>
              </a:lnSpc>
              <a:spcBef>
                <a:spcPts val="800"/>
              </a:spcBef>
              <a:spcAft>
                <a:spcPts val="0"/>
              </a:spcAft>
              <a:buClr>
                <a:schemeClr val="dk1"/>
              </a:buClr>
              <a:buSzPts val="1100"/>
              <a:buFont typeface="Arial"/>
              <a:buNone/>
            </a:pPr>
            <a:endParaRPr u="sng" dirty="0">
              <a:solidFill>
                <a:srgbClr val="1B6AC9"/>
              </a:solidFill>
              <a:highlight>
                <a:schemeClr val="lt1"/>
              </a:highlight>
              <a:latin typeface="Book Antiqua"/>
              <a:ea typeface="Book Antiqua"/>
              <a:cs typeface="Book Antiqua"/>
              <a:sym typeface="Book Antiqua"/>
            </a:endParaRPr>
          </a:p>
          <a:p>
            <a:pPr marL="0" lvl="0" indent="0" algn="l" rtl="0">
              <a:lnSpc>
                <a:spcPct val="115000"/>
              </a:lnSpc>
              <a:spcBef>
                <a:spcPts val="800"/>
              </a:spcBef>
              <a:spcAft>
                <a:spcPts val="0"/>
              </a:spcAft>
              <a:buClr>
                <a:schemeClr val="dk1"/>
              </a:buClr>
              <a:buSzPts val="1100"/>
              <a:buFont typeface="Arial"/>
              <a:buNone/>
            </a:pPr>
            <a:endParaRPr u="sng" dirty="0">
              <a:solidFill>
                <a:srgbClr val="1B6AC9"/>
              </a:solidFill>
              <a:highlight>
                <a:schemeClr val="lt1"/>
              </a:highlight>
              <a:latin typeface="Book Antiqua"/>
              <a:ea typeface="Book Antiqua"/>
              <a:cs typeface="Book Antiqua"/>
              <a:sym typeface="Book Antiqua"/>
            </a:endParaRPr>
          </a:p>
          <a:p>
            <a:pPr marL="0" lvl="0" indent="0" algn="l" rtl="0">
              <a:lnSpc>
                <a:spcPct val="115000"/>
              </a:lnSpc>
              <a:spcBef>
                <a:spcPts val="800"/>
              </a:spcBef>
              <a:spcAft>
                <a:spcPts val="0"/>
              </a:spcAft>
              <a:buClr>
                <a:schemeClr val="dk1"/>
              </a:buClr>
              <a:buSzPts val="1100"/>
              <a:buFont typeface="Arial"/>
              <a:buNone/>
            </a:pPr>
            <a:endParaRPr u="sng" dirty="0">
              <a:solidFill>
                <a:srgbClr val="1B6AC9"/>
              </a:solidFill>
              <a:highlight>
                <a:schemeClr val="lt1"/>
              </a:highlight>
              <a:latin typeface="Book Antiqua"/>
              <a:ea typeface="Book Antiqua"/>
              <a:cs typeface="Book Antiqua"/>
              <a:sym typeface="Book Antiqua"/>
            </a:endParaRPr>
          </a:p>
          <a:p>
            <a:pPr marL="0" lvl="0" indent="0" algn="l" rtl="0">
              <a:lnSpc>
                <a:spcPct val="115000"/>
              </a:lnSpc>
              <a:spcBef>
                <a:spcPts val="1200"/>
              </a:spcBef>
              <a:spcAft>
                <a:spcPts val="0"/>
              </a:spcAft>
              <a:buClr>
                <a:schemeClr val="dk1"/>
              </a:buClr>
              <a:buSzPts val="1100"/>
              <a:buFont typeface="Arial"/>
              <a:buNone/>
            </a:pPr>
            <a:endParaRPr b="1" dirty="0">
              <a:solidFill>
                <a:schemeClr val="dk1"/>
              </a:solidFill>
              <a:highlight>
                <a:schemeClr val="lt1"/>
              </a:highlight>
            </a:endParaRPr>
          </a:p>
          <a:p>
            <a:pPr marL="0" lvl="0" indent="0" algn="l" rtl="0">
              <a:lnSpc>
                <a:spcPct val="115000"/>
              </a:lnSpc>
              <a:spcBef>
                <a:spcPts val="1200"/>
              </a:spcBef>
              <a:spcAft>
                <a:spcPts val="0"/>
              </a:spcAft>
              <a:buClr>
                <a:schemeClr val="dk1"/>
              </a:buClr>
              <a:buSzPts val="1100"/>
              <a:buFont typeface="Arial"/>
              <a:buNone/>
            </a:pPr>
            <a:endParaRPr dirty="0">
              <a:solidFill>
                <a:schemeClr val="dk1"/>
              </a:solidFill>
            </a:endParaRPr>
          </a:p>
          <a:p>
            <a:pPr marL="0" lvl="0" indent="0" algn="l" rtl="0">
              <a:spcBef>
                <a:spcPts val="120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dff7972443_0_2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dff7972443_0_28: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lnSpc>
                <a:spcPct val="115000"/>
              </a:lnSpc>
              <a:spcBef>
                <a:spcPts val="1200"/>
              </a:spcBef>
              <a:spcAft>
                <a:spcPts val="0"/>
              </a:spcAft>
              <a:buClr>
                <a:schemeClr val="dk1"/>
              </a:buClr>
              <a:buSzPts val="1100"/>
              <a:buFont typeface="Arial"/>
              <a:buNone/>
            </a:pPr>
            <a:endParaRPr lang="en-CA" b="1" u="sng" dirty="0">
              <a:solidFill>
                <a:schemeClr val="hlink"/>
              </a:solidFill>
            </a:endParaRPr>
          </a:p>
          <a:p>
            <a:pPr marL="0" lvl="0" indent="0" algn="l" rtl="0">
              <a:spcBef>
                <a:spcPts val="120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p21: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dff7972443_0_3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dff7972443_0_38: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120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dff7972443_0_3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dff7972443_0_33: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lnSpc>
                <a:spcPct val="115000"/>
              </a:lnSpc>
              <a:spcBef>
                <a:spcPts val="1200"/>
              </a:spcBef>
              <a:spcAft>
                <a:spcPts val="0"/>
              </a:spcAft>
              <a:buClr>
                <a:schemeClr val="dk1"/>
              </a:buClr>
              <a:buSzPts val="1100"/>
              <a:buFont typeface="Arial"/>
              <a:buNone/>
            </a:pPr>
            <a:endParaRPr lang="en-CA" dirty="0">
              <a:solidFill>
                <a:schemeClr val="dk1"/>
              </a:solidFill>
            </a:endParaRPr>
          </a:p>
          <a:p>
            <a:pPr marL="0" lvl="0" indent="0" algn="l" rtl="0">
              <a:spcBef>
                <a:spcPts val="120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b6e81c47fa_0_4:notes"/>
          <p:cNvSpPr>
            <a:spLocks noGrp="1" noRot="1" noChangeAspect="1"/>
          </p:cNvSpPr>
          <p:nvPr>
            <p:ph type="sldImg" idx="2"/>
          </p:nvPr>
        </p:nvSpPr>
        <p:spPr>
          <a:xfrm>
            <a:off x="406400" y="696913"/>
            <a:ext cx="61977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b6e81c47fa_0_4: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endParaRPr dirty="0"/>
          </a:p>
        </p:txBody>
      </p:sp>
      <p:sp>
        <p:nvSpPr>
          <p:cNvPr id="90" name="Google Shape;90;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5: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lnSpc>
                <a:spcPct val="100000"/>
              </a:lnSpc>
              <a:spcBef>
                <a:spcPts val="0"/>
              </a:spcBef>
              <a:spcAft>
                <a:spcPts val="0"/>
              </a:spcAft>
              <a:buSzPts val="1100"/>
              <a:buNone/>
            </a:pPr>
            <a:endParaRPr dirty="0"/>
          </a:p>
        </p:txBody>
      </p:sp>
      <p:sp>
        <p:nvSpPr>
          <p:cNvPr id="299" name="Google Shape;299;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ddb9dffd62_0_11: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lnSpc>
                <a:spcPct val="115000"/>
              </a:lnSpc>
              <a:spcBef>
                <a:spcPts val="1200"/>
              </a:spcBef>
              <a:spcAft>
                <a:spcPts val="0"/>
              </a:spcAft>
              <a:buClr>
                <a:schemeClr val="dk1"/>
              </a:buClr>
              <a:buSzPts val="1100"/>
              <a:buFont typeface="Arial"/>
              <a:buNone/>
            </a:pPr>
            <a:endParaRPr dirty="0"/>
          </a:p>
        </p:txBody>
      </p:sp>
      <p:sp>
        <p:nvSpPr>
          <p:cNvPr id="96" name="Google Shape;96;gddb9dffd62_0_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ddb9dffd62_0_16: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1200"/>
              </a:spcBef>
              <a:spcAft>
                <a:spcPts val="0"/>
              </a:spcAft>
              <a:buNone/>
            </a:pPr>
            <a:endParaRPr dirty="0"/>
          </a:p>
        </p:txBody>
      </p:sp>
      <p:sp>
        <p:nvSpPr>
          <p:cNvPr id="104" name="Google Shape;104;gddb9dffd62_0_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0:notes"/>
          <p:cNvSpPr txBox="1">
            <a:spLocks noGrp="1"/>
          </p:cNvSpPr>
          <p:nvPr>
            <p:ph type="body" idx="1"/>
          </p:nvPr>
        </p:nvSpPr>
        <p:spPr>
          <a:xfrm>
            <a:off x="701040" y="4415790"/>
            <a:ext cx="5608320" cy="4183380"/>
          </a:xfrm>
          <a:prstGeom prst="rect">
            <a:avLst/>
          </a:prstGeom>
        </p:spPr>
        <p:txBody>
          <a:bodyPr spcFirstLastPara="1" wrap="square" lIns="93150" tIns="93150" rIns="93150" bIns="93150" anchor="t" anchorCtr="0">
            <a:noAutofit/>
          </a:bodyPr>
          <a:lstStyle/>
          <a:p>
            <a:pPr marL="0" lvl="0" indent="0" algn="l" rtl="0">
              <a:spcBef>
                <a:spcPts val="1800"/>
              </a:spcBef>
              <a:spcAft>
                <a:spcPts val="0"/>
              </a:spcAft>
              <a:buNone/>
            </a:pPr>
            <a:endParaRPr dirty="0"/>
          </a:p>
        </p:txBody>
      </p:sp>
      <p:sp>
        <p:nvSpPr>
          <p:cNvPr id="112" name="Google Shape;112;p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ddb9dffd62_0_6: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lnSpc>
                <a:spcPct val="115000"/>
              </a:lnSpc>
              <a:spcBef>
                <a:spcPts val="1200"/>
              </a:spcBef>
              <a:spcAft>
                <a:spcPts val="0"/>
              </a:spcAft>
              <a:buNone/>
            </a:pPr>
            <a:r>
              <a:rPr lang="en-CA" b="1" dirty="0">
                <a:solidFill>
                  <a:schemeClr val="dk1"/>
                </a:solidFill>
              </a:rPr>
              <a:t> </a:t>
            </a:r>
            <a:endParaRPr dirty="0">
              <a:solidFill>
                <a:schemeClr val="dk1"/>
              </a:solidFill>
            </a:endParaRPr>
          </a:p>
          <a:p>
            <a:pPr marL="0" lvl="0" indent="0" algn="l" rtl="0">
              <a:spcBef>
                <a:spcPts val="0"/>
              </a:spcBef>
              <a:spcAft>
                <a:spcPts val="0"/>
              </a:spcAft>
              <a:buNone/>
            </a:pPr>
            <a:endParaRPr dirty="0"/>
          </a:p>
        </p:txBody>
      </p:sp>
      <p:sp>
        <p:nvSpPr>
          <p:cNvPr id="119" name="Google Shape;119;gddb9dffd62_0_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e10c35980e_1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e10c35980e_1_0: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lnSpc>
                <a:spcPct val="115000"/>
              </a:lnSpc>
              <a:spcBef>
                <a:spcPts val="1200"/>
              </a:spcBef>
              <a:spcAft>
                <a:spcPts val="1200"/>
              </a:spcAft>
              <a:buNone/>
            </a:pPr>
            <a:endParaRPr b="1" dirty="0">
              <a:solidFill>
                <a:schemeClr val="dk1"/>
              </a:solidFill>
              <a:highlight>
                <a:srgbClr val="FFFFFF"/>
              </a:highligh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e0f05db417_0_1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e0f05db417_0_19: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158750" lvl="0" indent="0" algn="l" rtl="0">
              <a:spcBef>
                <a:spcPts val="1200"/>
              </a:spcBef>
              <a:spcAft>
                <a:spcPts val="0"/>
              </a:spcAft>
              <a:buNone/>
            </a:pP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 name="Google Shape;17;p7"/>
          <p:cNvSpPr txBox="1">
            <a:spLocks noGrp="1"/>
          </p:cNvSpPr>
          <p:nvPr>
            <p:ph type="title"/>
          </p:nvPr>
        </p:nvSpPr>
        <p:spPr>
          <a:xfrm>
            <a:off x="1420091" y="2203162"/>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0"/>
        <p:cNvGrpSpPr/>
        <p:nvPr/>
      </p:nvGrpSpPr>
      <p:grpSpPr>
        <a:xfrm>
          <a:off x="0" y="0"/>
          <a:ext cx="0" cy="0"/>
          <a:chOff x="0" y="0"/>
          <a:chExt cx="0" cy="0"/>
        </a:xfrm>
      </p:grpSpPr>
      <p:sp>
        <p:nvSpPr>
          <p:cNvPr id="61" name="Google Shape;61;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5"/>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3" name="Google Shape;63;p1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1"/>
        <p:cNvGrpSpPr/>
        <p:nvPr/>
      </p:nvGrpSpPr>
      <p:grpSpPr>
        <a:xfrm>
          <a:off x="0" y="0"/>
          <a:ext cx="0" cy="0"/>
          <a:chOff x="0" y="0"/>
          <a:chExt cx="0" cy="0"/>
        </a:xfrm>
      </p:grpSpPr>
      <p:sp>
        <p:nvSpPr>
          <p:cNvPr id="72" name="Google Shape;72;p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
        <p:cNvGrpSpPr/>
        <p:nvPr/>
      </p:nvGrpSpPr>
      <p:grpSpPr>
        <a:xfrm>
          <a:off x="0" y="0"/>
          <a:ext cx="0" cy="0"/>
          <a:chOff x="0" y="0"/>
          <a:chExt cx="0" cy="0"/>
        </a:xfrm>
      </p:grpSpPr>
      <p:sp>
        <p:nvSpPr>
          <p:cNvPr id="19" name="Google Shape;19;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0" name="Google Shape;20;p8"/>
          <p:cNvGrpSpPr/>
          <p:nvPr/>
        </p:nvGrpSpPr>
        <p:grpSpPr>
          <a:xfrm>
            <a:off x="0" y="6026478"/>
            <a:ext cx="11958172" cy="832052"/>
            <a:chOff x="0" y="6026478"/>
            <a:chExt cx="11958172" cy="832052"/>
          </a:xfrm>
        </p:grpSpPr>
        <p:pic>
          <p:nvPicPr>
            <p:cNvPr id="21" name="Google Shape;21;p8"/>
            <p:cNvPicPr preferRelativeResize="0"/>
            <p:nvPr/>
          </p:nvPicPr>
          <p:blipFill rotWithShape="1">
            <a:blip r:embed="rId2">
              <a:alphaModFix/>
            </a:blip>
            <a:srcRect/>
            <a:stretch/>
          </p:blipFill>
          <p:spPr>
            <a:xfrm>
              <a:off x="9076267" y="6026478"/>
              <a:ext cx="2881905" cy="699428"/>
            </a:xfrm>
            <a:prstGeom prst="rect">
              <a:avLst/>
            </a:prstGeom>
            <a:noFill/>
            <a:ln>
              <a:noFill/>
            </a:ln>
          </p:spPr>
        </p:pic>
        <p:sp>
          <p:nvSpPr>
            <p:cNvPr id="22" name="Google Shape;22;p8"/>
            <p:cNvSpPr/>
            <p:nvPr/>
          </p:nvSpPr>
          <p:spPr>
            <a:xfrm>
              <a:off x="0" y="6176962"/>
              <a:ext cx="9465730" cy="651735"/>
            </a:xfrm>
            <a:prstGeom prst="homePlate">
              <a:avLst>
                <a:gd name="adj" fmla="val 50000"/>
              </a:avLst>
            </a:prstGeom>
            <a:solidFill>
              <a:srgbClr val="82080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3" name="Google Shape;23;p8"/>
            <p:cNvSpPr/>
            <p:nvPr/>
          </p:nvSpPr>
          <p:spPr>
            <a:xfrm>
              <a:off x="2865" y="6311900"/>
              <a:ext cx="9396127" cy="546630"/>
            </a:xfrm>
            <a:prstGeom prst="homePlate">
              <a:avLst>
                <a:gd name="adj" fmla="val 50000"/>
              </a:avLst>
            </a:prstGeom>
            <a:solidFill>
              <a:srgbClr val="4874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4" name="Google Shape;24;p8"/>
            <p:cNvSpPr txBox="1"/>
            <p:nvPr/>
          </p:nvSpPr>
          <p:spPr>
            <a:xfrm>
              <a:off x="347130" y="6413698"/>
              <a:ext cx="8565050" cy="307777"/>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CA">
                  <a:solidFill>
                    <a:schemeClr val="lt1"/>
                  </a:solidFill>
                </a:rPr>
                <a:t>Loading Up Your Resource Arsenal - A Look at the LBS tools created in 2020-2021</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82080A"/>
              </a:buClr>
              <a:buSzPts val="1800"/>
              <a:buNone/>
              <a:defRPr b="1">
                <a:solidFill>
                  <a:srgbClr val="82080A"/>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8" name="Google Shape;28;p9"/>
          <p:cNvGrpSpPr/>
          <p:nvPr/>
        </p:nvGrpSpPr>
        <p:grpSpPr>
          <a:xfrm>
            <a:off x="0" y="6026478"/>
            <a:ext cx="11958172" cy="832052"/>
            <a:chOff x="0" y="6026478"/>
            <a:chExt cx="11958172" cy="832052"/>
          </a:xfrm>
        </p:grpSpPr>
        <p:pic>
          <p:nvPicPr>
            <p:cNvPr id="29" name="Google Shape;29;p9"/>
            <p:cNvPicPr preferRelativeResize="0"/>
            <p:nvPr/>
          </p:nvPicPr>
          <p:blipFill rotWithShape="1">
            <a:blip r:embed="rId2">
              <a:alphaModFix/>
            </a:blip>
            <a:srcRect/>
            <a:stretch/>
          </p:blipFill>
          <p:spPr>
            <a:xfrm>
              <a:off x="9076267" y="6026478"/>
              <a:ext cx="2881905" cy="699428"/>
            </a:xfrm>
            <a:prstGeom prst="rect">
              <a:avLst/>
            </a:prstGeom>
            <a:noFill/>
            <a:ln>
              <a:noFill/>
            </a:ln>
          </p:spPr>
        </p:pic>
        <p:sp>
          <p:nvSpPr>
            <p:cNvPr id="30" name="Google Shape;30;p9"/>
            <p:cNvSpPr/>
            <p:nvPr/>
          </p:nvSpPr>
          <p:spPr>
            <a:xfrm>
              <a:off x="0" y="6176962"/>
              <a:ext cx="9465730" cy="651735"/>
            </a:xfrm>
            <a:prstGeom prst="homePlate">
              <a:avLst>
                <a:gd name="adj" fmla="val 50000"/>
              </a:avLst>
            </a:prstGeom>
            <a:solidFill>
              <a:srgbClr val="82080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1" name="Google Shape;31;p9"/>
            <p:cNvSpPr/>
            <p:nvPr/>
          </p:nvSpPr>
          <p:spPr>
            <a:xfrm>
              <a:off x="2865" y="6311900"/>
              <a:ext cx="9396127" cy="546630"/>
            </a:xfrm>
            <a:prstGeom prst="homePlate">
              <a:avLst>
                <a:gd name="adj" fmla="val 50000"/>
              </a:avLst>
            </a:prstGeom>
            <a:solidFill>
              <a:srgbClr val="4874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 name="Google Shape;32;p9"/>
            <p:cNvSpPr txBox="1"/>
            <p:nvPr/>
          </p:nvSpPr>
          <p:spPr>
            <a:xfrm>
              <a:off x="347130" y="6413698"/>
              <a:ext cx="847489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CA">
                  <a:solidFill>
                    <a:schemeClr val="lt1"/>
                  </a:solidFill>
                </a:rPr>
                <a:t> Loading Up Your Resource Arsenal - A Look at the LBS tools created in 2020-2021</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3"/>
        <p:cNvGrpSpPr/>
        <p:nvPr/>
      </p:nvGrpSpPr>
      <p:grpSpPr>
        <a:xfrm>
          <a:off x="0" y="0"/>
          <a:ext cx="0" cy="0"/>
          <a:chOff x="0" y="0"/>
          <a:chExt cx="0" cy="0"/>
        </a:xfrm>
      </p:grpSpPr>
      <p:sp>
        <p:nvSpPr>
          <p:cNvPr id="34" name="Google Shape;34;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a:lvl1pPr>
            <a:lvl2pPr marL="0" lvl="1" indent="0" algn="r">
              <a:lnSpc>
                <a:spcPct val="100000"/>
              </a:lnSpc>
              <a:spcBef>
                <a:spcPts val="0"/>
              </a:spcBef>
              <a:spcAft>
                <a:spcPts val="0"/>
              </a:spcAft>
              <a:buSzPts val="1200"/>
              <a:buNone/>
              <a:defRPr/>
            </a:lvl2pPr>
            <a:lvl3pPr marL="0" lvl="2" indent="0" algn="r">
              <a:lnSpc>
                <a:spcPct val="100000"/>
              </a:lnSpc>
              <a:spcBef>
                <a:spcPts val="0"/>
              </a:spcBef>
              <a:spcAft>
                <a:spcPts val="0"/>
              </a:spcAft>
              <a:buSzPts val="1200"/>
              <a:buNone/>
              <a:defRPr/>
            </a:lvl3pPr>
            <a:lvl4pPr marL="0" lvl="3" indent="0" algn="r">
              <a:lnSpc>
                <a:spcPct val="100000"/>
              </a:lnSpc>
              <a:spcBef>
                <a:spcPts val="0"/>
              </a:spcBef>
              <a:spcAft>
                <a:spcPts val="0"/>
              </a:spcAft>
              <a:buSzPts val="1200"/>
              <a:buNone/>
              <a:defRPr/>
            </a:lvl4pPr>
            <a:lvl5pPr marL="0" lvl="4" indent="0" algn="r">
              <a:lnSpc>
                <a:spcPct val="100000"/>
              </a:lnSpc>
              <a:spcBef>
                <a:spcPts val="0"/>
              </a:spcBef>
              <a:spcAft>
                <a:spcPts val="0"/>
              </a:spcAft>
              <a:buSzPts val="1200"/>
              <a:buNone/>
              <a:defRPr/>
            </a:lvl5pPr>
            <a:lvl6pPr marL="0" lvl="5" indent="0" algn="r">
              <a:lnSpc>
                <a:spcPct val="100000"/>
              </a:lnSpc>
              <a:spcBef>
                <a:spcPts val="0"/>
              </a:spcBef>
              <a:spcAft>
                <a:spcPts val="0"/>
              </a:spcAft>
              <a:buSzPts val="1200"/>
              <a:buNone/>
              <a:defRPr/>
            </a:lvl6pPr>
            <a:lvl7pPr marL="0" lvl="6" indent="0" algn="r">
              <a:lnSpc>
                <a:spcPct val="100000"/>
              </a:lnSpc>
              <a:spcBef>
                <a:spcPts val="0"/>
              </a:spcBef>
              <a:spcAft>
                <a:spcPts val="0"/>
              </a:spcAft>
              <a:buSzPts val="1200"/>
              <a:buNone/>
              <a:defRPr/>
            </a:lvl7pPr>
            <a:lvl8pPr marL="0" lvl="7" indent="0" algn="r">
              <a:lnSpc>
                <a:spcPct val="100000"/>
              </a:lnSpc>
              <a:spcBef>
                <a:spcPts val="0"/>
              </a:spcBef>
              <a:spcAft>
                <a:spcPts val="0"/>
              </a:spcAft>
              <a:buSzPts val="1200"/>
              <a:buNone/>
              <a:defRPr/>
            </a:lvl8pPr>
            <a:lvl9pPr marL="0" lvl="8" indent="0" algn="r">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1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a:lvl1pPr>
            <a:lvl2pPr marL="0" lvl="1" indent="0" algn="r">
              <a:lnSpc>
                <a:spcPct val="100000"/>
              </a:lnSpc>
              <a:spcBef>
                <a:spcPts val="0"/>
              </a:spcBef>
              <a:spcAft>
                <a:spcPts val="0"/>
              </a:spcAft>
              <a:buSzPts val="1200"/>
              <a:buNone/>
              <a:defRPr/>
            </a:lvl2pPr>
            <a:lvl3pPr marL="0" lvl="2" indent="0" algn="r">
              <a:lnSpc>
                <a:spcPct val="100000"/>
              </a:lnSpc>
              <a:spcBef>
                <a:spcPts val="0"/>
              </a:spcBef>
              <a:spcAft>
                <a:spcPts val="0"/>
              </a:spcAft>
              <a:buSzPts val="1200"/>
              <a:buNone/>
              <a:defRPr/>
            </a:lvl3pPr>
            <a:lvl4pPr marL="0" lvl="3" indent="0" algn="r">
              <a:lnSpc>
                <a:spcPct val="100000"/>
              </a:lnSpc>
              <a:spcBef>
                <a:spcPts val="0"/>
              </a:spcBef>
              <a:spcAft>
                <a:spcPts val="0"/>
              </a:spcAft>
              <a:buSzPts val="1200"/>
              <a:buNone/>
              <a:defRPr/>
            </a:lvl4pPr>
            <a:lvl5pPr marL="0" lvl="4" indent="0" algn="r">
              <a:lnSpc>
                <a:spcPct val="100000"/>
              </a:lnSpc>
              <a:spcBef>
                <a:spcPts val="0"/>
              </a:spcBef>
              <a:spcAft>
                <a:spcPts val="0"/>
              </a:spcAft>
              <a:buSzPts val="1200"/>
              <a:buNone/>
              <a:defRPr/>
            </a:lvl5pPr>
            <a:lvl6pPr marL="0" lvl="5" indent="0" algn="r">
              <a:lnSpc>
                <a:spcPct val="100000"/>
              </a:lnSpc>
              <a:spcBef>
                <a:spcPts val="0"/>
              </a:spcBef>
              <a:spcAft>
                <a:spcPts val="0"/>
              </a:spcAft>
              <a:buSzPts val="1200"/>
              <a:buNone/>
              <a:defRPr/>
            </a:lvl6pPr>
            <a:lvl7pPr marL="0" lvl="6" indent="0" algn="r">
              <a:lnSpc>
                <a:spcPct val="100000"/>
              </a:lnSpc>
              <a:spcBef>
                <a:spcPts val="0"/>
              </a:spcBef>
              <a:spcAft>
                <a:spcPts val="0"/>
              </a:spcAft>
              <a:buSzPts val="1200"/>
              <a:buNone/>
              <a:defRPr/>
            </a:lvl7pPr>
            <a:lvl8pPr marL="0" lvl="7" indent="0" algn="r">
              <a:lnSpc>
                <a:spcPct val="100000"/>
              </a:lnSpc>
              <a:spcBef>
                <a:spcPts val="0"/>
              </a:spcBef>
              <a:spcAft>
                <a:spcPts val="0"/>
              </a:spcAft>
              <a:buSzPts val="1200"/>
              <a:buNone/>
              <a:defRPr/>
            </a:lvl8pPr>
            <a:lvl9pPr marL="0" lvl="8" indent="0" algn="r">
              <a:lnSpc>
                <a:spcPct val="100000"/>
              </a:lnSpc>
              <a:spcBef>
                <a:spcPts val="0"/>
              </a:spcBef>
              <a:spcAft>
                <a:spcPts val="0"/>
              </a:spcAft>
              <a:buSzPts val="1200"/>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1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1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1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9" name="Google Shape;59;p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82080A"/>
              </a:buClr>
              <a:buSzPts val="4400"/>
              <a:buFont typeface="Calibri"/>
              <a:buNone/>
              <a:defRPr sz="4400" b="1" i="0" u="none" strike="noStrike" cap="none">
                <a:solidFill>
                  <a:srgbClr val="82080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grpSp>
        <p:nvGrpSpPr>
          <p:cNvPr id="10" name="Google Shape;10;p6"/>
          <p:cNvGrpSpPr/>
          <p:nvPr/>
        </p:nvGrpSpPr>
        <p:grpSpPr>
          <a:xfrm>
            <a:off x="0" y="6026478"/>
            <a:ext cx="11958172" cy="832052"/>
            <a:chOff x="0" y="6026478"/>
            <a:chExt cx="11958172" cy="832052"/>
          </a:xfrm>
        </p:grpSpPr>
        <p:pic>
          <p:nvPicPr>
            <p:cNvPr id="11" name="Google Shape;11;p6"/>
            <p:cNvPicPr preferRelativeResize="0"/>
            <p:nvPr/>
          </p:nvPicPr>
          <p:blipFill rotWithShape="1">
            <a:blip r:embed="rId14">
              <a:alphaModFix/>
            </a:blip>
            <a:srcRect/>
            <a:stretch/>
          </p:blipFill>
          <p:spPr>
            <a:xfrm>
              <a:off x="9076267" y="6026478"/>
              <a:ext cx="2881905" cy="699428"/>
            </a:xfrm>
            <a:prstGeom prst="rect">
              <a:avLst/>
            </a:prstGeom>
            <a:noFill/>
            <a:ln>
              <a:noFill/>
            </a:ln>
          </p:spPr>
        </p:pic>
        <p:sp>
          <p:nvSpPr>
            <p:cNvPr id="12" name="Google Shape;12;p6"/>
            <p:cNvSpPr/>
            <p:nvPr/>
          </p:nvSpPr>
          <p:spPr>
            <a:xfrm>
              <a:off x="0" y="6176962"/>
              <a:ext cx="9465730" cy="651735"/>
            </a:xfrm>
            <a:prstGeom prst="homePlate">
              <a:avLst>
                <a:gd name="adj" fmla="val 50000"/>
              </a:avLst>
            </a:prstGeom>
            <a:solidFill>
              <a:srgbClr val="82080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 name="Google Shape;13;p6"/>
            <p:cNvSpPr/>
            <p:nvPr/>
          </p:nvSpPr>
          <p:spPr>
            <a:xfrm>
              <a:off x="2865" y="6311900"/>
              <a:ext cx="9396127" cy="546630"/>
            </a:xfrm>
            <a:prstGeom prst="homePlate">
              <a:avLst>
                <a:gd name="adj" fmla="val 50000"/>
              </a:avLst>
            </a:prstGeom>
            <a:solidFill>
              <a:srgbClr val="48742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 name="Google Shape;14;p6"/>
            <p:cNvSpPr txBox="1"/>
            <p:nvPr/>
          </p:nvSpPr>
          <p:spPr>
            <a:xfrm>
              <a:off x="347130" y="6413698"/>
              <a:ext cx="8196732" cy="307777"/>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CA">
                  <a:solidFill>
                    <a:schemeClr val="lt1"/>
                  </a:solidFill>
                </a:rPr>
                <a:t>Loading Up Your Resource Arsenal - A Look at the LBS tools created in 2020-2021</a:t>
              </a:r>
              <a:endParaRPr/>
            </a:p>
          </p:txBody>
        </p: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channel.ca/sites/default/files/paragraph/LNW%20A%20Collection%20of%20WF-WP%20Literacy%20Resources%20%20March%207_2021%20final.pdf"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hyperlink" Target="https://www.llsc.on.ca/skills_for_work"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hyperlink" Target="https://youtu.be/QkvYbDMxqCU"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llsc.on.ca/skills_for_work"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www.communityliteracyofontario.ca/wp/wp-content/uploads/Highlights-of-the-Labour-Market-Information-Making-It-Work-for-You-Webinar.pdf" TargetMode="External"/><Relationship Id="rId7" Type="http://schemas.openxmlformats.org/officeDocument/2006/relationships/hyperlink" Target="https://www.communityliteracyofontario.ca/wp/wp-content/uploads/new-resource.pdf"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hyperlink" Target="https://www.communityliteracyofontario.ca/wp/wp-content/uploads/Newsletter-Employment-Resources-Guide.pdf" TargetMode="Externa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hyperlink" Target="https://www.llsc.on.ca/gamification"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hyperlink" Target="https://youtu.be/cXVjiy4gm98"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earningnetworks.ca/workforce/"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hyperlink" Target="https://youtu.be/Z1F3nPsfnyQ"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quillnetwork.com/resources/resources/"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hyperlink" Target="https://irp.cdn-website.com/1a9192fe/files/uploaded/Pandemic%20Manual%20FINAL%20.pdf"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hyperlink" Target="https://youtu.be/0Et9vpKH4-Q"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bsresourcesandforum.contactnorth.ca/"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8" Type="http://schemas.openxmlformats.org/officeDocument/2006/relationships/hyperlink" Target="https://www.communityliteracyofontario.ca/wp/wp-content/uploads/Supporting-Learners-with-Multiple-Barriers-Report-1.pdf" TargetMode="External"/><Relationship Id="rId3" Type="http://schemas.openxmlformats.org/officeDocument/2006/relationships/hyperlink" Target="http://www.communityliteracyofontario.ca/about-us/news/" TargetMode="External"/><Relationship Id="rId7"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www.communityliteracyofontario.ca/wp/wp-content/uploads/Promotional-Text-for-Digital-Success-Stories.pdf" TargetMode="External"/><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hyperlink" Target="https://www.communityliteracyofontario.ca/wp/wp-content/uploads/Promotion-of-Digital-Literacy-Resource.docx.pdf"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e-channel.ca/practitioners/pop-pd-resourc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e-channel@contactnorth.ca"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quillnetwork.com/resources/resources/"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s://youtu.be/cZ6gy_wUOZo" TargetMode="External"/><Relationship Id="rId7"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hyperlink" Target="https://youtu.be/UB5EBLeGTXI" TargetMode="External"/><Relationship Id="rId4" Type="http://schemas.openxmlformats.org/officeDocument/2006/relationships/hyperlink" Target="https://youtu.be/UVa6YHeVv5c"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learningnetworks.ca/resources-publications/popuppd/" TargetMode="External"/><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hyperlink" Target="https://taskbasedactivitiesforlbs.ca/" TargetMode="External"/><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hyperlink" Target="https://www.communityliteracyofontario.ca/wp/wp-content/uploads/Reach-Out-4-Mental-Health-Campaign-Info-Aug-2020.pdf"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hyperlink" Target="https://www.communityliteracyofontario.ca/wp/wp-content/uploads/Mental-Health-Campaign-Resources-NEWS.pdf" TargetMode="Externa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hyperlink" Target="https://onlc.ca/online-store/"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hyperlink" Target="https://www.coalition.ca/bibliotheque/fonds-de-traduction/"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hyperlink" Target="https://www.coalition.ca/bibliotheque/publications/"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hyperlink" Target="https://www.coalition.ca/bibliotheque/communaute-de-partage/" TargetMode="External"/><Relationship Id="rId5" Type="http://schemas.openxmlformats.org/officeDocument/2006/relationships/hyperlink" Target="https://www.coalition.ca/bibliotheque/ressources/" TargetMode="External"/><Relationship Id="rId4" Type="http://schemas.openxmlformats.org/officeDocument/2006/relationships/hyperlink" Target="https://www.coalition.ca/bibliotheque/webinaires/"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teachonline.ca/fr/les-ressources-en-mati%C3%A8re-de-zoom-%C3%A0-l%E2%80%99intention-des-%C3%A9tudiantes-et-%C3%A9tudiants" TargetMode="External"/><Relationship Id="rId3" Type="http://schemas.openxmlformats.org/officeDocument/2006/relationships/hyperlink" Target="https://e-channel.ca/practitioners/lbs-research/performance-measures-for-online-programs-report" TargetMode="External"/><Relationship Id="rId7" Type="http://schemas.openxmlformats.org/officeDocument/2006/relationships/hyperlink" Target="https://teachonline.ca/training-opportunities/zoom-resources-students"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hyperlink" Target="https://teachonline.ca/fr/la-formation-et-les-ressources-en-mati%C3%A8re-de-zoom-%C3%A0-l%E2%80%99intention-du-corps-professoral-et-du-personnel-enseignant" TargetMode="External"/><Relationship Id="rId5" Type="http://schemas.openxmlformats.org/officeDocument/2006/relationships/hyperlink" Target="https://teachonline.ca/training-opportunities/free-resources-teaching-with-zoom" TargetMode="External"/><Relationship Id="rId4" Type="http://schemas.openxmlformats.org/officeDocument/2006/relationships/hyperlink" Target="https://echannelconnect.contactnorth.ca/help/"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learningnetworks.ca/"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e-channel.ca/practitioners/pop-pd-resources" TargetMode="External"/><Relationship Id="rId7"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learningnetworks.ca/resources-publications/popuppd/" TargetMode="External"/><Relationship Id="rId5" Type="http://schemas.openxmlformats.org/officeDocument/2006/relationships/hyperlink" Target="https://surveys.oalcf-echannel-repository.ca/s3/Web-1-Loading-Up-your-Resource-Arsenal" TargetMode="External"/><Relationship Id="rId4" Type="http://schemas.openxmlformats.org/officeDocument/2006/relationships/hyperlink" Target="https://apprentissageenligne.ca/formateurs/programme-afb-ressources-de-la-communaute-de-pratique-en-ligneDo"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teracybasics.ca/lbs-orientation-introduction/"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literacybasics.c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hyperlink" Target="https://sites.google.com/view/apprenticeship-resources/home" TargetMode="External"/><Relationship Id="rId4" Type="http://schemas.openxmlformats.org/officeDocument/2006/relationships/hyperlink" Target="https://northernliteracynetworks.ca/wp-content/uploads/2021/05/Skilled-Trades-Resource-Compendium-Opens-in-Excel-Last-Update-May-1-2021.xlsx"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laubach-on.ca/bookstore/book/get-set-for-manufacturin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www.laubach-on.ca/bookstore/book/get-set-for-health-service-support-jobs"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www.communityliteracyofontario.ca/wp/wp-content/uploads/Promotional-of-Curriculum-Website.pdf" TargetMode="External"/><Relationship Id="rId7" Type="http://schemas.openxmlformats.org/officeDocument/2006/relationships/hyperlink" Target="https://www.communityliteracyofontario.ca/wp/wp-content/uploads/intro-for-News-section-of-website.pdf"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hyperlink" Target="https://www.communityliteracyofontario.ca/wp/wp-content/uploads/Promotional-of-Landscaping-Curriculum-Website.pdf" TargetMode="Externa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s://sites.google.com/view/apprenticeship-resources/personal-support-worker"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fontScale="77500" lnSpcReduction="20000"/>
          </a:bodyPr>
          <a:lstStyle/>
          <a:p>
            <a:pPr marL="0" lvl="0" indent="0" algn="ctr" rtl="0">
              <a:lnSpc>
                <a:spcPct val="90000"/>
              </a:lnSpc>
              <a:spcBef>
                <a:spcPts val="0"/>
              </a:spcBef>
              <a:spcAft>
                <a:spcPts val="0"/>
              </a:spcAft>
              <a:buSzPct val="33333"/>
              <a:buNone/>
            </a:pPr>
            <a:r>
              <a:rPr lang="en-CA" sz="7200" b="1">
                <a:solidFill>
                  <a:srgbClr val="82080A"/>
                </a:solidFill>
              </a:rPr>
              <a:t>Loading Up Your Resource Arsenal</a:t>
            </a:r>
            <a:endParaRPr sz="7200" b="1">
              <a:solidFill>
                <a:srgbClr val="82080A"/>
              </a:solidFill>
            </a:endParaRPr>
          </a:p>
          <a:p>
            <a:pPr marL="0" lvl="0" indent="0" algn="ctr" rtl="0">
              <a:lnSpc>
                <a:spcPct val="90000"/>
              </a:lnSpc>
              <a:spcBef>
                <a:spcPts val="1000"/>
              </a:spcBef>
              <a:spcAft>
                <a:spcPts val="0"/>
              </a:spcAft>
              <a:buClr>
                <a:schemeClr val="dk1"/>
              </a:buClr>
              <a:buSzPct val="100000"/>
              <a:buNone/>
            </a:pPr>
            <a:r>
              <a:rPr lang="en-CA"/>
              <a:t>June 25, 2021</a:t>
            </a:r>
            <a:endParaRPr/>
          </a:p>
        </p:txBody>
      </p:sp>
      <p:pic>
        <p:nvPicPr>
          <p:cNvPr id="81" name="Google Shape;81;p1"/>
          <p:cNvPicPr preferRelativeResize="0"/>
          <p:nvPr/>
        </p:nvPicPr>
        <p:blipFill rotWithShape="1">
          <a:blip r:embed="rId3">
            <a:alphaModFix/>
          </a:blip>
          <a:srcRect/>
          <a:stretch/>
        </p:blipFill>
        <p:spPr>
          <a:xfrm>
            <a:off x="3621645" y="354392"/>
            <a:ext cx="5053211" cy="277431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ddb9dffd62_0_21"/>
          <p:cNvSpPr txBox="1">
            <a:spLocks noGrp="1"/>
          </p:cNvSpPr>
          <p:nvPr>
            <p:ph type="title"/>
          </p:nvPr>
        </p:nvSpPr>
        <p:spPr>
          <a:xfrm>
            <a:off x="838200" y="236450"/>
            <a:ext cx="10515600" cy="9828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800"/>
              <a:buNone/>
            </a:pPr>
            <a:r>
              <a:rPr lang="en-CA"/>
              <a:t>Employment - Literacy Northwest</a:t>
            </a:r>
            <a:endParaRPr/>
          </a:p>
        </p:txBody>
      </p:sp>
      <p:sp>
        <p:nvSpPr>
          <p:cNvPr id="150" name="Google Shape;150;gddb9dffd62_0_21"/>
          <p:cNvSpPr txBox="1">
            <a:spLocks noGrp="1"/>
          </p:cNvSpPr>
          <p:nvPr>
            <p:ph type="body" idx="1"/>
          </p:nvPr>
        </p:nvSpPr>
        <p:spPr>
          <a:xfrm>
            <a:off x="5272000" y="1311650"/>
            <a:ext cx="5850600" cy="4419600"/>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1200"/>
              </a:spcBef>
              <a:spcAft>
                <a:spcPts val="0"/>
              </a:spcAft>
              <a:buSzPts val="1018"/>
              <a:buNone/>
            </a:pPr>
            <a:r>
              <a:rPr lang="en-CA" sz="2605" u="sng">
                <a:solidFill>
                  <a:schemeClr val="hlink"/>
                </a:solidFill>
                <a:highlight>
                  <a:srgbClr val="FFFFFF"/>
                </a:highlight>
                <a:hlinkClick r:id="rId3"/>
              </a:rPr>
              <a:t>A Collection of Workforce and Workplace Literacy Resources</a:t>
            </a:r>
            <a:endParaRPr sz="2605"/>
          </a:p>
          <a:p>
            <a:pPr marL="0" lvl="0" indent="0" algn="l" rtl="0">
              <a:lnSpc>
                <a:spcPct val="95000"/>
              </a:lnSpc>
              <a:spcBef>
                <a:spcPts val="1200"/>
              </a:spcBef>
              <a:spcAft>
                <a:spcPts val="1200"/>
              </a:spcAft>
              <a:buClr>
                <a:schemeClr val="dk1"/>
              </a:buClr>
              <a:buSzPts val="1018"/>
              <a:buFont typeface="Arial"/>
              <a:buNone/>
            </a:pPr>
            <a:r>
              <a:rPr lang="en-CA" sz="2605"/>
              <a:t>This collection of workforce and workplace literacy resources was developed by Literacy Northwest.  They also acknowledge the work of other organizations that have pulled together relevant workforce and workplace materials to support adult literacy practitioners in Ontario.</a:t>
            </a:r>
            <a:endParaRPr sz="2605"/>
          </a:p>
        </p:txBody>
      </p:sp>
      <p:pic>
        <p:nvPicPr>
          <p:cNvPr id="151" name="Google Shape;151;gddb9dffd62_0_21"/>
          <p:cNvPicPr preferRelativeResize="0"/>
          <p:nvPr/>
        </p:nvPicPr>
        <p:blipFill>
          <a:blip r:embed="rId4">
            <a:alphaModFix/>
          </a:blip>
          <a:stretch>
            <a:fillRect/>
          </a:stretch>
        </p:blipFill>
        <p:spPr>
          <a:xfrm>
            <a:off x="838200" y="1219250"/>
            <a:ext cx="3722907" cy="4694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dff7972443_0_43"/>
          <p:cNvSpPr txBox="1">
            <a:spLocks noGrp="1"/>
          </p:cNvSpPr>
          <p:nvPr>
            <p:ph type="title"/>
          </p:nvPr>
        </p:nvSpPr>
        <p:spPr>
          <a:xfrm>
            <a:off x="838200" y="365125"/>
            <a:ext cx="10515600" cy="1173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CA"/>
              <a:t>Employment - Literacy Link South Central</a:t>
            </a:r>
            <a:endParaRPr/>
          </a:p>
        </p:txBody>
      </p:sp>
      <p:sp>
        <p:nvSpPr>
          <p:cNvPr id="157" name="Google Shape;157;gdff7972443_0_43"/>
          <p:cNvSpPr txBox="1">
            <a:spLocks noGrp="1"/>
          </p:cNvSpPr>
          <p:nvPr>
            <p:ph type="body" idx="2"/>
          </p:nvPr>
        </p:nvSpPr>
        <p:spPr>
          <a:xfrm>
            <a:off x="4268075" y="1467125"/>
            <a:ext cx="7286700" cy="4442400"/>
          </a:xfrm>
          <a:prstGeom prst="rect">
            <a:avLst/>
          </a:prstGeom>
        </p:spPr>
        <p:txBody>
          <a:bodyPr spcFirstLastPara="1" wrap="square" lIns="91425" tIns="45700" rIns="91425" bIns="45700" anchor="t" anchorCtr="0">
            <a:noAutofit/>
          </a:bodyPr>
          <a:lstStyle/>
          <a:p>
            <a:pPr marL="89999" lvl="0" indent="0" algn="l" rtl="0">
              <a:lnSpc>
                <a:spcPct val="115000"/>
              </a:lnSpc>
              <a:spcBef>
                <a:spcPts val="1200"/>
              </a:spcBef>
              <a:spcAft>
                <a:spcPts val="0"/>
              </a:spcAft>
              <a:buClr>
                <a:schemeClr val="dk1"/>
              </a:buClr>
              <a:buSzPts val="1100"/>
              <a:buFont typeface="Arial"/>
              <a:buNone/>
            </a:pPr>
            <a:r>
              <a:rPr lang="en-CA" sz="2000" u="sng">
                <a:solidFill>
                  <a:schemeClr val="hlink"/>
                </a:solidFill>
                <a:hlinkClick r:id="rId3"/>
              </a:rPr>
              <a:t>Soft Skills Assessment Tool for Manufacturing</a:t>
            </a:r>
            <a:r>
              <a:rPr lang="en-CA" sz="2000">
                <a:solidFill>
                  <a:srgbClr val="222222"/>
                </a:solidFill>
                <a:highlight>
                  <a:srgbClr val="FFFFFF"/>
                </a:highlight>
              </a:rPr>
              <a:t> c</a:t>
            </a:r>
            <a:r>
              <a:rPr lang="en-CA" sz="2000">
                <a:highlight>
                  <a:schemeClr val="lt1"/>
                </a:highlight>
              </a:rPr>
              <a:t>an be used to measure the top soft skills required in a manufacturing environment. It's a 2-part assessment that includes a Life Effectiveness Questionnaire (LEQ) and a Situational Judgement Test (SJT) offering nine real-life workplace scenarios along with possible response options. There is both a Guidebook on how to use the tool and interpret the results, and a Scoring Package as well. There are also several reports related to the project that produced this tool that are available at the link above. </a:t>
            </a:r>
            <a:endParaRPr sz="2000" u="sng">
              <a:highlight>
                <a:schemeClr val="lt1"/>
              </a:highlight>
            </a:endParaRPr>
          </a:p>
          <a:p>
            <a:pPr marL="89999" lvl="0" indent="0" algn="l" rtl="0">
              <a:lnSpc>
                <a:spcPct val="115000"/>
              </a:lnSpc>
              <a:spcBef>
                <a:spcPts val="1200"/>
              </a:spcBef>
              <a:spcAft>
                <a:spcPts val="1200"/>
              </a:spcAft>
              <a:buClr>
                <a:schemeClr val="dk1"/>
              </a:buClr>
              <a:buSzPts val="1100"/>
              <a:buFont typeface="Arial"/>
              <a:buNone/>
            </a:pPr>
            <a:r>
              <a:rPr lang="en-CA" sz="2000">
                <a:highlight>
                  <a:schemeClr val="lt1"/>
                </a:highlight>
              </a:rPr>
              <a:t>The Soft Skills Assessment Tool for Manufacturing</a:t>
            </a:r>
            <a:r>
              <a:rPr lang="en-CA" sz="2000">
                <a:solidFill>
                  <a:schemeClr val="dk2"/>
                </a:solidFill>
                <a:highlight>
                  <a:srgbClr val="FFFFFF"/>
                </a:highlight>
              </a:rPr>
              <a:t> </a:t>
            </a:r>
            <a:r>
              <a:rPr lang="en-CA" sz="2000" u="sng">
                <a:solidFill>
                  <a:schemeClr val="hlink"/>
                </a:solidFill>
                <a:highlight>
                  <a:srgbClr val="FFFFFF"/>
                </a:highlight>
                <a:hlinkClick r:id="rId4"/>
              </a:rPr>
              <a:t>webinar</a:t>
            </a:r>
            <a:r>
              <a:rPr lang="en-CA" sz="2000">
                <a:solidFill>
                  <a:schemeClr val="dk2"/>
                </a:solidFill>
                <a:highlight>
                  <a:srgbClr val="FFFFFF"/>
                </a:highlight>
              </a:rPr>
              <a:t> </a:t>
            </a:r>
            <a:r>
              <a:rPr lang="en-CA" sz="2000">
                <a:highlight>
                  <a:srgbClr val="FFFFFF"/>
                </a:highlight>
              </a:rPr>
              <a:t>is about how the assessment was developed, and how to administer it and interpret the results.</a:t>
            </a:r>
            <a:endParaRPr sz="2000"/>
          </a:p>
        </p:txBody>
      </p:sp>
      <p:pic>
        <p:nvPicPr>
          <p:cNvPr id="158" name="Google Shape;158;gdff7972443_0_43"/>
          <p:cNvPicPr preferRelativeResize="0"/>
          <p:nvPr/>
        </p:nvPicPr>
        <p:blipFill>
          <a:blip r:embed="rId5">
            <a:alphaModFix/>
          </a:blip>
          <a:stretch>
            <a:fillRect/>
          </a:stretch>
        </p:blipFill>
        <p:spPr>
          <a:xfrm>
            <a:off x="685800" y="1538425"/>
            <a:ext cx="3286650" cy="4260875"/>
          </a:xfrm>
          <a:prstGeom prst="rect">
            <a:avLst/>
          </a:prstGeom>
          <a:noFill/>
          <a:ln w="9525" cap="flat" cmpd="sng">
            <a:solidFill>
              <a:srgbClr val="D9D9D9"/>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e0ffd35f62_0_3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CA"/>
              <a:t>Employment - Literacy Link South Central</a:t>
            </a:r>
            <a:endParaRPr/>
          </a:p>
        </p:txBody>
      </p:sp>
      <p:sp>
        <p:nvSpPr>
          <p:cNvPr id="164" name="Google Shape;164;ge0ffd35f62_0_32"/>
          <p:cNvSpPr txBox="1">
            <a:spLocks noGrp="1"/>
          </p:cNvSpPr>
          <p:nvPr>
            <p:ph type="body" idx="2"/>
          </p:nvPr>
        </p:nvSpPr>
        <p:spPr>
          <a:xfrm>
            <a:off x="4268075" y="1467125"/>
            <a:ext cx="7286700" cy="44424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CA" sz="2400" u="sng">
                <a:solidFill>
                  <a:schemeClr val="hlink"/>
                </a:solidFill>
                <a:highlight>
                  <a:srgbClr val="FFFFFF"/>
                </a:highlight>
                <a:hlinkClick r:id="rId3"/>
              </a:rPr>
              <a:t>Fabricating the Future: Building Tomorrow’s Manufacturing Workforce</a:t>
            </a:r>
            <a:r>
              <a:rPr lang="en-CA" sz="2400">
                <a:solidFill>
                  <a:srgbClr val="222222"/>
                </a:solidFill>
                <a:highlight>
                  <a:srgbClr val="FFFFFF"/>
                </a:highlight>
              </a:rPr>
              <a:t> </a:t>
            </a:r>
            <a:r>
              <a:rPr lang="en-CA" sz="2400">
                <a:highlight>
                  <a:srgbClr val="FFFFFF"/>
                </a:highlight>
              </a:rPr>
              <a:t>is a series of 5 modules to help people learn more about what the manufacturing field has to offer. All 5 modules (Manufacturing: It’s Made for You, Essential Skills for Manufacturing, Apprenticeship in Manufacturing, Manufacturing Job Postings, and Dinner Is Served: An Introduction to Food Processing) are also available on the LLSC Skills for Work page on their website.</a:t>
            </a:r>
            <a:endParaRPr sz="2400" u="sng">
              <a:highlight>
                <a:srgbClr val="FFFFFF"/>
              </a:highlight>
            </a:endParaRPr>
          </a:p>
          <a:p>
            <a:pPr marL="89999" lvl="0" indent="0" algn="l" rtl="0">
              <a:lnSpc>
                <a:spcPct val="115000"/>
              </a:lnSpc>
              <a:spcBef>
                <a:spcPts val="1200"/>
              </a:spcBef>
              <a:spcAft>
                <a:spcPts val="1200"/>
              </a:spcAft>
              <a:buNone/>
            </a:pPr>
            <a:endParaRPr sz="1900">
              <a:latin typeface="Arial"/>
              <a:ea typeface="Arial"/>
              <a:cs typeface="Arial"/>
              <a:sym typeface="Arial"/>
            </a:endParaRPr>
          </a:p>
        </p:txBody>
      </p:sp>
      <p:pic>
        <p:nvPicPr>
          <p:cNvPr id="165" name="Google Shape;165;ge0ffd35f62_0_32"/>
          <p:cNvPicPr preferRelativeResize="0"/>
          <p:nvPr/>
        </p:nvPicPr>
        <p:blipFill>
          <a:blip r:embed="rId4">
            <a:alphaModFix/>
          </a:blip>
          <a:stretch>
            <a:fillRect/>
          </a:stretch>
        </p:blipFill>
        <p:spPr>
          <a:xfrm>
            <a:off x="609600" y="1462225"/>
            <a:ext cx="3408625" cy="4279075"/>
          </a:xfrm>
          <a:prstGeom prst="rect">
            <a:avLst/>
          </a:prstGeom>
          <a:noFill/>
          <a:ln w="9525" cap="flat" cmpd="sng">
            <a:solidFill>
              <a:srgbClr val="D9D9D9"/>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e0ffd35f62_0_7"/>
          <p:cNvSpPr txBox="1">
            <a:spLocks noGrp="1"/>
          </p:cNvSpPr>
          <p:nvPr>
            <p:ph type="title"/>
          </p:nvPr>
        </p:nvSpPr>
        <p:spPr>
          <a:xfrm>
            <a:off x="477750" y="365125"/>
            <a:ext cx="10876200" cy="1032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CA"/>
              <a:t>Employment - Community Literacy of Ontario</a:t>
            </a:r>
            <a:endParaRPr/>
          </a:p>
        </p:txBody>
      </p:sp>
      <p:pic>
        <p:nvPicPr>
          <p:cNvPr id="171" name="Google Shape;171;ge0ffd35f62_0_7">
            <a:hlinkClick r:id="rId3"/>
          </p:cNvPr>
          <p:cNvPicPr preferRelativeResize="0"/>
          <p:nvPr/>
        </p:nvPicPr>
        <p:blipFill>
          <a:blip r:embed="rId4">
            <a:alphaModFix/>
          </a:blip>
          <a:stretch>
            <a:fillRect/>
          </a:stretch>
        </p:blipFill>
        <p:spPr>
          <a:xfrm>
            <a:off x="509275" y="1561950"/>
            <a:ext cx="2535732" cy="3278100"/>
          </a:xfrm>
          <a:prstGeom prst="rect">
            <a:avLst/>
          </a:prstGeom>
          <a:noFill/>
          <a:ln>
            <a:noFill/>
          </a:ln>
        </p:spPr>
      </p:pic>
      <p:pic>
        <p:nvPicPr>
          <p:cNvPr id="172" name="Google Shape;172;ge0ffd35f62_0_7">
            <a:hlinkClick r:id="rId5"/>
          </p:cNvPr>
          <p:cNvPicPr preferRelativeResize="0"/>
          <p:nvPr/>
        </p:nvPicPr>
        <p:blipFill>
          <a:blip r:embed="rId6">
            <a:alphaModFix/>
          </a:blip>
          <a:stretch>
            <a:fillRect/>
          </a:stretch>
        </p:blipFill>
        <p:spPr>
          <a:xfrm>
            <a:off x="3530738" y="1525125"/>
            <a:ext cx="2535725" cy="3351749"/>
          </a:xfrm>
          <a:prstGeom prst="rect">
            <a:avLst/>
          </a:prstGeom>
          <a:noFill/>
          <a:ln w="9525" cap="flat" cmpd="sng">
            <a:solidFill>
              <a:srgbClr val="D9D9D9"/>
            </a:solidFill>
            <a:prstDash val="solid"/>
            <a:round/>
            <a:headEnd type="none" w="sm" len="sm"/>
            <a:tailEnd type="none" w="sm" len="sm"/>
          </a:ln>
        </p:spPr>
      </p:pic>
      <p:pic>
        <p:nvPicPr>
          <p:cNvPr id="173" name="Google Shape;173;ge0ffd35f62_0_7">
            <a:hlinkClick r:id="rId7"/>
          </p:cNvPr>
          <p:cNvPicPr preferRelativeResize="0"/>
          <p:nvPr/>
        </p:nvPicPr>
        <p:blipFill>
          <a:blip r:embed="rId8">
            <a:alphaModFix/>
          </a:blip>
          <a:stretch>
            <a:fillRect/>
          </a:stretch>
        </p:blipFill>
        <p:spPr>
          <a:xfrm>
            <a:off x="6560075" y="1561950"/>
            <a:ext cx="5105400" cy="3278088"/>
          </a:xfrm>
          <a:prstGeom prst="rect">
            <a:avLst/>
          </a:prstGeom>
          <a:noFill/>
          <a:ln w="9525" cap="flat" cmpd="sng">
            <a:solidFill>
              <a:srgbClr val="D9D9D9"/>
            </a:solidFill>
            <a:prstDash val="solid"/>
            <a:round/>
            <a:headEnd type="none" w="sm" len="sm"/>
            <a:tailEnd type="none" w="sm" len="sm"/>
          </a:ln>
        </p:spPr>
      </p:pic>
      <p:sp>
        <p:nvSpPr>
          <p:cNvPr id="174" name="Google Shape;174;ge0ffd35f62_0_7"/>
          <p:cNvSpPr txBox="1"/>
          <p:nvPr/>
        </p:nvSpPr>
        <p:spPr>
          <a:xfrm>
            <a:off x="415825" y="5017300"/>
            <a:ext cx="25356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sz="2200" u="sng">
                <a:solidFill>
                  <a:schemeClr val="hlink"/>
                </a:solidFill>
                <a:latin typeface="Calibri"/>
                <a:ea typeface="Calibri"/>
                <a:cs typeface="Calibri"/>
                <a:sym typeface="Calibri"/>
                <a:hlinkClick r:id="rId3"/>
              </a:rPr>
              <a:t>LMI: Making it Work</a:t>
            </a:r>
            <a:endParaRPr sz="2200">
              <a:latin typeface="Calibri"/>
              <a:ea typeface="Calibri"/>
              <a:cs typeface="Calibri"/>
              <a:sym typeface="Calibri"/>
            </a:endParaRPr>
          </a:p>
        </p:txBody>
      </p:sp>
      <p:sp>
        <p:nvSpPr>
          <p:cNvPr id="175" name="Google Shape;175;ge0ffd35f62_0_7"/>
          <p:cNvSpPr txBox="1"/>
          <p:nvPr/>
        </p:nvSpPr>
        <p:spPr>
          <a:xfrm>
            <a:off x="3562650" y="5004575"/>
            <a:ext cx="25356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sz="2200" u="sng">
                <a:solidFill>
                  <a:schemeClr val="hlink"/>
                </a:solidFill>
                <a:latin typeface="Calibri"/>
                <a:ea typeface="Calibri"/>
                <a:cs typeface="Calibri"/>
                <a:sym typeface="Calibri"/>
                <a:hlinkClick r:id="rId5"/>
              </a:rPr>
              <a:t>Employment Resources Guide</a:t>
            </a:r>
            <a:endParaRPr sz="2200">
              <a:latin typeface="Calibri"/>
              <a:ea typeface="Calibri"/>
              <a:cs typeface="Calibri"/>
              <a:sym typeface="Calibri"/>
            </a:endParaRPr>
          </a:p>
        </p:txBody>
      </p:sp>
      <p:sp>
        <p:nvSpPr>
          <p:cNvPr id="176" name="Google Shape;176;ge0ffd35f62_0_7"/>
          <p:cNvSpPr txBox="1"/>
          <p:nvPr/>
        </p:nvSpPr>
        <p:spPr>
          <a:xfrm>
            <a:off x="6557075" y="5004575"/>
            <a:ext cx="4956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sz="2200" u="sng">
                <a:solidFill>
                  <a:schemeClr val="hlink"/>
                </a:solidFill>
                <a:latin typeface="Calibri"/>
                <a:ea typeface="Calibri"/>
                <a:cs typeface="Calibri"/>
                <a:sym typeface="Calibri"/>
                <a:hlinkClick r:id="rId7"/>
              </a:rPr>
              <a:t>LBS EO Skill Building Providers chart</a:t>
            </a:r>
            <a:endParaRPr sz="22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e0ffd35f62_0_56"/>
          <p:cNvSpPr txBox="1">
            <a:spLocks noGrp="1"/>
          </p:cNvSpPr>
          <p:nvPr>
            <p:ph type="title"/>
          </p:nvPr>
        </p:nvSpPr>
        <p:spPr>
          <a:xfrm>
            <a:off x="608150" y="192600"/>
            <a:ext cx="10515600" cy="105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CA"/>
              <a:t>Employment - Literacy Link South Central</a:t>
            </a:r>
            <a:endParaRPr/>
          </a:p>
        </p:txBody>
      </p:sp>
      <p:sp>
        <p:nvSpPr>
          <p:cNvPr id="182" name="Google Shape;182;ge0ffd35f62_0_56"/>
          <p:cNvSpPr txBox="1">
            <a:spLocks noGrp="1"/>
          </p:cNvSpPr>
          <p:nvPr>
            <p:ph type="body" idx="2"/>
          </p:nvPr>
        </p:nvSpPr>
        <p:spPr>
          <a:xfrm>
            <a:off x="5158050" y="1379125"/>
            <a:ext cx="6195600" cy="45288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CA" sz="2200" u="sng">
                <a:solidFill>
                  <a:schemeClr val="hlink"/>
                </a:solidFill>
                <a:highlight>
                  <a:srgbClr val="FFFFFF"/>
                </a:highlight>
                <a:hlinkClick r:id="rId3"/>
              </a:rPr>
              <a:t>Game Changer for Soft Skills Development</a:t>
            </a:r>
            <a:r>
              <a:rPr lang="en-CA" sz="2200">
                <a:solidFill>
                  <a:srgbClr val="222222"/>
                </a:solidFill>
                <a:highlight>
                  <a:srgbClr val="FFFFFF"/>
                </a:highlight>
              </a:rPr>
              <a:t> is a series of play-based soft skills training modules to help people develop critical skills like conflict resolution, observation skills, verbal communication, and problem solving using a combination of facilitated lessons, participatory activities, research, and games. </a:t>
            </a:r>
            <a:endParaRPr sz="2200" u="sng">
              <a:solidFill>
                <a:srgbClr val="1155CC"/>
              </a:solidFill>
              <a:highlight>
                <a:srgbClr val="FFFFFF"/>
              </a:highlight>
            </a:endParaRPr>
          </a:p>
          <a:p>
            <a:pPr marL="0" lvl="0" indent="0" algn="l" rtl="0">
              <a:lnSpc>
                <a:spcPct val="115000"/>
              </a:lnSpc>
              <a:spcBef>
                <a:spcPts val="1200"/>
              </a:spcBef>
              <a:spcAft>
                <a:spcPts val="0"/>
              </a:spcAft>
              <a:buClr>
                <a:schemeClr val="dk1"/>
              </a:buClr>
              <a:buSzPts val="1100"/>
              <a:buFont typeface="Arial"/>
              <a:buNone/>
            </a:pPr>
            <a:r>
              <a:rPr lang="en-CA" sz="2200" u="sng">
                <a:solidFill>
                  <a:schemeClr val="hlink"/>
                </a:solidFill>
                <a:highlight>
                  <a:srgbClr val="FFFFFF"/>
                </a:highlight>
                <a:hlinkClick r:id="rId4"/>
              </a:rPr>
              <a:t>Game Changers Train the Trainer</a:t>
            </a:r>
            <a:r>
              <a:rPr lang="en-CA" sz="2200">
                <a:solidFill>
                  <a:srgbClr val="222222"/>
                </a:solidFill>
                <a:highlight>
                  <a:srgbClr val="FFFFFF"/>
                </a:highlight>
              </a:rPr>
              <a:t> </a:t>
            </a:r>
            <a:r>
              <a:rPr lang="en-CA" sz="2200">
                <a:highlight>
                  <a:srgbClr val="FFFFFF"/>
                </a:highlight>
              </a:rPr>
              <a:t>is a webinar about how to facilitate Literacy Link South Central’s Game Changers curriculum, which helps develop critical soft skills through facilitated lessons, activities, and play. </a:t>
            </a:r>
            <a:endParaRPr sz="2200" u="sng">
              <a:highlight>
                <a:srgbClr val="FFFFFF"/>
              </a:highlight>
            </a:endParaRPr>
          </a:p>
          <a:p>
            <a:pPr marL="0" lvl="0" indent="0" algn="l" rtl="0">
              <a:spcBef>
                <a:spcPts val="1200"/>
              </a:spcBef>
              <a:spcAft>
                <a:spcPts val="0"/>
              </a:spcAft>
              <a:buNone/>
            </a:pPr>
            <a:endParaRPr/>
          </a:p>
        </p:txBody>
      </p:sp>
      <p:pic>
        <p:nvPicPr>
          <p:cNvPr id="183" name="Google Shape;183;ge0ffd35f62_0_56"/>
          <p:cNvPicPr preferRelativeResize="0"/>
          <p:nvPr/>
        </p:nvPicPr>
        <p:blipFill>
          <a:blip r:embed="rId5">
            <a:alphaModFix/>
          </a:blip>
          <a:stretch>
            <a:fillRect/>
          </a:stretch>
        </p:blipFill>
        <p:spPr>
          <a:xfrm>
            <a:off x="228600" y="1462225"/>
            <a:ext cx="4829051" cy="2894476"/>
          </a:xfrm>
          <a:prstGeom prst="rect">
            <a:avLst/>
          </a:prstGeom>
          <a:noFill/>
          <a:ln w="9525" cap="flat" cmpd="sng">
            <a:solidFill>
              <a:srgbClr val="D9D9D9"/>
            </a:solidFill>
            <a:prstDash val="solid"/>
            <a:round/>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e0f05db417_0_13"/>
          <p:cNvSpPr txBox="1">
            <a:spLocks noGrp="1"/>
          </p:cNvSpPr>
          <p:nvPr>
            <p:ph type="title"/>
          </p:nvPr>
        </p:nvSpPr>
        <p:spPr>
          <a:xfrm>
            <a:off x="304050" y="417000"/>
            <a:ext cx="10863300" cy="7749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SzPts val="990"/>
              <a:buNone/>
            </a:pPr>
            <a:r>
              <a:rPr lang="en-CA" sz="3559"/>
              <a:t>Employment - Growing Your Workforce Conference - Tri-County Literacy Network</a:t>
            </a:r>
            <a:endParaRPr sz="3559"/>
          </a:p>
        </p:txBody>
      </p:sp>
      <p:sp>
        <p:nvSpPr>
          <p:cNvPr id="189" name="Google Shape;189;ge0f05db417_0_13"/>
          <p:cNvSpPr txBox="1">
            <a:spLocks noGrp="1"/>
          </p:cNvSpPr>
          <p:nvPr>
            <p:ph type="body" idx="1"/>
          </p:nvPr>
        </p:nvSpPr>
        <p:spPr>
          <a:xfrm>
            <a:off x="6096000" y="1523250"/>
            <a:ext cx="5607000" cy="4200900"/>
          </a:xfrm>
          <a:prstGeom prst="rect">
            <a:avLst/>
          </a:prstGeom>
          <a:solidFill>
            <a:srgbClr val="FFFFFF"/>
          </a:solidFill>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CA" sz="2500">
                <a:highlight>
                  <a:schemeClr val="lt1"/>
                </a:highlight>
              </a:rPr>
              <a:t>A workforce tab was created on the Learning Networks of Ontario (LNO) website with resources that the Learning Networks of Ontario-Western Region developed for the Conference. During the Local Solutions for Upskilling LBS panel, participants were referred to it for further information and follow up. See: </a:t>
            </a:r>
            <a:r>
              <a:rPr lang="en-CA" sz="2500" u="sng">
                <a:solidFill>
                  <a:srgbClr val="1B6AC9"/>
                </a:solidFill>
                <a:highlight>
                  <a:schemeClr val="lt1"/>
                </a:highlight>
                <a:hlinkClick r:id="rId3">
                  <a:extLst>
                    <a:ext uri="{A12FA001-AC4F-418D-AE19-62706E023703}">
                      <ahyp:hlinkClr xmlns:ahyp="http://schemas.microsoft.com/office/drawing/2018/hyperlinkcolor" val="tx"/>
                    </a:ext>
                  </a:extLst>
                </a:hlinkClick>
              </a:rPr>
              <a:t>https://learningnetworks.ca/workforce/</a:t>
            </a:r>
            <a:r>
              <a:rPr lang="en-CA" sz="2500">
                <a:solidFill>
                  <a:srgbClr val="222222"/>
                </a:solidFill>
                <a:highlight>
                  <a:schemeClr val="lt1"/>
                </a:highlight>
              </a:rPr>
              <a:t>.</a:t>
            </a:r>
            <a:endParaRPr sz="2500">
              <a:solidFill>
                <a:srgbClr val="222222"/>
              </a:solidFill>
              <a:highlight>
                <a:schemeClr val="lt1"/>
              </a:highlight>
            </a:endParaRPr>
          </a:p>
          <a:p>
            <a:pPr marL="0" lvl="0" indent="0" algn="l" rtl="0">
              <a:spcBef>
                <a:spcPts val="1200"/>
              </a:spcBef>
              <a:spcAft>
                <a:spcPts val="0"/>
              </a:spcAft>
              <a:buNone/>
            </a:pPr>
            <a:endParaRPr sz="3400"/>
          </a:p>
        </p:txBody>
      </p:sp>
      <p:sp>
        <p:nvSpPr>
          <p:cNvPr id="190" name="Google Shape;190;ge0f05db417_0_13"/>
          <p:cNvSpPr txBox="1">
            <a:spLocks noGrp="1"/>
          </p:cNvSpPr>
          <p:nvPr>
            <p:ph type="body" idx="2"/>
          </p:nvPr>
        </p:nvSpPr>
        <p:spPr>
          <a:xfrm>
            <a:off x="577575" y="1523250"/>
            <a:ext cx="4917000" cy="41334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1200"/>
              </a:spcAft>
              <a:buNone/>
            </a:pPr>
            <a:r>
              <a:rPr lang="en-CA" sz="2500">
                <a:solidFill>
                  <a:srgbClr val="222222"/>
                </a:solidFill>
                <a:highlight>
                  <a:schemeClr val="lt1"/>
                </a:highlight>
              </a:rPr>
              <a:t>T</a:t>
            </a:r>
            <a:r>
              <a:rPr lang="en-CA" sz="2500">
                <a:highlight>
                  <a:schemeClr val="lt1"/>
                </a:highlight>
              </a:rPr>
              <a:t>CLN facilitated the Local Solutions for Upskilling LBS panel on February 9, 2021 with thanks to panelists Lori Bruner of Brant Skills Centre, Elaine Maerz of Lambton Kent District School Board, and Tina Baksh of Conestoga College. Here’s a link to the recording of the LBS panel on </a:t>
            </a:r>
            <a:r>
              <a:rPr lang="en-CA" sz="2500" u="sng">
                <a:solidFill>
                  <a:schemeClr val="hlink"/>
                </a:solidFill>
                <a:highlight>
                  <a:schemeClr val="lt1"/>
                </a:highlight>
                <a:hlinkClick r:id="rId4"/>
              </a:rPr>
              <a:t>Local Solutions for Upskilling</a:t>
            </a:r>
            <a:r>
              <a:rPr lang="en-CA" sz="2500"/>
              <a:t>.</a:t>
            </a:r>
            <a:endParaRPr sz="25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ddb9dffd62_0_26"/>
          <p:cNvSpPr txBox="1">
            <a:spLocks noGrp="1"/>
          </p:cNvSpPr>
          <p:nvPr>
            <p:ph type="title"/>
          </p:nvPr>
        </p:nvSpPr>
        <p:spPr>
          <a:xfrm>
            <a:off x="838200" y="332575"/>
            <a:ext cx="10515600" cy="6132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40909"/>
              <a:buNone/>
            </a:pPr>
            <a:r>
              <a:rPr lang="en-CA"/>
              <a:t>Best Practices - QUILL Learning Network</a:t>
            </a:r>
            <a:endParaRPr/>
          </a:p>
        </p:txBody>
      </p:sp>
      <p:sp>
        <p:nvSpPr>
          <p:cNvPr id="196" name="Google Shape;196;gddb9dffd62_0_26"/>
          <p:cNvSpPr txBox="1">
            <a:spLocks noGrp="1"/>
          </p:cNvSpPr>
          <p:nvPr>
            <p:ph type="body" idx="1"/>
          </p:nvPr>
        </p:nvSpPr>
        <p:spPr>
          <a:xfrm>
            <a:off x="5471225" y="1537450"/>
            <a:ext cx="6233400" cy="40377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1200"/>
              </a:spcBef>
              <a:spcAft>
                <a:spcPts val="0"/>
              </a:spcAft>
              <a:buClr>
                <a:schemeClr val="dk1"/>
              </a:buClr>
              <a:buSzPts val="1100"/>
              <a:buNone/>
            </a:pPr>
            <a:r>
              <a:rPr lang="en-CA" sz="2600" u="sng">
                <a:solidFill>
                  <a:schemeClr val="hlink"/>
                </a:solidFill>
                <a:highlight>
                  <a:srgbClr val="FFFFFF"/>
                </a:highlight>
                <a:hlinkClick r:id="rId3"/>
              </a:rPr>
              <a:t>We're All in this Together </a:t>
            </a:r>
            <a:r>
              <a:rPr lang="en-CA" sz="2600">
                <a:solidFill>
                  <a:srgbClr val="283C46"/>
                </a:solidFill>
                <a:highlight>
                  <a:srgbClr val="FFFFFF"/>
                </a:highlight>
              </a:rPr>
              <a:t> </a:t>
            </a:r>
            <a:endParaRPr sz="2600">
              <a:solidFill>
                <a:srgbClr val="283C46"/>
              </a:solidFill>
              <a:highlight>
                <a:srgbClr val="FFFFFF"/>
              </a:highlight>
            </a:endParaRPr>
          </a:p>
          <a:p>
            <a:pPr marL="0" lvl="0" indent="0" algn="l" rtl="0">
              <a:lnSpc>
                <a:spcPct val="115000"/>
              </a:lnSpc>
              <a:spcBef>
                <a:spcPts val="1200"/>
              </a:spcBef>
              <a:spcAft>
                <a:spcPts val="0"/>
              </a:spcAft>
              <a:buClr>
                <a:schemeClr val="dk1"/>
              </a:buClr>
              <a:buSzPts val="1100"/>
              <a:buNone/>
            </a:pPr>
            <a:r>
              <a:rPr lang="en-CA" sz="2600">
                <a:highlight>
                  <a:srgbClr val="FFFFFF"/>
                </a:highlight>
              </a:rPr>
              <a:t>This resource includes best practices on how LBS supported learners and staff during the first year of COVID 19, as well as the report, tip sheets, and webinar recordings.  Check out the chat report.</a:t>
            </a:r>
            <a:endParaRPr sz="2600">
              <a:highlight>
                <a:srgbClr val="FFFFFF"/>
              </a:highlight>
            </a:endParaRPr>
          </a:p>
          <a:p>
            <a:pPr marL="0" lvl="0" indent="0" algn="l" rtl="0">
              <a:lnSpc>
                <a:spcPct val="115000"/>
              </a:lnSpc>
              <a:spcBef>
                <a:spcPts val="1200"/>
              </a:spcBef>
              <a:spcAft>
                <a:spcPts val="1200"/>
              </a:spcAft>
              <a:buClr>
                <a:schemeClr val="dk1"/>
              </a:buClr>
              <a:buSzPts val="1100"/>
              <a:buNone/>
            </a:pPr>
            <a:r>
              <a:rPr lang="en-CA" sz="2600">
                <a:highlight>
                  <a:srgbClr val="FFFFFF"/>
                </a:highlight>
              </a:rPr>
              <a:t>Tip sheets and the report were translated into French by COFA.</a:t>
            </a:r>
            <a:endParaRPr sz="2600"/>
          </a:p>
        </p:txBody>
      </p:sp>
      <p:pic>
        <p:nvPicPr>
          <p:cNvPr id="197" name="Google Shape;197;gddb9dffd62_0_26"/>
          <p:cNvPicPr preferRelativeResize="0"/>
          <p:nvPr/>
        </p:nvPicPr>
        <p:blipFill>
          <a:blip r:embed="rId4">
            <a:alphaModFix/>
          </a:blip>
          <a:stretch>
            <a:fillRect/>
          </a:stretch>
        </p:blipFill>
        <p:spPr>
          <a:xfrm>
            <a:off x="386325" y="1313525"/>
            <a:ext cx="3958926" cy="2371975"/>
          </a:xfrm>
          <a:prstGeom prst="rect">
            <a:avLst/>
          </a:prstGeom>
          <a:noFill/>
          <a:ln w="9525" cap="flat" cmpd="sng">
            <a:solidFill>
              <a:srgbClr val="D9D9D9"/>
            </a:solidFill>
            <a:prstDash val="solid"/>
            <a:round/>
            <a:headEnd type="none" w="sm" len="sm"/>
            <a:tailEnd type="none" w="sm" len="sm"/>
          </a:ln>
        </p:spPr>
      </p:pic>
      <p:pic>
        <p:nvPicPr>
          <p:cNvPr id="198" name="Google Shape;198;gddb9dffd62_0_26"/>
          <p:cNvPicPr preferRelativeResize="0"/>
          <p:nvPr/>
        </p:nvPicPr>
        <p:blipFill>
          <a:blip r:embed="rId5">
            <a:alphaModFix/>
          </a:blip>
          <a:stretch>
            <a:fillRect/>
          </a:stretch>
        </p:blipFill>
        <p:spPr>
          <a:xfrm>
            <a:off x="1243100" y="3620025"/>
            <a:ext cx="3866900" cy="2130975"/>
          </a:xfrm>
          <a:prstGeom prst="rect">
            <a:avLst/>
          </a:prstGeom>
          <a:noFill/>
          <a:ln w="9525" cap="flat" cmpd="sng">
            <a:solidFill>
              <a:srgbClr val="D9D9D9"/>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e0ffd35f62_0_38"/>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CA"/>
              <a:t>Best Practices - Literacy Link South Central</a:t>
            </a:r>
            <a:endParaRPr/>
          </a:p>
        </p:txBody>
      </p:sp>
      <p:sp>
        <p:nvSpPr>
          <p:cNvPr id="204" name="Google Shape;204;ge0ffd35f62_0_38"/>
          <p:cNvSpPr txBox="1">
            <a:spLocks noGrp="1"/>
          </p:cNvSpPr>
          <p:nvPr>
            <p:ph type="body" idx="2"/>
          </p:nvPr>
        </p:nvSpPr>
        <p:spPr>
          <a:xfrm>
            <a:off x="4268075" y="1467125"/>
            <a:ext cx="7286700" cy="44424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CA" sz="2500"/>
              <a:t>The </a:t>
            </a:r>
            <a:r>
              <a:rPr lang="en-CA" sz="2500" u="sng">
                <a:solidFill>
                  <a:schemeClr val="hlink"/>
                </a:solidFill>
                <a:highlight>
                  <a:srgbClr val="FFFFFF"/>
                </a:highlight>
                <a:hlinkClick r:id="rId3"/>
              </a:rPr>
              <a:t>Pandemic Planning Manual</a:t>
            </a:r>
            <a:r>
              <a:rPr lang="en-CA" sz="2500">
                <a:solidFill>
                  <a:srgbClr val="222222"/>
                </a:solidFill>
                <a:highlight>
                  <a:srgbClr val="FFFFFF"/>
                </a:highlight>
              </a:rPr>
              <a:t> was created to support community-based nonprofits across the Province of Ontario, using learning from the COVID-19 pandemic to prepare a series of recommendations and fill-in-the-blank policies and procedures to deal with similar issues should they arise in the future. </a:t>
            </a:r>
            <a:endParaRPr sz="2500" u="sng">
              <a:solidFill>
                <a:srgbClr val="1155CC"/>
              </a:solidFill>
              <a:highlight>
                <a:srgbClr val="FFFFFF"/>
              </a:highlight>
            </a:endParaRPr>
          </a:p>
          <a:p>
            <a:pPr marL="0" lvl="0" indent="0" algn="l" rtl="0">
              <a:lnSpc>
                <a:spcPct val="115000"/>
              </a:lnSpc>
              <a:spcBef>
                <a:spcPts val="1200"/>
              </a:spcBef>
              <a:spcAft>
                <a:spcPts val="1200"/>
              </a:spcAft>
              <a:buNone/>
            </a:pPr>
            <a:r>
              <a:rPr lang="en-CA" sz="2500">
                <a:solidFill>
                  <a:srgbClr val="222222"/>
                </a:solidFill>
                <a:highlight>
                  <a:srgbClr val="FFFFFF"/>
                </a:highlight>
              </a:rPr>
              <a:t>The Pandemic Planning Manual </a:t>
            </a:r>
            <a:r>
              <a:rPr lang="en-CA" sz="2500" u="sng">
                <a:solidFill>
                  <a:schemeClr val="hlink"/>
                </a:solidFill>
                <a:highlight>
                  <a:srgbClr val="FFFFFF"/>
                </a:highlight>
                <a:hlinkClick r:id="rId4"/>
              </a:rPr>
              <a:t>webinar</a:t>
            </a:r>
            <a:r>
              <a:rPr lang="en-CA" sz="2500">
                <a:solidFill>
                  <a:srgbClr val="222222"/>
                </a:solidFill>
                <a:highlight>
                  <a:srgbClr val="FFFFFF"/>
                </a:highlight>
              </a:rPr>
              <a:t> that launched the manual, talks about the process of putting it together, and explains what you can find inside.</a:t>
            </a:r>
            <a:endParaRPr sz="2500"/>
          </a:p>
        </p:txBody>
      </p:sp>
      <p:pic>
        <p:nvPicPr>
          <p:cNvPr id="205" name="Google Shape;205;ge0ffd35f62_0_38"/>
          <p:cNvPicPr preferRelativeResize="0"/>
          <p:nvPr/>
        </p:nvPicPr>
        <p:blipFill>
          <a:blip r:embed="rId5">
            <a:alphaModFix/>
          </a:blip>
          <a:stretch>
            <a:fillRect/>
          </a:stretch>
        </p:blipFill>
        <p:spPr>
          <a:xfrm>
            <a:off x="769500" y="1462225"/>
            <a:ext cx="3078600" cy="4028175"/>
          </a:xfrm>
          <a:prstGeom prst="rect">
            <a:avLst/>
          </a:prstGeom>
          <a:noFill/>
          <a:ln w="9525" cap="flat" cmpd="sng">
            <a:solidFill>
              <a:srgbClr val="D9D9D9"/>
            </a:solidFill>
            <a:prstDash val="solid"/>
            <a:round/>
            <a:headEnd type="none" w="sm" len="sm"/>
            <a:tailEnd type="none" w="sm" len="s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9"/>
          <p:cNvSpPr txBox="1"/>
          <p:nvPr/>
        </p:nvSpPr>
        <p:spPr>
          <a:xfrm>
            <a:off x="568850" y="219750"/>
            <a:ext cx="9333900" cy="708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CA" sz="3400" b="1" u="sng">
                <a:solidFill>
                  <a:schemeClr val="hlink"/>
                </a:solidFill>
                <a:highlight>
                  <a:srgbClr val="FFFFFF"/>
                </a:highlight>
                <a:latin typeface="Calibri"/>
                <a:ea typeface="Calibri"/>
                <a:cs typeface="Calibri"/>
                <a:sym typeface="Calibri"/>
                <a:hlinkClick r:id="rId3"/>
              </a:rPr>
              <a:t>LBS Resources Forum</a:t>
            </a:r>
            <a:r>
              <a:rPr lang="en-CA" sz="1100">
                <a:solidFill>
                  <a:srgbClr val="283C46"/>
                </a:solidFill>
                <a:highlight>
                  <a:srgbClr val="FFFFFF"/>
                </a:highlight>
              </a:rPr>
              <a:t> </a:t>
            </a:r>
            <a:r>
              <a:rPr lang="en-CA" sz="2600">
                <a:solidFill>
                  <a:srgbClr val="283C46"/>
                </a:solidFill>
                <a:highlight>
                  <a:srgbClr val="FFFFFF"/>
                </a:highlight>
              </a:rPr>
              <a:t>- </a:t>
            </a:r>
            <a:r>
              <a:rPr lang="en-CA" sz="3400" b="1">
                <a:solidFill>
                  <a:srgbClr val="82080A"/>
                </a:solidFill>
                <a:highlight>
                  <a:srgbClr val="FFFFFF"/>
                </a:highlight>
                <a:latin typeface="Calibri"/>
                <a:ea typeface="Calibri"/>
                <a:cs typeface="Calibri"/>
                <a:sym typeface="Calibri"/>
              </a:rPr>
              <a:t>LLO, CLO, Contact North</a:t>
            </a:r>
            <a:endParaRPr sz="3400" b="1">
              <a:solidFill>
                <a:srgbClr val="82080A"/>
              </a:solidFill>
              <a:highlight>
                <a:srgbClr val="FFFFFF"/>
              </a:highlight>
              <a:latin typeface="Calibri"/>
              <a:ea typeface="Calibri"/>
              <a:cs typeface="Calibri"/>
              <a:sym typeface="Calibri"/>
            </a:endParaRPr>
          </a:p>
        </p:txBody>
      </p:sp>
      <p:pic>
        <p:nvPicPr>
          <p:cNvPr id="211" name="Google Shape;211;p19"/>
          <p:cNvPicPr preferRelativeResize="0"/>
          <p:nvPr/>
        </p:nvPicPr>
        <p:blipFill>
          <a:blip r:embed="rId4">
            <a:alphaModFix/>
          </a:blip>
          <a:stretch>
            <a:fillRect/>
          </a:stretch>
        </p:blipFill>
        <p:spPr>
          <a:xfrm>
            <a:off x="152400" y="1080150"/>
            <a:ext cx="11887199" cy="49720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e0ffd35f62_0_2"/>
          <p:cNvSpPr txBox="1">
            <a:spLocks noGrp="1"/>
          </p:cNvSpPr>
          <p:nvPr>
            <p:ph type="title"/>
          </p:nvPr>
        </p:nvSpPr>
        <p:spPr>
          <a:xfrm>
            <a:off x="838200" y="365125"/>
            <a:ext cx="11149200" cy="1148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CA"/>
              <a:t>Digital Skills - Community Literacy of Ontario</a:t>
            </a:r>
            <a:endParaRPr/>
          </a:p>
        </p:txBody>
      </p:sp>
      <p:sp>
        <p:nvSpPr>
          <p:cNvPr id="217" name="Google Shape;217;ge0ffd35f62_0_2"/>
          <p:cNvSpPr txBox="1">
            <a:spLocks noGrp="1"/>
          </p:cNvSpPr>
          <p:nvPr>
            <p:ph type="body" idx="1"/>
          </p:nvPr>
        </p:nvSpPr>
        <p:spPr>
          <a:xfrm>
            <a:off x="838200" y="1337025"/>
            <a:ext cx="10515600" cy="1012500"/>
          </a:xfrm>
          <a:prstGeom prst="rect">
            <a:avLst/>
          </a:prstGeom>
        </p:spPr>
        <p:txBody>
          <a:bodyPr spcFirstLastPara="1" wrap="square" lIns="91425" tIns="45700" rIns="91425" bIns="45700" anchor="t" anchorCtr="0">
            <a:normAutofit/>
          </a:bodyPr>
          <a:lstStyle/>
          <a:p>
            <a:pPr marL="0" lvl="0" indent="0" algn="l" rtl="0">
              <a:lnSpc>
                <a:spcPct val="115000"/>
              </a:lnSpc>
              <a:spcBef>
                <a:spcPts val="1200"/>
              </a:spcBef>
              <a:spcAft>
                <a:spcPts val="1200"/>
              </a:spcAft>
              <a:buClr>
                <a:schemeClr val="dk1"/>
              </a:buClr>
              <a:buSzPts val="1100"/>
              <a:buFont typeface="Arial"/>
              <a:buNone/>
            </a:pPr>
            <a:r>
              <a:rPr lang="en-CA" sz="2400">
                <a:highlight>
                  <a:schemeClr val="lt1"/>
                </a:highlight>
              </a:rPr>
              <a:t>A full list of their resources can be found on their website at - </a:t>
            </a:r>
            <a:r>
              <a:rPr lang="en-CA" sz="2400">
                <a:highlight>
                  <a:srgbClr val="FAF8F7"/>
                </a:highlight>
              </a:rPr>
              <a:t> </a:t>
            </a:r>
            <a:r>
              <a:rPr lang="en-CA" sz="2400" u="sng">
                <a:solidFill>
                  <a:srgbClr val="1B6AC9"/>
                </a:solidFill>
                <a:highlight>
                  <a:srgbClr val="FAF8F7"/>
                </a:highlight>
                <a:hlinkClick r:id="rId3">
                  <a:extLst>
                    <a:ext uri="{A12FA001-AC4F-418D-AE19-62706E023703}">
                      <ahyp:hlinkClr xmlns:ahyp="http://schemas.microsoft.com/office/drawing/2018/hyperlinkcolor" val="tx"/>
                    </a:ext>
                  </a:extLst>
                </a:hlinkClick>
              </a:rPr>
              <a:t>http://www.communityliteracyofontario.ca/about-us/news/</a:t>
            </a:r>
            <a:r>
              <a:rPr lang="en-CA" sz="2400"/>
              <a:t> .  </a:t>
            </a:r>
            <a:endParaRPr sz="2400"/>
          </a:p>
        </p:txBody>
      </p:sp>
      <p:pic>
        <p:nvPicPr>
          <p:cNvPr id="218" name="Google Shape;218;ge0ffd35f62_0_2"/>
          <p:cNvPicPr preferRelativeResize="0"/>
          <p:nvPr/>
        </p:nvPicPr>
        <p:blipFill>
          <a:blip r:embed="rId4">
            <a:alphaModFix/>
          </a:blip>
          <a:stretch>
            <a:fillRect/>
          </a:stretch>
        </p:blipFill>
        <p:spPr>
          <a:xfrm>
            <a:off x="838200" y="2349525"/>
            <a:ext cx="2291600" cy="2979090"/>
          </a:xfrm>
          <a:prstGeom prst="rect">
            <a:avLst/>
          </a:prstGeom>
          <a:noFill/>
          <a:ln w="9525" cap="flat" cmpd="sng">
            <a:solidFill>
              <a:srgbClr val="D9D9D9"/>
            </a:solidFill>
            <a:prstDash val="solid"/>
            <a:round/>
            <a:headEnd type="none" w="sm" len="sm"/>
            <a:tailEnd type="none" w="sm" len="sm"/>
          </a:ln>
        </p:spPr>
      </p:pic>
      <p:pic>
        <p:nvPicPr>
          <p:cNvPr id="219" name="Google Shape;219;ge0ffd35f62_0_2"/>
          <p:cNvPicPr preferRelativeResize="0"/>
          <p:nvPr/>
        </p:nvPicPr>
        <p:blipFill>
          <a:blip r:embed="rId5">
            <a:alphaModFix/>
          </a:blip>
          <a:stretch>
            <a:fillRect/>
          </a:stretch>
        </p:blipFill>
        <p:spPr>
          <a:xfrm>
            <a:off x="4911500" y="2349525"/>
            <a:ext cx="2291600" cy="2907135"/>
          </a:xfrm>
          <a:prstGeom prst="rect">
            <a:avLst/>
          </a:prstGeom>
          <a:noFill/>
          <a:ln w="9525" cap="flat" cmpd="sng">
            <a:solidFill>
              <a:srgbClr val="D9D9D9"/>
            </a:solidFill>
            <a:prstDash val="solid"/>
            <a:round/>
            <a:headEnd type="none" w="sm" len="sm"/>
            <a:tailEnd type="none" w="sm" len="sm"/>
          </a:ln>
        </p:spPr>
      </p:pic>
      <p:pic>
        <p:nvPicPr>
          <p:cNvPr id="220" name="Google Shape;220;ge0ffd35f62_0_2">
            <a:hlinkClick r:id="rId6"/>
          </p:cNvPr>
          <p:cNvPicPr preferRelativeResize="0"/>
          <p:nvPr/>
        </p:nvPicPr>
        <p:blipFill rotWithShape="1">
          <a:blip r:embed="rId7">
            <a:alphaModFix/>
          </a:blip>
          <a:srcRect l="3892" b="13171"/>
          <a:stretch/>
        </p:blipFill>
        <p:spPr>
          <a:xfrm>
            <a:off x="8979100" y="2349525"/>
            <a:ext cx="2504697" cy="2907125"/>
          </a:xfrm>
          <a:prstGeom prst="rect">
            <a:avLst/>
          </a:prstGeom>
          <a:noFill/>
          <a:ln w="9525" cap="flat" cmpd="sng">
            <a:solidFill>
              <a:srgbClr val="D9D9D9"/>
            </a:solidFill>
            <a:prstDash val="solid"/>
            <a:round/>
            <a:headEnd type="none" w="sm" len="sm"/>
            <a:tailEnd type="none" w="sm" len="sm"/>
          </a:ln>
        </p:spPr>
      </p:pic>
      <p:sp>
        <p:nvSpPr>
          <p:cNvPr id="221" name="Google Shape;221;ge0ffd35f62_0_2"/>
          <p:cNvSpPr txBox="1"/>
          <p:nvPr/>
        </p:nvSpPr>
        <p:spPr>
          <a:xfrm>
            <a:off x="773300" y="5262550"/>
            <a:ext cx="25851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sz="2200" u="sng">
                <a:solidFill>
                  <a:schemeClr val="hlink"/>
                </a:solidFill>
                <a:latin typeface="Calibri"/>
                <a:ea typeface="Calibri"/>
                <a:cs typeface="Calibri"/>
                <a:sym typeface="Calibri"/>
                <a:hlinkClick r:id="rId8"/>
              </a:rPr>
              <a:t>Supporting LBS Learners - Barriers</a:t>
            </a:r>
            <a:endParaRPr sz="2200">
              <a:latin typeface="Calibri"/>
              <a:ea typeface="Calibri"/>
              <a:cs typeface="Calibri"/>
              <a:sym typeface="Calibri"/>
            </a:endParaRPr>
          </a:p>
        </p:txBody>
      </p:sp>
      <p:sp>
        <p:nvSpPr>
          <p:cNvPr id="222" name="Google Shape;222;ge0ffd35f62_0_2"/>
          <p:cNvSpPr txBox="1"/>
          <p:nvPr/>
        </p:nvSpPr>
        <p:spPr>
          <a:xfrm>
            <a:off x="4864350" y="5262550"/>
            <a:ext cx="23802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sz="2200" u="sng">
                <a:solidFill>
                  <a:schemeClr val="hlink"/>
                </a:solidFill>
                <a:latin typeface="Calibri"/>
                <a:ea typeface="Calibri"/>
                <a:cs typeface="Calibri"/>
                <a:sym typeface="Calibri"/>
                <a:hlinkClick r:id="rId9"/>
              </a:rPr>
              <a:t>Popular Digital Learning Resources</a:t>
            </a:r>
            <a:endParaRPr sz="2200">
              <a:latin typeface="Calibri"/>
              <a:ea typeface="Calibri"/>
              <a:cs typeface="Calibri"/>
              <a:sym typeface="Calibri"/>
            </a:endParaRPr>
          </a:p>
        </p:txBody>
      </p:sp>
      <p:sp>
        <p:nvSpPr>
          <p:cNvPr id="223" name="Google Shape;223;ge0ffd35f62_0_2"/>
          <p:cNvSpPr txBox="1"/>
          <p:nvPr/>
        </p:nvSpPr>
        <p:spPr>
          <a:xfrm>
            <a:off x="8902900" y="5777500"/>
            <a:ext cx="7715400" cy="900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24" name="Google Shape;224;ge0ffd35f62_0_2"/>
          <p:cNvSpPr txBox="1"/>
          <p:nvPr/>
        </p:nvSpPr>
        <p:spPr>
          <a:xfrm>
            <a:off x="8979100" y="5262550"/>
            <a:ext cx="25851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sz="2200" u="sng">
                <a:solidFill>
                  <a:schemeClr val="hlink"/>
                </a:solidFill>
                <a:latin typeface="Calibri"/>
                <a:ea typeface="Calibri"/>
                <a:cs typeface="Calibri"/>
                <a:sym typeface="Calibri"/>
                <a:hlinkClick r:id="rId6"/>
              </a:rPr>
              <a:t>Digital Literacy Success Stories</a:t>
            </a:r>
            <a:endParaRPr sz="22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CA">
                <a:solidFill>
                  <a:srgbClr val="C00000"/>
                </a:solidFill>
              </a:rPr>
              <a:t>About Pop Up PD for Literacy Educators</a:t>
            </a:r>
            <a:endParaRPr>
              <a:solidFill>
                <a:srgbClr val="C00000"/>
              </a:solidFill>
            </a:endParaRPr>
          </a:p>
        </p:txBody>
      </p:sp>
      <p:sp>
        <p:nvSpPr>
          <p:cNvPr id="87" name="Google Shape;87;p2"/>
          <p:cNvSpPr txBox="1"/>
          <p:nvPr/>
        </p:nvSpPr>
        <p:spPr>
          <a:xfrm>
            <a:off x="799012" y="1569174"/>
            <a:ext cx="11353799" cy="3748678"/>
          </a:xfrm>
          <a:prstGeom prst="rect">
            <a:avLst/>
          </a:prstGeom>
          <a:noFill/>
          <a:ln>
            <a:noFill/>
          </a:ln>
        </p:spPr>
        <p:txBody>
          <a:bodyPr spcFirstLastPara="1" wrap="square" lIns="91425" tIns="45700" rIns="91425" bIns="45700" anchor="t" anchorCtr="0">
            <a:spAutoFit/>
          </a:bodyPr>
          <a:lstStyle/>
          <a:p>
            <a:pPr marL="285750" marR="0" lvl="0" indent="-285750" algn="l" rtl="0">
              <a:lnSpc>
                <a:spcPct val="90000"/>
              </a:lnSpc>
              <a:spcBef>
                <a:spcPts val="0"/>
              </a:spcBef>
              <a:spcAft>
                <a:spcPts val="0"/>
              </a:spcAft>
              <a:buClr>
                <a:schemeClr val="dk1"/>
              </a:buClr>
              <a:buSzPts val="2400"/>
              <a:buFont typeface="Arial"/>
              <a:buChar char="•"/>
            </a:pPr>
            <a:r>
              <a:rPr lang="en-CA" sz="2400" b="0" i="0" u="none" strike="noStrike" cap="none">
                <a:solidFill>
                  <a:schemeClr val="dk1"/>
                </a:solidFill>
                <a:latin typeface="Calibri"/>
                <a:ea typeface="Calibri"/>
                <a:cs typeface="Calibri"/>
                <a:sym typeface="Calibri"/>
              </a:rPr>
              <a:t>free webinar series developed by Ontario’s LBS Regional Networks, Sectors, &amp; the Provincial Support Organizations for Literacy</a:t>
            </a:r>
            <a:endParaRPr sz="2400" b="0" i="0" u="none" strike="noStrike" cap="none">
              <a:solidFill>
                <a:srgbClr val="000000"/>
              </a:solidFill>
              <a:latin typeface="Calibri"/>
              <a:ea typeface="Calibri"/>
              <a:cs typeface="Calibri"/>
              <a:sym typeface="Calibri"/>
            </a:endParaRPr>
          </a:p>
          <a:p>
            <a:pPr marL="285750" marR="0" lvl="0" indent="-133350" algn="l" rtl="0">
              <a:lnSpc>
                <a:spcPct val="90000"/>
              </a:lnSpc>
              <a:spcBef>
                <a:spcPts val="0"/>
              </a:spcBef>
              <a:spcAft>
                <a:spcPts val="0"/>
              </a:spcAft>
              <a:buClr>
                <a:schemeClr val="dk1"/>
              </a:buClr>
              <a:buSzPts val="2400"/>
              <a:buFont typeface="Arial"/>
              <a:buNone/>
            </a:pPr>
            <a:endParaRPr sz="1800" b="0" i="0" u="none" strike="noStrike" cap="none">
              <a:solidFill>
                <a:schemeClr val="dk1"/>
              </a:solidFill>
              <a:latin typeface="Calibri"/>
              <a:ea typeface="Calibri"/>
              <a:cs typeface="Calibri"/>
              <a:sym typeface="Calibri"/>
            </a:endParaRPr>
          </a:p>
          <a:p>
            <a:pPr marL="285750" marR="0" lvl="0" indent="-285750" algn="l" rtl="0">
              <a:lnSpc>
                <a:spcPct val="90000"/>
              </a:lnSpc>
              <a:spcBef>
                <a:spcPts val="0"/>
              </a:spcBef>
              <a:spcAft>
                <a:spcPts val="0"/>
              </a:spcAft>
              <a:buClr>
                <a:schemeClr val="dk1"/>
              </a:buClr>
              <a:buSzPts val="2400"/>
              <a:buFont typeface="Arial"/>
              <a:buChar char="•"/>
            </a:pPr>
            <a:r>
              <a:rPr lang="en-CA" sz="2400" b="0" i="0" u="none" strike="noStrike" cap="none">
                <a:solidFill>
                  <a:schemeClr val="dk1"/>
                </a:solidFill>
                <a:latin typeface="Calibri"/>
                <a:ea typeface="Calibri"/>
                <a:cs typeface="Calibri"/>
                <a:sym typeface="Calibri"/>
              </a:rPr>
              <a:t>supports LBS practitioners with presentations on topics important to them</a:t>
            </a:r>
            <a:endParaRPr sz="2400" b="0" i="0" u="none" strike="noStrike" cap="none">
              <a:solidFill>
                <a:srgbClr val="000000"/>
              </a:solidFill>
              <a:latin typeface="Calibri"/>
              <a:ea typeface="Calibri"/>
              <a:cs typeface="Calibri"/>
              <a:sym typeface="Calibri"/>
            </a:endParaRPr>
          </a:p>
          <a:p>
            <a:pPr marL="285750" marR="0" lvl="0" indent="-133350" algn="l" rtl="0">
              <a:lnSpc>
                <a:spcPct val="90000"/>
              </a:lnSpc>
              <a:spcBef>
                <a:spcPts val="0"/>
              </a:spcBef>
              <a:spcAft>
                <a:spcPts val="0"/>
              </a:spcAft>
              <a:buClr>
                <a:schemeClr val="dk1"/>
              </a:buClr>
              <a:buSzPts val="2400"/>
              <a:buFont typeface="Arial"/>
              <a:buNone/>
            </a:pPr>
            <a:endParaRPr sz="1800" b="0" i="0" u="none" strike="noStrike" cap="none">
              <a:solidFill>
                <a:schemeClr val="dk1"/>
              </a:solidFill>
              <a:latin typeface="Calibri"/>
              <a:ea typeface="Calibri"/>
              <a:cs typeface="Calibri"/>
              <a:sym typeface="Calibri"/>
            </a:endParaRPr>
          </a:p>
          <a:p>
            <a:pPr marL="285750" marR="0" lvl="0" indent="-285750" algn="l" rtl="0">
              <a:lnSpc>
                <a:spcPct val="90000"/>
              </a:lnSpc>
              <a:spcBef>
                <a:spcPts val="0"/>
              </a:spcBef>
              <a:spcAft>
                <a:spcPts val="0"/>
              </a:spcAft>
              <a:buClr>
                <a:schemeClr val="dk1"/>
              </a:buClr>
              <a:buSzPts val="2400"/>
              <a:buFont typeface="Arial"/>
              <a:buChar char="•"/>
            </a:pPr>
            <a:r>
              <a:rPr lang="en-CA" sz="2400" b="0" i="0" u="none" strike="noStrike" cap="none">
                <a:solidFill>
                  <a:schemeClr val="dk1"/>
                </a:solidFill>
                <a:latin typeface="Calibri"/>
                <a:ea typeface="Calibri"/>
                <a:cs typeface="Calibri"/>
                <a:sym typeface="Calibri"/>
              </a:rPr>
              <a:t>English language webinars presented for LBS practitioners annually since 2015-2016; French language transcriptions are available on COFA’s website! </a:t>
            </a:r>
            <a:endParaRPr sz="2400" b="0" i="0" u="none" strike="noStrike" cap="none">
              <a:solidFill>
                <a:schemeClr val="dk1"/>
              </a:solidFill>
              <a:latin typeface="Calibri"/>
              <a:ea typeface="Calibri"/>
              <a:cs typeface="Calibri"/>
              <a:sym typeface="Calibri"/>
            </a:endParaRPr>
          </a:p>
          <a:p>
            <a:pPr marL="285750" marR="0" lvl="0" indent="-133350" algn="l" rtl="0">
              <a:lnSpc>
                <a:spcPct val="90000"/>
              </a:lnSpc>
              <a:spcBef>
                <a:spcPts val="0"/>
              </a:spcBef>
              <a:spcAft>
                <a:spcPts val="0"/>
              </a:spcAft>
              <a:buClr>
                <a:schemeClr val="dk1"/>
              </a:buClr>
              <a:buSzPts val="2400"/>
              <a:buFont typeface="Arial"/>
              <a:buNone/>
            </a:pPr>
            <a:endParaRPr sz="1800" b="0" i="0" u="none" strike="noStrike" cap="none">
              <a:solidFill>
                <a:schemeClr val="dk1"/>
              </a:solidFill>
              <a:latin typeface="Calibri"/>
              <a:ea typeface="Calibri"/>
              <a:cs typeface="Calibri"/>
              <a:sym typeface="Calibri"/>
            </a:endParaRPr>
          </a:p>
          <a:p>
            <a:pPr marL="285750" marR="0" lvl="0" indent="-285750" algn="l" rtl="0">
              <a:lnSpc>
                <a:spcPct val="90000"/>
              </a:lnSpc>
              <a:spcBef>
                <a:spcPts val="0"/>
              </a:spcBef>
              <a:spcAft>
                <a:spcPts val="0"/>
              </a:spcAft>
              <a:buClr>
                <a:schemeClr val="dk1"/>
              </a:buClr>
              <a:buSzPts val="2400"/>
              <a:buFont typeface="Arial"/>
              <a:buChar char="•"/>
            </a:pPr>
            <a:r>
              <a:rPr lang="en-CA" sz="2400" b="1" i="0" u="none" strike="noStrike" cap="none">
                <a:solidFill>
                  <a:schemeClr val="dk1"/>
                </a:solidFill>
                <a:latin typeface="Calibri"/>
                <a:ea typeface="Calibri"/>
                <a:cs typeface="Calibri"/>
                <a:sym typeface="Calibri"/>
              </a:rPr>
              <a:t>all</a:t>
            </a:r>
            <a:r>
              <a:rPr lang="en-CA" sz="2400" b="0" i="0" u="none" strike="noStrike" cap="none">
                <a:solidFill>
                  <a:schemeClr val="dk1"/>
                </a:solidFill>
                <a:latin typeface="Calibri"/>
                <a:ea typeface="Calibri"/>
                <a:cs typeface="Calibri"/>
                <a:sym typeface="Calibri"/>
              </a:rPr>
              <a:t> webinar presentations, recording links &amp; transcripts here:  </a:t>
            </a:r>
            <a:endParaRPr sz="2400" b="0" i="0" u="none" strike="noStrike" cap="none">
              <a:solidFill>
                <a:schemeClr val="dk1"/>
              </a:solidFill>
              <a:latin typeface="Calibri"/>
              <a:ea typeface="Calibri"/>
              <a:cs typeface="Calibri"/>
              <a:sym typeface="Calibri"/>
            </a:endParaRPr>
          </a:p>
          <a:p>
            <a:pPr marL="457200" marR="0" lvl="1" indent="0" algn="l" rtl="0">
              <a:lnSpc>
                <a:spcPct val="90000"/>
              </a:lnSpc>
              <a:spcBef>
                <a:spcPts val="0"/>
              </a:spcBef>
              <a:spcAft>
                <a:spcPts val="0"/>
              </a:spcAft>
              <a:buClr>
                <a:srgbClr val="000000"/>
              </a:buClr>
              <a:buSzPts val="2400"/>
              <a:buFont typeface="Arial"/>
              <a:buNone/>
            </a:pPr>
            <a:r>
              <a:rPr lang="en-CA" sz="24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https://e-channel.ca/practitioners/pop-pd-resources</a:t>
            </a: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800"/>
              <a:buFont typeface="Arial"/>
              <a:buNone/>
            </a:pPr>
            <a:r>
              <a:rPr lang="en-CA"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a:p>
            <a:pPr marL="285750" marR="0" lvl="0" indent="-285750" algn="l" rtl="0">
              <a:lnSpc>
                <a:spcPct val="90000"/>
              </a:lnSpc>
              <a:spcBef>
                <a:spcPts val="0"/>
              </a:spcBef>
              <a:spcAft>
                <a:spcPts val="0"/>
              </a:spcAft>
              <a:buClr>
                <a:schemeClr val="dk1"/>
              </a:buClr>
              <a:buSzPts val="2400"/>
              <a:buFont typeface="Arial"/>
              <a:buChar char="•"/>
            </a:pPr>
            <a:r>
              <a:rPr lang="en-CA" sz="2400" b="0" i="0" u="none" strike="noStrike" cap="none">
                <a:solidFill>
                  <a:schemeClr val="dk1"/>
                </a:solidFill>
                <a:latin typeface="Calibri"/>
                <a:ea typeface="Calibri"/>
                <a:cs typeface="Calibri"/>
                <a:sym typeface="Calibri"/>
              </a:rPr>
              <a:t>webinar topic ideas welcome at:  </a:t>
            </a:r>
            <a:r>
              <a:rPr lang="en-CA" sz="24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e-channel@contactnorth.ca</a:t>
            </a:r>
            <a:r>
              <a:rPr lang="en-CA" sz="2400" b="0" i="0" u="none" strike="noStrike" cap="none">
                <a:solidFill>
                  <a:schemeClr val="dk1"/>
                </a:solidFill>
                <a:latin typeface="Calibri"/>
                <a:ea typeface="Calibri"/>
                <a:cs typeface="Calibri"/>
                <a:sym typeface="Calibri"/>
              </a:rPr>
              <a:t> </a:t>
            </a: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e0f05db417_0_1"/>
          <p:cNvSpPr txBox="1">
            <a:spLocks noGrp="1"/>
          </p:cNvSpPr>
          <p:nvPr>
            <p:ph type="title"/>
          </p:nvPr>
        </p:nvSpPr>
        <p:spPr>
          <a:xfrm>
            <a:off x="839825" y="457200"/>
            <a:ext cx="10863300" cy="908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CA" sz="4400"/>
              <a:t>Digital Skills - QUILL Learning Network</a:t>
            </a:r>
            <a:endParaRPr sz="4400"/>
          </a:p>
        </p:txBody>
      </p:sp>
      <p:sp>
        <p:nvSpPr>
          <p:cNvPr id="230" name="Google Shape;230;ge0f05db417_0_1"/>
          <p:cNvSpPr txBox="1">
            <a:spLocks noGrp="1"/>
          </p:cNvSpPr>
          <p:nvPr>
            <p:ph type="body" idx="1"/>
          </p:nvPr>
        </p:nvSpPr>
        <p:spPr>
          <a:xfrm>
            <a:off x="5746600" y="1587600"/>
            <a:ext cx="5956500" cy="38115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CA" sz="2800" u="sng">
                <a:solidFill>
                  <a:srgbClr val="1B6AC9"/>
                </a:solidFill>
                <a:highlight>
                  <a:schemeClr val="lt1"/>
                </a:highlight>
                <a:hlinkClick r:id="rId3">
                  <a:extLst>
                    <a:ext uri="{A12FA001-AC4F-418D-AE19-62706E023703}">
                      <ahyp:hlinkClr xmlns:ahyp="http://schemas.microsoft.com/office/drawing/2018/hyperlinkcolor" val="tx"/>
                    </a:ext>
                  </a:extLst>
                </a:hlinkClick>
              </a:rPr>
              <a:t>Digital Skills Promotion Toolkit</a:t>
            </a:r>
            <a:r>
              <a:rPr lang="en-CA" sz="2800">
                <a:solidFill>
                  <a:srgbClr val="283C46"/>
                </a:solidFill>
                <a:highlight>
                  <a:schemeClr val="lt1"/>
                </a:highlight>
              </a:rPr>
              <a:t> </a:t>
            </a:r>
            <a:endParaRPr sz="2800">
              <a:solidFill>
                <a:srgbClr val="283C46"/>
              </a:solidFill>
              <a:highlight>
                <a:schemeClr val="lt1"/>
              </a:highlight>
            </a:endParaRPr>
          </a:p>
          <a:p>
            <a:pPr marL="0" lvl="0" indent="0" algn="l" rtl="0">
              <a:lnSpc>
                <a:spcPct val="115000"/>
              </a:lnSpc>
              <a:spcBef>
                <a:spcPts val="1200"/>
              </a:spcBef>
              <a:spcAft>
                <a:spcPts val="0"/>
              </a:spcAft>
              <a:buClr>
                <a:schemeClr val="dk1"/>
              </a:buClr>
              <a:buSzPts val="1100"/>
              <a:buFont typeface="Arial"/>
              <a:buNone/>
            </a:pPr>
            <a:r>
              <a:rPr lang="en-CA" sz="2800">
                <a:highlight>
                  <a:schemeClr val="lt1"/>
                </a:highlight>
              </a:rPr>
              <a:t>With SMLN, QUILL researched the entry level digital skills needed in 8 sectors and created a resource kit to support LBS service providers in marketing their expertise in assisting learners to gain those skills. </a:t>
            </a:r>
            <a:r>
              <a:rPr lang="en-CA" sz="2600" b="1">
                <a:solidFill>
                  <a:srgbClr val="283C46"/>
                </a:solidFill>
                <a:highlight>
                  <a:schemeClr val="lt1"/>
                </a:highlight>
                <a:latin typeface="Book Antiqua"/>
                <a:ea typeface="Book Antiqua"/>
                <a:cs typeface="Book Antiqua"/>
                <a:sym typeface="Book Antiqua"/>
              </a:rPr>
              <a:t> </a:t>
            </a:r>
            <a:endParaRPr sz="2600" u="sng">
              <a:solidFill>
                <a:srgbClr val="1B6AC9"/>
              </a:solidFill>
              <a:highlight>
                <a:schemeClr val="lt1"/>
              </a:highlight>
              <a:latin typeface="Book Antiqua"/>
              <a:ea typeface="Book Antiqua"/>
              <a:cs typeface="Book Antiqua"/>
              <a:sym typeface="Book Antiqua"/>
            </a:endParaRPr>
          </a:p>
          <a:p>
            <a:pPr marL="0" lvl="0" indent="0" algn="l" rtl="0">
              <a:lnSpc>
                <a:spcPct val="115000"/>
              </a:lnSpc>
              <a:spcBef>
                <a:spcPts val="1200"/>
              </a:spcBef>
              <a:spcAft>
                <a:spcPts val="0"/>
              </a:spcAft>
              <a:buClr>
                <a:schemeClr val="dk1"/>
              </a:buClr>
              <a:buSzPts val="1100"/>
              <a:buFont typeface="Arial"/>
              <a:buNone/>
            </a:pPr>
            <a:r>
              <a:rPr lang="en-CA" sz="2600">
                <a:solidFill>
                  <a:srgbClr val="283C46"/>
                </a:solidFill>
                <a:highlight>
                  <a:schemeClr val="lt1"/>
                </a:highlight>
                <a:latin typeface="Book Antiqua"/>
                <a:ea typeface="Book Antiqua"/>
                <a:cs typeface="Book Antiqua"/>
                <a:sym typeface="Book Antiqua"/>
              </a:rPr>
              <a:t> </a:t>
            </a:r>
            <a:endParaRPr sz="2600">
              <a:solidFill>
                <a:srgbClr val="283C46"/>
              </a:solidFill>
              <a:highlight>
                <a:schemeClr val="lt1"/>
              </a:highlight>
              <a:latin typeface="Book Antiqua"/>
              <a:ea typeface="Book Antiqua"/>
              <a:cs typeface="Book Antiqua"/>
              <a:sym typeface="Book Antiqua"/>
            </a:endParaRPr>
          </a:p>
          <a:p>
            <a:pPr marL="0" lvl="0" indent="0" algn="l" rtl="0">
              <a:spcBef>
                <a:spcPts val="1200"/>
              </a:spcBef>
              <a:spcAft>
                <a:spcPts val="0"/>
              </a:spcAft>
              <a:buNone/>
            </a:pPr>
            <a:endParaRPr/>
          </a:p>
        </p:txBody>
      </p:sp>
      <p:pic>
        <p:nvPicPr>
          <p:cNvPr id="231" name="Google Shape;231;ge0f05db417_0_1"/>
          <p:cNvPicPr preferRelativeResize="0"/>
          <p:nvPr/>
        </p:nvPicPr>
        <p:blipFill>
          <a:blip r:embed="rId4">
            <a:alphaModFix/>
          </a:blip>
          <a:stretch>
            <a:fillRect/>
          </a:stretch>
        </p:blipFill>
        <p:spPr>
          <a:xfrm>
            <a:off x="476136" y="1587600"/>
            <a:ext cx="4892364" cy="3811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e0ffd35f62_0_44"/>
          <p:cNvSpPr txBox="1">
            <a:spLocks noGrp="1"/>
          </p:cNvSpPr>
          <p:nvPr>
            <p:ph type="title"/>
          </p:nvPr>
        </p:nvSpPr>
        <p:spPr>
          <a:xfrm>
            <a:off x="838200" y="365125"/>
            <a:ext cx="10515600" cy="815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CA"/>
              <a:t>Digital Skills - Literacy Link South Central</a:t>
            </a:r>
            <a:endParaRPr/>
          </a:p>
        </p:txBody>
      </p:sp>
      <p:sp>
        <p:nvSpPr>
          <p:cNvPr id="237" name="Google Shape;237;ge0ffd35f62_0_44"/>
          <p:cNvSpPr txBox="1">
            <a:spLocks noGrp="1"/>
          </p:cNvSpPr>
          <p:nvPr>
            <p:ph type="body" idx="2"/>
          </p:nvPr>
        </p:nvSpPr>
        <p:spPr>
          <a:xfrm>
            <a:off x="4268075" y="1238525"/>
            <a:ext cx="7286700" cy="47874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CA" sz="1900" u="sng">
                <a:solidFill>
                  <a:schemeClr val="hlink"/>
                </a:solidFill>
                <a:highlight>
                  <a:srgbClr val="FFFFFF"/>
                </a:highlight>
                <a:hlinkClick r:id="rId3"/>
              </a:rPr>
              <a:t>From A to Z(oom): The Zoom Host Experience</a:t>
            </a:r>
            <a:r>
              <a:rPr lang="en-CA" sz="1900">
                <a:solidFill>
                  <a:srgbClr val="222222"/>
                </a:solidFill>
                <a:highlight>
                  <a:srgbClr val="FFFFFF"/>
                </a:highlight>
              </a:rPr>
              <a:t> </a:t>
            </a:r>
            <a:r>
              <a:rPr lang="en-CA" sz="1900">
                <a:highlight>
                  <a:srgbClr val="FFFFFF"/>
                </a:highlight>
              </a:rPr>
              <a:t>is focused on the pre-meeting and in-meeting settings you need to make your Zoom session a success.</a:t>
            </a:r>
            <a:endParaRPr sz="1900" u="sng">
              <a:highlight>
                <a:srgbClr val="FFFFFF"/>
              </a:highlight>
            </a:endParaRPr>
          </a:p>
          <a:p>
            <a:pPr marL="0" lvl="0" indent="0" algn="l" rtl="0">
              <a:lnSpc>
                <a:spcPct val="115000"/>
              </a:lnSpc>
              <a:spcBef>
                <a:spcPts val="1200"/>
              </a:spcBef>
              <a:spcAft>
                <a:spcPts val="0"/>
              </a:spcAft>
              <a:buNone/>
            </a:pPr>
            <a:r>
              <a:rPr lang="en-CA" sz="1900" u="sng">
                <a:solidFill>
                  <a:schemeClr val="hlink"/>
                </a:solidFill>
                <a:highlight>
                  <a:srgbClr val="FFFFFF"/>
                </a:highlight>
                <a:hlinkClick r:id="rId4"/>
              </a:rPr>
              <a:t>From A to Z(oom): Preparing to Present on Zoom</a:t>
            </a:r>
            <a:r>
              <a:rPr lang="en-CA" sz="1900">
                <a:highlight>
                  <a:srgbClr val="FFFFFF"/>
                </a:highlight>
              </a:rPr>
              <a:t> looks at how to put together a presentation, set your workstation up for success and professionalism,  and engage your audience before, during and after your session. </a:t>
            </a:r>
            <a:endParaRPr sz="1900" u="sng">
              <a:highlight>
                <a:srgbClr val="FFFFFF"/>
              </a:highlight>
            </a:endParaRPr>
          </a:p>
          <a:p>
            <a:pPr marL="0" lvl="0" indent="0" algn="l" rtl="0">
              <a:lnSpc>
                <a:spcPct val="115000"/>
              </a:lnSpc>
              <a:spcBef>
                <a:spcPts val="1200"/>
              </a:spcBef>
              <a:spcAft>
                <a:spcPts val="0"/>
              </a:spcAft>
              <a:buNone/>
            </a:pPr>
            <a:r>
              <a:rPr lang="en-CA" sz="1900" u="sng">
                <a:solidFill>
                  <a:schemeClr val="hlink"/>
                </a:solidFill>
                <a:highlight>
                  <a:srgbClr val="FFFFFF"/>
                </a:highlight>
                <a:hlinkClick r:id="rId5"/>
              </a:rPr>
              <a:t>Learning Activities for the Local Jobs Hub Platform</a:t>
            </a:r>
            <a:r>
              <a:rPr lang="en-CA" sz="1900">
                <a:solidFill>
                  <a:srgbClr val="222222"/>
                </a:solidFill>
                <a:highlight>
                  <a:srgbClr val="FFFFFF"/>
                </a:highlight>
              </a:rPr>
              <a:t> is </a:t>
            </a:r>
            <a:r>
              <a:rPr lang="en-CA" sz="1900">
                <a:highlight>
                  <a:srgbClr val="FFFFFF"/>
                </a:highlight>
              </a:rPr>
              <a:t>a webinar introducing a series of 20 activities developed to help people learn how to navigate the Local Jobs Hub. While this tool is specific to the Elgin, Middlesex and Oxford region, there are tools based on the same platform (which work exactly the same way) across the province - they're just branded differently. </a:t>
            </a:r>
            <a:endParaRPr sz="1900" u="sng">
              <a:highlight>
                <a:srgbClr val="FFFFFF"/>
              </a:highlight>
            </a:endParaRPr>
          </a:p>
          <a:p>
            <a:pPr marL="0" lvl="0" indent="0" algn="l" rtl="0">
              <a:lnSpc>
                <a:spcPct val="100000"/>
              </a:lnSpc>
              <a:spcBef>
                <a:spcPts val="1200"/>
              </a:spcBef>
              <a:spcAft>
                <a:spcPts val="0"/>
              </a:spcAft>
              <a:buNone/>
            </a:pPr>
            <a:endParaRPr sz="1100">
              <a:latin typeface="Arial"/>
              <a:ea typeface="Arial"/>
              <a:cs typeface="Arial"/>
              <a:sym typeface="Arial"/>
            </a:endParaRPr>
          </a:p>
          <a:p>
            <a:pPr marL="89999" lvl="0" indent="0" algn="l" rtl="0">
              <a:lnSpc>
                <a:spcPct val="115000"/>
              </a:lnSpc>
              <a:spcBef>
                <a:spcPts val="1200"/>
              </a:spcBef>
              <a:spcAft>
                <a:spcPts val="1200"/>
              </a:spcAft>
              <a:buNone/>
            </a:pPr>
            <a:endParaRPr sz="1100" u="sng">
              <a:solidFill>
                <a:srgbClr val="1155CC"/>
              </a:solidFill>
              <a:highlight>
                <a:srgbClr val="FFFFFF"/>
              </a:highlight>
              <a:latin typeface="Arial"/>
              <a:ea typeface="Arial"/>
              <a:cs typeface="Arial"/>
              <a:sym typeface="Arial"/>
            </a:endParaRPr>
          </a:p>
        </p:txBody>
      </p:sp>
      <p:pic>
        <p:nvPicPr>
          <p:cNvPr id="238" name="Google Shape;238;ge0ffd35f62_0_44"/>
          <p:cNvPicPr preferRelativeResize="0"/>
          <p:nvPr/>
        </p:nvPicPr>
        <p:blipFill>
          <a:blip r:embed="rId6">
            <a:alphaModFix/>
          </a:blip>
          <a:stretch>
            <a:fillRect/>
          </a:stretch>
        </p:blipFill>
        <p:spPr>
          <a:xfrm>
            <a:off x="545125" y="1314725"/>
            <a:ext cx="2967175" cy="1419900"/>
          </a:xfrm>
          <a:prstGeom prst="rect">
            <a:avLst/>
          </a:prstGeom>
          <a:noFill/>
          <a:ln w="9525" cap="flat" cmpd="sng">
            <a:solidFill>
              <a:srgbClr val="D9D9D9"/>
            </a:solidFill>
            <a:prstDash val="solid"/>
            <a:round/>
            <a:headEnd type="none" w="sm" len="sm"/>
            <a:tailEnd type="none" w="sm" len="sm"/>
          </a:ln>
        </p:spPr>
      </p:pic>
      <p:pic>
        <p:nvPicPr>
          <p:cNvPr id="239" name="Google Shape;239;ge0ffd35f62_0_44"/>
          <p:cNvPicPr preferRelativeResize="0"/>
          <p:nvPr/>
        </p:nvPicPr>
        <p:blipFill>
          <a:blip r:embed="rId7">
            <a:alphaModFix/>
          </a:blip>
          <a:stretch>
            <a:fillRect/>
          </a:stretch>
        </p:blipFill>
        <p:spPr>
          <a:xfrm>
            <a:off x="542925" y="3000650"/>
            <a:ext cx="2967175" cy="1419900"/>
          </a:xfrm>
          <a:prstGeom prst="rect">
            <a:avLst/>
          </a:prstGeom>
          <a:noFill/>
          <a:ln w="9525" cap="flat" cmpd="sng">
            <a:solidFill>
              <a:srgbClr val="D9D9D9"/>
            </a:solidFill>
            <a:prstDash val="solid"/>
            <a:round/>
            <a:headEnd type="none" w="sm" len="sm"/>
            <a:tailEnd type="none" w="sm" len="sm"/>
          </a:ln>
        </p:spPr>
      </p:pic>
      <p:pic>
        <p:nvPicPr>
          <p:cNvPr id="240" name="Google Shape;240;ge0ffd35f62_0_44"/>
          <p:cNvPicPr preferRelativeResize="0"/>
          <p:nvPr/>
        </p:nvPicPr>
        <p:blipFill>
          <a:blip r:embed="rId8">
            <a:alphaModFix/>
          </a:blip>
          <a:stretch>
            <a:fillRect/>
          </a:stretch>
        </p:blipFill>
        <p:spPr>
          <a:xfrm>
            <a:off x="542925" y="4696425"/>
            <a:ext cx="2967175" cy="1060700"/>
          </a:xfrm>
          <a:prstGeom prst="rect">
            <a:avLst/>
          </a:prstGeom>
          <a:noFill/>
          <a:ln w="9525" cap="flat" cmpd="sng">
            <a:solidFill>
              <a:srgbClr val="D9D9D9"/>
            </a:solidFill>
            <a:prstDash val="solid"/>
            <a:round/>
            <a:headEnd type="none" w="sm" len="sm"/>
            <a:tailEnd type="none" w="sm" len="sm"/>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dff7972443_0_23"/>
          <p:cNvSpPr txBox="1">
            <a:spLocks noGrp="1"/>
          </p:cNvSpPr>
          <p:nvPr>
            <p:ph type="title"/>
          </p:nvPr>
        </p:nvSpPr>
        <p:spPr>
          <a:xfrm>
            <a:off x="839825" y="457200"/>
            <a:ext cx="10863300" cy="10608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CA" sz="4400">
                <a:highlight>
                  <a:schemeClr val="lt1"/>
                </a:highlight>
                <a:latin typeface="Arial"/>
                <a:ea typeface="Arial"/>
                <a:cs typeface="Arial"/>
                <a:sym typeface="Arial"/>
              </a:rPr>
              <a:t>Training - LNO and PSOL</a:t>
            </a:r>
            <a:endParaRPr sz="4400">
              <a:latin typeface="Arial"/>
              <a:ea typeface="Arial"/>
              <a:cs typeface="Arial"/>
              <a:sym typeface="Arial"/>
            </a:endParaRPr>
          </a:p>
        </p:txBody>
      </p:sp>
      <p:sp>
        <p:nvSpPr>
          <p:cNvPr id="246" name="Google Shape;246;gdff7972443_0_23"/>
          <p:cNvSpPr txBox="1">
            <a:spLocks noGrp="1"/>
          </p:cNvSpPr>
          <p:nvPr>
            <p:ph type="body" idx="1"/>
          </p:nvPr>
        </p:nvSpPr>
        <p:spPr>
          <a:xfrm>
            <a:off x="5183200" y="2049425"/>
            <a:ext cx="6519900" cy="3811500"/>
          </a:xfrm>
          <a:prstGeom prst="rect">
            <a:avLst/>
          </a:prstGeom>
        </p:spPr>
        <p:txBody>
          <a:bodyPr spcFirstLastPara="1" wrap="square" lIns="91425" tIns="45700" rIns="91425" bIns="45700" anchor="t" anchorCtr="0">
            <a:normAutofit lnSpcReduction="10000"/>
          </a:bodyPr>
          <a:lstStyle/>
          <a:p>
            <a:pPr marL="0" lvl="0" indent="0" algn="l" rtl="0">
              <a:lnSpc>
                <a:spcPct val="115000"/>
              </a:lnSpc>
              <a:spcBef>
                <a:spcPts val="1200"/>
              </a:spcBef>
              <a:spcAft>
                <a:spcPts val="0"/>
              </a:spcAft>
              <a:buNone/>
            </a:pPr>
            <a:r>
              <a:rPr lang="en-CA" sz="2700" u="sng">
                <a:solidFill>
                  <a:srgbClr val="1B6AC9"/>
                </a:solidFill>
                <a:highlight>
                  <a:schemeClr val="lt1"/>
                </a:highlight>
                <a:hlinkClick r:id="rId3">
                  <a:extLst>
                    <a:ext uri="{A12FA001-AC4F-418D-AE19-62706E023703}">
                      <ahyp:hlinkClr xmlns:ahyp="http://schemas.microsoft.com/office/drawing/2018/hyperlinkcolor" val="tx"/>
                    </a:ext>
                  </a:extLst>
                </a:hlinkClick>
              </a:rPr>
              <a:t>Pop Up PD for LBS Educators - 2020-21 series</a:t>
            </a:r>
            <a:r>
              <a:rPr lang="en-CA" sz="2700">
                <a:solidFill>
                  <a:srgbClr val="283C46"/>
                </a:solidFill>
                <a:highlight>
                  <a:schemeClr val="lt1"/>
                </a:highlight>
              </a:rPr>
              <a:t> </a:t>
            </a:r>
            <a:r>
              <a:rPr lang="en-CA" sz="2700">
                <a:highlight>
                  <a:schemeClr val="lt1"/>
                </a:highlight>
              </a:rPr>
              <a:t>All webinar recordings are available and include information on how to serve learners remotely, Skills Advance Ontario projects, and updates on Essential Skills and resources for Workforce and Workplace literacy.  </a:t>
            </a:r>
            <a:endParaRPr sz="2700">
              <a:highlight>
                <a:schemeClr val="lt1"/>
              </a:highlight>
            </a:endParaRPr>
          </a:p>
          <a:p>
            <a:pPr marL="0" lvl="0" indent="0" algn="l" rtl="0">
              <a:lnSpc>
                <a:spcPct val="115000"/>
              </a:lnSpc>
              <a:spcBef>
                <a:spcPts val="1200"/>
              </a:spcBef>
              <a:spcAft>
                <a:spcPts val="1200"/>
              </a:spcAft>
              <a:buNone/>
            </a:pPr>
            <a:r>
              <a:rPr lang="en-CA" sz="2700">
                <a:highlight>
                  <a:schemeClr val="lt1"/>
                </a:highlight>
              </a:rPr>
              <a:t>Webinars back to 2015 are also available on this page.</a:t>
            </a:r>
            <a:endParaRPr sz="2700"/>
          </a:p>
        </p:txBody>
      </p:sp>
      <p:pic>
        <p:nvPicPr>
          <p:cNvPr id="247" name="Google Shape;247;gdff7972443_0_23"/>
          <p:cNvPicPr preferRelativeResize="0"/>
          <p:nvPr/>
        </p:nvPicPr>
        <p:blipFill rotWithShape="1">
          <a:blip r:embed="rId4">
            <a:alphaModFix/>
          </a:blip>
          <a:srcRect/>
          <a:stretch/>
        </p:blipFill>
        <p:spPr>
          <a:xfrm>
            <a:off x="549999" y="2270374"/>
            <a:ext cx="4335100" cy="23800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e0f05db417_0_7"/>
          <p:cNvSpPr txBox="1">
            <a:spLocks noGrp="1"/>
          </p:cNvSpPr>
          <p:nvPr>
            <p:ph type="title"/>
          </p:nvPr>
        </p:nvSpPr>
        <p:spPr>
          <a:xfrm>
            <a:off x="839825" y="457200"/>
            <a:ext cx="10863300" cy="8022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CA" sz="4400"/>
              <a:t>Resources - QUILL Learning Network</a:t>
            </a:r>
            <a:endParaRPr sz="4400"/>
          </a:p>
        </p:txBody>
      </p:sp>
      <p:sp>
        <p:nvSpPr>
          <p:cNvPr id="253" name="Google Shape;253;ge0f05db417_0_7"/>
          <p:cNvSpPr txBox="1">
            <a:spLocks noGrp="1"/>
          </p:cNvSpPr>
          <p:nvPr>
            <p:ph type="body" idx="1"/>
          </p:nvPr>
        </p:nvSpPr>
        <p:spPr>
          <a:xfrm>
            <a:off x="5683625" y="1527300"/>
            <a:ext cx="6019500" cy="39558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CA" sz="2800" u="sng">
                <a:solidFill>
                  <a:schemeClr val="hlink"/>
                </a:solidFill>
                <a:hlinkClick r:id="rId3"/>
              </a:rPr>
              <a:t>Task-Based Activities for LBS</a:t>
            </a:r>
            <a:r>
              <a:rPr lang="en-CA" sz="2800"/>
              <a:t> </a:t>
            </a:r>
            <a:endParaRPr sz="2800"/>
          </a:p>
          <a:p>
            <a:pPr marL="0" lvl="0" indent="0" algn="l" rtl="0">
              <a:spcBef>
                <a:spcPts val="1000"/>
              </a:spcBef>
              <a:spcAft>
                <a:spcPts val="0"/>
              </a:spcAft>
              <a:buNone/>
            </a:pPr>
            <a:r>
              <a:rPr lang="en-CA" sz="2800"/>
              <a:t>With support from Literacy Link South Central the task activities on this website are being re-created as Google forms and fillable PDFs to make them easier to share online with learners.</a:t>
            </a:r>
            <a:endParaRPr sz="2800"/>
          </a:p>
          <a:p>
            <a:pPr marL="0" lvl="0" indent="0" algn="l" rtl="0">
              <a:spcBef>
                <a:spcPts val="1000"/>
              </a:spcBef>
              <a:spcAft>
                <a:spcPts val="0"/>
              </a:spcAft>
              <a:buNone/>
            </a:pPr>
            <a:r>
              <a:rPr lang="en-CA" sz="2800"/>
              <a:t>Any interactive tasks that were in Flash have been updated.</a:t>
            </a:r>
            <a:endParaRPr sz="2800"/>
          </a:p>
        </p:txBody>
      </p:sp>
      <p:pic>
        <p:nvPicPr>
          <p:cNvPr id="254" name="Google Shape;254;ge0f05db417_0_7"/>
          <p:cNvPicPr preferRelativeResize="0"/>
          <p:nvPr/>
        </p:nvPicPr>
        <p:blipFill>
          <a:blip r:embed="rId4">
            <a:alphaModFix/>
          </a:blip>
          <a:stretch>
            <a:fillRect/>
          </a:stretch>
        </p:blipFill>
        <p:spPr>
          <a:xfrm>
            <a:off x="462900" y="2020800"/>
            <a:ext cx="4785353" cy="12192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e0ffd35f62_0_1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CA"/>
              <a:t>Resources - Mental Health</a:t>
            </a:r>
            <a:endParaRPr/>
          </a:p>
        </p:txBody>
      </p:sp>
      <p:pic>
        <p:nvPicPr>
          <p:cNvPr id="260" name="Google Shape;260;ge0ffd35f62_0_12">
            <a:hlinkClick r:id="rId3"/>
          </p:cNvPr>
          <p:cNvPicPr preferRelativeResize="0"/>
          <p:nvPr/>
        </p:nvPicPr>
        <p:blipFill>
          <a:blip r:embed="rId4">
            <a:alphaModFix/>
          </a:blip>
          <a:stretch>
            <a:fillRect/>
          </a:stretch>
        </p:blipFill>
        <p:spPr>
          <a:xfrm>
            <a:off x="628450" y="1690825"/>
            <a:ext cx="7419975" cy="2933700"/>
          </a:xfrm>
          <a:prstGeom prst="rect">
            <a:avLst/>
          </a:prstGeom>
          <a:noFill/>
          <a:ln>
            <a:noFill/>
          </a:ln>
        </p:spPr>
      </p:pic>
      <p:sp>
        <p:nvSpPr>
          <p:cNvPr id="261" name="Google Shape;261;ge0ffd35f62_0_12"/>
          <p:cNvSpPr txBox="1"/>
          <p:nvPr/>
        </p:nvSpPr>
        <p:spPr>
          <a:xfrm>
            <a:off x="628450" y="4979275"/>
            <a:ext cx="7727100" cy="554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800"/>
              </a:spcAft>
              <a:buNone/>
            </a:pPr>
            <a:r>
              <a:rPr lang="en-CA" sz="2400" u="sng">
                <a:solidFill>
                  <a:srgbClr val="1B6AC9"/>
                </a:solidFill>
                <a:highlight>
                  <a:schemeClr val="lt1"/>
                </a:highlight>
                <a:latin typeface="Calibri"/>
                <a:ea typeface="Calibri"/>
                <a:cs typeface="Calibri"/>
                <a:sym typeface="Calibri"/>
                <a:hlinkClick r:id="rId5">
                  <a:extLst>
                    <a:ext uri="{A12FA001-AC4F-418D-AE19-62706E023703}">
                      <ahyp:hlinkClr xmlns:ahyp="http://schemas.microsoft.com/office/drawing/2018/hyperlinkcolor" val="tx"/>
                    </a:ext>
                  </a:extLst>
                </a:hlinkClick>
              </a:rPr>
              <a:t>Mental Health Campaign Resources October 2020</a:t>
            </a:r>
            <a:endParaRPr sz="2400">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dff7972443_0_28"/>
          <p:cNvSpPr txBox="1">
            <a:spLocks noGrp="1"/>
          </p:cNvSpPr>
          <p:nvPr>
            <p:ph type="title"/>
          </p:nvPr>
        </p:nvSpPr>
        <p:spPr>
          <a:xfrm>
            <a:off x="476550" y="311550"/>
            <a:ext cx="10515600" cy="8769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CA"/>
              <a:t> Resources - Turtle Back Publishing - ONLC</a:t>
            </a:r>
            <a:endParaRPr/>
          </a:p>
        </p:txBody>
      </p:sp>
      <p:pic>
        <p:nvPicPr>
          <p:cNvPr id="267" name="Google Shape;267;gdff7972443_0_28"/>
          <p:cNvPicPr preferRelativeResize="0"/>
          <p:nvPr/>
        </p:nvPicPr>
        <p:blipFill>
          <a:blip r:embed="rId3">
            <a:alphaModFix/>
          </a:blip>
          <a:stretch>
            <a:fillRect/>
          </a:stretch>
        </p:blipFill>
        <p:spPr>
          <a:xfrm>
            <a:off x="290650" y="1353775"/>
            <a:ext cx="2905125" cy="3790950"/>
          </a:xfrm>
          <a:prstGeom prst="rect">
            <a:avLst/>
          </a:prstGeom>
          <a:noFill/>
          <a:ln w="9525" cap="flat" cmpd="sng">
            <a:solidFill>
              <a:srgbClr val="D9D9D9"/>
            </a:solidFill>
            <a:prstDash val="solid"/>
            <a:round/>
            <a:headEnd type="none" w="sm" len="sm"/>
            <a:tailEnd type="none" w="sm" len="sm"/>
          </a:ln>
        </p:spPr>
      </p:pic>
      <p:pic>
        <p:nvPicPr>
          <p:cNvPr id="268" name="Google Shape;268;gdff7972443_0_28"/>
          <p:cNvPicPr preferRelativeResize="0"/>
          <p:nvPr/>
        </p:nvPicPr>
        <p:blipFill>
          <a:blip r:embed="rId4">
            <a:alphaModFix/>
          </a:blip>
          <a:stretch>
            <a:fillRect/>
          </a:stretch>
        </p:blipFill>
        <p:spPr>
          <a:xfrm>
            <a:off x="3455475" y="1926150"/>
            <a:ext cx="2559946" cy="3950850"/>
          </a:xfrm>
          <a:prstGeom prst="rect">
            <a:avLst/>
          </a:prstGeom>
          <a:noFill/>
          <a:ln>
            <a:noFill/>
          </a:ln>
        </p:spPr>
      </p:pic>
      <p:pic>
        <p:nvPicPr>
          <p:cNvPr id="269" name="Google Shape;269;gdff7972443_0_28"/>
          <p:cNvPicPr preferRelativeResize="0"/>
          <p:nvPr/>
        </p:nvPicPr>
        <p:blipFill>
          <a:blip r:embed="rId5">
            <a:alphaModFix/>
          </a:blip>
          <a:stretch>
            <a:fillRect/>
          </a:stretch>
        </p:blipFill>
        <p:spPr>
          <a:xfrm>
            <a:off x="8996225" y="2621013"/>
            <a:ext cx="2857500" cy="3090088"/>
          </a:xfrm>
          <a:prstGeom prst="rect">
            <a:avLst/>
          </a:prstGeom>
          <a:noFill/>
          <a:ln w="9525" cap="flat" cmpd="sng">
            <a:solidFill>
              <a:srgbClr val="D9D9D9"/>
            </a:solidFill>
            <a:prstDash val="solid"/>
            <a:round/>
            <a:headEnd type="none" w="sm" len="sm"/>
            <a:tailEnd type="none" w="sm" len="sm"/>
          </a:ln>
        </p:spPr>
      </p:pic>
      <p:pic>
        <p:nvPicPr>
          <p:cNvPr id="270" name="Google Shape;270;gdff7972443_0_28"/>
          <p:cNvPicPr preferRelativeResize="0"/>
          <p:nvPr/>
        </p:nvPicPr>
        <p:blipFill>
          <a:blip r:embed="rId6">
            <a:alphaModFix/>
          </a:blip>
          <a:stretch>
            <a:fillRect/>
          </a:stretch>
        </p:blipFill>
        <p:spPr>
          <a:xfrm>
            <a:off x="6275125" y="1653012"/>
            <a:ext cx="2616138" cy="2887684"/>
          </a:xfrm>
          <a:prstGeom prst="rect">
            <a:avLst/>
          </a:prstGeom>
          <a:noFill/>
          <a:ln w="9525" cap="flat" cmpd="sng">
            <a:solidFill>
              <a:srgbClr val="D9D9D9"/>
            </a:solidFill>
            <a:prstDash val="solid"/>
            <a:round/>
            <a:headEnd type="none" w="sm" len="sm"/>
            <a:tailEnd type="none" w="sm" len="sm"/>
          </a:ln>
        </p:spPr>
      </p:pic>
      <p:sp>
        <p:nvSpPr>
          <p:cNvPr id="271" name="Google Shape;271;gdff7972443_0_28"/>
          <p:cNvSpPr txBox="1"/>
          <p:nvPr/>
        </p:nvSpPr>
        <p:spPr>
          <a:xfrm>
            <a:off x="330400" y="5255125"/>
            <a:ext cx="28575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sz="2200" u="sng">
                <a:solidFill>
                  <a:schemeClr val="hlink"/>
                </a:solidFill>
                <a:latin typeface="Calibri"/>
                <a:ea typeface="Calibri"/>
                <a:cs typeface="Calibri"/>
                <a:sym typeface="Calibri"/>
                <a:hlinkClick r:id="rId7"/>
              </a:rPr>
              <a:t>Order resources from Turtle Back Publishing</a:t>
            </a:r>
            <a:endParaRPr sz="2200">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1"/>
          <p:cNvSpPr txBox="1">
            <a:spLocks noGrp="1"/>
          </p:cNvSpPr>
          <p:nvPr>
            <p:ph type="title"/>
          </p:nvPr>
        </p:nvSpPr>
        <p:spPr>
          <a:xfrm>
            <a:off x="489625" y="365125"/>
            <a:ext cx="111894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CA"/>
              <a:t>Resources - </a:t>
            </a:r>
            <a:r>
              <a:rPr lang="en-CA">
                <a:highlight>
                  <a:schemeClr val="lt1"/>
                </a:highlight>
                <a:latin typeface="Arial"/>
                <a:ea typeface="Arial"/>
                <a:cs typeface="Arial"/>
                <a:sym typeface="Arial"/>
              </a:rPr>
              <a:t>La Coalition ontarienne de formation des adultes (COFA)</a:t>
            </a:r>
            <a:r>
              <a:rPr lang="en-CA"/>
              <a:t> </a:t>
            </a:r>
            <a:endParaRPr/>
          </a:p>
        </p:txBody>
      </p:sp>
      <p:sp>
        <p:nvSpPr>
          <p:cNvPr id="277" name="Google Shape;277;p21"/>
          <p:cNvSpPr txBox="1">
            <a:spLocks noGrp="1"/>
          </p:cNvSpPr>
          <p:nvPr>
            <p:ph type="body" idx="1"/>
          </p:nvPr>
        </p:nvSpPr>
        <p:spPr>
          <a:xfrm>
            <a:off x="5996825" y="1825625"/>
            <a:ext cx="5356800" cy="3413400"/>
          </a:xfrm>
          <a:prstGeom prst="rect">
            <a:avLst/>
          </a:prstGeom>
          <a:noFill/>
          <a:ln>
            <a:noFill/>
          </a:ln>
        </p:spPr>
        <p:txBody>
          <a:bodyPr spcFirstLastPara="1" wrap="square" lIns="91425" tIns="45700" rIns="91425" bIns="45700" anchor="t" anchorCtr="0">
            <a:noAutofit/>
          </a:bodyPr>
          <a:lstStyle/>
          <a:p>
            <a:pPr marL="89999" lvl="0" indent="0" algn="l" rtl="0">
              <a:lnSpc>
                <a:spcPct val="115000"/>
              </a:lnSpc>
              <a:spcBef>
                <a:spcPts val="1000"/>
              </a:spcBef>
              <a:spcAft>
                <a:spcPts val="0"/>
              </a:spcAft>
              <a:buClr>
                <a:schemeClr val="dk1"/>
              </a:buClr>
              <a:buSzPts val="1665"/>
              <a:buNone/>
            </a:pPr>
            <a:r>
              <a:rPr lang="en-CA" sz="2705" u="sng">
                <a:solidFill>
                  <a:schemeClr val="hlink"/>
                </a:solidFill>
                <a:hlinkClick r:id="rId3"/>
              </a:rPr>
              <a:t>Fonds de Traduction</a:t>
            </a:r>
            <a:endParaRPr sz="2705"/>
          </a:p>
          <a:p>
            <a:pPr marL="89999" lvl="0" indent="0" algn="l" rtl="0">
              <a:lnSpc>
                <a:spcPct val="115000"/>
              </a:lnSpc>
              <a:spcBef>
                <a:spcPts val="1000"/>
              </a:spcBef>
              <a:spcAft>
                <a:spcPts val="0"/>
              </a:spcAft>
              <a:buClr>
                <a:schemeClr val="dk1"/>
              </a:buClr>
              <a:buSzPts val="1665"/>
              <a:buNone/>
            </a:pPr>
            <a:r>
              <a:rPr lang="en-CA" sz="2705"/>
              <a:t>COFA has translated many documents for the Francophone stream and recently held a webinar highlighting this work.</a:t>
            </a:r>
            <a:endParaRPr sz="2705"/>
          </a:p>
          <a:p>
            <a:pPr marL="457200" lvl="0" indent="-228600" algn="l" rtl="0">
              <a:lnSpc>
                <a:spcPct val="115000"/>
              </a:lnSpc>
              <a:spcBef>
                <a:spcPts val="1000"/>
              </a:spcBef>
              <a:spcAft>
                <a:spcPts val="0"/>
              </a:spcAft>
              <a:buClr>
                <a:schemeClr val="dk1"/>
              </a:buClr>
              <a:buSzPts val="1665"/>
              <a:buNone/>
            </a:pPr>
            <a:endParaRPr sz="2705"/>
          </a:p>
        </p:txBody>
      </p:sp>
      <p:pic>
        <p:nvPicPr>
          <p:cNvPr id="278" name="Google Shape;278;p21"/>
          <p:cNvPicPr preferRelativeResize="0"/>
          <p:nvPr/>
        </p:nvPicPr>
        <p:blipFill>
          <a:blip r:embed="rId4">
            <a:alphaModFix/>
          </a:blip>
          <a:stretch>
            <a:fillRect/>
          </a:stretch>
        </p:blipFill>
        <p:spPr>
          <a:xfrm>
            <a:off x="343150" y="1690825"/>
            <a:ext cx="5464100" cy="43353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gdff7972443_0_38"/>
          <p:cNvSpPr txBox="1">
            <a:spLocks noGrp="1"/>
          </p:cNvSpPr>
          <p:nvPr>
            <p:ph type="title"/>
          </p:nvPr>
        </p:nvSpPr>
        <p:spPr>
          <a:xfrm>
            <a:off x="433075" y="314225"/>
            <a:ext cx="10920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CA">
                <a:highlight>
                  <a:srgbClr val="FFFFFF"/>
                </a:highlight>
                <a:latin typeface="Arial"/>
                <a:ea typeface="Arial"/>
                <a:cs typeface="Arial"/>
                <a:sym typeface="Arial"/>
              </a:rPr>
              <a:t>Resources - </a:t>
            </a:r>
            <a:r>
              <a:rPr lang="en-CA">
                <a:solidFill>
                  <a:srgbClr val="82080A"/>
                </a:solidFill>
                <a:highlight>
                  <a:srgbClr val="FFFFFF"/>
                </a:highlight>
                <a:latin typeface="Arial"/>
                <a:ea typeface="Arial"/>
                <a:cs typeface="Arial"/>
                <a:sym typeface="Arial"/>
              </a:rPr>
              <a:t>La Coalition ontarienne de formation des adultes (COFA)</a:t>
            </a:r>
            <a:r>
              <a:rPr lang="en-CA">
                <a:solidFill>
                  <a:srgbClr val="82080A"/>
                </a:solidFill>
                <a:latin typeface="Arial"/>
                <a:ea typeface="Arial"/>
                <a:cs typeface="Arial"/>
                <a:sym typeface="Arial"/>
              </a:rPr>
              <a:t> </a:t>
            </a:r>
            <a:endParaRPr>
              <a:solidFill>
                <a:srgbClr val="82080A"/>
              </a:solidFill>
              <a:latin typeface="Arial"/>
              <a:ea typeface="Arial"/>
              <a:cs typeface="Arial"/>
              <a:sym typeface="Arial"/>
            </a:endParaRPr>
          </a:p>
        </p:txBody>
      </p:sp>
      <p:sp>
        <p:nvSpPr>
          <p:cNvPr id="284" name="Google Shape;284;gdff7972443_0_38"/>
          <p:cNvSpPr txBox="1">
            <a:spLocks noGrp="1"/>
          </p:cNvSpPr>
          <p:nvPr>
            <p:ph type="body" idx="1"/>
          </p:nvPr>
        </p:nvSpPr>
        <p:spPr>
          <a:xfrm>
            <a:off x="525550" y="1825625"/>
            <a:ext cx="10828200" cy="40380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CA" sz="2400">
                <a:highlight>
                  <a:srgbClr val="FFFFFF"/>
                </a:highlight>
              </a:rPr>
              <a:t>Resources published yearly are available on the COFA website at: </a:t>
            </a:r>
            <a:r>
              <a:rPr lang="en-CA" sz="2400">
                <a:highlight>
                  <a:srgbClr val="FFFFFF"/>
                </a:highlight>
                <a:uFill>
                  <a:noFill/>
                </a:uFill>
                <a:hlinkClick r:id="rId3"/>
              </a:rPr>
              <a:t> </a:t>
            </a:r>
            <a:r>
              <a:rPr lang="en-CA" sz="2400" u="sng">
                <a:solidFill>
                  <a:srgbClr val="1B6AC9"/>
                </a:solidFill>
                <a:highlight>
                  <a:srgbClr val="FFFFFF"/>
                </a:highlight>
                <a:hlinkClick r:id="rId3">
                  <a:extLst>
                    <a:ext uri="{A12FA001-AC4F-418D-AE19-62706E023703}">
                      <ahyp:hlinkClr xmlns:ahyp="http://schemas.microsoft.com/office/drawing/2018/hyperlinkcolor" val="tx"/>
                    </a:ext>
                  </a:extLst>
                </a:hlinkClick>
              </a:rPr>
              <a:t>https://www.coalition.ca/bibliotheque/publications/</a:t>
            </a:r>
            <a:endParaRPr sz="2400" u="sng">
              <a:solidFill>
                <a:srgbClr val="1B6AC9"/>
              </a:solidFill>
              <a:highlight>
                <a:srgbClr val="FFFFFF"/>
              </a:highlight>
            </a:endParaRPr>
          </a:p>
          <a:p>
            <a:pPr marL="0" lvl="0" indent="0" algn="l" rtl="0">
              <a:lnSpc>
                <a:spcPct val="115000"/>
              </a:lnSpc>
              <a:spcBef>
                <a:spcPts val="1200"/>
              </a:spcBef>
              <a:spcAft>
                <a:spcPts val="0"/>
              </a:spcAft>
              <a:buClr>
                <a:schemeClr val="dk1"/>
              </a:buClr>
              <a:buSzPts val="1100"/>
              <a:buFont typeface="Arial"/>
              <a:buNone/>
            </a:pPr>
            <a:r>
              <a:rPr lang="en-CA" sz="2400">
                <a:highlight>
                  <a:srgbClr val="FFFFFF"/>
                </a:highlight>
              </a:rPr>
              <a:t>Webinars available on the COFA website at: </a:t>
            </a:r>
            <a:r>
              <a:rPr lang="en-CA" sz="2400">
                <a:highlight>
                  <a:srgbClr val="FFFFFF"/>
                </a:highlight>
                <a:uFill>
                  <a:noFill/>
                </a:uFill>
                <a:hlinkClick r:id="rId4"/>
              </a:rPr>
              <a:t> </a:t>
            </a:r>
            <a:r>
              <a:rPr lang="en-CA" sz="2400" u="sng">
                <a:solidFill>
                  <a:schemeClr val="hlink"/>
                </a:solidFill>
                <a:highlight>
                  <a:srgbClr val="FFFFFF"/>
                </a:highlight>
                <a:hlinkClick r:id="rId4"/>
              </a:rPr>
              <a:t>https://www.coalition.ca/bibliotheque/webinaires/</a:t>
            </a:r>
            <a:endParaRPr sz="2400" u="sng">
              <a:solidFill>
                <a:schemeClr val="hlink"/>
              </a:solidFill>
              <a:highlight>
                <a:srgbClr val="FFFFFF"/>
              </a:highlight>
            </a:endParaRPr>
          </a:p>
          <a:p>
            <a:pPr marL="0" lvl="0" indent="0" algn="l" rtl="0">
              <a:lnSpc>
                <a:spcPct val="115000"/>
              </a:lnSpc>
              <a:spcBef>
                <a:spcPts val="1200"/>
              </a:spcBef>
              <a:spcAft>
                <a:spcPts val="0"/>
              </a:spcAft>
              <a:buClr>
                <a:schemeClr val="dk1"/>
              </a:buClr>
              <a:buSzPts val="1100"/>
              <a:buFont typeface="Arial"/>
              <a:buNone/>
            </a:pPr>
            <a:r>
              <a:rPr lang="en-CA" sz="2400">
                <a:highlight>
                  <a:srgbClr val="FFFFFF"/>
                </a:highlight>
              </a:rPr>
              <a:t>Resources available on the COFA website at: </a:t>
            </a:r>
            <a:r>
              <a:rPr lang="en-CA" sz="2400">
                <a:highlight>
                  <a:srgbClr val="FFFFFF"/>
                </a:highlight>
                <a:uFill>
                  <a:noFill/>
                </a:uFill>
                <a:hlinkClick r:id="rId5"/>
              </a:rPr>
              <a:t> </a:t>
            </a:r>
            <a:r>
              <a:rPr lang="en-CA" sz="2400" u="sng">
                <a:solidFill>
                  <a:srgbClr val="1B6AC9"/>
                </a:solidFill>
                <a:highlight>
                  <a:srgbClr val="FFFFFF"/>
                </a:highlight>
                <a:hlinkClick r:id="rId5">
                  <a:extLst>
                    <a:ext uri="{A12FA001-AC4F-418D-AE19-62706E023703}">
                      <ahyp:hlinkClr xmlns:ahyp="http://schemas.microsoft.com/office/drawing/2018/hyperlinkcolor" val="tx"/>
                    </a:ext>
                  </a:extLst>
                </a:hlinkClick>
              </a:rPr>
              <a:t>https://www.coalition.ca/bibliotheque/ressources/</a:t>
            </a:r>
            <a:endParaRPr sz="2400" u="sng">
              <a:solidFill>
                <a:srgbClr val="1B6AC9"/>
              </a:solidFill>
              <a:highlight>
                <a:srgbClr val="FFFFFF"/>
              </a:highlight>
            </a:endParaRPr>
          </a:p>
          <a:p>
            <a:pPr marL="0" lvl="0" indent="0" algn="l" rtl="0">
              <a:lnSpc>
                <a:spcPct val="115000"/>
              </a:lnSpc>
              <a:spcBef>
                <a:spcPts val="1200"/>
              </a:spcBef>
              <a:spcAft>
                <a:spcPts val="0"/>
              </a:spcAft>
              <a:buClr>
                <a:schemeClr val="dk1"/>
              </a:buClr>
              <a:buSzPts val="1100"/>
              <a:buFont typeface="Arial"/>
              <a:buNone/>
            </a:pPr>
            <a:r>
              <a:rPr lang="en-CA" sz="2400">
                <a:highlight>
                  <a:srgbClr val="FFFFFF"/>
                </a:highlight>
              </a:rPr>
              <a:t>Recordings of our Sharing community meetings at: </a:t>
            </a:r>
            <a:r>
              <a:rPr lang="en-CA" sz="2400">
                <a:highlight>
                  <a:srgbClr val="FFFFFF"/>
                </a:highlight>
                <a:uFill>
                  <a:noFill/>
                </a:uFill>
                <a:hlinkClick r:id="rId6"/>
              </a:rPr>
              <a:t> </a:t>
            </a:r>
            <a:r>
              <a:rPr lang="en-CA" sz="2400" u="sng">
                <a:solidFill>
                  <a:srgbClr val="1B6AC9"/>
                </a:solidFill>
                <a:highlight>
                  <a:srgbClr val="FFFFFF"/>
                </a:highlight>
                <a:hlinkClick r:id="rId6">
                  <a:extLst>
                    <a:ext uri="{A12FA001-AC4F-418D-AE19-62706E023703}">
                      <ahyp:hlinkClr xmlns:ahyp="http://schemas.microsoft.com/office/drawing/2018/hyperlinkcolor" val="tx"/>
                    </a:ext>
                  </a:extLst>
                </a:hlinkClick>
              </a:rPr>
              <a:t>https://www.coalition.ca/bibliotheque/communaute-de-partage/</a:t>
            </a:r>
            <a:endParaRPr sz="2400">
              <a:highlight>
                <a:srgbClr val="FFFFFF"/>
              </a:highlight>
              <a:latin typeface="Arial"/>
              <a:ea typeface="Arial"/>
              <a:cs typeface="Arial"/>
              <a:sym typeface="Arial"/>
            </a:endParaRPr>
          </a:p>
          <a:p>
            <a:pPr marL="0" lvl="0" indent="0" algn="l" rtl="0">
              <a:spcBef>
                <a:spcPts val="1200"/>
              </a:spcBef>
              <a:spcAft>
                <a:spcPts val="0"/>
              </a:spcAft>
              <a:buNone/>
            </a:pPr>
            <a:endParaRPr sz="24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gdff7972443_0_33"/>
          <p:cNvSpPr txBox="1">
            <a:spLocks noGrp="1"/>
          </p:cNvSpPr>
          <p:nvPr>
            <p:ph type="title"/>
          </p:nvPr>
        </p:nvSpPr>
        <p:spPr>
          <a:xfrm>
            <a:off x="580800" y="365125"/>
            <a:ext cx="10773000" cy="1084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CA"/>
              <a:t>Online Support - Contact North</a:t>
            </a:r>
            <a:endParaRPr/>
          </a:p>
        </p:txBody>
      </p:sp>
      <p:sp>
        <p:nvSpPr>
          <p:cNvPr id="290" name="Google Shape;290;gdff7972443_0_33"/>
          <p:cNvSpPr txBox="1">
            <a:spLocks noGrp="1"/>
          </p:cNvSpPr>
          <p:nvPr>
            <p:ph type="body" idx="1"/>
          </p:nvPr>
        </p:nvSpPr>
        <p:spPr>
          <a:xfrm>
            <a:off x="304400" y="1235525"/>
            <a:ext cx="11388300" cy="4873800"/>
          </a:xfrm>
          <a:prstGeom prst="rect">
            <a:avLst/>
          </a:prstGeom>
        </p:spPr>
        <p:txBody>
          <a:bodyPr spcFirstLastPara="1" wrap="square" lIns="91425" tIns="45700" rIns="91425" bIns="45700" anchor="t" anchorCtr="0">
            <a:noAutofit/>
          </a:bodyPr>
          <a:lstStyle/>
          <a:p>
            <a:pPr marL="0" lvl="0" indent="0" algn="l" rtl="0">
              <a:lnSpc>
                <a:spcPct val="100000"/>
              </a:lnSpc>
              <a:spcBef>
                <a:spcPts val="1200"/>
              </a:spcBef>
              <a:spcAft>
                <a:spcPts val="0"/>
              </a:spcAft>
              <a:buClr>
                <a:schemeClr val="dk1"/>
              </a:buClr>
              <a:buSzPts val="1100"/>
              <a:buFont typeface="Arial"/>
              <a:buNone/>
            </a:pPr>
            <a:r>
              <a:rPr lang="en-CA" sz="1900" b="1">
                <a:highlight>
                  <a:schemeClr val="lt1"/>
                </a:highlight>
                <a:latin typeface="Arial"/>
                <a:ea typeface="Arial"/>
                <a:cs typeface="Arial"/>
                <a:sym typeface="Arial"/>
              </a:rPr>
              <a:t>Performance Measures for Online Programs Report</a:t>
            </a:r>
            <a:endParaRPr sz="1900" b="1">
              <a:highlight>
                <a:schemeClr val="lt1"/>
              </a:highlight>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CA" sz="1900" u="sng">
                <a:solidFill>
                  <a:srgbClr val="1155CC"/>
                </a:solidFill>
                <a:highlight>
                  <a:schemeClr val="lt1"/>
                </a:highlight>
                <a:latin typeface="Arial"/>
                <a:ea typeface="Arial"/>
                <a:cs typeface="Arial"/>
                <a:sym typeface="Arial"/>
                <a:hlinkClick r:id="rId3">
                  <a:extLst>
                    <a:ext uri="{A12FA001-AC4F-418D-AE19-62706E023703}">
                      <ahyp:hlinkClr xmlns:ahyp="http://schemas.microsoft.com/office/drawing/2018/hyperlinkcolor" val="tx"/>
                    </a:ext>
                  </a:extLst>
                </a:hlinkClick>
              </a:rPr>
              <a:t>https://e-channel.ca/practitioners/lbs-research/performance-measures-for-online-programs-report</a:t>
            </a:r>
            <a:endParaRPr sz="1900" u="sng">
              <a:solidFill>
                <a:srgbClr val="1155CC"/>
              </a:solidFill>
              <a:highlight>
                <a:schemeClr val="lt1"/>
              </a:highlight>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CA" sz="1900" b="1">
                <a:highlight>
                  <a:schemeClr val="lt1"/>
                </a:highlight>
                <a:latin typeface="Arial"/>
                <a:ea typeface="Arial"/>
                <a:cs typeface="Arial"/>
                <a:sym typeface="Arial"/>
              </a:rPr>
              <a:t>Adobe Connect Help Site in English and French</a:t>
            </a:r>
            <a:r>
              <a:rPr lang="en-CA" sz="1900">
                <a:solidFill>
                  <a:srgbClr val="222222"/>
                </a:solidFill>
                <a:highlight>
                  <a:schemeClr val="lt1"/>
                </a:highlight>
                <a:latin typeface="Arial"/>
                <a:ea typeface="Arial"/>
                <a:cs typeface="Arial"/>
                <a:sym typeface="Arial"/>
              </a:rPr>
              <a:t>  </a:t>
            </a:r>
            <a:r>
              <a:rPr lang="en-CA" sz="1900" u="sng">
                <a:solidFill>
                  <a:srgbClr val="1155CC"/>
                </a:solidFill>
                <a:highlight>
                  <a:schemeClr val="lt1"/>
                </a:highlight>
                <a:latin typeface="Arial"/>
                <a:ea typeface="Arial"/>
                <a:cs typeface="Arial"/>
                <a:sym typeface="Arial"/>
                <a:hlinkClick r:id="rId4">
                  <a:extLst>
                    <a:ext uri="{A12FA001-AC4F-418D-AE19-62706E023703}">
                      <ahyp:hlinkClr xmlns:ahyp="http://schemas.microsoft.com/office/drawing/2018/hyperlinkcolor" val="tx"/>
                    </a:ext>
                  </a:extLst>
                </a:hlinkClick>
              </a:rPr>
              <a:t>https://echannelconnect.contactnorth.ca/help/</a:t>
            </a:r>
            <a:endParaRPr sz="1900">
              <a:solidFill>
                <a:srgbClr val="222222"/>
              </a:solidFill>
              <a:highlight>
                <a:schemeClr val="lt1"/>
              </a:highlight>
              <a:latin typeface="Arial"/>
              <a:ea typeface="Arial"/>
              <a:cs typeface="Arial"/>
              <a:sym typeface="Arial"/>
            </a:endParaRPr>
          </a:p>
          <a:p>
            <a:pPr marL="0" lvl="0" indent="0" algn="l" rtl="0">
              <a:lnSpc>
                <a:spcPct val="100000"/>
              </a:lnSpc>
              <a:spcBef>
                <a:spcPts val="1200"/>
              </a:spcBef>
              <a:spcAft>
                <a:spcPts val="0"/>
              </a:spcAft>
              <a:buClr>
                <a:schemeClr val="dk1"/>
              </a:buClr>
              <a:buSzPts val="1100"/>
              <a:buFont typeface="Arial"/>
              <a:buNone/>
            </a:pPr>
            <a:r>
              <a:rPr lang="en-CA" sz="1800" b="1">
                <a:highlight>
                  <a:schemeClr val="lt1"/>
                </a:highlight>
                <a:latin typeface="Arial"/>
                <a:ea typeface="Arial"/>
                <a:cs typeface="Arial"/>
                <a:sym typeface="Arial"/>
              </a:rPr>
              <a:t>Zoom Resources for:</a:t>
            </a:r>
            <a:endParaRPr sz="1800" b="1">
              <a:highlight>
                <a:schemeClr val="lt1"/>
              </a:highlight>
              <a:latin typeface="Arial"/>
              <a:ea typeface="Arial"/>
              <a:cs typeface="Arial"/>
              <a:sym typeface="Arial"/>
            </a:endParaRPr>
          </a:p>
          <a:p>
            <a:pPr marL="457200" lvl="0" indent="-228600" algn="l" rtl="0">
              <a:lnSpc>
                <a:spcPct val="100000"/>
              </a:lnSpc>
              <a:spcBef>
                <a:spcPts val="1200"/>
              </a:spcBef>
              <a:spcAft>
                <a:spcPts val="0"/>
              </a:spcAft>
              <a:buNone/>
            </a:pPr>
            <a:r>
              <a:rPr lang="en-CA" sz="1800">
                <a:highlight>
                  <a:schemeClr val="lt1"/>
                </a:highlight>
                <a:latin typeface="Arial"/>
                <a:ea typeface="Arial"/>
                <a:cs typeface="Arial"/>
                <a:sym typeface="Arial"/>
              </a:rPr>
              <a:t>Hosts </a:t>
            </a:r>
            <a:endParaRPr sz="1800">
              <a:highlight>
                <a:schemeClr val="lt1"/>
              </a:highlight>
              <a:latin typeface="Arial"/>
              <a:ea typeface="Arial"/>
              <a:cs typeface="Arial"/>
              <a:sym typeface="Arial"/>
            </a:endParaRPr>
          </a:p>
          <a:p>
            <a:pPr marL="457200" lvl="0" indent="-342900" algn="l" rtl="0">
              <a:lnSpc>
                <a:spcPct val="100000"/>
              </a:lnSpc>
              <a:spcBef>
                <a:spcPts val="0"/>
              </a:spcBef>
              <a:spcAft>
                <a:spcPts val="0"/>
              </a:spcAft>
              <a:buSzPts val="1800"/>
              <a:buFont typeface="Arial"/>
              <a:buChar char="•"/>
            </a:pPr>
            <a:r>
              <a:rPr lang="en-CA" sz="1800">
                <a:highlight>
                  <a:schemeClr val="lt1"/>
                </a:highlight>
                <a:latin typeface="Arial"/>
                <a:ea typeface="Arial"/>
                <a:cs typeface="Arial"/>
                <a:sym typeface="Arial"/>
              </a:rPr>
              <a:t>English - </a:t>
            </a:r>
            <a:r>
              <a:rPr lang="en-CA" sz="1800" u="sng">
                <a:solidFill>
                  <a:srgbClr val="1155CC"/>
                </a:solidFill>
                <a:highlight>
                  <a:schemeClr val="lt1"/>
                </a:highlight>
                <a:latin typeface="Arial"/>
                <a:ea typeface="Arial"/>
                <a:cs typeface="Arial"/>
                <a:sym typeface="Arial"/>
                <a:hlinkClick r:id="rId5">
                  <a:extLst>
                    <a:ext uri="{A12FA001-AC4F-418D-AE19-62706E023703}">
                      <ahyp:hlinkClr xmlns:ahyp="http://schemas.microsoft.com/office/drawing/2018/hyperlinkcolor" val="tx"/>
                    </a:ext>
                  </a:extLst>
                </a:hlinkClick>
              </a:rPr>
              <a:t>https://teachonline.ca/training-opportunities/free-resources-teaching-with-zoom</a:t>
            </a:r>
            <a:r>
              <a:rPr lang="en-CA" sz="1800">
                <a:solidFill>
                  <a:srgbClr val="222222"/>
                </a:solidFill>
                <a:highlight>
                  <a:schemeClr val="lt1"/>
                </a:highlight>
                <a:latin typeface="Arial"/>
                <a:ea typeface="Arial"/>
                <a:cs typeface="Arial"/>
                <a:sym typeface="Arial"/>
              </a:rPr>
              <a:t>;</a:t>
            </a:r>
            <a:endParaRPr sz="1800">
              <a:solidFill>
                <a:srgbClr val="222222"/>
              </a:solidFill>
              <a:highlight>
                <a:schemeClr val="lt1"/>
              </a:highlight>
              <a:latin typeface="Arial"/>
              <a:ea typeface="Arial"/>
              <a:cs typeface="Arial"/>
              <a:sym typeface="Arial"/>
            </a:endParaRPr>
          </a:p>
          <a:p>
            <a:pPr marL="457200" lvl="0" indent="-342900" algn="l" rtl="0">
              <a:lnSpc>
                <a:spcPct val="100000"/>
              </a:lnSpc>
              <a:spcBef>
                <a:spcPts val="0"/>
              </a:spcBef>
              <a:spcAft>
                <a:spcPts val="0"/>
              </a:spcAft>
              <a:buSzPts val="1800"/>
              <a:buFont typeface="Arial"/>
              <a:buChar char="•"/>
            </a:pPr>
            <a:r>
              <a:rPr lang="en-CA" sz="1800">
                <a:solidFill>
                  <a:srgbClr val="222222"/>
                </a:solidFill>
                <a:highlight>
                  <a:schemeClr val="lt1"/>
                </a:highlight>
                <a:latin typeface="Arial"/>
                <a:ea typeface="Arial"/>
                <a:cs typeface="Arial"/>
                <a:sym typeface="Arial"/>
              </a:rPr>
              <a:t>French - </a:t>
            </a:r>
            <a:r>
              <a:rPr lang="en-CA" sz="1800" u="sng">
                <a:solidFill>
                  <a:srgbClr val="1155CC"/>
                </a:solidFill>
                <a:highlight>
                  <a:schemeClr val="lt1"/>
                </a:highlight>
                <a:latin typeface="Arial"/>
                <a:ea typeface="Arial"/>
                <a:cs typeface="Arial"/>
                <a:sym typeface="Arial"/>
                <a:hlinkClick r:id="rId6">
                  <a:extLst>
                    <a:ext uri="{A12FA001-AC4F-418D-AE19-62706E023703}">
                      <ahyp:hlinkClr xmlns:ahyp="http://schemas.microsoft.com/office/drawing/2018/hyperlinkcolor" val="tx"/>
                    </a:ext>
                  </a:extLst>
                </a:hlinkClick>
              </a:rPr>
              <a:t>https://teachonline.ca/fr/la-formation-et-les-ressources-en-mati%C3%A8re-de-zoom-%C3%A0-l%E2%80%99intention-du-corps-professoral-et-du-personnel-enseignant</a:t>
            </a:r>
            <a:endParaRPr sz="1800" u="sng">
              <a:solidFill>
                <a:srgbClr val="1155CC"/>
              </a:solidFill>
              <a:highlight>
                <a:schemeClr val="lt1"/>
              </a:highlight>
              <a:latin typeface="Arial"/>
              <a:ea typeface="Arial"/>
              <a:cs typeface="Arial"/>
              <a:sym typeface="Arial"/>
            </a:endParaRPr>
          </a:p>
          <a:p>
            <a:pPr marL="457200" lvl="0" indent="-228600" algn="l" rtl="0">
              <a:lnSpc>
                <a:spcPct val="100000"/>
              </a:lnSpc>
              <a:spcBef>
                <a:spcPts val="0"/>
              </a:spcBef>
              <a:spcAft>
                <a:spcPts val="0"/>
              </a:spcAft>
              <a:buClr>
                <a:schemeClr val="dk1"/>
              </a:buClr>
              <a:buSzPts val="1100"/>
              <a:buFont typeface="Arial"/>
              <a:buNone/>
            </a:pPr>
            <a:endParaRPr sz="1800" u="sng">
              <a:highlight>
                <a:schemeClr val="lt1"/>
              </a:highlight>
              <a:latin typeface="Arial"/>
              <a:ea typeface="Arial"/>
              <a:cs typeface="Arial"/>
              <a:sym typeface="Arial"/>
            </a:endParaRPr>
          </a:p>
          <a:p>
            <a:pPr marL="457200" lvl="0" indent="-228600" algn="l" rtl="0">
              <a:lnSpc>
                <a:spcPct val="100000"/>
              </a:lnSpc>
              <a:spcBef>
                <a:spcPts val="0"/>
              </a:spcBef>
              <a:spcAft>
                <a:spcPts val="0"/>
              </a:spcAft>
              <a:buNone/>
            </a:pPr>
            <a:r>
              <a:rPr lang="en-CA" sz="1800">
                <a:highlight>
                  <a:schemeClr val="lt1"/>
                </a:highlight>
                <a:latin typeface="Arial"/>
                <a:ea typeface="Arial"/>
                <a:cs typeface="Arial"/>
                <a:sym typeface="Arial"/>
              </a:rPr>
              <a:t>Participants</a:t>
            </a:r>
            <a:endParaRPr sz="1800">
              <a:solidFill>
                <a:srgbClr val="222222"/>
              </a:solidFill>
              <a:highlight>
                <a:schemeClr val="lt1"/>
              </a:highlight>
              <a:latin typeface="Arial"/>
              <a:ea typeface="Arial"/>
              <a:cs typeface="Arial"/>
              <a:sym typeface="Arial"/>
            </a:endParaRPr>
          </a:p>
          <a:p>
            <a:pPr marL="457200" lvl="0" indent="-342900" algn="l" rtl="0">
              <a:lnSpc>
                <a:spcPct val="100000"/>
              </a:lnSpc>
              <a:spcBef>
                <a:spcPts val="0"/>
              </a:spcBef>
              <a:spcAft>
                <a:spcPts val="0"/>
              </a:spcAft>
              <a:buSzPts val="1800"/>
              <a:buFont typeface="Arial"/>
              <a:buChar char="•"/>
            </a:pPr>
            <a:r>
              <a:rPr lang="en-CA" sz="1800">
                <a:highlight>
                  <a:schemeClr val="lt1"/>
                </a:highlight>
                <a:latin typeface="Arial"/>
                <a:ea typeface="Arial"/>
                <a:cs typeface="Arial"/>
                <a:sym typeface="Arial"/>
              </a:rPr>
              <a:t>English -</a:t>
            </a:r>
            <a:r>
              <a:rPr lang="en-CA" sz="1800" u="sng">
                <a:solidFill>
                  <a:srgbClr val="1155CC"/>
                </a:solidFill>
                <a:highlight>
                  <a:schemeClr val="lt1"/>
                </a:highlight>
                <a:latin typeface="Arial"/>
                <a:ea typeface="Arial"/>
                <a:cs typeface="Arial"/>
                <a:sym typeface="Arial"/>
                <a:hlinkClick r:id="rId7">
                  <a:extLst>
                    <a:ext uri="{A12FA001-AC4F-418D-AE19-62706E023703}">
                      <ahyp:hlinkClr xmlns:ahyp="http://schemas.microsoft.com/office/drawing/2018/hyperlinkcolor" val="tx"/>
                    </a:ext>
                  </a:extLst>
                </a:hlinkClick>
              </a:rPr>
              <a:t>https://teachonline.ca/training-opportunities/zoom-resources-students</a:t>
            </a:r>
            <a:r>
              <a:rPr lang="en-CA" sz="1800">
                <a:solidFill>
                  <a:srgbClr val="222222"/>
                </a:solidFill>
                <a:highlight>
                  <a:schemeClr val="lt1"/>
                </a:highlight>
                <a:latin typeface="Arial"/>
                <a:ea typeface="Arial"/>
                <a:cs typeface="Arial"/>
                <a:sym typeface="Arial"/>
              </a:rPr>
              <a:t>;</a:t>
            </a:r>
            <a:endParaRPr sz="1800">
              <a:solidFill>
                <a:srgbClr val="222222"/>
              </a:solidFill>
              <a:highlight>
                <a:schemeClr val="lt1"/>
              </a:highlight>
              <a:latin typeface="Arial"/>
              <a:ea typeface="Arial"/>
              <a:cs typeface="Arial"/>
              <a:sym typeface="Arial"/>
            </a:endParaRPr>
          </a:p>
          <a:p>
            <a:pPr marL="457200" lvl="0" indent="-342900" algn="l" rtl="0">
              <a:lnSpc>
                <a:spcPct val="100000"/>
              </a:lnSpc>
              <a:spcBef>
                <a:spcPts val="0"/>
              </a:spcBef>
              <a:spcAft>
                <a:spcPts val="0"/>
              </a:spcAft>
              <a:buSzPts val="1800"/>
              <a:buFont typeface="Arial"/>
              <a:buChar char="•"/>
            </a:pPr>
            <a:r>
              <a:rPr lang="en-CA" sz="1800">
                <a:solidFill>
                  <a:srgbClr val="222222"/>
                </a:solidFill>
                <a:highlight>
                  <a:schemeClr val="lt1"/>
                </a:highlight>
                <a:latin typeface="Arial"/>
                <a:ea typeface="Arial"/>
                <a:cs typeface="Arial"/>
                <a:sym typeface="Arial"/>
              </a:rPr>
              <a:t>French - </a:t>
            </a:r>
            <a:r>
              <a:rPr lang="en-CA" sz="1800" u="sng">
                <a:solidFill>
                  <a:srgbClr val="1155CC"/>
                </a:solidFill>
                <a:highlight>
                  <a:schemeClr val="lt1"/>
                </a:highlight>
                <a:latin typeface="Arial"/>
                <a:ea typeface="Arial"/>
                <a:cs typeface="Arial"/>
                <a:sym typeface="Arial"/>
                <a:hlinkClick r:id="rId8">
                  <a:extLst>
                    <a:ext uri="{A12FA001-AC4F-418D-AE19-62706E023703}">
                      <ahyp:hlinkClr xmlns:ahyp="http://schemas.microsoft.com/office/drawing/2018/hyperlinkcolor" val="tx"/>
                    </a:ext>
                  </a:extLst>
                </a:hlinkClick>
              </a:rPr>
              <a:t>https://teachonline.ca/fr/les-ressources-en-mati%C3%A8re-de-zoom-%C3%A0-l%E2%80%99intention-des-%C3%A9tudiantes-et-%C3%A9tudiants</a:t>
            </a:r>
            <a:endParaRPr sz="1800" u="sng">
              <a:solidFill>
                <a:srgbClr val="1155CC"/>
              </a:solidFill>
              <a:highlight>
                <a:schemeClr val="lt1"/>
              </a:highlight>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CA" sz="1700">
                <a:solidFill>
                  <a:srgbClr val="222222"/>
                </a:solidFill>
                <a:highlight>
                  <a:schemeClr val="lt1"/>
                </a:highlight>
                <a:latin typeface="Arial"/>
                <a:ea typeface="Arial"/>
                <a:cs typeface="Arial"/>
                <a:sym typeface="Arial"/>
              </a:rPr>
              <a:t> </a:t>
            </a:r>
            <a:endParaRPr sz="1700">
              <a:solidFill>
                <a:srgbClr val="222222"/>
              </a:solidFill>
              <a:highlight>
                <a:schemeClr val="lt1"/>
              </a:highlight>
              <a:latin typeface="Arial"/>
              <a:ea typeface="Arial"/>
              <a:cs typeface="Arial"/>
              <a:sym typeface="Arial"/>
            </a:endParaRPr>
          </a:p>
          <a:p>
            <a:pPr marL="0" lvl="0" indent="0" algn="l" rtl="0">
              <a:spcBef>
                <a:spcPts val="120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gb6e81c47fa_0_4"/>
          <p:cNvSpPr txBox="1">
            <a:spLocks noGrp="1"/>
          </p:cNvSpPr>
          <p:nvPr>
            <p:ph type="title"/>
          </p:nvPr>
        </p:nvSpPr>
        <p:spPr>
          <a:xfrm>
            <a:off x="838200" y="150250"/>
            <a:ext cx="10515600" cy="944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CA" u="sng">
                <a:solidFill>
                  <a:schemeClr val="hlink"/>
                </a:solidFill>
                <a:hlinkClick r:id="rId3"/>
              </a:rPr>
              <a:t>Learning Networks of Ontario</a:t>
            </a:r>
            <a:endParaRPr/>
          </a:p>
        </p:txBody>
      </p:sp>
      <p:pic>
        <p:nvPicPr>
          <p:cNvPr id="296" name="Google Shape;296;gb6e81c47fa_0_4"/>
          <p:cNvPicPr preferRelativeResize="0"/>
          <p:nvPr/>
        </p:nvPicPr>
        <p:blipFill>
          <a:blip r:embed="rId4">
            <a:alphaModFix/>
          </a:blip>
          <a:stretch>
            <a:fillRect/>
          </a:stretch>
        </p:blipFill>
        <p:spPr>
          <a:xfrm>
            <a:off x="434700" y="1005425"/>
            <a:ext cx="11003052" cy="46475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179999" lvl="0" indent="89999" algn="l" rtl="0">
              <a:lnSpc>
                <a:spcPct val="90000"/>
              </a:lnSpc>
              <a:spcBef>
                <a:spcPts val="0"/>
              </a:spcBef>
              <a:spcAft>
                <a:spcPts val="0"/>
              </a:spcAft>
              <a:buClr>
                <a:schemeClr val="dk1"/>
              </a:buClr>
              <a:buSzPts val="4400"/>
              <a:buFont typeface="Calibri"/>
              <a:buNone/>
            </a:pPr>
            <a:r>
              <a:rPr lang="en-CA">
                <a:solidFill>
                  <a:srgbClr val="82080A"/>
                </a:solidFill>
              </a:rPr>
              <a:t>Today’s Webinar…</a:t>
            </a:r>
            <a:endParaRPr>
              <a:solidFill>
                <a:srgbClr val="82080A"/>
              </a:solidFill>
            </a:endParaRPr>
          </a:p>
        </p:txBody>
      </p:sp>
      <p:sp>
        <p:nvSpPr>
          <p:cNvPr id="93" name="Google Shape;93;p3"/>
          <p:cNvSpPr txBox="1">
            <a:spLocks noGrp="1"/>
          </p:cNvSpPr>
          <p:nvPr>
            <p:ph type="body" idx="1"/>
          </p:nvPr>
        </p:nvSpPr>
        <p:spPr>
          <a:xfrm>
            <a:off x="838200" y="1432475"/>
            <a:ext cx="10515600" cy="4591800"/>
          </a:xfrm>
          <a:prstGeom prst="rect">
            <a:avLst/>
          </a:prstGeom>
          <a:noFill/>
          <a:ln>
            <a:noFill/>
          </a:ln>
        </p:spPr>
        <p:txBody>
          <a:bodyPr spcFirstLastPara="1" wrap="square" lIns="91425" tIns="45700" rIns="91425" bIns="45700" anchor="t" anchorCtr="0">
            <a:normAutofit/>
          </a:bodyPr>
          <a:lstStyle/>
          <a:p>
            <a:pPr marL="269999" lvl="0" indent="0" algn="l" rtl="0">
              <a:lnSpc>
                <a:spcPct val="90000"/>
              </a:lnSpc>
              <a:spcBef>
                <a:spcPts val="1000"/>
              </a:spcBef>
              <a:spcAft>
                <a:spcPts val="0"/>
              </a:spcAft>
              <a:buClr>
                <a:schemeClr val="dk1"/>
              </a:buClr>
              <a:buSzPts val="1800"/>
              <a:buNone/>
            </a:pPr>
            <a:r>
              <a:rPr lang="en-CA"/>
              <a:t>Learning Networks of Ontario (LNO) and the Provincial Support Organizations for Literacy (PSOL) create many new tools each year.</a:t>
            </a:r>
            <a:endParaRPr/>
          </a:p>
          <a:p>
            <a:pPr marL="269999" lvl="0" indent="0" algn="l" rtl="0">
              <a:lnSpc>
                <a:spcPct val="90000"/>
              </a:lnSpc>
              <a:spcBef>
                <a:spcPts val="1000"/>
              </a:spcBef>
              <a:spcAft>
                <a:spcPts val="0"/>
              </a:spcAft>
              <a:buClr>
                <a:schemeClr val="dk1"/>
              </a:buClr>
              <a:buSzPts val="1800"/>
              <a:buNone/>
            </a:pPr>
            <a:endParaRPr sz="800"/>
          </a:p>
          <a:p>
            <a:pPr marL="269999" lvl="0" indent="0" algn="l" rtl="0">
              <a:lnSpc>
                <a:spcPct val="90000"/>
              </a:lnSpc>
              <a:spcBef>
                <a:spcPts val="1000"/>
              </a:spcBef>
              <a:spcAft>
                <a:spcPts val="0"/>
              </a:spcAft>
              <a:buClr>
                <a:schemeClr val="dk1"/>
              </a:buClr>
              <a:buSzPts val="1800"/>
              <a:buNone/>
            </a:pPr>
            <a:r>
              <a:rPr lang="en-CA" b="1">
                <a:solidFill>
                  <a:srgbClr val="82080A"/>
                </a:solidFill>
              </a:rPr>
              <a:t>When asked what topics practitioners wanted information on, 65% of the respondents replied that they wanted a webinar on the resources created in the last fiscal year.</a:t>
            </a:r>
            <a:endParaRPr b="1">
              <a:solidFill>
                <a:srgbClr val="82080A"/>
              </a:solidFill>
            </a:endParaRPr>
          </a:p>
          <a:p>
            <a:pPr marL="269999" lvl="0" indent="0" algn="l" rtl="0">
              <a:lnSpc>
                <a:spcPct val="90000"/>
              </a:lnSpc>
              <a:spcBef>
                <a:spcPts val="1000"/>
              </a:spcBef>
              <a:spcAft>
                <a:spcPts val="0"/>
              </a:spcAft>
              <a:buClr>
                <a:schemeClr val="dk1"/>
              </a:buClr>
              <a:buSzPts val="1800"/>
              <a:buNone/>
            </a:pPr>
            <a:endParaRPr sz="700"/>
          </a:p>
          <a:p>
            <a:pPr marL="269999" lvl="0" indent="0" algn="l" rtl="0">
              <a:lnSpc>
                <a:spcPct val="90000"/>
              </a:lnSpc>
              <a:spcBef>
                <a:spcPts val="1000"/>
              </a:spcBef>
              <a:spcAft>
                <a:spcPts val="0"/>
              </a:spcAft>
              <a:buClr>
                <a:schemeClr val="dk1"/>
              </a:buClr>
              <a:buSzPts val="1800"/>
              <a:buNone/>
            </a:pPr>
            <a:r>
              <a:rPr lang="en-CA"/>
              <a:t>This is not an exhaustive list, it’s a refresher.  </a:t>
            </a:r>
            <a:endParaRPr/>
          </a:p>
          <a:p>
            <a:pPr marL="269999" lvl="0" indent="0" algn="l" rtl="0">
              <a:lnSpc>
                <a:spcPct val="90000"/>
              </a:lnSpc>
              <a:spcBef>
                <a:spcPts val="1000"/>
              </a:spcBef>
              <a:spcAft>
                <a:spcPts val="0"/>
              </a:spcAft>
              <a:buClr>
                <a:schemeClr val="dk1"/>
              </a:buClr>
              <a:buSzPts val="1800"/>
              <a:buNone/>
            </a:pPr>
            <a:endParaRPr sz="800"/>
          </a:p>
          <a:p>
            <a:pPr marL="269999" lvl="0" indent="0" algn="l" rtl="0">
              <a:lnSpc>
                <a:spcPct val="90000"/>
              </a:lnSpc>
              <a:spcBef>
                <a:spcPts val="1000"/>
              </a:spcBef>
              <a:spcAft>
                <a:spcPts val="0"/>
              </a:spcAft>
              <a:buClr>
                <a:schemeClr val="dk1"/>
              </a:buClr>
              <a:buSzPts val="1800"/>
              <a:buNone/>
            </a:pPr>
            <a:r>
              <a:rPr lang="en-CA"/>
              <a:t>This presentation will be sent to you after this webinar, hyperlinks to all resources are all active.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5"/>
          <p:cNvSpPr txBox="1">
            <a:spLocks noGrp="1"/>
          </p:cNvSpPr>
          <p:nvPr>
            <p:ph type="title"/>
          </p:nvPr>
        </p:nvSpPr>
        <p:spPr>
          <a:xfrm>
            <a:off x="838200" y="365125"/>
            <a:ext cx="10515600" cy="825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89773"/>
              <a:buFont typeface="Calibri"/>
              <a:buNone/>
            </a:pPr>
            <a:r>
              <a:rPr lang="en-CA" sz="4900">
                <a:solidFill>
                  <a:srgbClr val="82080A"/>
                </a:solidFill>
              </a:rPr>
              <a:t>Thank you!</a:t>
            </a:r>
            <a:br>
              <a:rPr lang="en-CA" sz="3959"/>
            </a:br>
            <a:endParaRPr sz="3959"/>
          </a:p>
        </p:txBody>
      </p:sp>
      <p:sp>
        <p:nvSpPr>
          <p:cNvPr id="302" name="Google Shape;302;p5"/>
          <p:cNvSpPr txBox="1"/>
          <p:nvPr/>
        </p:nvSpPr>
        <p:spPr>
          <a:xfrm>
            <a:off x="411825" y="885725"/>
            <a:ext cx="10403700" cy="5141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CA" sz="2400" b="1" i="0" u="none" strike="noStrike" cap="none">
                <a:solidFill>
                  <a:schemeClr val="dk1"/>
                </a:solidFill>
                <a:latin typeface="Calibri"/>
                <a:ea typeface="Calibri"/>
                <a:cs typeface="Calibri"/>
                <a:sym typeface="Calibri"/>
              </a:rPr>
              <a:t>Webinar resources: </a:t>
            </a:r>
            <a:endParaRPr b="1"/>
          </a:p>
          <a:p>
            <a:pPr marL="630000" marR="0" lvl="0" indent="-361950" algn="l" rtl="0">
              <a:lnSpc>
                <a:spcPct val="100000"/>
              </a:lnSpc>
              <a:spcBef>
                <a:spcPts val="0"/>
              </a:spcBef>
              <a:spcAft>
                <a:spcPts val="0"/>
              </a:spcAft>
              <a:buClr>
                <a:schemeClr val="dk1"/>
              </a:buClr>
              <a:buSzPts val="2400"/>
              <a:buFont typeface="Arial"/>
              <a:buChar char="●"/>
            </a:pPr>
            <a:r>
              <a:rPr lang="en-CA" sz="2400">
                <a:solidFill>
                  <a:schemeClr val="dk1"/>
                </a:solidFill>
                <a:latin typeface="Calibri"/>
                <a:ea typeface="Calibri"/>
                <a:cs typeface="Calibri"/>
                <a:sym typeface="Calibri"/>
              </a:rPr>
              <a:t>En</a:t>
            </a:r>
            <a:r>
              <a:rPr lang="en-CA" sz="2400" b="0" i="0" u="none" strike="noStrike" cap="none">
                <a:solidFill>
                  <a:schemeClr val="dk1"/>
                </a:solidFill>
                <a:latin typeface="Calibri"/>
                <a:ea typeface="Calibri"/>
                <a:cs typeface="Calibri"/>
                <a:sym typeface="Calibri"/>
              </a:rPr>
              <a:t>glish  </a:t>
            </a:r>
            <a:r>
              <a:rPr lang="en-CA" sz="2400" b="0" i="0" u="sng" strike="noStrike" cap="none">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https://e-channel.ca/practitioners/pop-pd-resources</a:t>
            </a:r>
            <a:endParaRPr sz="2400" b="0" i="0" u="none" strike="noStrike" cap="none">
              <a:solidFill>
                <a:srgbClr val="1155CC"/>
              </a:solidFill>
              <a:latin typeface="Calibri"/>
              <a:ea typeface="Calibri"/>
              <a:cs typeface="Calibri"/>
              <a:sym typeface="Calibri"/>
            </a:endParaRPr>
          </a:p>
          <a:p>
            <a:pPr marL="630000" marR="0" lvl="0" indent="-361950" algn="l" rtl="0">
              <a:lnSpc>
                <a:spcPct val="100000"/>
              </a:lnSpc>
              <a:spcBef>
                <a:spcPts val="0"/>
              </a:spcBef>
              <a:spcAft>
                <a:spcPts val="0"/>
              </a:spcAft>
              <a:buClr>
                <a:srgbClr val="000000"/>
              </a:buClr>
              <a:buSzPts val="2400"/>
              <a:buFont typeface="Arial"/>
              <a:buChar char="●"/>
            </a:pPr>
            <a:r>
              <a:rPr lang="en-CA" sz="2400" b="0" i="0" u="none" strike="noStrike" cap="none">
                <a:solidFill>
                  <a:schemeClr val="dk1"/>
                </a:solidFill>
                <a:latin typeface="Calibri"/>
                <a:ea typeface="Calibri"/>
                <a:cs typeface="Calibri"/>
                <a:sym typeface="Calibri"/>
              </a:rPr>
              <a:t>French  </a:t>
            </a:r>
            <a:r>
              <a:rPr lang="en-CA" sz="2400" u="sng">
                <a:solidFill>
                  <a:srgbClr val="1155CC"/>
                </a:solidFill>
                <a:highlight>
                  <a:srgbClr val="FFFFFF"/>
                </a:highlight>
                <a:latin typeface="Calibri"/>
                <a:ea typeface="Calibri"/>
                <a:cs typeface="Calibri"/>
                <a:sym typeface="Calibri"/>
                <a:hlinkClick r:id="rId4">
                  <a:extLst>
                    <a:ext uri="{A12FA001-AC4F-418D-AE19-62706E023703}">
                      <ahyp:hlinkClr xmlns:ahyp="http://schemas.microsoft.com/office/drawing/2018/hyperlinkcolor" val="tx"/>
                    </a:ext>
                  </a:extLst>
                </a:hlinkClick>
              </a:rPr>
              <a:t>https://apprentissageenligne.ca/formateurs/programme-afb-ressources-de-la-communaute-de-pratique-en-ligne</a:t>
            </a:r>
            <a:endParaRPr sz="360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CA" sz="2400" b="1" i="0" u="none" strike="noStrike" cap="none">
                <a:solidFill>
                  <a:schemeClr val="dk1"/>
                </a:solidFill>
                <a:latin typeface="Calibri"/>
                <a:ea typeface="Calibri"/>
                <a:cs typeface="Calibri"/>
                <a:sym typeface="Calibri"/>
              </a:rPr>
              <a:t>Webinar evaluation:  </a:t>
            </a:r>
            <a:endParaRPr sz="2400" b="1">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None/>
            </a:pPr>
            <a:r>
              <a:rPr lang="en-CA" sz="2400" u="sng">
                <a:solidFill>
                  <a:srgbClr val="1155CC"/>
                </a:solidFill>
                <a:highlight>
                  <a:srgbClr val="FFFFFF"/>
                </a:highlight>
                <a:hlinkClick r:id="rId5">
                  <a:extLst>
                    <a:ext uri="{A12FA001-AC4F-418D-AE19-62706E023703}">
                      <ahyp:hlinkClr xmlns:ahyp="http://schemas.microsoft.com/office/drawing/2018/hyperlinkcolor" val="tx"/>
                    </a:ext>
                  </a:extLst>
                </a:hlinkClick>
              </a:rPr>
              <a:t>https://surveys.oalcf-echannel-repository.ca/s3/Web-1-Loading-Up-your-Resource-Arsenal</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CA" sz="2400" b="1" i="0" u="none" strike="noStrike" cap="none">
                <a:solidFill>
                  <a:schemeClr val="dk1"/>
                </a:solidFill>
                <a:latin typeface="Calibri"/>
                <a:ea typeface="Calibri"/>
                <a:cs typeface="Calibri"/>
                <a:sym typeface="Calibri"/>
              </a:rPr>
              <a:t>R</a:t>
            </a:r>
            <a:r>
              <a:rPr lang="en-CA" sz="2400" b="1">
                <a:solidFill>
                  <a:schemeClr val="dk1"/>
                </a:solidFill>
                <a:latin typeface="Calibri"/>
                <a:ea typeface="Calibri"/>
                <a:cs typeface="Calibri"/>
                <a:sym typeface="Calibri"/>
              </a:rPr>
              <a:t>egister for future webinars at:  </a:t>
            </a:r>
            <a:r>
              <a:rPr lang="en-CA" sz="2400" b="0" i="0" u="sng" strike="noStrike" cap="none">
                <a:solidFill>
                  <a:srgbClr val="0070C0"/>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https://learningnetworks.ca/resources-publications/popuppd/</a:t>
            </a:r>
            <a:endParaRPr sz="2400" b="0" i="0" u="sng" strike="noStrike" cap="none">
              <a:solidFill>
                <a:srgbClr val="0070C0"/>
              </a:solidFill>
              <a:latin typeface="Calibri"/>
              <a:ea typeface="Calibri"/>
              <a:cs typeface="Calibri"/>
              <a:sym typeface="Calibri"/>
            </a:endParaRPr>
          </a:p>
          <a:p>
            <a:pPr marL="0" marR="0" lvl="0" indent="0" algn="l" rtl="0">
              <a:lnSpc>
                <a:spcPct val="100000"/>
              </a:lnSpc>
              <a:spcBef>
                <a:spcPts val="0"/>
              </a:spcBef>
              <a:spcAft>
                <a:spcPts val="0"/>
              </a:spcAft>
              <a:buNone/>
            </a:pPr>
            <a:endParaRPr sz="1800" b="0" i="0" u="none" strike="noStrike" cap="none">
              <a:solidFill>
                <a:schemeClr val="dk1"/>
              </a:solidFill>
              <a:latin typeface="Calibri"/>
              <a:ea typeface="Calibri"/>
              <a:cs typeface="Calibri"/>
              <a:sym typeface="Calibri"/>
            </a:endParaRPr>
          </a:p>
          <a:p>
            <a:pPr marL="342900" marR="0" lvl="0" indent="-190500" algn="l" rtl="0">
              <a:lnSpc>
                <a:spcPct val="100000"/>
              </a:lnSpc>
              <a:spcBef>
                <a:spcPts val="0"/>
              </a:spcBef>
              <a:spcAft>
                <a:spcPts val="0"/>
              </a:spcAft>
              <a:buClr>
                <a:schemeClr val="dk1"/>
              </a:buClr>
              <a:buSzPts val="2400"/>
              <a:buFont typeface="Noto Sans Symbols"/>
              <a:buNone/>
            </a:pP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en-CA" sz="2800" b="0" i="0" u="none" strike="noStrike" cap="none">
                <a:solidFill>
                  <a:schemeClr val="dk1"/>
                </a:solidFill>
                <a:latin typeface="Calibri"/>
                <a:ea typeface="Calibri"/>
                <a:cs typeface="Calibri"/>
                <a:sym typeface="Calibri"/>
              </a:rPr>
              <a:t> </a:t>
            </a:r>
            <a:endParaRPr sz="2800" b="0" i="0" u="none" strike="noStrike" cap="none">
              <a:solidFill>
                <a:schemeClr val="dk1"/>
              </a:solidFill>
              <a:latin typeface="Calibri"/>
              <a:ea typeface="Calibri"/>
              <a:cs typeface="Calibri"/>
              <a:sym typeface="Calibri"/>
            </a:endParaRPr>
          </a:p>
        </p:txBody>
      </p:sp>
      <p:pic>
        <p:nvPicPr>
          <p:cNvPr id="303" name="Google Shape;303;p5"/>
          <p:cNvPicPr preferRelativeResize="0"/>
          <p:nvPr/>
        </p:nvPicPr>
        <p:blipFill rotWithShape="1">
          <a:blip r:embed="rId7">
            <a:alphaModFix/>
          </a:blip>
          <a:srcRect/>
          <a:stretch/>
        </p:blipFill>
        <p:spPr>
          <a:xfrm>
            <a:off x="8403898" y="3870861"/>
            <a:ext cx="3286725" cy="1909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ddb9dffd62_0_11"/>
          <p:cNvSpPr txBox="1">
            <a:spLocks noGrp="1"/>
          </p:cNvSpPr>
          <p:nvPr>
            <p:ph type="title"/>
          </p:nvPr>
        </p:nvSpPr>
        <p:spPr>
          <a:xfrm>
            <a:off x="589425" y="365125"/>
            <a:ext cx="112839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CA" sz="3200">
                <a:latin typeface="Arial"/>
                <a:ea typeface="Arial"/>
                <a:cs typeface="Arial"/>
                <a:sym typeface="Arial"/>
              </a:rPr>
              <a:t>Orientation to LBS</a:t>
            </a:r>
            <a:r>
              <a:rPr lang="en-CA" sz="3200" b="1">
                <a:solidFill>
                  <a:srgbClr val="82080A"/>
                </a:solidFill>
                <a:latin typeface="Arial"/>
                <a:ea typeface="Arial"/>
                <a:cs typeface="Arial"/>
                <a:sym typeface="Arial"/>
              </a:rPr>
              <a:t> -</a:t>
            </a:r>
            <a:r>
              <a:rPr lang="en-CA" sz="3200">
                <a:latin typeface="Arial"/>
                <a:ea typeface="Arial"/>
                <a:cs typeface="Arial"/>
                <a:sym typeface="Arial"/>
              </a:rPr>
              <a:t> </a:t>
            </a:r>
            <a:r>
              <a:rPr lang="en-CA" sz="3200" b="1">
                <a:solidFill>
                  <a:srgbClr val="82080A"/>
                </a:solidFill>
                <a:latin typeface="Arial"/>
                <a:ea typeface="Arial"/>
                <a:cs typeface="Arial"/>
                <a:sym typeface="Arial"/>
              </a:rPr>
              <a:t>Simcoe/Muskoka Literacy Network</a:t>
            </a:r>
            <a:endParaRPr sz="3200" b="1">
              <a:solidFill>
                <a:srgbClr val="82080A"/>
              </a:solidFill>
              <a:latin typeface="Arial"/>
              <a:ea typeface="Arial"/>
              <a:cs typeface="Arial"/>
              <a:sym typeface="Arial"/>
            </a:endParaRPr>
          </a:p>
        </p:txBody>
      </p:sp>
      <p:sp>
        <p:nvSpPr>
          <p:cNvPr id="99" name="Google Shape;99;gddb9dffd62_0_11"/>
          <p:cNvSpPr txBox="1">
            <a:spLocks noGrp="1"/>
          </p:cNvSpPr>
          <p:nvPr>
            <p:ph type="body" idx="2"/>
          </p:nvPr>
        </p:nvSpPr>
        <p:spPr>
          <a:xfrm>
            <a:off x="4800600" y="1821925"/>
            <a:ext cx="7072800" cy="3708900"/>
          </a:xfrm>
          <a:prstGeom prst="rect">
            <a:avLst/>
          </a:prstGeom>
        </p:spPr>
        <p:txBody>
          <a:bodyPr spcFirstLastPara="1" wrap="square" lIns="91425" tIns="45700" rIns="91425" bIns="45700" anchor="t" anchorCtr="0">
            <a:noAutofit/>
          </a:bodyPr>
          <a:lstStyle/>
          <a:p>
            <a:pPr marL="269999" lvl="0" indent="0" algn="l" rtl="0">
              <a:lnSpc>
                <a:spcPct val="105000"/>
              </a:lnSpc>
              <a:spcBef>
                <a:spcPts val="1200"/>
              </a:spcBef>
              <a:spcAft>
                <a:spcPts val="0"/>
              </a:spcAft>
              <a:buNone/>
            </a:pPr>
            <a:r>
              <a:rPr lang="en-CA" u="sng">
                <a:solidFill>
                  <a:srgbClr val="1155CC"/>
                </a:solidFill>
                <a:highlight>
                  <a:srgbClr val="FFFFFF"/>
                </a:highlight>
                <a:hlinkClick r:id="rId3">
                  <a:extLst>
                    <a:ext uri="{A12FA001-AC4F-418D-AE19-62706E023703}">
                      <ahyp:hlinkClr xmlns:ahyp="http://schemas.microsoft.com/office/drawing/2018/hyperlinkcolor" val="tx"/>
                    </a:ext>
                  </a:extLst>
                </a:hlinkClick>
              </a:rPr>
              <a:t>Orientation for New LBS Managers and Program Co-ordinators</a:t>
            </a:r>
            <a:r>
              <a:rPr lang="en-CA">
                <a:solidFill>
                  <a:srgbClr val="222222"/>
                </a:solidFill>
                <a:highlight>
                  <a:srgbClr val="FFFFFF"/>
                </a:highlight>
              </a:rPr>
              <a:t> </a:t>
            </a:r>
            <a:endParaRPr>
              <a:solidFill>
                <a:srgbClr val="222222"/>
              </a:solidFill>
              <a:highlight>
                <a:srgbClr val="FFFFFF"/>
              </a:highlight>
            </a:endParaRPr>
          </a:p>
          <a:p>
            <a:pPr marL="269999" lvl="0" indent="0" algn="l" rtl="0">
              <a:lnSpc>
                <a:spcPct val="105000"/>
              </a:lnSpc>
              <a:spcBef>
                <a:spcPts val="1200"/>
              </a:spcBef>
              <a:spcAft>
                <a:spcPts val="1200"/>
              </a:spcAft>
              <a:buNone/>
            </a:pPr>
            <a:r>
              <a:rPr lang="en-CA">
                <a:solidFill>
                  <a:srgbClr val="222222"/>
                </a:solidFill>
                <a:highlight>
                  <a:srgbClr val="FFFFFF"/>
                </a:highlight>
              </a:rPr>
              <a:t>This self-directed, self-study module gives an overview of how LBS-funded agencies in Ontario operate and the job of an LBS program.  It is housed on the Community Literacy of Ontario </a:t>
            </a:r>
            <a:r>
              <a:rPr lang="en-CA" u="sng">
                <a:solidFill>
                  <a:schemeClr val="hlink"/>
                </a:solidFill>
                <a:highlight>
                  <a:srgbClr val="FFFFFF"/>
                </a:highlight>
                <a:hlinkClick r:id="rId4"/>
              </a:rPr>
              <a:t>Literacy Basics</a:t>
            </a:r>
            <a:r>
              <a:rPr lang="en-CA">
                <a:solidFill>
                  <a:srgbClr val="222222"/>
                </a:solidFill>
                <a:highlight>
                  <a:srgbClr val="FFFFFF"/>
                </a:highlight>
              </a:rPr>
              <a:t> website.</a:t>
            </a:r>
            <a:endParaRPr sz="2400">
              <a:solidFill>
                <a:srgbClr val="222222"/>
              </a:solidFill>
              <a:highlight>
                <a:srgbClr val="FFFFFF"/>
              </a:highlight>
              <a:latin typeface="Arial"/>
              <a:ea typeface="Arial"/>
              <a:cs typeface="Arial"/>
              <a:sym typeface="Arial"/>
            </a:endParaRPr>
          </a:p>
        </p:txBody>
      </p:sp>
      <p:pic>
        <p:nvPicPr>
          <p:cNvPr id="100" name="Google Shape;100;gddb9dffd62_0_11"/>
          <p:cNvPicPr preferRelativeResize="0"/>
          <p:nvPr/>
        </p:nvPicPr>
        <p:blipFill>
          <a:blip r:embed="rId5">
            <a:alphaModFix/>
          </a:blip>
          <a:stretch>
            <a:fillRect/>
          </a:stretch>
        </p:blipFill>
        <p:spPr>
          <a:xfrm>
            <a:off x="3345465" y="2534350"/>
            <a:ext cx="1089210" cy="1123250"/>
          </a:xfrm>
          <a:prstGeom prst="rect">
            <a:avLst/>
          </a:prstGeom>
          <a:noFill/>
          <a:ln>
            <a:noFill/>
          </a:ln>
        </p:spPr>
      </p:pic>
      <p:pic>
        <p:nvPicPr>
          <p:cNvPr id="101" name="Google Shape;101;gddb9dffd62_0_11">
            <a:hlinkClick r:id="rId4"/>
          </p:cNvPr>
          <p:cNvPicPr preferRelativeResize="0"/>
          <p:nvPr/>
        </p:nvPicPr>
        <p:blipFill>
          <a:blip r:embed="rId6">
            <a:alphaModFix/>
          </a:blip>
          <a:stretch>
            <a:fillRect/>
          </a:stretch>
        </p:blipFill>
        <p:spPr>
          <a:xfrm>
            <a:off x="318725" y="1919425"/>
            <a:ext cx="4481886" cy="761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ddb9dffd62_0_16"/>
          <p:cNvSpPr txBox="1">
            <a:spLocks noGrp="1"/>
          </p:cNvSpPr>
          <p:nvPr>
            <p:ph type="title"/>
          </p:nvPr>
        </p:nvSpPr>
        <p:spPr>
          <a:xfrm>
            <a:off x="369675" y="365125"/>
            <a:ext cx="10984200" cy="786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CA"/>
              <a:t>Skilled Trades</a:t>
            </a:r>
            <a:r>
              <a:rPr lang="en-CA" b="1">
                <a:solidFill>
                  <a:srgbClr val="82080A"/>
                </a:solidFill>
              </a:rPr>
              <a:t> - Mid-North Network</a:t>
            </a:r>
            <a:endParaRPr b="1">
              <a:solidFill>
                <a:srgbClr val="82080A"/>
              </a:solidFill>
            </a:endParaRPr>
          </a:p>
        </p:txBody>
      </p:sp>
      <p:pic>
        <p:nvPicPr>
          <p:cNvPr id="107" name="Google Shape;107;gddb9dffd62_0_16"/>
          <p:cNvPicPr preferRelativeResize="0"/>
          <p:nvPr/>
        </p:nvPicPr>
        <p:blipFill>
          <a:blip r:embed="rId3">
            <a:alphaModFix/>
          </a:blip>
          <a:stretch>
            <a:fillRect/>
          </a:stretch>
        </p:blipFill>
        <p:spPr>
          <a:xfrm>
            <a:off x="369725" y="3296325"/>
            <a:ext cx="11518200" cy="1325700"/>
          </a:xfrm>
          <a:prstGeom prst="rect">
            <a:avLst/>
          </a:prstGeom>
          <a:noFill/>
          <a:ln>
            <a:noFill/>
          </a:ln>
        </p:spPr>
      </p:pic>
      <p:sp>
        <p:nvSpPr>
          <p:cNvPr id="108" name="Google Shape;108;gddb9dffd62_0_16"/>
          <p:cNvSpPr txBox="1"/>
          <p:nvPr/>
        </p:nvSpPr>
        <p:spPr>
          <a:xfrm>
            <a:off x="369675" y="1325700"/>
            <a:ext cx="11518200" cy="1797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CA" sz="2500" u="sng">
                <a:solidFill>
                  <a:schemeClr val="hlink"/>
                </a:solidFill>
                <a:highlight>
                  <a:srgbClr val="FFFFFF"/>
                </a:highlight>
                <a:latin typeface="Calibri"/>
                <a:ea typeface="Calibri"/>
                <a:cs typeface="Calibri"/>
                <a:sym typeface="Calibri"/>
                <a:hlinkClick r:id="rId4"/>
              </a:rPr>
              <a:t>Skilled Trades Resource Compendium</a:t>
            </a:r>
            <a:endParaRPr sz="2500">
              <a:solidFill>
                <a:schemeClr val="dk1"/>
              </a:solidFill>
              <a:highlight>
                <a:srgbClr val="FFFFFF"/>
              </a:highlight>
              <a:latin typeface="Calibri"/>
              <a:ea typeface="Calibri"/>
              <a:cs typeface="Calibri"/>
              <a:sym typeface="Calibri"/>
            </a:endParaRPr>
          </a:p>
          <a:p>
            <a:pPr marL="0" lvl="0" indent="0" algn="l" rtl="0">
              <a:lnSpc>
                <a:spcPct val="100000"/>
              </a:lnSpc>
              <a:spcBef>
                <a:spcPts val="1200"/>
              </a:spcBef>
              <a:spcAft>
                <a:spcPts val="1200"/>
              </a:spcAft>
              <a:buNone/>
            </a:pPr>
            <a:r>
              <a:rPr lang="en-CA" sz="2200">
                <a:solidFill>
                  <a:schemeClr val="dk1"/>
                </a:solidFill>
                <a:highlight>
                  <a:srgbClr val="FFFFFF"/>
                </a:highlight>
                <a:latin typeface="Calibri"/>
                <a:ea typeface="Calibri"/>
                <a:cs typeface="Calibri"/>
                <a:sym typeface="Calibri"/>
              </a:rPr>
              <a:t>This collection of LBS resources and good practices will help you prepare your learners for their transition to the skilled trades.  It is an Excel sheet with all the links to the resources listed.  It is also on the </a:t>
            </a:r>
            <a:r>
              <a:rPr lang="en-CA" sz="2200" u="sng">
                <a:solidFill>
                  <a:schemeClr val="hlink"/>
                </a:solidFill>
                <a:highlight>
                  <a:srgbClr val="FFFFFF"/>
                </a:highlight>
                <a:latin typeface="Calibri"/>
                <a:ea typeface="Calibri"/>
                <a:cs typeface="Calibri"/>
                <a:sym typeface="Calibri"/>
                <a:hlinkClick r:id="rId5"/>
              </a:rPr>
              <a:t>Skilled Trades and Apprenticeship Google site</a:t>
            </a:r>
            <a:r>
              <a:rPr lang="en-CA" sz="2200">
                <a:solidFill>
                  <a:schemeClr val="dk1"/>
                </a:solidFill>
                <a:highlight>
                  <a:srgbClr val="FFFFFF"/>
                </a:highlight>
                <a:latin typeface="Calibri"/>
                <a:ea typeface="Calibri"/>
                <a:cs typeface="Calibri"/>
                <a:sym typeface="Calibri"/>
              </a:rPr>
              <a:t>.</a:t>
            </a:r>
            <a:endParaRPr sz="2200">
              <a:solidFill>
                <a:schemeClr val="dk1"/>
              </a:solidFill>
              <a:highlight>
                <a:srgbClr val="FFFFFF"/>
              </a:highlight>
              <a:latin typeface="Calibri"/>
              <a:ea typeface="Calibri"/>
              <a:cs typeface="Calibri"/>
              <a:sym typeface="Calibri"/>
            </a:endParaRPr>
          </a:p>
        </p:txBody>
      </p:sp>
      <p:pic>
        <p:nvPicPr>
          <p:cNvPr id="109" name="Google Shape;109;gddb9dffd62_0_16"/>
          <p:cNvPicPr preferRelativeResize="0"/>
          <p:nvPr/>
        </p:nvPicPr>
        <p:blipFill>
          <a:blip r:embed="rId6">
            <a:alphaModFix/>
          </a:blip>
          <a:stretch>
            <a:fillRect/>
          </a:stretch>
        </p:blipFill>
        <p:spPr>
          <a:xfrm>
            <a:off x="340425" y="4785773"/>
            <a:ext cx="11518201" cy="10648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0"/>
          <p:cNvSpPr txBox="1">
            <a:spLocks noGrp="1"/>
          </p:cNvSpPr>
          <p:nvPr>
            <p:ph type="title"/>
          </p:nvPr>
        </p:nvSpPr>
        <p:spPr>
          <a:xfrm>
            <a:off x="839800" y="365125"/>
            <a:ext cx="10515600" cy="968700"/>
          </a:xfrm>
          <a:prstGeom prst="rect">
            <a:avLst/>
          </a:prstGeom>
          <a:noFill/>
          <a:ln>
            <a:noFill/>
          </a:ln>
        </p:spPr>
        <p:txBody>
          <a:bodyPr spcFirstLastPara="1" wrap="square" lIns="91425" tIns="45700" rIns="91425" bIns="45700" anchor="ctr" anchorCtr="0">
            <a:normAutofit/>
          </a:bodyPr>
          <a:lstStyle/>
          <a:p>
            <a:pPr marL="0" lvl="0" indent="0" algn="l" rtl="0">
              <a:lnSpc>
                <a:spcPct val="115000"/>
              </a:lnSpc>
              <a:spcBef>
                <a:spcPts val="1200"/>
              </a:spcBef>
              <a:spcAft>
                <a:spcPts val="1200"/>
              </a:spcAft>
              <a:buClr>
                <a:schemeClr val="dk1"/>
              </a:buClr>
              <a:buSzPts val="1100"/>
              <a:buFont typeface="Arial"/>
              <a:buNone/>
            </a:pPr>
            <a:r>
              <a:rPr lang="en-CA"/>
              <a:t>Skilled Trades</a:t>
            </a:r>
            <a:r>
              <a:rPr lang="en-CA">
                <a:solidFill>
                  <a:srgbClr val="82080A"/>
                </a:solidFill>
              </a:rPr>
              <a:t> - Laubach Literacy Ontario</a:t>
            </a:r>
            <a:endParaRPr>
              <a:solidFill>
                <a:srgbClr val="82080A"/>
              </a:solidFill>
            </a:endParaRPr>
          </a:p>
        </p:txBody>
      </p:sp>
      <p:sp>
        <p:nvSpPr>
          <p:cNvPr id="115" name="Google Shape;115;p20"/>
          <p:cNvSpPr txBox="1">
            <a:spLocks noGrp="1"/>
          </p:cNvSpPr>
          <p:nvPr>
            <p:ph type="body" idx="4"/>
          </p:nvPr>
        </p:nvSpPr>
        <p:spPr>
          <a:xfrm>
            <a:off x="5584225" y="1681175"/>
            <a:ext cx="5771100" cy="39411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CA" u="sng">
                <a:solidFill>
                  <a:schemeClr val="hlink"/>
                </a:solidFill>
                <a:highlight>
                  <a:schemeClr val="lt1"/>
                </a:highlight>
                <a:hlinkClick r:id="rId3"/>
              </a:rPr>
              <a:t>GET SET for Manufacturing</a:t>
            </a:r>
            <a:endParaRPr>
              <a:solidFill>
                <a:srgbClr val="222222"/>
              </a:solidFill>
              <a:highlight>
                <a:srgbClr val="FFFFFF"/>
              </a:highlight>
            </a:endParaRPr>
          </a:p>
          <a:p>
            <a:pPr marL="0" lvl="0" indent="0" algn="l" rtl="0">
              <a:lnSpc>
                <a:spcPct val="115000"/>
              </a:lnSpc>
              <a:spcBef>
                <a:spcPts val="1200"/>
              </a:spcBef>
              <a:spcAft>
                <a:spcPts val="1200"/>
              </a:spcAft>
              <a:buNone/>
            </a:pPr>
            <a:r>
              <a:rPr lang="en-CA">
                <a:highlight>
                  <a:srgbClr val="FFFFFF"/>
                </a:highlight>
              </a:rPr>
              <a:t>This targeted training series has all the materials needed to run training for learners interested in pursuing a career in manufacturing. Soft skills, essential skills, and technical skills are integrated.</a:t>
            </a:r>
            <a:endParaRPr/>
          </a:p>
        </p:txBody>
      </p:sp>
      <p:pic>
        <p:nvPicPr>
          <p:cNvPr id="116" name="Google Shape;116;p20">
            <a:hlinkClick r:id="rId3"/>
          </p:cNvPr>
          <p:cNvPicPr preferRelativeResize="0"/>
          <p:nvPr/>
        </p:nvPicPr>
        <p:blipFill>
          <a:blip r:embed="rId4">
            <a:alphaModFix/>
          </a:blip>
          <a:stretch>
            <a:fillRect/>
          </a:stretch>
        </p:blipFill>
        <p:spPr>
          <a:xfrm>
            <a:off x="1068400" y="1681175"/>
            <a:ext cx="3925325" cy="3941100"/>
          </a:xfrm>
          <a:prstGeom prst="rect">
            <a:avLst/>
          </a:prstGeom>
          <a:noFill/>
          <a:ln w="9525" cap="flat" cmpd="sng">
            <a:solidFill>
              <a:srgbClr val="D9D9D9"/>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ddb9dffd62_0_6"/>
          <p:cNvSpPr txBox="1">
            <a:spLocks noGrp="1"/>
          </p:cNvSpPr>
          <p:nvPr>
            <p:ph type="title"/>
          </p:nvPr>
        </p:nvSpPr>
        <p:spPr>
          <a:xfrm>
            <a:off x="838200" y="365125"/>
            <a:ext cx="10515600" cy="968700"/>
          </a:xfrm>
          <a:prstGeom prst="rect">
            <a:avLst/>
          </a:prstGeom>
          <a:noFill/>
          <a:ln>
            <a:noFill/>
          </a:ln>
        </p:spPr>
        <p:txBody>
          <a:bodyPr spcFirstLastPara="1" wrap="square" lIns="91425" tIns="45700" rIns="91425" bIns="45700" anchor="ctr" anchorCtr="0">
            <a:normAutofit/>
          </a:bodyPr>
          <a:lstStyle/>
          <a:p>
            <a:pPr marL="0" lvl="0" indent="0" algn="l" rtl="0">
              <a:lnSpc>
                <a:spcPct val="115000"/>
              </a:lnSpc>
              <a:spcBef>
                <a:spcPts val="1200"/>
              </a:spcBef>
              <a:spcAft>
                <a:spcPts val="1200"/>
              </a:spcAft>
              <a:buClr>
                <a:schemeClr val="dk1"/>
              </a:buClr>
              <a:buSzPts val="1100"/>
              <a:buFont typeface="Arial"/>
              <a:buNone/>
            </a:pPr>
            <a:r>
              <a:rPr lang="en-CA"/>
              <a:t>Skilled Trades - Laubach Literacy Ontario</a:t>
            </a:r>
            <a:endParaRPr/>
          </a:p>
        </p:txBody>
      </p:sp>
      <p:sp>
        <p:nvSpPr>
          <p:cNvPr id="122" name="Google Shape;122;gddb9dffd62_0_6"/>
          <p:cNvSpPr txBox="1">
            <a:spLocks noGrp="1"/>
          </p:cNvSpPr>
          <p:nvPr>
            <p:ph type="body" idx="2"/>
          </p:nvPr>
        </p:nvSpPr>
        <p:spPr>
          <a:xfrm>
            <a:off x="5617700" y="1597025"/>
            <a:ext cx="5736000" cy="4351200"/>
          </a:xfrm>
          <a:prstGeom prst="rect">
            <a:avLst/>
          </a:prstGeom>
        </p:spPr>
        <p:txBody>
          <a:bodyPr spcFirstLastPara="1" wrap="square" lIns="91425" tIns="45700" rIns="91425" bIns="45700" anchor="t" anchorCtr="0">
            <a:normAutofit/>
          </a:bodyPr>
          <a:lstStyle/>
          <a:p>
            <a:pPr marL="0" lvl="0" indent="0" algn="l" rtl="0">
              <a:lnSpc>
                <a:spcPct val="115000"/>
              </a:lnSpc>
              <a:spcBef>
                <a:spcPts val="1200"/>
              </a:spcBef>
              <a:spcAft>
                <a:spcPts val="0"/>
              </a:spcAft>
              <a:buClr>
                <a:schemeClr val="dk1"/>
              </a:buClr>
              <a:buSzPts val="1100"/>
              <a:buFont typeface="Arial"/>
              <a:buNone/>
            </a:pPr>
            <a:r>
              <a:rPr lang="en-CA" u="sng">
                <a:solidFill>
                  <a:schemeClr val="hlink"/>
                </a:solidFill>
                <a:highlight>
                  <a:srgbClr val="FFFFFF"/>
                </a:highlight>
                <a:hlinkClick r:id="rId3"/>
              </a:rPr>
              <a:t>GET SET for Health Service Support Jobs</a:t>
            </a:r>
            <a:endParaRPr u="sng">
              <a:solidFill>
                <a:schemeClr val="hlink"/>
              </a:solidFill>
              <a:highlight>
                <a:srgbClr val="FFFFFF"/>
              </a:highlight>
            </a:endParaRPr>
          </a:p>
          <a:p>
            <a:pPr marL="0" lvl="0" indent="0" algn="l" rtl="0">
              <a:lnSpc>
                <a:spcPct val="115000"/>
              </a:lnSpc>
              <a:spcBef>
                <a:spcPts val="1200"/>
              </a:spcBef>
              <a:spcAft>
                <a:spcPts val="1200"/>
              </a:spcAft>
              <a:buClr>
                <a:schemeClr val="dk1"/>
              </a:buClr>
              <a:buSzPts val="1100"/>
              <a:buFont typeface="Arial"/>
              <a:buNone/>
            </a:pPr>
            <a:r>
              <a:rPr lang="en-CA">
                <a:solidFill>
                  <a:srgbClr val="222222"/>
                </a:solidFill>
                <a:highlight>
                  <a:srgbClr val="FFFFFF"/>
                </a:highlight>
              </a:rPr>
              <a:t>This targeted training package includes all the materials you need to run a workshop series for learners interested in pursuing health service support occupations.</a:t>
            </a:r>
            <a:endParaRPr/>
          </a:p>
        </p:txBody>
      </p:sp>
      <p:pic>
        <p:nvPicPr>
          <p:cNvPr id="123" name="Google Shape;123;gddb9dffd62_0_6">
            <a:hlinkClick r:id="rId3"/>
          </p:cNvPr>
          <p:cNvPicPr preferRelativeResize="0"/>
          <p:nvPr/>
        </p:nvPicPr>
        <p:blipFill>
          <a:blip r:embed="rId4">
            <a:alphaModFix/>
          </a:blip>
          <a:stretch>
            <a:fillRect/>
          </a:stretch>
        </p:blipFill>
        <p:spPr>
          <a:xfrm>
            <a:off x="1168125" y="2001050"/>
            <a:ext cx="3872100" cy="3689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e10c35980e_1_0"/>
          <p:cNvSpPr txBox="1">
            <a:spLocks noGrp="1"/>
          </p:cNvSpPr>
          <p:nvPr>
            <p:ph type="title"/>
          </p:nvPr>
        </p:nvSpPr>
        <p:spPr>
          <a:xfrm>
            <a:off x="838200" y="365125"/>
            <a:ext cx="11042700" cy="816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CA"/>
              <a:t>Skilled Trades -</a:t>
            </a:r>
            <a:r>
              <a:rPr lang="en-CA" sz="2400" b="0">
                <a:solidFill>
                  <a:srgbClr val="283C46"/>
                </a:solidFill>
                <a:highlight>
                  <a:schemeClr val="lt1"/>
                </a:highlight>
              </a:rPr>
              <a:t> </a:t>
            </a:r>
            <a:r>
              <a:rPr lang="en-CA"/>
              <a:t>Community Literacy of Ontario</a:t>
            </a:r>
            <a:endParaRPr/>
          </a:p>
        </p:txBody>
      </p:sp>
      <p:pic>
        <p:nvPicPr>
          <p:cNvPr id="129" name="Google Shape;129;ge10c35980e_1_0">
            <a:hlinkClick r:id="rId3"/>
          </p:cNvPr>
          <p:cNvPicPr preferRelativeResize="0"/>
          <p:nvPr/>
        </p:nvPicPr>
        <p:blipFill>
          <a:blip r:embed="rId4">
            <a:alphaModFix/>
          </a:blip>
          <a:stretch>
            <a:fillRect/>
          </a:stretch>
        </p:blipFill>
        <p:spPr>
          <a:xfrm>
            <a:off x="838200" y="1508850"/>
            <a:ext cx="2886075" cy="3857625"/>
          </a:xfrm>
          <a:prstGeom prst="rect">
            <a:avLst/>
          </a:prstGeom>
          <a:noFill/>
          <a:ln w="9525" cap="flat" cmpd="sng">
            <a:solidFill>
              <a:srgbClr val="D9D9D9"/>
            </a:solidFill>
            <a:prstDash val="solid"/>
            <a:round/>
            <a:headEnd type="none" w="sm" len="sm"/>
            <a:tailEnd type="none" w="sm" len="sm"/>
          </a:ln>
        </p:spPr>
      </p:pic>
      <p:pic>
        <p:nvPicPr>
          <p:cNvPr id="130" name="Google Shape;130;ge10c35980e_1_0">
            <a:hlinkClick r:id="rId5"/>
          </p:cNvPr>
          <p:cNvPicPr preferRelativeResize="0"/>
          <p:nvPr/>
        </p:nvPicPr>
        <p:blipFill>
          <a:blip r:embed="rId6">
            <a:alphaModFix/>
          </a:blip>
          <a:stretch>
            <a:fillRect/>
          </a:stretch>
        </p:blipFill>
        <p:spPr>
          <a:xfrm>
            <a:off x="4567163" y="1538288"/>
            <a:ext cx="2971800" cy="3781425"/>
          </a:xfrm>
          <a:prstGeom prst="rect">
            <a:avLst/>
          </a:prstGeom>
          <a:noFill/>
          <a:ln w="9525" cap="flat" cmpd="sng">
            <a:solidFill>
              <a:srgbClr val="D9D9D9"/>
            </a:solidFill>
            <a:prstDash val="solid"/>
            <a:round/>
            <a:headEnd type="none" w="sm" len="sm"/>
            <a:tailEnd type="none" w="sm" len="sm"/>
          </a:ln>
        </p:spPr>
      </p:pic>
      <p:pic>
        <p:nvPicPr>
          <p:cNvPr id="131" name="Google Shape;131;ge10c35980e_1_0">
            <a:hlinkClick r:id="rId7"/>
          </p:cNvPr>
          <p:cNvPicPr preferRelativeResize="0"/>
          <p:nvPr/>
        </p:nvPicPr>
        <p:blipFill>
          <a:blip r:embed="rId8">
            <a:alphaModFix/>
          </a:blip>
          <a:stretch>
            <a:fillRect/>
          </a:stretch>
        </p:blipFill>
        <p:spPr>
          <a:xfrm>
            <a:off x="8381850" y="1571625"/>
            <a:ext cx="2952750" cy="3714750"/>
          </a:xfrm>
          <a:prstGeom prst="rect">
            <a:avLst/>
          </a:prstGeom>
          <a:noFill/>
          <a:ln w="9525" cap="flat" cmpd="sng">
            <a:solidFill>
              <a:srgbClr val="D9D9D9"/>
            </a:solidFill>
            <a:prstDash val="solid"/>
            <a:round/>
            <a:headEnd type="none" w="sm" len="sm"/>
            <a:tailEnd type="none" w="sm" len="sm"/>
          </a:ln>
        </p:spPr>
      </p:pic>
      <p:sp>
        <p:nvSpPr>
          <p:cNvPr id="132" name="Google Shape;132;ge10c35980e_1_0"/>
          <p:cNvSpPr txBox="1"/>
          <p:nvPr/>
        </p:nvSpPr>
        <p:spPr>
          <a:xfrm>
            <a:off x="847525" y="5753875"/>
            <a:ext cx="2886000" cy="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33" name="Google Shape;133;ge10c35980e_1_0"/>
          <p:cNvSpPr txBox="1"/>
          <p:nvPr/>
        </p:nvSpPr>
        <p:spPr>
          <a:xfrm>
            <a:off x="4824700" y="5730550"/>
            <a:ext cx="2472600" cy="10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34" name="Google Shape;134;ge10c35980e_1_0"/>
          <p:cNvSpPr txBox="1"/>
          <p:nvPr/>
        </p:nvSpPr>
        <p:spPr>
          <a:xfrm>
            <a:off x="838200" y="5366875"/>
            <a:ext cx="29526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sz="2000" u="sng">
                <a:solidFill>
                  <a:schemeClr val="hlink"/>
                </a:solidFill>
                <a:latin typeface="Calibri"/>
                <a:ea typeface="Calibri"/>
                <a:cs typeface="Calibri"/>
                <a:sym typeface="Calibri"/>
                <a:hlinkClick r:id="rId3"/>
              </a:rPr>
              <a:t>Warehouse Worker/Material Handler</a:t>
            </a:r>
            <a:endParaRPr sz="2000">
              <a:latin typeface="Calibri"/>
              <a:ea typeface="Calibri"/>
              <a:cs typeface="Calibri"/>
              <a:sym typeface="Calibri"/>
            </a:endParaRPr>
          </a:p>
        </p:txBody>
      </p:sp>
      <p:sp>
        <p:nvSpPr>
          <p:cNvPr id="135" name="Google Shape;135;ge10c35980e_1_0"/>
          <p:cNvSpPr txBox="1"/>
          <p:nvPr/>
        </p:nvSpPr>
        <p:spPr>
          <a:xfrm>
            <a:off x="4567175" y="5366875"/>
            <a:ext cx="28860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sz="2000" u="sng">
                <a:solidFill>
                  <a:schemeClr val="hlink"/>
                </a:solidFill>
                <a:latin typeface="Calibri"/>
                <a:ea typeface="Calibri"/>
                <a:cs typeface="Calibri"/>
                <a:sym typeface="Calibri"/>
                <a:hlinkClick r:id="rId5"/>
              </a:rPr>
              <a:t>Landscape and Grounds Maintenance Worker</a:t>
            </a:r>
            <a:endParaRPr sz="2000">
              <a:latin typeface="Calibri"/>
              <a:ea typeface="Calibri"/>
              <a:cs typeface="Calibri"/>
              <a:sym typeface="Calibri"/>
            </a:endParaRPr>
          </a:p>
        </p:txBody>
      </p:sp>
      <p:sp>
        <p:nvSpPr>
          <p:cNvPr id="136" name="Google Shape;136;ge10c35980e_1_0"/>
          <p:cNvSpPr txBox="1"/>
          <p:nvPr/>
        </p:nvSpPr>
        <p:spPr>
          <a:xfrm>
            <a:off x="8362850" y="5297675"/>
            <a:ext cx="29718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sz="2000" u="sng">
                <a:solidFill>
                  <a:schemeClr val="hlink"/>
                </a:solidFill>
                <a:latin typeface="Calibri"/>
                <a:ea typeface="Calibri"/>
                <a:cs typeface="Calibri"/>
                <a:sym typeface="Calibri"/>
                <a:hlinkClick r:id="rId7"/>
              </a:rPr>
              <a:t>Apprenticeship/Skilled Trades Resource </a:t>
            </a:r>
            <a:endParaRPr sz="20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e0f05db417_0_19"/>
          <p:cNvSpPr txBox="1">
            <a:spLocks noGrp="1"/>
          </p:cNvSpPr>
          <p:nvPr>
            <p:ph type="title"/>
          </p:nvPr>
        </p:nvSpPr>
        <p:spPr>
          <a:xfrm>
            <a:off x="513575" y="457200"/>
            <a:ext cx="11189400" cy="618900"/>
          </a:xfrm>
          <a:prstGeom prst="rect">
            <a:avLst/>
          </a:prstGeom>
        </p:spPr>
        <p:txBody>
          <a:bodyPr spcFirstLastPara="1" wrap="square" lIns="91425" tIns="45700" rIns="91425" bIns="45700" anchor="b" anchorCtr="0">
            <a:noAutofit/>
          </a:bodyPr>
          <a:lstStyle/>
          <a:p>
            <a:pPr marL="0" lvl="0" indent="0" algn="l" rtl="0">
              <a:lnSpc>
                <a:spcPct val="115000"/>
              </a:lnSpc>
              <a:spcBef>
                <a:spcPts val="0"/>
              </a:spcBef>
              <a:spcAft>
                <a:spcPts val="0"/>
              </a:spcAft>
              <a:buNone/>
            </a:pPr>
            <a:r>
              <a:rPr lang="en-CA" sz="4400"/>
              <a:t>Skilled Trades - QUILL Learning Network</a:t>
            </a:r>
            <a:endParaRPr sz="4400"/>
          </a:p>
        </p:txBody>
      </p:sp>
      <p:sp>
        <p:nvSpPr>
          <p:cNvPr id="142" name="Google Shape;142;ge0f05db417_0_19"/>
          <p:cNvSpPr txBox="1">
            <a:spLocks noGrp="1"/>
          </p:cNvSpPr>
          <p:nvPr>
            <p:ph type="body" idx="1"/>
          </p:nvPr>
        </p:nvSpPr>
        <p:spPr>
          <a:xfrm>
            <a:off x="5183225" y="1546650"/>
            <a:ext cx="6519900" cy="3811500"/>
          </a:xfrm>
          <a:prstGeom prst="rect">
            <a:avLst/>
          </a:prstGeom>
        </p:spPr>
        <p:txBody>
          <a:bodyPr spcFirstLastPara="1" wrap="square" lIns="91425" tIns="45700" rIns="91425" bIns="45700" anchor="t" anchorCtr="0">
            <a:noAutofit/>
          </a:bodyPr>
          <a:lstStyle/>
          <a:p>
            <a:pPr marL="0" lvl="0" indent="0" algn="l" rtl="0">
              <a:lnSpc>
                <a:spcPct val="105000"/>
              </a:lnSpc>
              <a:spcBef>
                <a:spcPts val="1200"/>
              </a:spcBef>
              <a:spcAft>
                <a:spcPts val="0"/>
              </a:spcAft>
              <a:buClr>
                <a:schemeClr val="dk1"/>
              </a:buClr>
              <a:buSzPts val="1100"/>
              <a:buFont typeface="Arial"/>
              <a:buNone/>
            </a:pPr>
            <a:r>
              <a:rPr lang="en-CA" sz="2800" u="sng">
                <a:solidFill>
                  <a:srgbClr val="1B6AC9"/>
                </a:solidFill>
                <a:highlight>
                  <a:schemeClr val="lt1"/>
                </a:highlight>
                <a:hlinkClick r:id="rId3">
                  <a:extLst>
                    <a:ext uri="{A12FA001-AC4F-418D-AE19-62706E023703}">
                      <ahyp:hlinkClr xmlns:ahyp="http://schemas.microsoft.com/office/drawing/2018/hyperlinkcolor" val="tx"/>
                    </a:ext>
                  </a:extLst>
                </a:hlinkClick>
              </a:rPr>
              <a:t>Skilled Trades and Apprenticeship resources - includes PSW resources</a:t>
            </a:r>
            <a:r>
              <a:rPr lang="en-CA" sz="2800">
                <a:solidFill>
                  <a:srgbClr val="283C46"/>
                </a:solidFill>
                <a:highlight>
                  <a:schemeClr val="lt1"/>
                </a:highlight>
              </a:rPr>
              <a:t> </a:t>
            </a:r>
            <a:endParaRPr sz="2800">
              <a:solidFill>
                <a:srgbClr val="283C46"/>
              </a:solidFill>
              <a:highlight>
                <a:schemeClr val="lt1"/>
              </a:highlight>
            </a:endParaRPr>
          </a:p>
          <a:p>
            <a:pPr marL="0" lvl="0" indent="0" algn="l" rtl="0">
              <a:lnSpc>
                <a:spcPct val="105000"/>
              </a:lnSpc>
              <a:spcBef>
                <a:spcPts val="1200"/>
              </a:spcBef>
              <a:spcAft>
                <a:spcPts val="0"/>
              </a:spcAft>
              <a:buClr>
                <a:schemeClr val="dk1"/>
              </a:buClr>
              <a:buSzPts val="1100"/>
              <a:buFont typeface="Arial"/>
              <a:buNone/>
            </a:pPr>
            <a:r>
              <a:rPr lang="en-CA" sz="2800">
                <a:highlight>
                  <a:schemeClr val="lt1"/>
                </a:highlight>
              </a:rPr>
              <a:t>This Google site includes electronic resources for some skilled trades sectors prevalent in the QUILL region.   We also added information to help prepare learners going into the Personal Support Worker field this year.</a:t>
            </a:r>
            <a:endParaRPr sz="2800">
              <a:highlight>
                <a:schemeClr val="lt1"/>
              </a:highlight>
            </a:endParaRPr>
          </a:p>
          <a:p>
            <a:pPr marL="0" lvl="0" indent="0" algn="l" rtl="0">
              <a:lnSpc>
                <a:spcPct val="80000"/>
              </a:lnSpc>
              <a:spcBef>
                <a:spcPts val="1200"/>
              </a:spcBef>
              <a:spcAft>
                <a:spcPts val="0"/>
              </a:spcAft>
              <a:buNone/>
            </a:pPr>
            <a:endParaRPr sz="3400"/>
          </a:p>
        </p:txBody>
      </p:sp>
      <p:pic>
        <p:nvPicPr>
          <p:cNvPr id="143" name="Google Shape;143;ge0f05db417_0_19"/>
          <p:cNvPicPr preferRelativeResize="0"/>
          <p:nvPr/>
        </p:nvPicPr>
        <p:blipFill>
          <a:blip r:embed="rId4">
            <a:alphaModFix/>
          </a:blip>
          <a:stretch>
            <a:fillRect/>
          </a:stretch>
        </p:blipFill>
        <p:spPr>
          <a:xfrm>
            <a:off x="761200" y="1622450"/>
            <a:ext cx="4314700" cy="2137800"/>
          </a:xfrm>
          <a:prstGeom prst="rect">
            <a:avLst/>
          </a:prstGeom>
          <a:noFill/>
          <a:ln>
            <a:noFill/>
          </a:ln>
        </p:spPr>
      </p:pic>
      <p:sp>
        <p:nvSpPr>
          <p:cNvPr id="144" name="Google Shape;144;ge0f05db417_0_19"/>
          <p:cNvSpPr txBox="1"/>
          <p:nvPr/>
        </p:nvSpPr>
        <p:spPr>
          <a:xfrm>
            <a:off x="931100" y="4028850"/>
            <a:ext cx="4011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sz="2800">
                <a:solidFill>
                  <a:schemeClr val="dk1"/>
                </a:solidFill>
                <a:latin typeface="Calibri"/>
                <a:ea typeface="Calibri"/>
                <a:cs typeface="Calibri"/>
                <a:sym typeface="Calibri"/>
              </a:rPr>
              <a:t>Personal Support Worker</a:t>
            </a:r>
            <a:endParaRPr sz="2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1789</Words>
  <Application>Microsoft Office PowerPoint</Application>
  <PresentationFormat>Widescreen</PresentationFormat>
  <Paragraphs>134</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Noto Sans Symbols</vt:lpstr>
      <vt:lpstr>Calibri</vt:lpstr>
      <vt:lpstr>Book Antiqua</vt:lpstr>
      <vt:lpstr>Arial</vt:lpstr>
      <vt:lpstr>Office Theme</vt:lpstr>
      <vt:lpstr>PowerPoint Presentation</vt:lpstr>
      <vt:lpstr>About Pop Up PD for Literacy Educators</vt:lpstr>
      <vt:lpstr>Today’s Webinar…</vt:lpstr>
      <vt:lpstr>Orientation to LBS - Simcoe/Muskoka Literacy Network</vt:lpstr>
      <vt:lpstr>Skilled Trades - Mid-North Network</vt:lpstr>
      <vt:lpstr>Skilled Trades - Laubach Literacy Ontario</vt:lpstr>
      <vt:lpstr>Skilled Trades - Laubach Literacy Ontario</vt:lpstr>
      <vt:lpstr>Skilled Trades - Community Literacy of Ontario</vt:lpstr>
      <vt:lpstr>Skilled Trades - QUILL Learning Network</vt:lpstr>
      <vt:lpstr>Employment - Literacy Northwest</vt:lpstr>
      <vt:lpstr>Employment - Literacy Link South Central</vt:lpstr>
      <vt:lpstr>Employment - Literacy Link South Central</vt:lpstr>
      <vt:lpstr>Employment - Community Literacy of Ontario</vt:lpstr>
      <vt:lpstr>Employment - Literacy Link South Central</vt:lpstr>
      <vt:lpstr>Employment - Growing Your Workforce Conference - Tri-County Literacy Network</vt:lpstr>
      <vt:lpstr>Best Practices - QUILL Learning Network</vt:lpstr>
      <vt:lpstr>Best Practices - Literacy Link South Central</vt:lpstr>
      <vt:lpstr>PowerPoint Presentation</vt:lpstr>
      <vt:lpstr>Digital Skills - Community Literacy of Ontario</vt:lpstr>
      <vt:lpstr>Digital Skills - QUILL Learning Network</vt:lpstr>
      <vt:lpstr>Digital Skills - Literacy Link South Central</vt:lpstr>
      <vt:lpstr>Training - LNO and PSOL</vt:lpstr>
      <vt:lpstr>Resources - QUILL Learning Network</vt:lpstr>
      <vt:lpstr>Resources - Mental Health</vt:lpstr>
      <vt:lpstr> Resources - Turtle Back Publishing - ONLC</vt:lpstr>
      <vt:lpstr>Resources - La Coalition ontarienne de formation des adultes (COFA) </vt:lpstr>
      <vt:lpstr>Resources - La Coalition ontarienne de formation des adultes (COFA) </vt:lpstr>
      <vt:lpstr>Online Support - Contact North</vt:lpstr>
      <vt:lpstr>Learning Networks of Ontario</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Stocker</dc:creator>
  <cp:lastModifiedBy>Debera Flynn</cp:lastModifiedBy>
  <cp:revision>2</cp:revision>
  <dcterms:created xsi:type="dcterms:W3CDTF">2018-06-21T19:55:49Z</dcterms:created>
  <dcterms:modified xsi:type="dcterms:W3CDTF">2021-06-28T12:47:20Z</dcterms:modified>
</cp:coreProperties>
</file>