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6"/>
  </p:notesMasterIdLst>
  <p:sldIdLst>
    <p:sldId id="256" r:id="rId2"/>
    <p:sldId id="262" r:id="rId3"/>
    <p:sldId id="279" r:id="rId4"/>
    <p:sldId id="281" r:id="rId5"/>
    <p:sldId id="264" r:id="rId6"/>
    <p:sldId id="274" r:id="rId7"/>
    <p:sldId id="272" r:id="rId8"/>
    <p:sldId id="273" r:id="rId9"/>
    <p:sldId id="275" r:id="rId10"/>
    <p:sldId id="276" r:id="rId11"/>
    <p:sldId id="277" r:id="rId12"/>
    <p:sldId id="278" r:id="rId13"/>
    <p:sldId id="280" r:id="rId14"/>
    <p:sldId id="259" r:id="rId15"/>
    <p:sldId id="269" r:id="rId16"/>
    <p:sldId id="268" r:id="rId17"/>
    <p:sldId id="267" r:id="rId18"/>
    <p:sldId id="266" r:id="rId19"/>
    <p:sldId id="265" r:id="rId20"/>
    <p:sldId id="261" r:id="rId21"/>
    <p:sldId id="282" r:id="rId22"/>
    <p:sldId id="270" r:id="rId23"/>
    <p:sldId id="263"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332" autoAdjust="0"/>
  </p:normalViewPr>
  <p:slideViewPr>
    <p:cSldViewPr snapToGrid="0">
      <p:cViewPr varScale="1">
        <p:scale>
          <a:sx n="80" d="100"/>
          <a:sy n="80" d="100"/>
        </p:scale>
        <p:origin x="619"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0FDB7-786D-4FDC-8A6A-8EDBF1CD887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709EBAAF-D746-49FB-ABFB-DDD7ADCB8E0A}">
      <dgm:prSet/>
      <dgm:spPr/>
      <dgm:t>
        <a:bodyPr/>
        <a:lstStyle/>
        <a:p>
          <a:r>
            <a:rPr lang="en-CA"/>
            <a:t>Jennine Agnew-Kata: Literacy Network of Durham</a:t>
          </a:r>
          <a:endParaRPr lang="en-US"/>
        </a:p>
      </dgm:t>
    </dgm:pt>
    <dgm:pt modelId="{13172BF8-083D-49E4-A211-BAB1BC9DF6C4}" type="parTrans" cxnId="{6CC8CEF4-02BC-465D-A060-4E28B4C128B6}">
      <dgm:prSet/>
      <dgm:spPr/>
      <dgm:t>
        <a:bodyPr/>
        <a:lstStyle/>
        <a:p>
          <a:endParaRPr lang="en-US"/>
        </a:p>
      </dgm:t>
    </dgm:pt>
    <dgm:pt modelId="{6A0F0E3A-3D11-40E1-873E-E5E225F0AB14}" type="sibTrans" cxnId="{6CC8CEF4-02BC-465D-A060-4E28B4C128B6}">
      <dgm:prSet/>
      <dgm:spPr/>
      <dgm:t>
        <a:bodyPr/>
        <a:lstStyle/>
        <a:p>
          <a:endParaRPr lang="en-US"/>
        </a:p>
      </dgm:t>
    </dgm:pt>
    <dgm:pt modelId="{A0C28644-B8E2-4412-BCBF-9F17E994247F}">
      <dgm:prSet/>
      <dgm:spPr/>
      <dgm:t>
        <a:bodyPr/>
        <a:lstStyle/>
        <a:p>
          <a:r>
            <a:rPr lang="en-CA"/>
            <a:t>Heather Mcmillan: Durham Workforce Authority</a:t>
          </a:r>
          <a:endParaRPr lang="en-US"/>
        </a:p>
      </dgm:t>
    </dgm:pt>
    <dgm:pt modelId="{7639E6CA-2A67-4A5E-9035-88910FFD40AE}" type="parTrans" cxnId="{CEF48941-EE6C-4F4E-8D5A-FCBD52F12ACA}">
      <dgm:prSet/>
      <dgm:spPr/>
      <dgm:t>
        <a:bodyPr/>
        <a:lstStyle/>
        <a:p>
          <a:endParaRPr lang="en-US"/>
        </a:p>
      </dgm:t>
    </dgm:pt>
    <dgm:pt modelId="{A7B95C7D-9DF2-4DFD-9A0A-4928F72EC55C}" type="sibTrans" cxnId="{CEF48941-EE6C-4F4E-8D5A-FCBD52F12ACA}">
      <dgm:prSet/>
      <dgm:spPr/>
      <dgm:t>
        <a:bodyPr/>
        <a:lstStyle/>
        <a:p>
          <a:endParaRPr lang="en-US"/>
        </a:p>
      </dgm:t>
    </dgm:pt>
    <dgm:pt modelId="{7788D447-F829-4324-82D8-1A15AE60006C}">
      <dgm:prSet/>
      <dgm:spPr/>
      <dgm:t>
        <a:bodyPr/>
        <a:lstStyle/>
        <a:p>
          <a:r>
            <a:rPr lang="en-CA"/>
            <a:t>Sara Gill: Adult Basic Education Association – Hamilton</a:t>
          </a:r>
          <a:endParaRPr lang="en-US"/>
        </a:p>
      </dgm:t>
    </dgm:pt>
    <dgm:pt modelId="{518C9640-AA7D-4B9F-AE3B-EDA10F29CD83}" type="parTrans" cxnId="{F00334F7-E6C1-4B5B-926B-16C819DEE3E3}">
      <dgm:prSet/>
      <dgm:spPr/>
      <dgm:t>
        <a:bodyPr/>
        <a:lstStyle/>
        <a:p>
          <a:endParaRPr lang="en-US"/>
        </a:p>
      </dgm:t>
    </dgm:pt>
    <dgm:pt modelId="{AFB08FBF-48AF-482B-8517-1B0273E7F445}" type="sibTrans" cxnId="{F00334F7-E6C1-4B5B-926B-16C819DEE3E3}">
      <dgm:prSet/>
      <dgm:spPr/>
      <dgm:t>
        <a:bodyPr/>
        <a:lstStyle/>
        <a:p>
          <a:endParaRPr lang="en-US"/>
        </a:p>
      </dgm:t>
    </dgm:pt>
    <dgm:pt modelId="{551E7C78-8767-4604-B9FC-0E6BC60A72D7}">
      <dgm:prSet/>
      <dgm:spPr/>
      <dgm:t>
        <a:bodyPr/>
        <a:lstStyle/>
        <a:p>
          <a:r>
            <a:rPr lang="en-CA"/>
            <a:t>Khadija Hamidu: Workforce Planning Hamilton</a:t>
          </a:r>
          <a:endParaRPr lang="en-US"/>
        </a:p>
      </dgm:t>
    </dgm:pt>
    <dgm:pt modelId="{B5896DF5-2B92-409F-B248-F7FAFD080251}" type="parTrans" cxnId="{3B0E6336-D5B1-41E6-B17E-DB7B3CCA64B2}">
      <dgm:prSet/>
      <dgm:spPr/>
      <dgm:t>
        <a:bodyPr/>
        <a:lstStyle/>
        <a:p>
          <a:endParaRPr lang="en-US"/>
        </a:p>
      </dgm:t>
    </dgm:pt>
    <dgm:pt modelId="{3610AB8D-3DC1-4106-BBEA-2AD3B4980DC0}" type="sibTrans" cxnId="{3B0E6336-D5B1-41E6-B17E-DB7B3CCA64B2}">
      <dgm:prSet/>
      <dgm:spPr/>
      <dgm:t>
        <a:bodyPr/>
        <a:lstStyle/>
        <a:p>
          <a:endParaRPr lang="en-US"/>
        </a:p>
      </dgm:t>
    </dgm:pt>
    <dgm:pt modelId="{8AE297A0-0DA9-4665-9074-6E922C314E22}">
      <dgm:prSet/>
      <dgm:spPr/>
      <dgm:t>
        <a:bodyPr/>
        <a:lstStyle/>
        <a:p>
          <a:r>
            <a:rPr lang="en-CA"/>
            <a:t>Tamara Kaattari: Literacy Link South Central</a:t>
          </a:r>
          <a:endParaRPr lang="en-US"/>
        </a:p>
      </dgm:t>
    </dgm:pt>
    <dgm:pt modelId="{0FBEB62F-FAC5-4C00-9ED9-D538A764E3B5}" type="parTrans" cxnId="{518F3AE2-A6F8-487F-A465-4F74B72DD889}">
      <dgm:prSet/>
      <dgm:spPr/>
      <dgm:t>
        <a:bodyPr/>
        <a:lstStyle/>
        <a:p>
          <a:endParaRPr lang="en-US"/>
        </a:p>
      </dgm:t>
    </dgm:pt>
    <dgm:pt modelId="{AEA206E7-B284-4735-AAD5-4C16D50002D0}" type="sibTrans" cxnId="{518F3AE2-A6F8-487F-A465-4F74B72DD889}">
      <dgm:prSet/>
      <dgm:spPr/>
      <dgm:t>
        <a:bodyPr/>
        <a:lstStyle/>
        <a:p>
          <a:endParaRPr lang="en-US"/>
        </a:p>
      </dgm:t>
    </dgm:pt>
    <dgm:pt modelId="{9C065B36-5609-4FBD-B91A-405D4098F641}">
      <dgm:prSet/>
      <dgm:spPr/>
      <dgm:t>
        <a:bodyPr/>
        <a:lstStyle/>
        <a:p>
          <a:r>
            <a:rPr lang="en-CA"/>
            <a:t>Debra Mountenay: Elgin Middlesex Oxford Workforce Planning and Development Board</a:t>
          </a:r>
          <a:endParaRPr lang="en-US"/>
        </a:p>
      </dgm:t>
    </dgm:pt>
    <dgm:pt modelId="{C18FF3C3-A56C-4A2E-80DD-7ED879CEF2D5}" type="parTrans" cxnId="{79D30B32-B0F9-422E-AB85-36517BA15312}">
      <dgm:prSet/>
      <dgm:spPr/>
      <dgm:t>
        <a:bodyPr/>
        <a:lstStyle/>
        <a:p>
          <a:endParaRPr lang="en-US"/>
        </a:p>
      </dgm:t>
    </dgm:pt>
    <dgm:pt modelId="{7B98D7C7-5EEF-4E2D-9420-C3FD68CCA1B1}" type="sibTrans" cxnId="{79D30B32-B0F9-422E-AB85-36517BA15312}">
      <dgm:prSet/>
      <dgm:spPr/>
      <dgm:t>
        <a:bodyPr/>
        <a:lstStyle/>
        <a:p>
          <a:endParaRPr lang="en-US"/>
        </a:p>
      </dgm:t>
    </dgm:pt>
    <dgm:pt modelId="{760403F9-D7DB-49C6-BCB3-D7BF2780F84A}" type="pres">
      <dgm:prSet presAssocID="{7E30FDB7-786D-4FDC-8A6A-8EDBF1CD8875}" presName="diagram" presStyleCnt="0">
        <dgm:presLayoutVars>
          <dgm:dir/>
          <dgm:resizeHandles val="exact"/>
        </dgm:presLayoutVars>
      </dgm:prSet>
      <dgm:spPr/>
      <dgm:t>
        <a:bodyPr/>
        <a:lstStyle/>
        <a:p>
          <a:endParaRPr lang="en-US"/>
        </a:p>
      </dgm:t>
    </dgm:pt>
    <dgm:pt modelId="{3CAD8E7B-7241-49B0-8E71-93BCA28AB1F0}" type="pres">
      <dgm:prSet presAssocID="{709EBAAF-D746-49FB-ABFB-DDD7ADCB8E0A}" presName="node" presStyleLbl="node1" presStyleIdx="0" presStyleCnt="6">
        <dgm:presLayoutVars>
          <dgm:bulletEnabled val="1"/>
        </dgm:presLayoutVars>
      </dgm:prSet>
      <dgm:spPr/>
      <dgm:t>
        <a:bodyPr/>
        <a:lstStyle/>
        <a:p>
          <a:endParaRPr lang="en-US"/>
        </a:p>
      </dgm:t>
    </dgm:pt>
    <dgm:pt modelId="{95564316-4CBD-48C9-A3C4-5F3876E30AE6}" type="pres">
      <dgm:prSet presAssocID="{6A0F0E3A-3D11-40E1-873E-E5E225F0AB14}" presName="sibTrans" presStyleCnt="0"/>
      <dgm:spPr/>
    </dgm:pt>
    <dgm:pt modelId="{B7FC0B3C-8026-47A7-B76C-151213EF3E7A}" type="pres">
      <dgm:prSet presAssocID="{A0C28644-B8E2-4412-BCBF-9F17E994247F}" presName="node" presStyleLbl="node1" presStyleIdx="1" presStyleCnt="6">
        <dgm:presLayoutVars>
          <dgm:bulletEnabled val="1"/>
        </dgm:presLayoutVars>
      </dgm:prSet>
      <dgm:spPr/>
      <dgm:t>
        <a:bodyPr/>
        <a:lstStyle/>
        <a:p>
          <a:endParaRPr lang="en-US"/>
        </a:p>
      </dgm:t>
    </dgm:pt>
    <dgm:pt modelId="{8B83767D-06F3-44F8-8912-794D069F9179}" type="pres">
      <dgm:prSet presAssocID="{A7B95C7D-9DF2-4DFD-9A0A-4928F72EC55C}" presName="sibTrans" presStyleCnt="0"/>
      <dgm:spPr/>
    </dgm:pt>
    <dgm:pt modelId="{121AFF72-42B9-4383-AEF6-37B938A1F851}" type="pres">
      <dgm:prSet presAssocID="{7788D447-F829-4324-82D8-1A15AE60006C}" presName="node" presStyleLbl="node1" presStyleIdx="2" presStyleCnt="6">
        <dgm:presLayoutVars>
          <dgm:bulletEnabled val="1"/>
        </dgm:presLayoutVars>
      </dgm:prSet>
      <dgm:spPr/>
      <dgm:t>
        <a:bodyPr/>
        <a:lstStyle/>
        <a:p>
          <a:endParaRPr lang="en-US"/>
        </a:p>
      </dgm:t>
    </dgm:pt>
    <dgm:pt modelId="{8AD24B08-55EF-43AB-991E-6DD43CEFA1C3}" type="pres">
      <dgm:prSet presAssocID="{AFB08FBF-48AF-482B-8517-1B0273E7F445}" presName="sibTrans" presStyleCnt="0"/>
      <dgm:spPr/>
    </dgm:pt>
    <dgm:pt modelId="{F64AB637-1BAA-489A-A24C-C803B19921C9}" type="pres">
      <dgm:prSet presAssocID="{551E7C78-8767-4604-B9FC-0E6BC60A72D7}" presName="node" presStyleLbl="node1" presStyleIdx="3" presStyleCnt="6">
        <dgm:presLayoutVars>
          <dgm:bulletEnabled val="1"/>
        </dgm:presLayoutVars>
      </dgm:prSet>
      <dgm:spPr/>
      <dgm:t>
        <a:bodyPr/>
        <a:lstStyle/>
        <a:p>
          <a:endParaRPr lang="en-US"/>
        </a:p>
      </dgm:t>
    </dgm:pt>
    <dgm:pt modelId="{CECBCDEE-C9B2-427E-BD58-A7B87AACA911}" type="pres">
      <dgm:prSet presAssocID="{3610AB8D-3DC1-4106-BBEA-2AD3B4980DC0}" presName="sibTrans" presStyleCnt="0"/>
      <dgm:spPr/>
    </dgm:pt>
    <dgm:pt modelId="{62B9A9B1-9689-4DB3-973A-1CE80F32065F}" type="pres">
      <dgm:prSet presAssocID="{8AE297A0-0DA9-4665-9074-6E922C314E22}" presName="node" presStyleLbl="node1" presStyleIdx="4" presStyleCnt="6">
        <dgm:presLayoutVars>
          <dgm:bulletEnabled val="1"/>
        </dgm:presLayoutVars>
      </dgm:prSet>
      <dgm:spPr/>
      <dgm:t>
        <a:bodyPr/>
        <a:lstStyle/>
        <a:p>
          <a:endParaRPr lang="en-US"/>
        </a:p>
      </dgm:t>
    </dgm:pt>
    <dgm:pt modelId="{BA3BD4F7-C4BA-43F3-AC13-806B85E6DCD6}" type="pres">
      <dgm:prSet presAssocID="{AEA206E7-B284-4735-AAD5-4C16D50002D0}" presName="sibTrans" presStyleCnt="0"/>
      <dgm:spPr/>
    </dgm:pt>
    <dgm:pt modelId="{3EDFE131-3BD5-432E-B756-12879D3C5CBA}" type="pres">
      <dgm:prSet presAssocID="{9C065B36-5609-4FBD-B91A-405D4098F641}" presName="node" presStyleLbl="node1" presStyleIdx="5" presStyleCnt="6">
        <dgm:presLayoutVars>
          <dgm:bulletEnabled val="1"/>
        </dgm:presLayoutVars>
      </dgm:prSet>
      <dgm:spPr/>
      <dgm:t>
        <a:bodyPr/>
        <a:lstStyle/>
        <a:p>
          <a:endParaRPr lang="en-US"/>
        </a:p>
      </dgm:t>
    </dgm:pt>
  </dgm:ptLst>
  <dgm:cxnLst>
    <dgm:cxn modelId="{35AAB20F-3734-4F5C-B1C3-5F58727B38C7}" type="presOf" srcId="{7788D447-F829-4324-82D8-1A15AE60006C}" destId="{121AFF72-42B9-4383-AEF6-37B938A1F851}" srcOrd="0" destOrd="0" presId="urn:microsoft.com/office/officeart/2005/8/layout/default"/>
    <dgm:cxn modelId="{BAD10515-B35B-4ECA-BF4D-42F5DC1644F6}" type="presOf" srcId="{A0C28644-B8E2-4412-BCBF-9F17E994247F}" destId="{B7FC0B3C-8026-47A7-B76C-151213EF3E7A}" srcOrd="0" destOrd="0" presId="urn:microsoft.com/office/officeart/2005/8/layout/default"/>
    <dgm:cxn modelId="{E7A16F0D-C4D1-4479-BF69-76C7C8D19136}" type="presOf" srcId="{9C065B36-5609-4FBD-B91A-405D4098F641}" destId="{3EDFE131-3BD5-432E-B756-12879D3C5CBA}" srcOrd="0" destOrd="0" presId="urn:microsoft.com/office/officeart/2005/8/layout/default"/>
    <dgm:cxn modelId="{FFEFCB52-96BF-4C86-90D9-AB1DAA5E154C}" type="presOf" srcId="{7E30FDB7-786D-4FDC-8A6A-8EDBF1CD8875}" destId="{760403F9-D7DB-49C6-BCB3-D7BF2780F84A}" srcOrd="0" destOrd="0" presId="urn:microsoft.com/office/officeart/2005/8/layout/default"/>
    <dgm:cxn modelId="{CEF48941-EE6C-4F4E-8D5A-FCBD52F12ACA}" srcId="{7E30FDB7-786D-4FDC-8A6A-8EDBF1CD8875}" destId="{A0C28644-B8E2-4412-BCBF-9F17E994247F}" srcOrd="1" destOrd="0" parTransId="{7639E6CA-2A67-4A5E-9035-88910FFD40AE}" sibTransId="{A7B95C7D-9DF2-4DFD-9A0A-4928F72EC55C}"/>
    <dgm:cxn modelId="{36903445-D779-4D0C-9B4C-2587FB94B6FF}" type="presOf" srcId="{551E7C78-8767-4604-B9FC-0E6BC60A72D7}" destId="{F64AB637-1BAA-489A-A24C-C803B19921C9}" srcOrd="0" destOrd="0" presId="urn:microsoft.com/office/officeart/2005/8/layout/default"/>
    <dgm:cxn modelId="{6CC8CEF4-02BC-465D-A060-4E28B4C128B6}" srcId="{7E30FDB7-786D-4FDC-8A6A-8EDBF1CD8875}" destId="{709EBAAF-D746-49FB-ABFB-DDD7ADCB8E0A}" srcOrd="0" destOrd="0" parTransId="{13172BF8-083D-49E4-A211-BAB1BC9DF6C4}" sibTransId="{6A0F0E3A-3D11-40E1-873E-E5E225F0AB14}"/>
    <dgm:cxn modelId="{DFEC4A47-C169-4CC9-AD09-ECF50C141849}" type="presOf" srcId="{8AE297A0-0DA9-4665-9074-6E922C314E22}" destId="{62B9A9B1-9689-4DB3-973A-1CE80F32065F}" srcOrd="0" destOrd="0" presId="urn:microsoft.com/office/officeart/2005/8/layout/default"/>
    <dgm:cxn modelId="{79D30B32-B0F9-422E-AB85-36517BA15312}" srcId="{7E30FDB7-786D-4FDC-8A6A-8EDBF1CD8875}" destId="{9C065B36-5609-4FBD-B91A-405D4098F641}" srcOrd="5" destOrd="0" parTransId="{C18FF3C3-A56C-4A2E-80DD-7ED879CEF2D5}" sibTransId="{7B98D7C7-5EEF-4E2D-9420-C3FD68CCA1B1}"/>
    <dgm:cxn modelId="{518F3AE2-A6F8-487F-A465-4F74B72DD889}" srcId="{7E30FDB7-786D-4FDC-8A6A-8EDBF1CD8875}" destId="{8AE297A0-0DA9-4665-9074-6E922C314E22}" srcOrd="4" destOrd="0" parTransId="{0FBEB62F-FAC5-4C00-9ED9-D538A764E3B5}" sibTransId="{AEA206E7-B284-4735-AAD5-4C16D50002D0}"/>
    <dgm:cxn modelId="{3993075B-BDB2-4228-97A1-7065E3E1CB46}" type="presOf" srcId="{709EBAAF-D746-49FB-ABFB-DDD7ADCB8E0A}" destId="{3CAD8E7B-7241-49B0-8E71-93BCA28AB1F0}" srcOrd="0" destOrd="0" presId="urn:microsoft.com/office/officeart/2005/8/layout/default"/>
    <dgm:cxn modelId="{F00334F7-E6C1-4B5B-926B-16C819DEE3E3}" srcId="{7E30FDB7-786D-4FDC-8A6A-8EDBF1CD8875}" destId="{7788D447-F829-4324-82D8-1A15AE60006C}" srcOrd="2" destOrd="0" parTransId="{518C9640-AA7D-4B9F-AE3B-EDA10F29CD83}" sibTransId="{AFB08FBF-48AF-482B-8517-1B0273E7F445}"/>
    <dgm:cxn modelId="{3B0E6336-D5B1-41E6-B17E-DB7B3CCA64B2}" srcId="{7E30FDB7-786D-4FDC-8A6A-8EDBF1CD8875}" destId="{551E7C78-8767-4604-B9FC-0E6BC60A72D7}" srcOrd="3" destOrd="0" parTransId="{B5896DF5-2B92-409F-B248-F7FAFD080251}" sibTransId="{3610AB8D-3DC1-4106-BBEA-2AD3B4980DC0}"/>
    <dgm:cxn modelId="{913A5CFB-C42D-478A-AC60-24DFDF1D9A66}" type="presParOf" srcId="{760403F9-D7DB-49C6-BCB3-D7BF2780F84A}" destId="{3CAD8E7B-7241-49B0-8E71-93BCA28AB1F0}" srcOrd="0" destOrd="0" presId="urn:microsoft.com/office/officeart/2005/8/layout/default"/>
    <dgm:cxn modelId="{43252D9D-1C15-47B6-A202-315AEA7464CC}" type="presParOf" srcId="{760403F9-D7DB-49C6-BCB3-D7BF2780F84A}" destId="{95564316-4CBD-48C9-A3C4-5F3876E30AE6}" srcOrd="1" destOrd="0" presId="urn:microsoft.com/office/officeart/2005/8/layout/default"/>
    <dgm:cxn modelId="{3D399336-458B-4A63-BD31-CAEB5A0FE189}" type="presParOf" srcId="{760403F9-D7DB-49C6-BCB3-D7BF2780F84A}" destId="{B7FC0B3C-8026-47A7-B76C-151213EF3E7A}" srcOrd="2" destOrd="0" presId="urn:microsoft.com/office/officeart/2005/8/layout/default"/>
    <dgm:cxn modelId="{652868C6-9434-4E61-9F29-E25D8833BD45}" type="presParOf" srcId="{760403F9-D7DB-49C6-BCB3-D7BF2780F84A}" destId="{8B83767D-06F3-44F8-8912-794D069F9179}" srcOrd="3" destOrd="0" presId="urn:microsoft.com/office/officeart/2005/8/layout/default"/>
    <dgm:cxn modelId="{7D65A1C8-E7E2-4652-A9B8-D0F08D91AD75}" type="presParOf" srcId="{760403F9-D7DB-49C6-BCB3-D7BF2780F84A}" destId="{121AFF72-42B9-4383-AEF6-37B938A1F851}" srcOrd="4" destOrd="0" presId="urn:microsoft.com/office/officeart/2005/8/layout/default"/>
    <dgm:cxn modelId="{A65FBEFD-6D61-40ED-B4DB-62A8B6798BA8}" type="presParOf" srcId="{760403F9-D7DB-49C6-BCB3-D7BF2780F84A}" destId="{8AD24B08-55EF-43AB-991E-6DD43CEFA1C3}" srcOrd="5" destOrd="0" presId="urn:microsoft.com/office/officeart/2005/8/layout/default"/>
    <dgm:cxn modelId="{9C8611C9-2A68-42B0-ADF2-CFB65E17CE76}" type="presParOf" srcId="{760403F9-D7DB-49C6-BCB3-D7BF2780F84A}" destId="{F64AB637-1BAA-489A-A24C-C803B19921C9}" srcOrd="6" destOrd="0" presId="urn:microsoft.com/office/officeart/2005/8/layout/default"/>
    <dgm:cxn modelId="{6888E895-EBC6-4D35-97C5-E6600402E9AF}" type="presParOf" srcId="{760403F9-D7DB-49C6-BCB3-D7BF2780F84A}" destId="{CECBCDEE-C9B2-427E-BD58-A7B87AACA911}" srcOrd="7" destOrd="0" presId="urn:microsoft.com/office/officeart/2005/8/layout/default"/>
    <dgm:cxn modelId="{FD571584-CE14-4409-8E19-061200DD1AE6}" type="presParOf" srcId="{760403F9-D7DB-49C6-BCB3-D7BF2780F84A}" destId="{62B9A9B1-9689-4DB3-973A-1CE80F32065F}" srcOrd="8" destOrd="0" presId="urn:microsoft.com/office/officeart/2005/8/layout/default"/>
    <dgm:cxn modelId="{7782D8D9-70C3-4E4D-B4D1-9E9B0E56DB98}" type="presParOf" srcId="{760403F9-D7DB-49C6-BCB3-D7BF2780F84A}" destId="{BA3BD4F7-C4BA-43F3-AC13-806B85E6DCD6}" srcOrd="9" destOrd="0" presId="urn:microsoft.com/office/officeart/2005/8/layout/default"/>
    <dgm:cxn modelId="{F8124F7B-A49F-48D7-A309-113E4515CFDD}" type="presParOf" srcId="{760403F9-D7DB-49C6-BCB3-D7BF2780F84A}" destId="{3EDFE131-3BD5-432E-B756-12879D3C5CB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5FEC2-FB61-4BD6-9F92-58A88F418E2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F0FA7F5B-9279-48B8-96B9-DFB0CECFFEA7}">
      <dgm:prSet/>
      <dgm:spPr/>
      <dgm:t>
        <a:bodyPr/>
        <a:lstStyle/>
        <a:p>
          <a:r>
            <a:rPr lang="en-CA"/>
            <a:t>Workforce/Workplace Compendium</a:t>
          </a:r>
          <a:endParaRPr lang="en-US"/>
        </a:p>
      </dgm:t>
    </dgm:pt>
    <dgm:pt modelId="{E4A6E6CA-94BB-48A3-BD6E-E8D73A3CFC6A}" type="parTrans" cxnId="{BD62CD41-5BB3-4956-A7F7-9ACB844E40A9}">
      <dgm:prSet/>
      <dgm:spPr/>
      <dgm:t>
        <a:bodyPr/>
        <a:lstStyle/>
        <a:p>
          <a:endParaRPr lang="en-US"/>
        </a:p>
      </dgm:t>
    </dgm:pt>
    <dgm:pt modelId="{EF01685B-2B66-4A7B-AF22-D31B1798D76D}" type="sibTrans" cxnId="{BD62CD41-5BB3-4956-A7F7-9ACB844E40A9}">
      <dgm:prSet/>
      <dgm:spPr/>
      <dgm:t>
        <a:bodyPr/>
        <a:lstStyle/>
        <a:p>
          <a:endParaRPr lang="en-US"/>
        </a:p>
      </dgm:t>
    </dgm:pt>
    <dgm:pt modelId="{73AA346C-2063-4E9B-B94A-1C9B38784E2F}">
      <dgm:prSet/>
      <dgm:spPr/>
      <dgm:t>
        <a:bodyPr/>
        <a:lstStyle/>
        <a:p>
          <a:r>
            <a:rPr lang="en-CA"/>
            <a:t>LBS Regional Networks and Planning Boards - partnerships</a:t>
          </a:r>
          <a:endParaRPr lang="en-US"/>
        </a:p>
      </dgm:t>
    </dgm:pt>
    <dgm:pt modelId="{FEE67E57-4CE0-492D-91CF-1C74C632523A}" type="parTrans" cxnId="{4F2F7BB6-6A0E-48B6-AA5F-30923E5DF9D7}">
      <dgm:prSet/>
      <dgm:spPr/>
      <dgm:t>
        <a:bodyPr/>
        <a:lstStyle/>
        <a:p>
          <a:endParaRPr lang="en-US"/>
        </a:p>
      </dgm:t>
    </dgm:pt>
    <dgm:pt modelId="{A9249E71-EEFE-4EBD-A3B9-A1E4C008C348}" type="sibTrans" cxnId="{4F2F7BB6-6A0E-48B6-AA5F-30923E5DF9D7}">
      <dgm:prSet/>
      <dgm:spPr/>
      <dgm:t>
        <a:bodyPr/>
        <a:lstStyle/>
        <a:p>
          <a:endParaRPr lang="en-US"/>
        </a:p>
      </dgm:t>
    </dgm:pt>
    <dgm:pt modelId="{3AB9A55B-9983-44CD-8768-0B356CFBE9C5}">
      <dgm:prSet/>
      <dgm:spPr/>
      <dgm:t>
        <a:bodyPr/>
        <a:lstStyle/>
        <a:p>
          <a:r>
            <a:rPr lang="en-CA"/>
            <a:t>Podcast (forthcoming!) </a:t>
          </a:r>
          <a:endParaRPr lang="en-US"/>
        </a:p>
      </dgm:t>
    </dgm:pt>
    <dgm:pt modelId="{CB28FA6A-8526-4B5B-8B99-84E99E6580B4}" type="parTrans" cxnId="{8BC891CC-3C1E-4101-BCB5-CF1ECBFDD62F}">
      <dgm:prSet/>
      <dgm:spPr/>
      <dgm:t>
        <a:bodyPr/>
        <a:lstStyle/>
        <a:p>
          <a:endParaRPr lang="en-US"/>
        </a:p>
      </dgm:t>
    </dgm:pt>
    <dgm:pt modelId="{F0F1DE2F-22F9-44CA-83F2-4D71C41FEDFC}" type="sibTrans" cxnId="{8BC891CC-3C1E-4101-BCB5-CF1ECBFDD62F}">
      <dgm:prSet/>
      <dgm:spPr/>
      <dgm:t>
        <a:bodyPr/>
        <a:lstStyle/>
        <a:p>
          <a:endParaRPr lang="en-US"/>
        </a:p>
      </dgm:t>
    </dgm:pt>
    <dgm:pt modelId="{FEFF9BCC-BE64-45BB-8506-88534E3FB616}" type="pres">
      <dgm:prSet presAssocID="{3675FEC2-FB61-4BD6-9F92-58A88F418E20}" presName="Name0" presStyleCnt="0">
        <dgm:presLayoutVars>
          <dgm:dir/>
          <dgm:animLvl val="lvl"/>
          <dgm:resizeHandles val="exact"/>
        </dgm:presLayoutVars>
      </dgm:prSet>
      <dgm:spPr/>
      <dgm:t>
        <a:bodyPr/>
        <a:lstStyle/>
        <a:p>
          <a:endParaRPr lang="en-US"/>
        </a:p>
      </dgm:t>
    </dgm:pt>
    <dgm:pt modelId="{46390076-763F-4892-B4D6-375145720201}" type="pres">
      <dgm:prSet presAssocID="{3AB9A55B-9983-44CD-8768-0B356CFBE9C5}" presName="boxAndChildren" presStyleCnt="0"/>
      <dgm:spPr/>
    </dgm:pt>
    <dgm:pt modelId="{06E8935B-EFD3-4A61-B2F3-082749F42D2F}" type="pres">
      <dgm:prSet presAssocID="{3AB9A55B-9983-44CD-8768-0B356CFBE9C5}" presName="parentTextBox" presStyleLbl="node1" presStyleIdx="0" presStyleCnt="3"/>
      <dgm:spPr/>
      <dgm:t>
        <a:bodyPr/>
        <a:lstStyle/>
        <a:p>
          <a:endParaRPr lang="en-US"/>
        </a:p>
      </dgm:t>
    </dgm:pt>
    <dgm:pt modelId="{70966F53-B965-47B5-9E1A-F6DD116C27C8}" type="pres">
      <dgm:prSet presAssocID="{A9249E71-EEFE-4EBD-A3B9-A1E4C008C348}" presName="sp" presStyleCnt="0"/>
      <dgm:spPr/>
    </dgm:pt>
    <dgm:pt modelId="{C17791ED-973A-4384-812C-14FBF42BACB1}" type="pres">
      <dgm:prSet presAssocID="{73AA346C-2063-4E9B-B94A-1C9B38784E2F}" presName="arrowAndChildren" presStyleCnt="0"/>
      <dgm:spPr/>
    </dgm:pt>
    <dgm:pt modelId="{AD5BF482-F917-4D62-BDCB-B2B6C7C7259D}" type="pres">
      <dgm:prSet presAssocID="{73AA346C-2063-4E9B-B94A-1C9B38784E2F}" presName="parentTextArrow" presStyleLbl="node1" presStyleIdx="1" presStyleCnt="3"/>
      <dgm:spPr/>
      <dgm:t>
        <a:bodyPr/>
        <a:lstStyle/>
        <a:p>
          <a:endParaRPr lang="en-US"/>
        </a:p>
      </dgm:t>
    </dgm:pt>
    <dgm:pt modelId="{172910FF-8A42-48AA-8828-DED3417EB9A5}" type="pres">
      <dgm:prSet presAssocID="{EF01685B-2B66-4A7B-AF22-D31B1798D76D}" presName="sp" presStyleCnt="0"/>
      <dgm:spPr/>
    </dgm:pt>
    <dgm:pt modelId="{A01646EE-4540-40AB-9B36-119F837100C3}" type="pres">
      <dgm:prSet presAssocID="{F0FA7F5B-9279-48B8-96B9-DFB0CECFFEA7}" presName="arrowAndChildren" presStyleCnt="0"/>
      <dgm:spPr/>
    </dgm:pt>
    <dgm:pt modelId="{800B1966-C2B0-4491-AE28-C47F5D489278}" type="pres">
      <dgm:prSet presAssocID="{F0FA7F5B-9279-48B8-96B9-DFB0CECFFEA7}" presName="parentTextArrow" presStyleLbl="node1" presStyleIdx="2" presStyleCnt="3"/>
      <dgm:spPr/>
      <dgm:t>
        <a:bodyPr/>
        <a:lstStyle/>
        <a:p>
          <a:endParaRPr lang="en-US"/>
        </a:p>
      </dgm:t>
    </dgm:pt>
  </dgm:ptLst>
  <dgm:cxnLst>
    <dgm:cxn modelId="{4F2F7BB6-6A0E-48B6-AA5F-30923E5DF9D7}" srcId="{3675FEC2-FB61-4BD6-9F92-58A88F418E20}" destId="{73AA346C-2063-4E9B-B94A-1C9B38784E2F}" srcOrd="1" destOrd="0" parTransId="{FEE67E57-4CE0-492D-91CF-1C74C632523A}" sibTransId="{A9249E71-EEFE-4EBD-A3B9-A1E4C008C348}"/>
    <dgm:cxn modelId="{8BC891CC-3C1E-4101-BCB5-CF1ECBFDD62F}" srcId="{3675FEC2-FB61-4BD6-9F92-58A88F418E20}" destId="{3AB9A55B-9983-44CD-8768-0B356CFBE9C5}" srcOrd="2" destOrd="0" parTransId="{CB28FA6A-8526-4B5B-8B99-84E99E6580B4}" sibTransId="{F0F1DE2F-22F9-44CA-83F2-4D71C41FEDFC}"/>
    <dgm:cxn modelId="{DCFB5743-BC1E-40FC-AE63-7F8A3D5B604C}" type="presOf" srcId="{3AB9A55B-9983-44CD-8768-0B356CFBE9C5}" destId="{06E8935B-EFD3-4A61-B2F3-082749F42D2F}" srcOrd="0" destOrd="0" presId="urn:microsoft.com/office/officeart/2005/8/layout/process4"/>
    <dgm:cxn modelId="{BD62CD41-5BB3-4956-A7F7-9ACB844E40A9}" srcId="{3675FEC2-FB61-4BD6-9F92-58A88F418E20}" destId="{F0FA7F5B-9279-48B8-96B9-DFB0CECFFEA7}" srcOrd="0" destOrd="0" parTransId="{E4A6E6CA-94BB-48A3-BD6E-E8D73A3CFC6A}" sibTransId="{EF01685B-2B66-4A7B-AF22-D31B1798D76D}"/>
    <dgm:cxn modelId="{CDB3EA29-30B1-4472-8D90-C15BE70C0F26}" type="presOf" srcId="{F0FA7F5B-9279-48B8-96B9-DFB0CECFFEA7}" destId="{800B1966-C2B0-4491-AE28-C47F5D489278}" srcOrd="0" destOrd="0" presId="urn:microsoft.com/office/officeart/2005/8/layout/process4"/>
    <dgm:cxn modelId="{80C3445E-EFE4-49A8-B5B4-9006A333C1FC}" type="presOf" srcId="{3675FEC2-FB61-4BD6-9F92-58A88F418E20}" destId="{FEFF9BCC-BE64-45BB-8506-88534E3FB616}" srcOrd="0" destOrd="0" presId="urn:microsoft.com/office/officeart/2005/8/layout/process4"/>
    <dgm:cxn modelId="{BD140D85-D2DC-4EA8-B019-6F664D501965}" type="presOf" srcId="{73AA346C-2063-4E9B-B94A-1C9B38784E2F}" destId="{AD5BF482-F917-4D62-BDCB-B2B6C7C7259D}" srcOrd="0" destOrd="0" presId="urn:microsoft.com/office/officeart/2005/8/layout/process4"/>
    <dgm:cxn modelId="{51942466-075A-4717-B9E6-EA3E70EC92EC}" type="presParOf" srcId="{FEFF9BCC-BE64-45BB-8506-88534E3FB616}" destId="{46390076-763F-4892-B4D6-375145720201}" srcOrd="0" destOrd="0" presId="urn:microsoft.com/office/officeart/2005/8/layout/process4"/>
    <dgm:cxn modelId="{F6B93534-EC14-4A53-B2B4-436A3CFEE969}" type="presParOf" srcId="{46390076-763F-4892-B4D6-375145720201}" destId="{06E8935B-EFD3-4A61-B2F3-082749F42D2F}" srcOrd="0" destOrd="0" presId="urn:microsoft.com/office/officeart/2005/8/layout/process4"/>
    <dgm:cxn modelId="{38323483-1D39-4CB2-86A2-31A2E55E68B6}" type="presParOf" srcId="{FEFF9BCC-BE64-45BB-8506-88534E3FB616}" destId="{70966F53-B965-47B5-9E1A-F6DD116C27C8}" srcOrd="1" destOrd="0" presId="urn:microsoft.com/office/officeart/2005/8/layout/process4"/>
    <dgm:cxn modelId="{1111DC85-85C0-4680-9812-F171D9419E1C}" type="presParOf" srcId="{FEFF9BCC-BE64-45BB-8506-88534E3FB616}" destId="{C17791ED-973A-4384-812C-14FBF42BACB1}" srcOrd="2" destOrd="0" presId="urn:microsoft.com/office/officeart/2005/8/layout/process4"/>
    <dgm:cxn modelId="{159A034C-9897-4458-AB59-B43B1063CE3E}" type="presParOf" srcId="{C17791ED-973A-4384-812C-14FBF42BACB1}" destId="{AD5BF482-F917-4D62-BDCB-B2B6C7C7259D}" srcOrd="0" destOrd="0" presId="urn:microsoft.com/office/officeart/2005/8/layout/process4"/>
    <dgm:cxn modelId="{7668AF31-D565-4AD2-9887-05EB2EDA81DC}" type="presParOf" srcId="{FEFF9BCC-BE64-45BB-8506-88534E3FB616}" destId="{172910FF-8A42-48AA-8828-DED3417EB9A5}" srcOrd="3" destOrd="0" presId="urn:microsoft.com/office/officeart/2005/8/layout/process4"/>
    <dgm:cxn modelId="{53B19A49-F8F6-4AE3-9AFB-07955EB4264E}" type="presParOf" srcId="{FEFF9BCC-BE64-45BB-8506-88534E3FB616}" destId="{A01646EE-4540-40AB-9B36-119F837100C3}" srcOrd="4" destOrd="0" presId="urn:microsoft.com/office/officeart/2005/8/layout/process4"/>
    <dgm:cxn modelId="{12588B88-2F5F-4A17-9929-266D79B9FEE2}" type="presParOf" srcId="{A01646EE-4540-40AB-9B36-119F837100C3}" destId="{800B1966-C2B0-4491-AE28-C47F5D48927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80ED20-1EC7-4548-BFA3-1C62166162EF}" type="doc">
      <dgm:prSet loTypeId="urn:microsoft.com/office/officeart/2016/7/layout/VerticalSolidActionList" loCatId="List" qsTypeId="urn:microsoft.com/office/officeart/2005/8/quickstyle/simple4" qsCatId="simple" csTypeId="urn:microsoft.com/office/officeart/2005/8/colors/accent4_2" csCatId="accent4"/>
      <dgm:spPr/>
      <dgm:t>
        <a:bodyPr/>
        <a:lstStyle/>
        <a:p>
          <a:endParaRPr lang="en-US"/>
        </a:p>
      </dgm:t>
    </dgm:pt>
    <dgm:pt modelId="{000BBA0D-3926-4198-981C-D4ECA26993AD}">
      <dgm:prSet/>
      <dgm:spPr/>
      <dgm:t>
        <a:bodyPr/>
        <a:lstStyle/>
        <a:p>
          <a:r>
            <a:rPr lang="en-CA"/>
            <a:t>There are 16 Regional Literacy Networks in Ontario</a:t>
          </a:r>
          <a:endParaRPr lang="en-US"/>
        </a:p>
      </dgm:t>
    </dgm:pt>
    <dgm:pt modelId="{3445ADF1-D266-4FBB-95E6-197E94E7356C}" type="parTrans" cxnId="{8BA79E89-CC9A-43DE-804F-C2402DD8038D}">
      <dgm:prSet/>
      <dgm:spPr/>
      <dgm:t>
        <a:bodyPr/>
        <a:lstStyle/>
        <a:p>
          <a:endParaRPr lang="en-US"/>
        </a:p>
      </dgm:t>
    </dgm:pt>
    <dgm:pt modelId="{FEC5442D-88BF-4C5C-AEF4-55C791C6B35A}" type="sibTrans" cxnId="{8BA79E89-CC9A-43DE-804F-C2402DD8038D}">
      <dgm:prSet/>
      <dgm:spPr/>
      <dgm:t>
        <a:bodyPr/>
        <a:lstStyle/>
        <a:p>
          <a:endParaRPr lang="en-US"/>
        </a:p>
      </dgm:t>
    </dgm:pt>
    <dgm:pt modelId="{835CEBC5-C1B2-41C2-8788-08F8EE78EA9A}">
      <dgm:prSet/>
      <dgm:spPr/>
      <dgm:t>
        <a:bodyPr/>
        <a:lstStyle/>
        <a:p>
          <a:r>
            <a:rPr lang="en-CA"/>
            <a:t>Began informally in the 80s</a:t>
          </a:r>
          <a:endParaRPr lang="en-US"/>
        </a:p>
      </dgm:t>
    </dgm:pt>
    <dgm:pt modelId="{2F76CEDF-548B-4F3E-8FB9-8C609E4347AF}" type="parTrans" cxnId="{2F1D10A3-D7F6-4159-81EB-21A443B558F3}">
      <dgm:prSet/>
      <dgm:spPr/>
      <dgm:t>
        <a:bodyPr/>
        <a:lstStyle/>
        <a:p>
          <a:endParaRPr lang="en-US"/>
        </a:p>
      </dgm:t>
    </dgm:pt>
    <dgm:pt modelId="{F3B35788-3419-4BA5-B28D-3517C9565F6E}" type="sibTrans" cxnId="{2F1D10A3-D7F6-4159-81EB-21A443B558F3}">
      <dgm:prSet/>
      <dgm:spPr/>
      <dgm:t>
        <a:bodyPr/>
        <a:lstStyle/>
        <a:p>
          <a:endParaRPr lang="en-US"/>
        </a:p>
      </dgm:t>
    </dgm:pt>
    <dgm:pt modelId="{37BF6BBA-3C30-4D61-8D37-454011AD42FA}">
      <dgm:prSet/>
      <dgm:spPr/>
      <dgm:t>
        <a:bodyPr/>
        <a:lstStyle/>
        <a:p>
          <a:r>
            <a:rPr lang="en-CA"/>
            <a:t>There are 26 Workforce Planning Board contracts in Ontario</a:t>
          </a:r>
          <a:endParaRPr lang="en-US"/>
        </a:p>
      </dgm:t>
    </dgm:pt>
    <dgm:pt modelId="{CE76BDCB-CA52-4F11-8F80-E647048C3A72}" type="parTrans" cxnId="{985A136A-EFA9-4663-BE27-5FACA4C69476}">
      <dgm:prSet/>
      <dgm:spPr/>
      <dgm:t>
        <a:bodyPr/>
        <a:lstStyle/>
        <a:p>
          <a:endParaRPr lang="en-US"/>
        </a:p>
      </dgm:t>
    </dgm:pt>
    <dgm:pt modelId="{85A9005C-02EB-4CFC-97C3-555A24B15604}" type="sibTrans" cxnId="{985A136A-EFA9-4663-BE27-5FACA4C69476}">
      <dgm:prSet/>
      <dgm:spPr/>
      <dgm:t>
        <a:bodyPr/>
        <a:lstStyle/>
        <a:p>
          <a:endParaRPr lang="en-US"/>
        </a:p>
      </dgm:t>
    </dgm:pt>
    <dgm:pt modelId="{A99FBCD8-2EDB-486C-B651-39C8ED59D4D5}">
      <dgm:prSet/>
      <dgm:spPr/>
      <dgm:t>
        <a:bodyPr/>
        <a:lstStyle/>
        <a:p>
          <a:r>
            <a:rPr lang="en-CA"/>
            <a:t>Local Board Act in 1997</a:t>
          </a:r>
          <a:endParaRPr lang="en-US"/>
        </a:p>
      </dgm:t>
    </dgm:pt>
    <dgm:pt modelId="{F8F0C4B6-805E-4C01-A093-73662D00F8D4}" type="parTrans" cxnId="{6B32B54F-979B-4F73-8A0C-6CBBBF9030E8}">
      <dgm:prSet/>
      <dgm:spPr/>
      <dgm:t>
        <a:bodyPr/>
        <a:lstStyle/>
        <a:p>
          <a:endParaRPr lang="en-US"/>
        </a:p>
      </dgm:t>
    </dgm:pt>
    <dgm:pt modelId="{27FCBE39-3528-403E-99C3-F765C4933596}" type="sibTrans" cxnId="{6B32B54F-979B-4F73-8A0C-6CBBBF9030E8}">
      <dgm:prSet/>
      <dgm:spPr/>
      <dgm:t>
        <a:bodyPr/>
        <a:lstStyle/>
        <a:p>
          <a:endParaRPr lang="en-US"/>
        </a:p>
      </dgm:t>
    </dgm:pt>
    <dgm:pt modelId="{69DF25E9-48DA-41BC-95E4-1CE4843CA89C}" type="pres">
      <dgm:prSet presAssocID="{4080ED20-1EC7-4548-BFA3-1C62166162EF}" presName="Name0" presStyleCnt="0">
        <dgm:presLayoutVars>
          <dgm:dir/>
          <dgm:animLvl val="lvl"/>
          <dgm:resizeHandles val="exact"/>
        </dgm:presLayoutVars>
      </dgm:prSet>
      <dgm:spPr/>
      <dgm:t>
        <a:bodyPr/>
        <a:lstStyle/>
        <a:p>
          <a:endParaRPr lang="en-US"/>
        </a:p>
      </dgm:t>
    </dgm:pt>
    <dgm:pt modelId="{DC21A64D-3737-4735-BA67-2BC75C8F127D}" type="pres">
      <dgm:prSet presAssocID="{000BBA0D-3926-4198-981C-D4ECA26993AD}" presName="linNode" presStyleCnt="0"/>
      <dgm:spPr/>
    </dgm:pt>
    <dgm:pt modelId="{0AA9BBD0-4A3B-4EC0-B623-6A9E598325C3}" type="pres">
      <dgm:prSet presAssocID="{000BBA0D-3926-4198-981C-D4ECA26993AD}" presName="parentText" presStyleLbl="alignNode1" presStyleIdx="0" presStyleCnt="2">
        <dgm:presLayoutVars>
          <dgm:chMax val="1"/>
          <dgm:bulletEnabled/>
        </dgm:presLayoutVars>
      </dgm:prSet>
      <dgm:spPr/>
      <dgm:t>
        <a:bodyPr/>
        <a:lstStyle/>
        <a:p>
          <a:endParaRPr lang="en-US"/>
        </a:p>
      </dgm:t>
    </dgm:pt>
    <dgm:pt modelId="{251AD3D4-6F4A-4B46-9047-1546B65C94C0}" type="pres">
      <dgm:prSet presAssocID="{000BBA0D-3926-4198-981C-D4ECA26993AD}" presName="descendantText" presStyleLbl="alignAccFollowNode1" presStyleIdx="0" presStyleCnt="2">
        <dgm:presLayoutVars>
          <dgm:bulletEnabled/>
        </dgm:presLayoutVars>
      </dgm:prSet>
      <dgm:spPr/>
      <dgm:t>
        <a:bodyPr/>
        <a:lstStyle/>
        <a:p>
          <a:endParaRPr lang="en-US"/>
        </a:p>
      </dgm:t>
    </dgm:pt>
    <dgm:pt modelId="{9AE74436-0D3A-4747-AF2A-F7C445AF8782}" type="pres">
      <dgm:prSet presAssocID="{FEC5442D-88BF-4C5C-AEF4-55C791C6B35A}" presName="sp" presStyleCnt="0"/>
      <dgm:spPr/>
    </dgm:pt>
    <dgm:pt modelId="{1D9D9A63-E7A6-400A-A12B-B2BAFC68F898}" type="pres">
      <dgm:prSet presAssocID="{37BF6BBA-3C30-4D61-8D37-454011AD42FA}" presName="linNode" presStyleCnt="0"/>
      <dgm:spPr/>
    </dgm:pt>
    <dgm:pt modelId="{824DD3D1-55CA-4420-8E85-B9093C69C321}" type="pres">
      <dgm:prSet presAssocID="{37BF6BBA-3C30-4D61-8D37-454011AD42FA}" presName="parentText" presStyleLbl="alignNode1" presStyleIdx="1" presStyleCnt="2">
        <dgm:presLayoutVars>
          <dgm:chMax val="1"/>
          <dgm:bulletEnabled/>
        </dgm:presLayoutVars>
      </dgm:prSet>
      <dgm:spPr/>
      <dgm:t>
        <a:bodyPr/>
        <a:lstStyle/>
        <a:p>
          <a:endParaRPr lang="en-US"/>
        </a:p>
      </dgm:t>
    </dgm:pt>
    <dgm:pt modelId="{FE17C312-1DDE-407F-8E96-35D6AF98E5BC}" type="pres">
      <dgm:prSet presAssocID="{37BF6BBA-3C30-4D61-8D37-454011AD42FA}" presName="descendantText" presStyleLbl="alignAccFollowNode1" presStyleIdx="1" presStyleCnt="2">
        <dgm:presLayoutVars>
          <dgm:bulletEnabled/>
        </dgm:presLayoutVars>
      </dgm:prSet>
      <dgm:spPr/>
      <dgm:t>
        <a:bodyPr/>
        <a:lstStyle/>
        <a:p>
          <a:endParaRPr lang="en-US"/>
        </a:p>
      </dgm:t>
    </dgm:pt>
  </dgm:ptLst>
  <dgm:cxnLst>
    <dgm:cxn modelId="{70715F8A-670E-41B5-831E-A06FBA743E1C}" type="presOf" srcId="{A99FBCD8-2EDB-486C-B651-39C8ED59D4D5}" destId="{FE17C312-1DDE-407F-8E96-35D6AF98E5BC}" srcOrd="0" destOrd="0" presId="urn:microsoft.com/office/officeart/2016/7/layout/VerticalSolidActionList"/>
    <dgm:cxn modelId="{7DEFA730-F488-4996-9C13-DB1468D8E718}" type="presOf" srcId="{4080ED20-1EC7-4548-BFA3-1C62166162EF}" destId="{69DF25E9-48DA-41BC-95E4-1CE4843CA89C}" srcOrd="0" destOrd="0" presId="urn:microsoft.com/office/officeart/2016/7/layout/VerticalSolidActionList"/>
    <dgm:cxn modelId="{C494F515-F171-42AC-87AE-A6F065105FB0}" type="presOf" srcId="{000BBA0D-3926-4198-981C-D4ECA26993AD}" destId="{0AA9BBD0-4A3B-4EC0-B623-6A9E598325C3}" srcOrd="0" destOrd="0" presId="urn:microsoft.com/office/officeart/2016/7/layout/VerticalSolidActionList"/>
    <dgm:cxn modelId="{A59E0886-A682-4E20-A33E-D693A73320A3}" type="presOf" srcId="{835CEBC5-C1B2-41C2-8788-08F8EE78EA9A}" destId="{251AD3D4-6F4A-4B46-9047-1546B65C94C0}" srcOrd="0" destOrd="0" presId="urn:microsoft.com/office/officeart/2016/7/layout/VerticalSolidActionList"/>
    <dgm:cxn modelId="{2F1D10A3-D7F6-4159-81EB-21A443B558F3}" srcId="{000BBA0D-3926-4198-981C-D4ECA26993AD}" destId="{835CEBC5-C1B2-41C2-8788-08F8EE78EA9A}" srcOrd="0" destOrd="0" parTransId="{2F76CEDF-548B-4F3E-8FB9-8C609E4347AF}" sibTransId="{F3B35788-3419-4BA5-B28D-3517C9565F6E}"/>
    <dgm:cxn modelId="{8BA79E89-CC9A-43DE-804F-C2402DD8038D}" srcId="{4080ED20-1EC7-4548-BFA3-1C62166162EF}" destId="{000BBA0D-3926-4198-981C-D4ECA26993AD}" srcOrd="0" destOrd="0" parTransId="{3445ADF1-D266-4FBB-95E6-197E94E7356C}" sibTransId="{FEC5442D-88BF-4C5C-AEF4-55C791C6B35A}"/>
    <dgm:cxn modelId="{6B32B54F-979B-4F73-8A0C-6CBBBF9030E8}" srcId="{37BF6BBA-3C30-4D61-8D37-454011AD42FA}" destId="{A99FBCD8-2EDB-486C-B651-39C8ED59D4D5}" srcOrd="0" destOrd="0" parTransId="{F8F0C4B6-805E-4C01-A093-73662D00F8D4}" sibTransId="{27FCBE39-3528-403E-99C3-F765C4933596}"/>
    <dgm:cxn modelId="{406C50EA-0794-4B04-A300-FD6D07C9A39C}" type="presOf" srcId="{37BF6BBA-3C30-4D61-8D37-454011AD42FA}" destId="{824DD3D1-55CA-4420-8E85-B9093C69C321}" srcOrd="0" destOrd="0" presId="urn:microsoft.com/office/officeart/2016/7/layout/VerticalSolidActionList"/>
    <dgm:cxn modelId="{985A136A-EFA9-4663-BE27-5FACA4C69476}" srcId="{4080ED20-1EC7-4548-BFA3-1C62166162EF}" destId="{37BF6BBA-3C30-4D61-8D37-454011AD42FA}" srcOrd="1" destOrd="0" parTransId="{CE76BDCB-CA52-4F11-8F80-E647048C3A72}" sibTransId="{85A9005C-02EB-4CFC-97C3-555A24B15604}"/>
    <dgm:cxn modelId="{8DD4FC95-5187-4CDC-A396-C38680460D6D}" type="presParOf" srcId="{69DF25E9-48DA-41BC-95E4-1CE4843CA89C}" destId="{DC21A64D-3737-4735-BA67-2BC75C8F127D}" srcOrd="0" destOrd="0" presId="urn:microsoft.com/office/officeart/2016/7/layout/VerticalSolidActionList"/>
    <dgm:cxn modelId="{42DD2B16-8DE5-4C35-B78E-B7F662227E84}" type="presParOf" srcId="{DC21A64D-3737-4735-BA67-2BC75C8F127D}" destId="{0AA9BBD0-4A3B-4EC0-B623-6A9E598325C3}" srcOrd="0" destOrd="0" presId="urn:microsoft.com/office/officeart/2016/7/layout/VerticalSolidActionList"/>
    <dgm:cxn modelId="{7A97A5F2-02B2-4C1C-B677-ECB4383EF3EB}" type="presParOf" srcId="{DC21A64D-3737-4735-BA67-2BC75C8F127D}" destId="{251AD3D4-6F4A-4B46-9047-1546B65C94C0}" srcOrd="1" destOrd="0" presId="urn:microsoft.com/office/officeart/2016/7/layout/VerticalSolidActionList"/>
    <dgm:cxn modelId="{501B160A-981C-4B24-8720-52D222423B39}" type="presParOf" srcId="{69DF25E9-48DA-41BC-95E4-1CE4843CA89C}" destId="{9AE74436-0D3A-4747-AF2A-F7C445AF8782}" srcOrd="1" destOrd="0" presId="urn:microsoft.com/office/officeart/2016/7/layout/VerticalSolidActionList"/>
    <dgm:cxn modelId="{0F8A1F40-D7DF-4A44-BCE5-E5BA0CAB864D}" type="presParOf" srcId="{69DF25E9-48DA-41BC-95E4-1CE4843CA89C}" destId="{1D9D9A63-E7A6-400A-A12B-B2BAFC68F898}" srcOrd="2" destOrd="0" presId="urn:microsoft.com/office/officeart/2016/7/layout/VerticalSolidActionList"/>
    <dgm:cxn modelId="{9D1DA4CF-4279-4A57-9446-0F461B4BD632}" type="presParOf" srcId="{1D9D9A63-E7A6-400A-A12B-B2BAFC68F898}" destId="{824DD3D1-55CA-4420-8E85-B9093C69C321}" srcOrd="0" destOrd="0" presId="urn:microsoft.com/office/officeart/2016/7/layout/VerticalSolidActionList"/>
    <dgm:cxn modelId="{7D31BD1F-623F-484A-85A4-EF65567E646B}" type="presParOf" srcId="{1D9D9A63-E7A6-400A-A12B-B2BAFC68F898}" destId="{FE17C312-1DDE-407F-8E96-35D6AF98E5B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E38BE-A13C-41CA-AFF9-23232BA5767F}"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006A38F0-C863-4D61-9FA9-A1A85715A6FB}">
      <dgm:prSet/>
      <dgm:spPr/>
      <dgm:t>
        <a:bodyPr/>
        <a:lstStyle/>
        <a:p>
          <a:r>
            <a:rPr lang="en-US"/>
            <a:t>Engage in</a:t>
          </a:r>
        </a:p>
      </dgm:t>
    </dgm:pt>
    <dgm:pt modelId="{698B6E4C-85BF-4D77-90C8-1A583F46237A}" type="parTrans" cxnId="{61D2C1EE-D007-4D2F-9077-84D61975EA9A}">
      <dgm:prSet/>
      <dgm:spPr/>
      <dgm:t>
        <a:bodyPr/>
        <a:lstStyle/>
        <a:p>
          <a:endParaRPr lang="en-US"/>
        </a:p>
      </dgm:t>
    </dgm:pt>
    <dgm:pt modelId="{C0335946-E665-4753-BEB0-7869D9AC4F93}" type="sibTrans" cxnId="{61D2C1EE-D007-4D2F-9077-84D61975EA9A}">
      <dgm:prSet/>
      <dgm:spPr/>
      <dgm:t>
        <a:bodyPr/>
        <a:lstStyle/>
        <a:p>
          <a:endParaRPr lang="en-US"/>
        </a:p>
      </dgm:t>
    </dgm:pt>
    <dgm:pt modelId="{D3F4A4E9-A8BB-4C48-82A7-7117FE510471}">
      <dgm:prSet/>
      <dgm:spPr/>
      <dgm:t>
        <a:bodyPr/>
        <a:lstStyle/>
        <a:p>
          <a:r>
            <a:rPr lang="en-US"/>
            <a:t>Engage in Literacy Service Planning</a:t>
          </a:r>
        </a:p>
      </dgm:t>
    </dgm:pt>
    <dgm:pt modelId="{66F88A02-7AEF-4F4A-BBFB-A49FD85F8F3E}" type="parTrans" cxnId="{9373AF44-EEC8-4E19-9831-FDD1543883FD}">
      <dgm:prSet/>
      <dgm:spPr/>
      <dgm:t>
        <a:bodyPr/>
        <a:lstStyle/>
        <a:p>
          <a:endParaRPr lang="en-US"/>
        </a:p>
      </dgm:t>
    </dgm:pt>
    <dgm:pt modelId="{659254C2-7C7E-488E-9571-F86F29701F60}" type="sibTrans" cxnId="{9373AF44-EEC8-4E19-9831-FDD1543883FD}">
      <dgm:prSet/>
      <dgm:spPr/>
      <dgm:t>
        <a:bodyPr/>
        <a:lstStyle/>
        <a:p>
          <a:endParaRPr lang="en-US"/>
        </a:p>
      </dgm:t>
    </dgm:pt>
    <dgm:pt modelId="{C5177323-0870-48F3-B955-0F3AC0F742DF}">
      <dgm:prSet/>
      <dgm:spPr/>
      <dgm:t>
        <a:bodyPr/>
        <a:lstStyle/>
        <a:p>
          <a:r>
            <a:rPr lang="en-US"/>
            <a:t>Provide</a:t>
          </a:r>
        </a:p>
      </dgm:t>
    </dgm:pt>
    <dgm:pt modelId="{6B1E68D9-85A2-4CF4-B516-DCAAB3BED633}" type="parTrans" cxnId="{2DCD0884-D70F-4198-B29B-91A5FCCFABEB}">
      <dgm:prSet/>
      <dgm:spPr/>
      <dgm:t>
        <a:bodyPr/>
        <a:lstStyle/>
        <a:p>
          <a:endParaRPr lang="en-US"/>
        </a:p>
      </dgm:t>
    </dgm:pt>
    <dgm:pt modelId="{06091017-34F4-41AE-A48E-0CA051636860}" type="sibTrans" cxnId="{2DCD0884-D70F-4198-B29B-91A5FCCFABEB}">
      <dgm:prSet/>
      <dgm:spPr/>
      <dgm:t>
        <a:bodyPr/>
        <a:lstStyle/>
        <a:p>
          <a:endParaRPr lang="en-US"/>
        </a:p>
      </dgm:t>
    </dgm:pt>
    <dgm:pt modelId="{EC1A4C2F-AC2F-40CE-BAC3-07CB1B44F21A}">
      <dgm:prSet/>
      <dgm:spPr/>
      <dgm:t>
        <a:bodyPr/>
        <a:lstStyle/>
        <a:p>
          <a:r>
            <a:rPr lang="en-US"/>
            <a:t>Provide information and referral services</a:t>
          </a:r>
        </a:p>
      </dgm:t>
    </dgm:pt>
    <dgm:pt modelId="{50F1524B-7D41-4772-AEB3-09CF8533C3C2}" type="parTrans" cxnId="{B6BCAE2A-2BDC-4261-85C5-95E5EA0F639C}">
      <dgm:prSet/>
      <dgm:spPr/>
      <dgm:t>
        <a:bodyPr/>
        <a:lstStyle/>
        <a:p>
          <a:endParaRPr lang="en-US"/>
        </a:p>
      </dgm:t>
    </dgm:pt>
    <dgm:pt modelId="{7612C8B8-5B52-4544-AC4F-56F5BA2E93E4}" type="sibTrans" cxnId="{B6BCAE2A-2BDC-4261-85C5-95E5EA0F639C}">
      <dgm:prSet/>
      <dgm:spPr/>
      <dgm:t>
        <a:bodyPr/>
        <a:lstStyle/>
        <a:p>
          <a:endParaRPr lang="en-US"/>
        </a:p>
      </dgm:t>
    </dgm:pt>
    <dgm:pt modelId="{157F65ED-2330-4CB3-AB5F-8420015C1C05}">
      <dgm:prSet/>
      <dgm:spPr/>
      <dgm:t>
        <a:bodyPr/>
        <a:lstStyle/>
        <a:p>
          <a:r>
            <a:rPr lang="en-US"/>
            <a:t>Act</a:t>
          </a:r>
        </a:p>
      </dgm:t>
    </dgm:pt>
    <dgm:pt modelId="{A24B6552-42C0-4228-A645-07FEBA8E75BB}" type="parTrans" cxnId="{2569F25C-95D8-43AF-A193-519148077CF3}">
      <dgm:prSet/>
      <dgm:spPr/>
      <dgm:t>
        <a:bodyPr/>
        <a:lstStyle/>
        <a:p>
          <a:endParaRPr lang="en-US"/>
        </a:p>
      </dgm:t>
    </dgm:pt>
    <dgm:pt modelId="{4CF5BDC5-4E53-4415-9E76-21DD5869C270}" type="sibTrans" cxnId="{2569F25C-95D8-43AF-A193-519148077CF3}">
      <dgm:prSet/>
      <dgm:spPr/>
      <dgm:t>
        <a:bodyPr/>
        <a:lstStyle/>
        <a:p>
          <a:endParaRPr lang="en-US"/>
        </a:p>
      </dgm:t>
    </dgm:pt>
    <dgm:pt modelId="{2728988D-304B-47A2-9001-60A119AD40D0}">
      <dgm:prSet/>
      <dgm:spPr/>
      <dgm:t>
        <a:bodyPr/>
        <a:lstStyle/>
        <a:p>
          <a:r>
            <a:rPr lang="en-US"/>
            <a:t>Act as a communication link between the government that funds literacy and frontline agencies</a:t>
          </a:r>
        </a:p>
      </dgm:t>
    </dgm:pt>
    <dgm:pt modelId="{35162CF8-38F6-4078-8AEF-780A029856C1}" type="parTrans" cxnId="{694666A5-6E6F-4BC9-AE83-6D20C443C7B9}">
      <dgm:prSet/>
      <dgm:spPr/>
      <dgm:t>
        <a:bodyPr/>
        <a:lstStyle/>
        <a:p>
          <a:endParaRPr lang="en-US"/>
        </a:p>
      </dgm:t>
    </dgm:pt>
    <dgm:pt modelId="{272D3DBE-ED3C-4031-A37D-7E5BF44C6660}" type="sibTrans" cxnId="{694666A5-6E6F-4BC9-AE83-6D20C443C7B9}">
      <dgm:prSet/>
      <dgm:spPr/>
      <dgm:t>
        <a:bodyPr/>
        <a:lstStyle/>
        <a:p>
          <a:endParaRPr lang="en-US"/>
        </a:p>
      </dgm:t>
    </dgm:pt>
    <dgm:pt modelId="{4D4E6C31-CA38-4AA6-BF97-1675B22C2443}">
      <dgm:prSet/>
      <dgm:spPr/>
      <dgm:t>
        <a:bodyPr/>
        <a:lstStyle/>
        <a:p>
          <a:r>
            <a:rPr lang="en-US"/>
            <a:t>Support</a:t>
          </a:r>
        </a:p>
      </dgm:t>
    </dgm:pt>
    <dgm:pt modelId="{4975CBBD-07B1-4593-9350-EBAD7B1C97AA}" type="parTrans" cxnId="{DCC31328-B375-4659-96AA-6FE40D29BE2B}">
      <dgm:prSet/>
      <dgm:spPr/>
      <dgm:t>
        <a:bodyPr/>
        <a:lstStyle/>
        <a:p>
          <a:endParaRPr lang="en-US"/>
        </a:p>
      </dgm:t>
    </dgm:pt>
    <dgm:pt modelId="{83F134EE-79A4-4675-A29B-D4531AA967D2}" type="sibTrans" cxnId="{DCC31328-B375-4659-96AA-6FE40D29BE2B}">
      <dgm:prSet/>
      <dgm:spPr/>
      <dgm:t>
        <a:bodyPr/>
        <a:lstStyle/>
        <a:p>
          <a:endParaRPr lang="en-US"/>
        </a:p>
      </dgm:t>
    </dgm:pt>
    <dgm:pt modelId="{4D367A06-719D-40A9-9235-9D5068463B87}">
      <dgm:prSet/>
      <dgm:spPr/>
      <dgm:t>
        <a:bodyPr/>
        <a:lstStyle/>
        <a:p>
          <a:r>
            <a:rPr lang="en-US"/>
            <a:t>Support LBS agencies by providing professional development and other services</a:t>
          </a:r>
        </a:p>
      </dgm:t>
    </dgm:pt>
    <dgm:pt modelId="{6187FE37-2949-414D-AF84-2E470FFD71E6}" type="parTrans" cxnId="{A6672337-2C38-45A9-A0E1-5C4F6EF54440}">
      <dgm:prSet/>
      <dgm:spPr/>
      <dgm:t>
        <a:bodyPr/>
        <a:lstStyle/>
        <a:p>
          <a:endParaRPr lang="en-US"/>
        </a:p>
      </dgm:t>
    </dgm:pt>
    <dgm:pt modelId="{4FCE0428-C036-41BA-8BE9-1C0CC1FD7DDF}" type="sibTrans" cxnId="{A6672337-2C38-45A9-A0E1-5C4F6EF54440}">
      <dgm:prSet/>
      <dgm:spPr/>
      <dgm:t>
        <a:bodyPr/>
        <a:lstStyle/>
        <a:p>
          <a:endParaRPr lang="en-US"/>
        </a:p>
      </dgm:t>
    </dgm:pt>
    <dgm:pt modelId="{6A085467-BD70-4C21-9EA8-7D49797EB588}" type="pres">
      <dgm:prSet presAssocID="{D57E38BE-A13C-41CA-AFF9-23232BA5767F}" presName="Name0" presStyleCnt="0">
        <dgm:presLayoutVars>
          <dgm:dir/>
          <dgm:animLvl val="lvl"/>
          <dgm:resizeHandles val="exact"/>
        </dgm:presLayoutVars>
      </dgm:prSet>
      <dgm:spPr/>
      <dgm:t>
        <a:bodyPr/>
        <a:lstStyle/>
        <a:p>
          <a:endParaRPr lang="en-US"/>
        </a:p>
      </dgm:t>
    </dgm:pt>
    <dgm:pt modelId="{A6C67441-C22D-43CA-8CB9-B8A29C407F67}" type="pres">
      <dgm:prSet presAssocID="{006A38F0-C863-4D61-9FA9-A1A85715A6FB}" presName="linNode" presStyleCnt="0"/>
      <dgm:spPr/>
    </dgm:pt>
    <dgm:pt modelId="{834408D3-9804-430B-B515-E7C58CD8A2F0}" type="pres">
      <dgm:prSet presAssocID="{006A38F0-C863-4D61-9FA9-A1A85715A6FB}" presName="parentText" presStyleLbl="alignNode1" presStyleIdx="0" presStyleCnt="4">
        <dgm:presLayoutVars>
          <dgm:chMax val="1"/>
          <dgm:bulletEnabled/>
        </dgm:presLayoutVars>
      </dgm:prSet>
      <dgm:spPr/>
      <dgm:t>
        <a:bodyPr/>
        <a:lstStyle/>
        <a:p>
          <a:endParaRPr lang="en-US"/>
        </a:p>
      </dgm:t>
    </dgm:pt>
    <dgm:pt modelId="{3653F915-7BF9-464B-999B-DFDE3D9F1B74}" type="pres">
      <dgm:prSet presAssocID="{006A38F0-C863-4D61-9FA9-A1A85715A6FB}" presName="descendantText" presStyleLbl="alignAccFollowNode1" presStyleIdx="0" presStyleCnt="4">
        <dgm:presLayoutVars>
          <dgm:bulletEnabled/>
        </dgm:presLayoutVars>
      </dgm:prSet>
      <dgm:spPr/>
      <dgm:t>
        <a:bodyPr/>
        <a:lstStyle/>
        <a:p>
          <a:endParaRPr lang="en-US"/>
        </a:p>
      </dgm:t>
    </dgm:pt>
    <dgm:pt modelId="{327396E3-967C-44F3-AC15-568F5FB2ECD6}" type="pres">
      <dgm:prSet presAssocID="{C0335946-E665-4753-BEB0-7869D9AC4F93}" presName="sp" presStyleCnt="0"/>
      <dgm:spPr/>
    </dgm:pt>
    <dgm:pt modelId="{A7B2BD68-CF18-40D4-8E3D-0C66505F0D66}" type="pres">
      <dgm:prSet presAssocID="{C5177323-0870-48F3-B955-0F3AC0F742DF}" presName="linNode" presStyleCnt="0"/>
      <dgm:spPr/>
    </dgm:pt>
    <dgm:pt modelId="{34DDAA50-1B23-44E9-91DE-9C72A900E488}" type="pres">
      <dgm:prSet presAssocID="{C5177323-0870-48F3-B955-0F3AC0F742DF}" presName="parentText" presStyleLbl="alignNode1" presStyleIdx="1" presStyleCnt="4">
        <dgm:presLayoutVars>
          <dgm:chMax val="1"/>
          <dgm:bulletEnabled/>
        </dgm:presLayoutVars>
      </dgm:prSet>
      <dgm:spPr/>
      <dgm:t>
        <a:bodyPr/>
        <a:lstStyle/>
        <a:p>
          <a:endParaRPr lang="en-US"/>
        </a:p>
      </dgm:t>
    </dgm:pt>
    <dgm:pt modelId="{F9F23D5B-61E7-41F6-875E-1676DAFF021D}" type="pres">
      <dgm:prSet presAssocID="{C5177323-0870-48F3-B955-0F3AC0F742DF}" presName="descendantText" presStyleLbl="alignAccFollowNode1" presStyleIdx="1" presStyleCnt="4">
        <dgm:presLayoutVars>
          <dgm:bulletEnabled/>
        </dgm:presLayoutVars>
      </dgm:prSet>
      <dgm:spPr/>
      <dgm:t>
        <a:bodyPr/>
        <a:lstStyle/>
        <a:p>
          <a:endParaRPr lang="en-US"/>
        </a:p>
      </dgm:t>
    </dgm:pt>
    <dgm:pt modelId="{9EDB8843-936C-48BB-976D-541EBF03D231}" type="pres">
      <dgm:prSet presAssocID="{06091017-34F4-41AE-A48E-0CA051636860}" presName="sp" presStyleCnt="0"/>
      <dgm:spPr/>
    </dgm:pt>
    <dgm:pt modelId="{833D00FD-BA0C-42D6-B8FD-B05FAAA14D01}" type="pres">
      <dgm:prSet presAssocID="{157F65ED-2330-4CB3-AB5F-8420015C1C05}" presName="linNode" presStyleCnt="0"/>
      <dgm:spPr/>
    </dgm:pt>
    <dgm:pt modelId="{68397CE3-8007-4A05-B321-5EB1CFE218BE}" type="pres">
      <dgm:prSet presAssocID="{157F65ED-2330-4CB3-AB5F-8420015C1C05}" presName="parentText" presStyleLbl="alignNode1" presStyleIdx="2" presStyleCnt="4">
        <dgm:presLayoutVars>
          <dgm:chMax val="1"/>
          <dgm:bulletEnabled/>
        </dgm:presLayoutVars>
      </dgm:prSet>
      <dgm:spPr/>
      <dgm:t>
        <a:bodyPr/>
        <a:lstStyle/>
        <a:p>
          <a:endParaRPr lang="en-US"/>
        </a:p>
      </dgm:t>
    </dgm:pt>
    <dgm:pt modelId="{7C084EC1-5E57-4790-B2DA-6A7C77789717}" type="pres">
      <dgm:prSet presAssocID="{157F65ED-2330-4CB3-AB5F-8420015C1C05}" presName="descendantText" presStyleLbl="alignAccFollowNode1" presStyleIdx="2" presStyleCnt="4">
        <dgm:presLayoutVars>
          <dgm:bulletEnabled/>
        </dgm:presLayoutVars>
      </dgm:prSet>
      <dgm:spPr/>
      <dgm:t>
        <a:bodyPr/>
        <a:lstStyle/>
        <a:p>
          <a:endParaRPr lang="en-US"/>
        </a:p>
      </dgm:t>
    </dgm:pt>
    <dgm:pt modelId="{563F1EF8-0D07-4CE4-B374-3F3A86ABCD06}" type="pres">
      <dgm:prSet presAssocID="{4CF5BDC5-4E53-4415-9E76-21DD5869C270}" presName="sp" presStyleCnt="0"/>
      <dgm:spPr/>
    </dgm:pt>
    <dgm:pt modelId="{37B599B8-691F-4AB3-A8E5-B3F7AEA352AE}" type="pres">
      <dgm:prSet presAssocID="{4D4E6C31-CA38-4AA6-BF97-1675B22C2443}" presName="linNode" presStyleCnt="0"/>
      <dgm:spPr/>
    </dgm:pt>
    <dgm:pt modelId="{1E3E901B-0C87-44EB-9AB0-984DA1AA30D1}" type="pres">
      <dgm:prSet presAssocID="{4D4E6C31-CA38-4AA6-BF97-1675B22C2443}" presName="parentText" presStyleLbl="alignNode1" presStyleIdx="3" presStyleCnt="4">
        <dgm:presLayoutVars>
          <dgm:chMax val="1"/>
          <dgm:bulletEnabled/>
        </dgm:presLayoutVars>
      </dgm:prSet>
      <dgm:spPr/>
      <dgm:t>
        <a:bodyPr/>
        <a:lstStyle/>
        <a:p>
          <a:endParaRPr lang="en-US"/>
        </a:p>
      </dgm:t>
    </dgm:pt>
    <dgm:pt modelId="{509C7871-D1E0-4759-BB7C-D6D2313683D2}" type="pres">
      <dgm:prSet presAssocID="{4D4E6C31-CA38-4AA6-BF97-1675B22C2443}" presName="descendantText" presStyleLbl="alignAccFollowNode1" presStyleIdx="3" presStyleCnt="4">
        <dgm:presLayoutVars>
          <dgm:bulletEnabled/>
        </dgm:presLayoutVars>
      </dgm:prSet>
      <dgm:spPr/>
      <dgm:t>
        <a:bodyPr/>
        <a:lstStyle/>
        <a:p>
          <a:endParaRPr lang="en-US"/>
        </a:p>
      </dgm:t>
    </dgm:pt>
  </dgm:ptLst>
  <dgm:cxnLst>
    <dgm:cxn modelId="{61D2C1EE-D007-4D2F-9077-84D61975EA9A}" srcId="{D57E38BE-A13C-41CA-AFF9-23232BA5767F}" destId="{006A38F0-C863-4D61-9FA9-A1A85715A6FB}" srcOrd="0" destOrd="0" parTransId="{698B6E4C-85BF-4D77-90C8-1A583F46237A}" sibTransId="{C0335946-E665-4753-BEB0-7869D9AC4F93}"/>
    <dgm:cxn modelId="{694666A5-6E6F-4BC9-AE83-6D20C443C7B9}" srcId="{157F65ED-2330-4CB3-AB5F-8420015C1C05}" destId="{2728988D-304B-47A2-9001-60A119AD40D0}" srcOrd="0" destOrd="0" parTransId="{35162CF8-38F6-4078-8AEF-780A029856C1}" sibTransId="{272D3DBE-ED3C-4031-A37D-7E5BF44C6660}"/>
    <dgm:cxn modelId="{3A62E1B6-E912-4754-BE3F-1631D56B345C}" type="presOf" srcId="{4D4E6C31-CA38-4AA6-BF97-1675B22C2443}" destId="{1E3E901B-0C87-44EB-9AB0-984DA1AA30D1}" srcOrd="0" destOrd="0" presId="urn:microsoft.com/office/officeart/2016/7/layout/VerticalSolidActionList"/>
    <dgm:cxn modelId="{60A85334-414A-434B-A7C6-EC680AF9C48B}" type="presOf" srcId="{4D367A06-719D-40A9-9235-9D5068463B87}" destId="{509C7871-D1E0-4759-BB7C-D6D2313683D2}" srcOrd="0" destOrd="0" presId="urn:microsoft.com/office/officeart/2016/7/layout/VerticalSolidActionList"/>
    <dgm:cxn modelId="{71F2778D-41F9-4F59-B019-767FC6CBCB5F}" type="presOf" srcId="{D3F4A4E9-A8BB-4C48-82A7-7117FE510471}" destId="{3653F915-7BF9-464B-999B-DFDE3D9F1B74}" srcOrd="0" destOrd="0" presId="urn:microsoft.com/office/officeart/2016/7/layout/VerticalSolidActionList"/>
    <dgm:cxn modelId="{DCC31328-B375-4659-96AA-6FE40D29BE2B}" srcId="{D57E38BE-A13C-41CA-AFF9-23232BA5767F}" destId="{4D4E6C31-CA38-4AA6-BF97-1675B22C2443}" srcOrd="3" destOrd="0" parTransId="{4975CBBD-07B1-4593-9350-EBAD7B1C97AA}" sibTransId="{83F134EE-79A4-4675-A29B-D4531AA967D2}"/>
    <dgm:cxn modelId="{A6672337-2C38-45A9-A0E1-5C4F6EF54440}" srcId="{4D4E6C31-CA38-4AA6-BF97-1675B22C2443}" destId="{4D367A06-719D-40A9-9235-9D5068463B87}" srcOrd="0" destOrd="0" parTransId="{6187FE37-2949-414D-AF84-2E470FFD71E6}" sibTransId="{4FCE0428-C036-41BA-8BE9-1C0CC1FD7DDF}"/>
    <dgm:cxn modelId="{0BD8471B-7198-4E22-B9B4-1F5B674A6D17}" type="presOf" srcId="{006A38F0-C863-4D61-9FA9-A1A85715A6FB}" destId="{834408D3-9804-430B-B515-E7C58CD8A2F0}" srcOrd="0" destOrd="0" presId="urn:microsoft.com/office/officeart/2016/7/layout/VerticalSolidActionList"/>
    <dgm:cxn modelId="{2DCD0884-D70F-4198-B29B-91A5FCCFABEB}" srcId="{D57E38BE-A13C-41CA-AFF9-23232BA5767F}" destId="{C5177323-0870-48F3-B955-0F3AC0F742DF}" srcOrd="1" destOrd="0" parTransId="{6B1E68D9-85A2-4CF4-B516-DCAAB3BED633}" sibTransId="{06091017-34F4-41AE-A48E-0CA051636860}"/>
    <dgm:cxn modelId="{D3FB0166-BF6C-4E03-848A-C9F487866B68}" type="presOf" srcId="{EC1A4C2F-AC2F-40CE-BAC3-07CB1B44F21A}" destId="{F9F23D5B-61E7-41F6-875E-1676DAFF021D}" srcOrd="0" destOrd="0" presId="urn:microsoft.com/office/officeart/2016/7/layout/VerticalSolidActionList"/>
    <dgm:cxn modelId="{C18F95AB-2AC4-4C43-A47A-C0B7A808C169}" type="presOf" srcId="{C5177323-0870-48F3-B955-0F3AC0F742DF}" destId="{34DDAA50-1B23-44E9-91DE-9C72A900E488}" srcOrd="0" destOrd="0" presId="urn:microsoft.com/office/officeart/2016/7/layout/VerticalSolidActionList"/>
    <dgm:cxn modelId="{6DBFA6F4-F369-47D2-A0AE-0E7ACEDE2428}" type="presOf" srcId="{D57E38BE-A13C-41CA-AFF9-23232BA5767F}" destId="{6A085467-BD70-4C21-9EA8-7D49797EB588}" srcOrd="0" destOrd="0" presId="urn:microsoft.com/office/officeart/2016/7/layout/VerticalSolidActionList"/>
    <dgm:cxn modelId="{B6BCAE2A-2BDC-4261-85C5-95E5EA0F639C}" srcId="{C5177323-0870-48F3-B955-0F3AC0F742DF}" destId="{EC1A4C2F-AC2F-40CE-BAC3-07CB1B44F21A}" srcOrd="0" destOrd="0" parTransId="{50F1524B-7D41-4772-AEB3-09CF8533C3C2}" sibTransId="{7612C8B8-5B52-4544-AC4F-56F5BA2E93E4}"/>
    <dgm:cxn modelId="{2569F25C-95D8-43AF-A193-519148077CF3}" srcId="{D57E38BE-A13C-41CA-AFF9-23232BA5767F}" destId="{157F65ED-2330-4CB3-AB5F-8420015C1C05}" srcOrd="2" destOrd="0" parTransId="{A24B6552-42C0-4228-A645-07FEBA8E75BB}" sibTransId="{4CF5BDC5-4E53-4415-9E76-21DD5869C270}"/>
    <dgm:cxn modelId="{9E861CAD-292C-450C-96B5-C80329E00804}" type="presOf" srcId="{157F65ED-2330-4CB3-AB5F-8420015C1C05}" destId="{68397CE3-8007-4A05-B321-5EB1CFE218BE}" srcOrd="0" destOrd="0" presId="urn:microsoft.com/office/officeart/2016/7/layout/VerticalSolidActionList"/>
    <dgm:cxn modelId="{9373AF44-EEC8-4E19-9831-FDD1543883FD}" srcId="{006A38F0-C863-4D61-9FA9-A1A85715A6FB}" destId="{D3F4A4E9-A8BB-4C48-82A7-7117FE510471}" srcOrd="0" destOrd="0" parTransId="{66F88A02-7AEF-4F4A-BBFB-A49FD85F8F3E}" sibTransId="{659254C2-7C7E-488E-9571-F86F29701F60}"/>
    <dgm:cxn modelId="{49E775C0-BB30-4758-BF59-0A3BDD41C3E3}" type="presOf" srcId="{2728988D-304B-47A2-9001-60A119AD40D0}" destId="{7C084EC1-5E57-4790-B2DA-6A7C77789717}" srcOrd="0" destOrd="0" presId="urn:microsoft.com/office/officeart/2016/7/layout/VerticalSolidActionList"/>
    <dgm:cxn modelId="{DA23A48D-F84E-4CBB-89F2-A1C7E2FC862B}" type="presParOf" srcId="{6A085467-BD70-4C21-9EA8-7D49797EB588}" destId="{A6C67441-C22D-43CA-8CB9-B8A29C407F67}" srcOrd="0" destOrd="0" presId="urn:microsoft.com/office/officeart/2016/7/layout/VerticalSolidActionList"/>
    <dgm:cxn modelId="{AE9349C4-91A3-4DB2-8632-0780C15E38BC}" type="presParOf" srcId="{A6C67441-C22D-43CA-8CB9-B8A29C407F67}" destId="{834408D3-9804-430B-B515-E7C58CD8A2F0}" srcOrd="0" destOrd="0" presId="urn:microsoft.com/office/officeart/2016/7/layout/VerticalSolidActionList"/>
    <dgm:cxn modelId="{F1F65E1C-9732-4DBB-914E-ECC27C242F5F}" type="presParOf" srcId="{A6C67441-C22D-43CA-8CB9-B8A29C407F67}" destId="{3653F915-7BF9-464B-999B-DFDE3D9F1B74}" srcOrd="1" destOrd="0" presId="urn:microsoft.com/office/officeart/2016/7/layout/VerticalSolidActionList"/>
    <dgm:cxn modelId="{7CAD2346-BAF1-4FD1-A30D-5B2EFC006244}" type="presParOf" srcId="{6A085467-BD70-4C21-9EA8-7D49797EB588}" destId="{327396E3-967C-44F3-AC15-568F5FB2ECD6}" srcOrd="1" destOrd="0" presId="urn:microsoft.com/office/officeart/2016/7/layout/VerticalSolidActionList"/>
    <dgm:cxn modelId="{E4415D07-EC3F-4D4A-8221-FA096053AAE2}" type="presParOf" srcId="{6A085467-BD70-4C21-9EA8-7D49797EB588}" destId="{A7B2BD68-CF18-40D4-8E3D-0C66505F0D66}" srcOrd="2" destOrd="0" presId="urn:microsoft.com/office/officeart/2016/7/layout/VerticalSolidActionList"/>
    <dgm:cxn modelId="{8AB1778D-99D0-44DC-AA3F-B4ABEC85CA31}" type="presParOf" srcId="{A7B2BD68-CF18-40D4-8E3D-0C66505F0D66}" destId="{34DDAA50-1B23-44E9-91DE-9C72A900E488}" srcOrd="0" destOrd="0" presId="urn:microsoft.com/office/officeart/2016/7/layout/VerticalSolidActionList"/>
    <dgm:cxn modelId="{4A5D35A8-04E0-407D-9EC0-956526F30CDE}" type="presParOf" srcId="{A7B2BD68-CF18-40D4-8E3D-0C66505F0D66}" destId="{F9F23D5B-61E7-41F6-875E-1676DAFF021D}" srcOrd="1" destOrd="0" presId="urn:microsoft.com/office/officeart/2016/7/layout/VerticalSolidActionList"/>
    <dgm:cxn modelId="{53C70DAC-E449-4BB4-8D81-7F8E71DA650F}" type="presParOf" srcId="{6A085467-BD70-4C21-9EA8-7D49797EB588}" destId="{9EDB8843-936C-48BB-976D-541EBF03D231}" srcOrd="3" destOrd="0" presId="urn:microsoft.com/office/officeart/2016/7/layout/VerticalSolidActionList"/>
    <dgm:cxn modelId="{DE6BB38D-2BDC-45D1-A1FA-ED5A54C40605}" type="presParOf" srcId="{6A085467-BD70-4C21-9EA8-7D49797EB588}" destId="{833D00FD-BA0C-42D6-B8FD-B05FAAA14D01}" srcOrd="4" destOrd="0" presId="urn:microsoft.com/office/officeart/2016/7/layout/VerticalSolidActionList"/>
    <dgm:cxn modelId="{4BE3C1CA-0391-4864-851F-1F747100273D}" type="presParOf" srcId="{833D00FD-BA0C-42D6-B8FD-B05FAAA14D01}" destId="{68397CE3-8007-4A05-B321-5EB1CFE218BE}" srcOrd="0" destOrd="0" presId="urn:microsoft.com/office/officeart/2016/7/layout/VerticalSolidActionList"/>
    <dgm:cxn modelId="{E0B0B9BC-22ED-4605-ADA2-DDA27D961FDD}" type="presParOf" srcId="{833D00FD-BA0C-42D6-B8FD-B05FAAA14D01}" destId="{7C084EC1-5E57-4790-B2DA-6A7C77789717}" srcOrd="1" destOrd="0" presId="urn:microsoft.com/office/officeart/2016/7/layout/VerticalSolidActionList"/>
    <dgm:cxn modelId="{16EB86AC-2D14-40C3-A7DB-EE13FDC0862E}" type="presParOf" srcId="{6A085467-BD70-4C21-9EA8-7D49797EB588}" destId="{563F1EF8-0D07-4CE4-B374-3F3A86ABCD06}" srcOrd="5" destOrd="0" presId="urn:microsoft.com/office/officeart/2016/7/layout/VerticalSolidActionList"/>
    <dgm:cxn modelId="{9E5EA632-367F-45DF-B857-32DDFA3CCC5E}" type="presParOf" srcId="{6A085467-BD70-4C21-9EA8-7D49797EB588}" destId="{37B599B8-691F-4AB3-A8E5-B3F7AEA352AE}" srcOrd="6" destOrd="0" presId="urn:microsoft.com/office/officeart/2016/7/layout/VerticalSolidActionList"/>
    <dgm:cxn modelId="{7C964145-8A90-4237-BC93-46B746A4E04B}" type="presParOf" srcId="{37B599B8-691F-4AB3-A8E5-B3F7AEA352AE}" destId="{1E3E901B-0C87-44EB-9AB0-984DA1AA30D1}" srcOrd="0" destOrd="0" presId="urn:microsoft.com/office/officeart/2016/7/layout/VerticalSolidActionList"/>
    <dgm:cxn modelId="{EC134A69-9C64-46AB-8115-9B51A1432E01}" type="presParOf" srcId="{37B599B8-691F-4AB3-A8E5-B3F7AEA352AE}" destId="{509C7871-D1E0-4759-BB7C-D6D2313683D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B1E4C2-C1EB-483F-BE8F-D44652097A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DB5D23D-517E-43A1-B46A-3B17D8EEC67A}">
      <dgm:prSet/>
      <dgm:spPr/>
      <dgm:t>
        <a:bodyPr/>
        <a:lstStyle/>
        <a:p>
          <a:r>
            <a:rPr lang="en-US" dirty="0"/>
            <a:t>conduct localized research and actively engage organizations and community partners in local </a:t>
          </a:r>
          <a:r>
            <a:rPr lang="en-US" dirty="0" err="1"/>
            <a:t>labour</a:t>
          </a:r>
          <a:r>
            <a:rPr lang="en-US" dirty="0"/>
            <a:t> market projects</a:t>
          </a:r>
        </a:p>
      </dgm:t>
    </dgm:pt>
    <dgm:pt modelId="{EC802615-ED83-438F-9280-D3EDA88D4874}" type="parTrans" cxnId="{2F5A5F29-9230-411B-A5C0-6E6ED182348D}">
      <dgm:prSet/>
      <dgm:spPr/>
      <dgm:t>
        <a:bodyPr/>
        <a:lstStyle/>
        <a:p>
          <a:endParaRPr lang="en-US"/>
        </a:p>
      </dgm:t>
    </dgm:pt>
    <dgm:pt modelId="{B0F57A0C-26DA-4656-A9FC-02E8728E76BA}" type="sibTrans" cxnId="{2F5A5F29-9230-411B-A5C0-6E6ED182348D}">
      <dgm:prSet/>
      <dgm:spPr/>
      <dgm:t>
        <a:bodyPr/>
        <a:lstStyle/>
        <a:p>
          <a:endParaRPr lang="en-US"/>
        </a:p>
      </dgm:t>
    </dgm:pt>
    <dgm:pt modelId="{2F601A20-10A0-4CC6-8389-42A37914B66A}">
      <dgm:prSet/>
      <dgm:spPr/>
      <dgm:t>
        <a:bodyPr/>
        <a:lstStyle/>
        <a:p>
          <a:r>
            <a:rPr lang="en-US" dirty="0"/>
            <a:t>are as individual as the community they serve, and each addresses </a:t>
          </a:r>
          <a:r>
            <a:rPr lang="en-US" dirty="0" err="1"/>
            <a:t>labour</a:t>
          </a:r>
          <a:r>
            <a:rPr lang="en-US" dirty="0"/>
            <a:t> market issues in its own way as all communities have their own priorities</a:t>
          </a:r>
        </a:p>
      </dgm:t>
    </dgm:pt>
    <dgm:pt modelId="{296B59CD-7828-488D-9E9A-8BA8260D6997}" type="parTrans" cxnId="{2223F74C-300D-450E-B084-9FA571C11C07}">
      <dgm:prSet/>
      <dgm:spPr/>
      <dgm:t>
        <a:bodyPr/>
        <a:lstStyle/>
        <a:p>
          <a:endParaRPr lang="en-US"/>
        </a:p>
      </dgm:t>
    </dgm:pt>
    <dgm:pt modelId="{4B37B50E-70A6-4B7E-B50D-69181AADC1E2}" type="sibTrans" cxnId="{2223F74C-300D-450E-B084-9FA571C11C07}">
      <dgm:prSet/>
      <dgm:spPr/>
      <dgm:t>
        <a:bodyPr/>
        <a:lstStyle/>
        <a:p>
          <a:endParaRPr lang="en-US"/>
        </a:p>
      </dgm:t>
    </dgm:pt>
    <dgm:pt modelId="{AE9BD30D-7658-4B54-BA76-655923BDCDCA}" type="pres">
      <dgm:prSet presAssocID="{E7B1E4C2-C1EB-483F-BE8F-D44652097AE2}" presName="linear" presStyleCnt="0">
        <dgm:presLayoutVars>
          <dgm:animLvl val="lvl"/>
          <dgm:resizeHandles val="exact"/>
        </dgm:presLayoutVars>
      </dgm:prSet>
      <dgm:spPr/>
      <dgm:t>
        <a:bodyPr/>
        <a:lstStyle/>
        <a:p>
          <a:endParaRPr lang="en-US"/>
        </a:p>
      </dgm:t>
    </dgm:pt>
    <dgm:pt modelId="{48E46667-8EA4-448C-AFEE-9B38A90705D2}" type="pres">
      <dgm:prSet presAssocID="{BDB5D23D-517E-43A1-B46A-3B17D8EEC67A}" presName="parentText" presStyleLbl="node1" presStyleIdx="0" presStyleCnt="2">
        <dgm:presLayoutVars>
          <dgm:chMax val="0"/>
          <dgm:bulletEnabled val="1"/>
        </dgm:presLayoutVars>
      </dgm:prSet>
      <dgm:spPr/>
      <dgm:t>
        <a:bodyPr/>
        <a:lstStyle/>
        <a:p>
          <a:endParaRPr lang="en-US"/>
        </a:p>
      </dgm:t>
    </dgm:pt>
    <dgm:pt modelId="{13370366-E0C9-41FF-B3B3-0BF1C2A3F342}" type="pres">
      <dgm:prSet presAssocID="{B0F57A0C-26DA-4656-A9FC-02E8728E76BA}" presName="spacer" presStyleCnt="0"/>
      <dgm:spPr/>
    </dgm:pt>
    <dgm:pt modelId="{C1941D3D-16A3-44D6-BE86-C05DD3EC7B7B}" type="pres">
      <dgm:prSet presAssocID="{2F601A20-10A0-4CC6-8389-42A37914B66A}" presName="parentText" presStyleLbl="node1" presStyleIdx="1" presStyleCnt="2">
        <dgm:presLayoutVars>
          <dgm:chMax val="0"/>
          <dgm:bulletEnabled val="1"/>
        </dgm:presLayoutVars>
      </dgm:prSet>
      <dgm:spPr/>
      <dgm:t>
        <a:bodyPr/>
        <a:lstStyle/>
        <a:p>
          <a:endParaRPr lang="en-US"/>
        </a:p>
      </dgm:t>
    </dgm:pt>
  </dgm:ptLst>
  <dgm:cxnLst>
    <dgm:cxn modelId="{937CCD1F-672E-4E0E-A59C-B826FF53F381}" type="presOf" srcId="{2F601A20-10A0-4CC6-8389-42A37914B66A}" destId="{C1941D3D-16A3-44D6-BE86-C05DD3EC7B7B}" srcOrd="0" destOrd="0" presId="urn:microsoft.com/office/officeart/2005/8/layout/vList2"/>
    <dgm:cxn modelId="{0EF60F26-0BF5-47E1-98A6-9B708C4C617C}" type="presOf" srcId="{BDB5D23D-517E-43A1-B46A-3B17D8EEC67A}" destId="{48E46667-8EA4-448C-AFEE-9B38A90705D2}" srcOrd="0" destOrd="0" presId="urn:microsoft.com/office/officeart/2005/8/layout/vList2"/>
    <dgm:cxn modelId="{2F5A5F29-9230-411B-A5C0-6E6ED182348D}" srcId="{E7B1E4C2-C1EB-483F-BE8F-D44652097AE2}" destId="{BDB5D23D-517E-43A1-B46A-3B17D8EEC67A}" srcOrd="0" destOrd="0" parTransId="{EC802615-ED83-438F-9280-D3EDA88D4874}" sibTransId="{B0F57A0C-26DA-4656-A9FC-02E8728E76BA}"/>
    <dgm:cxn modelId="{411B440D-9743-48BA-A4B7-79D0B1DCF038}" type="presOf" srcId="{E7B1E4C2-C1EB-483F-BE8F-D44652097AE2}" destId="{AE9BD30D-7658-4B54-BA76-655923BDCDCA}" srcOrd="0" destOrd="0" presId="urn:microsoft.com/office/officeart/2005/8/layout/vList2"/>
    <dgm:cxn modelId="{2223F74C-300D-450E-B084-9FA571C11C07}" srcId="{E7B1E4C2-C1EB-483F-BE8F-D44652097AE2}" destId="{2F601A20-10A0-4CC6-8389-42A37914B66A}" srcOrd="1" destOrd="0" parTransId="{296B59CD-7828-488D-9E9A-8BA8260D6997}" sibTransId="{4B37B50E-70A6-4B7E-B50D-69181AADC1E2}"/>
    <dgm:cxn modelId="{00860534-8D9B-405D-9C3B-AE5B059A4F41}" type="presParOf" srcId="{AE9BD30D-7658-4B54-BA76-655923BDCDCA}" destId="{48E46667-8EA4-448C-AFEE-9B38A90705D2}" srcOrd="0" destOrd="0" presId="urn:microsoft.com/office/officeart/2005/8/layout/vList2"/>
    <dgm:cxn modelId="{9C8EEEB7-EE41-418F-B272-620E9A2DB1B1}" type="presParOf" srcId="{AE9BD30D-7658-4B54-BA76-655923BDCDCA}" destId="{13370366-E0C9-41FF-B3B3-0BF1C2A3F342}" srcOrd="1" destOrd="0" presId="urn:microsoft.com/office/officeart/2005/8/layout/vList2"/>
    <dgm:cxn modelId="{62997917-1209-4BD6-ABB8-37360FF4E8B7}" type="presParOf" srcId="{AE9BD30D-7658-4B54-BA76-655923BDCDCA}" destId="{C1941D3D-16A3-44D6-BE86-C05DD3EC7B7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009465-7B28-47A2-AB58-ADDD573CFEF6}"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BDE8821-5EAE-4402-929A-BEA90CE641ED}">
      <dgm:prSet/>
      <dgm:spPr/>
      <dgm:t>
        <a:bodyPr/>
        <a:lstStyle/>
        <a:p>
          <a:r>
            <a:rPr lang="en-CA"/>
            <a:t>Apprenticeship</a:t>
          </a:r>
          <a:endParaRPr lang="en-US"/>
        </a:p>
      </dgm:t>
    </dgm:pt>
    <dgm:pt modelId="{741135B7-3CA2-42D2-AAB4-1F3B33582F7E}" type="parTrans" cxnId="{9B3586A6-2D3E-4C5D-B6B1-F0846DF1F98C}">
      <dgm:prSet/>
      <dgm:spPr/>
      <dgm:t>
        <a:bodyPr/>
        <a:lstStyle/>
        <a:p>
          <a:endParaRPr lang="en-US"/>
        </a:p>
      </dgm:t>
    </dgm:pt>
    <dgm:pt modelId="{A0756CFA-B556-437B-9A61-A9E528775D2C}" type="sibTrans" cxnId="{9B3586A6-2D3E-4C5D-B6B1-F0846DF1F98C}">
      <dgm:prSet/>
      <dgm:spPr/>
      <dgm:t>
        <a:bodyPr/>
        <a:lstStyle/>
        <a:p>
          <a:endParaRPr lang="en-US"/>
        </a:p>
      </dgm:t>
    </dgm:pt>
    <dgm:pt modelId="{959767DC-36CB-4C7B-A4AB-0D47CB15916A}">
      <dgm:prSet/>
      <dgm:spPr/>
      <dgm:t>
        <a:bodyPr/>
        <a:lstStyle/>
        <a:p>
          <a:r>
            <a:rPr lang="en-CA"/>
            <a:t>Targeted labour market interventions</a:t>
          </a:r>
          <a:endParaRPr lang="en-US"/>
        </a:p>
      </dgm:t>
    </dgm:pt>
    <dgm:pt modelId="{072A78B6-87C9-4C4A-B5F1-C0A0ABD0B571}" type="parTrans" cxnId="{8E6E0AA3-7AB2-4599-B80D-1732B23CF7C5}">
      <dgm:prSet/>
      <dgm:spPr/>
      <dgm:t>
        <a:bodyPr/>
        <a:lstStyle/>
        <a:p>
          <a:endParaRPr lang="en-US"/>
        </a:p>
      </dgm:t>
    </dgm:pt>
    <dgm:pt modelId="{D4F9D600-BFAF-485B-A54C-C599007BCACF}" type="sibTrans" cxnId="{8E6E0AA3-7AB2-4599-B80D-1732B23CF7C5}">
      <dgm:prSet/>
      <dgm:spPr/>
      <dgm:t>
        <a:bodyPr/>
        <a:lstStyle/>
        <a:p>
          <a:endParaRPr lang="en-US"/>
        </a:p>
      </dgm:t>
    </dgm:pt>
    <dgm:pt modelId="{991A1012-F5B5-4E47-8865-6A7A40D09D4D}">
      <dgm:prSet/>
      <dgm:spPr/>
      <dgm:t>
        <a:bodyPr/>
        <a:lstStyle/>
        <a:p>
          <a:r>
            <a:rPr lang="en-CA"/>
            <a:t>Community facilitation</a:t>
          </a:r>
          <a:endParaRPr lang="en-US"/>
        </a:p>
      </dgm:t>
    </dgm:pt>
    <dgm:pt modelId="{FD175383-A9BA-454C-8286-970A950482E0}" type="parTrans" cxnId="{7CE3B15C-96FD-4484-884D-573D7BD81120}">
      <dgm:prSet/>
      <dgm:spPr/>
      <dgm:t>
        <a:bodyPr/>
        <a:lstStyle/>
        <a:p>
          <a:endParaRPr lang="en-US"/>
        </a:p>
      </dgm:t>
    </dgm:pt>
    <dgm:pt modelId="{D1C46E3B-2ADF-4F9E-9E9F-0851357ED07C}" type="sibTrans" cxnId="{7CE3B15C-96FD-4484-884D-573D7BD81120}">
      <dgm:prSet/>
      <dgm:spPr/>
      <dgm:t>
        <a:bodyPr/>
        <a:lstStyle/>
        <a:p>
          <a:endParaRPr lang="en-US"/>
        </a:p>
      </dgm:t>
    </dgm:pt>
    <dgm:pt modelId="{ABA1F4DC-637B-4C27-B932-7B51A2452508}">
      <dgm:prSet/>
      <dgm:spPr/>
      <dgm:t>
        <a:bodyPr/>
        <a:lstStyle/>
        <a:p>
          <a:r>
            <a:rPr lang="en-CA"/>
            <a:t>Professional development</a:t>
          </a:r>
          <a:endParaRPr lang="en-US"/>
        </a:p>
      </dgm:t>
    </dgm:pt>
    <dgm:pt modelId="{3913F583-3901-4C47-9268-436311BEF808}" type="parTrans" cxnId="{EE901966-9D75-4B43-A0EC-380AD8AB65B0}">
      <dgm:prSet/>
      <dgm:spPr/>
      <dgm:t>
        <a:bodyPr/>
        <a:lstStyle/>
        <a:p>
          <a:endParaRPr lang="en-US"/>
        </a:p>
      </dgm:t>
    </dgm:pt>
    <dgm:pt modelId="{A2030A2F-8F7E-44F5-85A9-6F4285289BE3}" type="sibTrans" cxnId="{EE901966-9D75-4B43-A0EC-380AD8AB65B0}">
      <dgm:prSet/>
      <dgm:spPr/>
      <dgm:t>
        <a:bodyPr/>
        <a:lstStyle/>
        <a:p>
          <a:endParaRPr lang="en-US"/>
        </a:p>
      </dgm:t>
    </dgm:pt>
    <dgm:pt modelId="{347EB331-6571-4E80-9FD1-0A4669F9F3FD}">
      <dgm:prSet/>
      <dgm:spPr/>
      <dgm:t>
        <a:bodyPr/>
        <a:lstStyle/>
        <a:p>
          <a:r>
            <a:rPr lang="en-CA"/>
            <a:t>Joint planning and leveraging</a:t>
          </a:r>
          <a:endParaRPr lang="en-US"/>
        </a:p>
      </dgm:t>
    </dgm:pt>
    <dgm:pt modelId="{0B827824-4B0C-4D1C-BBCE-989D1FFF3F18}" type="parTrans" cxnId="{E30AEC92-AB93-46E2-9657-8BD76A7CF8D2}">
      <dgm:prSet/>
      <dgm:spPr/>
      <dgm:t>
        <a:bodyPr/>
        <a:lstStyle/>
        <a:p>
          <a:endParaRPr lang="en-US"/>
        </a:p>
      </dgm:t>
    </dgm:pt>
    <dgm:pt modelId="{B99EB000-DD94-4889-A1CC-4A5F32636D66}" type="sibTrans" cxnId="{E30AEC92-AB93-46E2-9657-8BD76A7CF8D2}">
      <dgm:prSet/>
      <dgm:spPr/>
      <dgm:t>
        <a:bodyPr/>
        <a:lstStyle/>
        <a:p>
          <a:endParaRPr lang="en-US"/>
        </a:p>
      </dgm:t>
    </dgm:pt>
    <dgm:pt modelId="{01C43AFE-5718-42F1-B64F-C4E841CA0CE7}">
      <dgm:prSet/>
      <dgm:spPr/>
      <dgm:t>
        <a:bodyPr/>
        <a:lstStyle/>
        <a:p>
          <a:r>
            <a:rPr lang="en-CA"/>
            <a:t>Labour market information</a:t>
          </a:r>
          <a:endParaRPr lang="en-US"/>
        </a:p>
      </dgm:t>
    </dgm:pt>
    <dgm:pt modelId="{BA664AF5-3CD7-40E8-8238-EC7C39715BA6}" type="parTrans" cxnId="{15A86390-C85C-4BC3-9FB1-2E343F4C6C9B}">
      <dgm:prSet/>
      <dgm:spPr/>
      <dgm:t>
        <a:bodyPr/>
        <a:lstStyle/>
        <a:p>
          <a:endParaRPr lang="en-US"/>
        </a:p>
      </dgm:t>
    </dgm:pt>
    <dgm:pt modelId="{80D00512-9462-4080-B523-A8FF8571522D}" type="sibTrans" cxnId="{15A86390-C85C-4BC3-9FB1-2E343F4C6C9B}">
      <dgm:prSet/>
      <dgm:spPr/>
      <dgm:t>
        <a:bodyPr/>
        <a:lstStyle/>
        <a:p>
          <a:endParaRPr lang="en-US"/>
        </a:p>
      </dgm:t>
    </dgm:pt>
    <dgm:pt modelId="{7172C046-FDDA-4AC3-AB0F-DA75C823268B}" type="pres">
      <dgm:prSet presAssocID="{C9009465-7B28-47A2-AB58-ADDD573CFEF6}" presName="vert0" presStyleCnt="0">
        <dgm:presLayoutVars>
          <dgm:dir/>
          <dgm:animOne val="branch"/>
          <dgm:animLvl val="lvl"/>
        </dgm:presLayoutVars>
      </dgm:prSet>
      <dgm:spPr/>
      <dgm:t>
        <a:bodyPr/>
        <a:lstStyle/>
        <a:p>
          <a:endParaRPr lang="en-US"/>
        </a:p>
      </dgm:t>
    </dgm:pt>
    <dgm:pt modelId="{853F4DA8-C539-4C99-9C51-9F04399EF7AE}" type="pres">
      <dgm:prSet presAssocID="{ABDE8821-5EAE-4402-929A-BEA90CE641ED}" presName="thickLine" presStyleLbl="alignNode1" presStyleIdx="0" presStyleCnt="6"/>
      <dgm:spPr/>
    </dgm:pt>
    <dgm:pt modelId="{650D248A-9DF2-4459-B9C6-689F79AF8415}" type="pres">
      <dgm:prSet presAssocID="{ABDE8821-5EAE-4402-929A-BEA90CE641ED}" presName="horz1" presStyleCnt="0"/>
      <dgm:spPr/>
    </dgm:pt>
    <dgm:pt modelId="{9D09E3B2-2656-4ACE-8BF6-23B1E73118E3}" type="pres">
      <dgm:prSet presAssocID="{ABDE8821-5EAE-4402-929A-BEA90CE641ED}" presName="tx1" presStyleLbl="revTx" presStyleIdx="0" presStyleCnt="6"/>
      <dgm:spPr/>
      <dgm:t>
        <a:bodyPr/>
        <a:lstStyle/>
        <a:p>
          <a:endParaRPr lang="en-US"/>
        </a:p>
      </dgm:t>
    </dgm:pt>
    <dgm:pt modelId="{E3F90927-2DBF-4577-9B92-099099F8437F}" type="pres">
      <dgm:prSet presAssocID="{ABDE8821-5EAE-4402-929A-BEA90CE641ED}" presName="vert1" presStyleCnt="0"/>
      <dgm:spPr/>
    </dgm:pt>
    <dgm:pt modelId="{4CFB8C43-3A6F-4107-BFE3-4946A8B8C119}" type="pres">
      <dgm:prSet presAssocID="{959767DC-36CB-4C7B-A4AB-0D47CB15916A}" presName="thickLine" presStyleLbl="alignNode1" presStyleIdx="1" presStyleCnt="6"/>
      <dgm:spPr/>
    </dgm:pt>
    <dgm:pt modelId="{72B6AEAF-579C-4EFF-8730-3D6E4D1E9B8E}" type="pres">
      <dgm:prSet presAssocID="{959767DC-36CB-4C7B-A4AB-0D47CB15916A}" presName="horz1" presStyleCnt="0"/>
      <dgm:spPr/>
    </dgm:pt>
    <dgm:pt modelId="{B66B68B4-1220-4C5A-8A30-64F088607113}" type="pres">
      <dgm:prSet presAssocID="{959767DC-36CB-4C7B-A4AB-0D47CB15916A}" presName="tx1" presStyleLbl="revTx" presStyleIdx="1" presStyleCnt="6"/>
      <dgm:spPr/>
      <dgm:t>
        <a:bodyPr/>
        <a:lstStyle/>
        <a:p>
          <a:endParaRPr lang="en-US"/>
        </a:p>
      </dgm:t>
    </dgm:pt>
    <dgm:pt modelId="{86C16AE5-0799-42F6-8EC0-B4D2A94660D2}" type="pres">
      <dgm:prSet presAssocID="{959767DC-36CB-4C7B-A4AB-0D47CB15916A}" presName="vert1" presStyleCnt="0"/>
      <dgm:spPr/>
    </dgm:pt>
    <dgm:pt modelId="{7CE24556-7408-4C01-A752-4E39C0AB0F4B}" type="pres">
      <dgm:prSet presAssocID="{991A1012-F5B5-4E47-8865-6A7A40D09D4D}" presName="thickLine" presStyleLbl="alignNode1" presStyleIdx="2" presStyleCnt="6"/>
      <dgm:spPr/>
    </dgm:pt>
    <dgm:pt modelId="{28579830-7C69-4B1D-9FCB-B7E369BF013A}" type="pres">
      <dgm:prSet presAssocID="{991A1012-F5B5-4E47-8865-6A7A40D09D4D}" presName="horz1" presStyleCnt="0"/>
      <dgm:spPr/>
    </dgm:pt>
    <dgm:pt modelId="{8AE260A7-C842-4EC2-8D75-9D91CA49CB9C}" type="pres">
      <dgm:prSet presAssocID="{991A1012-F5B5-4E47-8865-6A7A40D09D4D}" presName="tx1" presStyleLbl="revTx" presStyleIdx="2" presStyleCnt="6"/>
      <dgm:spPr/>
      <dgm:t>
        <a:bodyPr/>
        <a:lstStyle/>
        <a:p>
          <a:endParaRPr lang="en-US"/>
        </a:p>
      </dgm:t>
    </dgm:pt>
    <dgm:pt modelId="{213D2B4D-BF20-48C9-8341-B2DE6BA87980}" type="pres">
      <dgm:prSet presAssocID="{991A1012-F5B5-4E47-8865-6A7A40D09D4D}" presName="vert1" presStyleCnt="0"/>
      <dgm:spPr/>
    </dgm:pt>
    <dgm:pt modelId="{F7C3F400-5A40-41AC-8EEF-799DD1DAE351}" type="pres">
      <dgm:prSet presAssocID="{ABA1F4DC-637B-4C27-B932-7B51A2452508}" presName="thickLine" presStyleLbl="alignNode1" presStyleIdx="3" presStyleCnt="6"/>
      <dgm:spPr/>
    </dgm:pt>
    <dgm:pt modelId="{7FA4C7E0-79FD-46F4-B7A8-D146A161B03F}" type="pres">
      <dgm:prSet presAssocID="{ABA1F4DC-637B-4C27-B932-7B51A2452508}" presName="horz1" presStyleCnt="0"/>
      <dgm:spPr/>
    </dgm:pt>
    <dgm:pt modelId="{1FC6183D-184F-4486-8C2B-95F4782423B3}" type="pres">
      <dgm:prSet presAssocID="{ABA1F4DC-637B-4C27-B932-7B51A2452508}" presName="tx1" presStyleLbl="revTx" presStyleIdx="3" presStyleCnt="6"/>
      <dgm:spPr/>
      <dgm:t>
        <a:bodyPr/>
        <a:lstStyle/>
        <a:p>
          <a:endParaRPr lang="en-US"/>
        </a:p>
      </dgm:t>
    </dgm:pt>
    <dgm:pt modelId="{00C22464-076F-431C-A109-FBD0A79CA480}" type="pres">
      <dgm:prSet presAssocID="{ABA1F4DC-637B-4C27-B932-7B51A2452508}" presName="vert1" presStyleCnt="0"/>
      <dgm:spPr/>
    </dgm:pt>
    <dgm:pt modelId="{0B799058-D85F-4823-8E17-AD02A7FDD4C5}" type="pres">
      <dgm:prSet presAssocID="{347EB331-6571-4E80-9FD1-0A4669F9F3FD}" presName="thickLine" presStyleLbl="alignNode1" presStyleIdx="4" presStyleCnt="6"/>
      <dgm:spPr/>
    </dgm:pt>
    <dgm:pt modelId="{07626EA7-A872-4444-AA45-9D08ACC77D1E}" type="pres">
      <dgm:prSet presAssocID="{347EB331-6571-4E80-9FD1-0A4669F9F3FD}" presName="horz1" presStyleCnt="0"/>
      <dgm:spPr/>
    </dgm:pt>
    <dgm:pt modelId="{2A85EE72-DACF-4798-AB21-54717F4EB1EA}" type="pres">
      <dgm:prSet presAssocID="{347EB331-6571-4E80-9FD1-0A4669F9F3FD}" presName="tx1" presStyleLbl="revTx" presStyleIdx="4" presStyleCnt="6"/>
      <dgm:spPr/>
      <dgm:t>
        <a:bodyPr/>
        <a:lstStyle/>
        <a:p>
          <a:endParaRPr lang="en-US"/>
        </a:p>
      </dgm:t>
    </dgm:pt>
    <dgm:pt modelId="{4F51D235-14BB-46AD-BE4C-D905B23861CE}" type="pres">
      <dgm:prSet presAssocID="{347EB331-6571-4E80-9FD1-0A4669F9F3FD}" presName="vert1" presStyleCnt="0"/>
      <dgm:spPr/>
    </dgm:pt>
    <dgm:pt modelId="{494A3ABB-FEF7-487B-B19D-0F9A761EE9D8}" type="pres">
      <dgm:prSet presAssocID="{01C43AFE-5718-42F1-B64F-C4E841CA0CE7}" presName="thickLine" presStyleLbl="alignNode1" presStyleIdx="5" presStyleCnt="6"/>
      <dgm:spPr/>
    </dgm:pt>
    <dgm:pt modelId="{80DA0415-1E4B-451F-A395-249A2B5918D8}" type="pres">
      <dgm:prSet presAssocID="{01C43AFE-5718-42F1-B64F-C4E841CA0CE7}" presName="horz1" presStyleCnt="0"/>
      <dgm:spPr/>
    </dgm:pt>
    <dgm:pt modelId="{48617FA7-AE61-411A-9176-4FE2FAA11176}" type="pres">
      <dgm:prSet presAssocID="{01C43AFE-5718-42F1-B64F-C4E841CA0CE7}" presName="tx1" presStyleLbl="revTx" presStyleIdx="5" presStyleCnt="6"/>
      <dgm:spPr/>
      <dgm:t>
        <a:bodyPr/>
        <a:lstStyle/>
        <a:p>
          <a:endParaRPr lang="en-US"/>
        </a:p>
      </dgm:t>
    </dgm:pt>
    <dgm:pt modelId="{7257F817-B421-421C-8EA2-0479EF9FE34F}" type="pres">
      <dgm:prSet presAssocID="{01C43AFE-5718-42F1-B64F-C4E841CA0CE7}" presName="vert1" presStyleCnt="0"/>
      <dgm:spPr/>
    </dgm:pt>
  </dgm:ptLst>
  <dgm:cxnLst>
    <dgm:cxn modelId="{EE517F72-EA3F-48F6-A01E-8EE1EFE4F509}" type="presOf" srcId="{ABDE8821-5EAE-4402-929A-BEA90CE641ED}" destId="{9D09E3B2-2656-4ACE-8BF6-23B1E73118E3}" srcOrd="0" destOrd="0" presId="urn:microsoft.com/office/officeart/2008/layout/LinedList"/>
    <dgm:cxn modelId="{E30AEC92-AB93-46E2-9657-8BD76A7CF8D2}" srcId="{C9009465-7B28-47A2-AB58-ADDD573CFEF6}" destId="{347EB331-6571-4E80-9FD1-0A4669F9F3FD}" srcOrd="4" destOrd="0" parTransId="{0B827824-4B0C-4D1C-BBCE-989D1FFF3F18}" sibTransId="{B99EB000-DD94-4889-A1CC-4A5F32636D66}"/>
    <dgm:cxn modelId="{8E6E0AA3-7AB2-4599-B80D-1732B23CF7C5}" srcId="{C9009465-7B28-47A2-AB58-ADDD573CFEF6}" destId="{959767DC-36CB-4C7B-A4AB-0D47CB15916A}" srcOrd="1" destOrd="0" parTransId="{072A78B6-87C9-4C4A-B5F1-C0A0ABD0B571}" sibTransId="{D4F9D600-BFAF-485B-A54C-C599007BCACF}"/>
    <dgm:cxn modelId="{EE901966-9D75-4B43-A0EC-380AD8AB65B0}" srcId="{C9009465-7B28-47A2-AB58-ADDD573CFEF6}" destId="{ABA1F4DC-637B-4C27-B932-7B51A2452508}" srcOrd="3" destOrd="0" parTransId="{3913F583-3901-4C47-9268-436311BEF808}" sibTransId="{A2030A2F-8F7E-44F5-85A9-6F4285289BE3}"/>
    <dgm:cxn modelId="{5EE7A079-1FCF-4C9A-8C8D-23ED33E0959F}" type="presOf" srcId="{347EB331-6571-4E80-9FD1-0A4669F9F3FD}" destId="{2A85EE72-DACF-4798-AB21-54717F4EB1EA}" srcOrd="0" destOrd="0" presId="urn:microsoft.com/office/officeart/2008/layout/LinedList"/>
    <dgm:cxn modelId="{15A86390-C85C-4BC3-9FB1-2E343F4C6C9B}" srcId="{C9009465-7B28-47A2-AB58-ADDD573CFEF6}" destId="{01C43AFE-5718-42F1-B64F-C4E841CA0CE7}" srcOrd="5" destOrd="0" parTransId="{BA664AF5-3CD7-40E8-8238-EC7C39715BA6}" sibTransId="{80D00512-9462-4080-B523-A8FF8571522D}"/>
    <dgm:cxn modelId="{116D85F8-DA86-459C-AB0D-EFB6A65AB77F}" type="presOf" srcId="{959767DC-36CB-4C7B-A4AB-0D47CB15916A}" destId="{B66B68B4-1220-4C5A-8A30-64F088607113}" srcOrd="0" destOrd="0" presId="urn:microsoft.com/office/officeart/2008/layout/LinedList"/>
    <dgm:cxn modelId="{B02ED95C-FDF0-4525-B722-F030C8A87A9E}" type="presOf" srcId="{C9009465-7B28-47A2-AB58-ADDD573CFEF6}" destId="{7172C046-FDDA-4AC3-AB0F-DA75C823268B}" srcOrd="0" destOrd="0" presId="urn:microsoft.com/office/officeart/2008/layout/LinedList"/>
    <dgm:cxn modelId="{DDF7FC6A-E7D1-44A7-B7AA-644658646FC1}" type="presOf" srcId="{991A1012-F5B5-4E47-8865-6A7A40D09D4D}" destId="{8AE260A7-C842-4EC2-8D75-9D91CA49CB9C}" srcOrd="0" destOrd="0" presId="urn:microsoft.com/office/officeart/2008/layout/LinedList"/>
    <dgm:cxn modelId="{20C9AAA5-2EE2-4E64-B3C7-592BBFE9E1E3}" type="presOf" srcId="{01C43AFE-5718-42F1-B64F-C4E841CA0CE7}" destId="{48617FA7-AE61-411A-9176-4FE2FAA11176}" srcOrd="0" destOrd="0" presId="urn:microsoft.com/office/officeart/2008/layout/LinedList"/>
    <dgm:cxn modelId="{9B3586A6-2D3E-4C5D-B6B1-F0846DF1F98C}" srcId="{C9009465-7B28-47A2-AB58-ADDD573CFEF6}" destId="{ABDE8821-5EAE-4402-929A-BEA90CE641ED}" srcOrd="0" destOrd="0" parTransId="{741135B7-3CA2-42D2-AAB4-1F3B33582F7E}" sibTransId="{A0756CFA-B556-437B-9A61-A9E528775D2C}"/>
    <dgm:cxn modelId="{4C813511-FA46-4166-8243-63AB41A9CCF6}" type="presOf" srcId="{ABA1F4DC-637B-4C27-B932-7B51A2452508}" destId="{1FC6183D-184F-4486-8C2B-95F4782423B3}" srcOrd="0" destOrd="0" presId="urn:microsoft.com/office/officeart/2008/layout/LinedList"/>
    <dgm:cxn modelId="{7CE3B15C-96FD-4484-884D-573D7BD81120}" srcId="{C9009465-7B28-47A2-AB58-ADDD573CFEF6}" destId="{991A1012-F5B5-4E47-8865-6A7A40D09D4D}" srcOrd="2" destOrd="0" parTransId="{FD175383-A9BA-454C-8286-970A950482E0}" sibTransId="{D1C46E3B-2ADF-4F9E-9E9F-0851357ED07C}"/>
    <dgm:cxn modelId="{CE99D0B8-34FF-4F75-A67E-BD7D3B15E448}" type="presParOf" srcId="{7172C046-FDDA-4AC3-AB0F-DA75C823268B}" destId="{853F4DA8-C539-4C99-9C51-9F04399EF7AE}" srcOrd="0" destOrd="0" presId="urn:microsoft.com/office/officeart/2008/layout/LinedList"/>
    <dgm:cxn modelId="{2CD7C630-4114-4729-989C-EF2A38CBD8D1}" type="presParOf" srcId="{7172C046-FDDA-4AC3-AB0F-DA75C823268B}" destId="{650D248A-9DF2-4459-B9C6-689F79AF8415}" srcOrd="1" destOrd="0" presId="urn:microsoft.com/office/officeart/2008/layout/LinedList"/>
    <dgm:cxn modelId="{80D0E32E-D735-44C3-A1CA-375E346379BA}" type="presParOf" srcId="{650D248A-9DF2-4459-B9C6-689F79AF8415}" destId="{9D09E3B2-2656-4ACE-8BF6-23B1E73118E3}" srcOrd="0" destOrd="0" presId="urn:microsoft.com/office/officeart/2008/layout/LinedList"/>
    <dgm:cxn modelId="{D1D82676-8D90-4CFD-8C73-81F211436D61}" type="presParOf" srcId="{650D248A-9DF2-4459-B9C6-689F79AF8415}" destId="{E3F90927-2DBF-4577-9B92-099099F8437F}" srcOrd="1" destOrd="0" presId="urn:microsoft.com/office/officeart/2008/layout/LinedList"/>
    <dgm:cxn modelId="{59AF58A6-0289-4208-9288-FBAD96455BE9}" type="presParOf" srcId="{7172C046-FDDA-4AC3-AB0F-DA75C823268B}" destId="{4CFB8C43-3A6F-4107-BFE3-4946A8B8C119}" srcOrd="2" destOrd="0" presId="urn:microsoft.com/office/officeart/2008/layout/LinedList"/>
    <dgm:cxn modelId="{8F481D40-8FF9-4ED9-97EA-34FA1FB73997}" type="presParOf" srcId="{7172C046-FDDA-4AC3-AB0F-DA75C823268B}" destId="{72B6AEAF-579C-4EFF-8730-3D6E4D1E9B8E}" srcOrd="3" destOrd="0" presId="urn:microsoft.com/office/officeart/2008/layout/LinedList"/>
    <dgm:cxn modelId="{56001E2A-DF51-49B4-A8F2-724CD72AFB07}" type="presParOf" srcId="{72B6AEAF-579C-4EFF-8730-3D6E4D1E9B8E}" destId="{B66B68B4-1220-4C5A-8A30-64F088607113}" srcOrd="0" destOrd="0" presId="urn:microsoft.com/office/officeart/2008/layout/LinedList"/>
    <dgm:cxn modelId="{94287376-CCD9-4AE6-ADCF-826F60C0E3A5}" type="presParOf" srcId="{72B6AEAF-579C-4EFF-8730-3D6E4D1E9B8E}" destId="{86C16AE5-0799-42F6-8EC0-B4D2A94660D2}" srcOrd="1" destOrd="0" presId="urn:microsoft.com/office/officeart/2008/layout/LinedList"/>
    <dgm:cxn modelId="{E6405F08-01A4-4815-ADC8-F02B37215431}" type="presParOf" srcId="{7172C046-FDDA-4AC3-AB0F-DA75C823268B}" destId="{7CE24556-7408-4C01-A752-4E39C0AB0F4B}" srcOrd="4" destOrd="0" presId="urn:microsoft.com/office/officeart/2008/layout/LinedList"/>
    <dgm:cxn modelId="{D7876501-DE37-4B84-B7D4-8B483883A05B}" type="presParOf" srcId="{7172C046-FDDA-4AC3-AB0F-DA75C823268B}" destId="{28579830-7C69-4B1D-9FCB-B7E369BF013A}" srcOrd="5" destOrd="0" presId="urn:microsoft.com/office/officeart/2008/layout/LinedList"/>
    <dgm:cxn modelId="{D2B166E2-1B6B-4545-B5D0-EE482E151D87}" type="presParOf" srcId="{28579830-7C69-4B1D-9FCB-B7E369BF013A}" destId="{8AE260A7-C842-4EC2-8D75-9D91CA49CB9C}" srcOrd="0" destOrd="0" presId="urn:microsoft.com/office/officeart/2008/layout/LinedList"/>
    <dgm:cxn modelId="{EED1299A-0607-464A-BBCE-FD1D2052E777}" type="presParOf" srcId="{28579830-7C69-4B1D-9FCB-B7E369BF013A}" destId="{213D2B4D-BF20-48C9-8341-B2DE6BA87980}" srcOrd="1" destOrd="0" presId="urn:microsoft.com/office/officeart/2008/layout/LinedList"/>
    <dgm:cxn modelId="{5AFCFE11-16F1-4DF9-8F2F-13143DA090C9}" type="presParOf" srcId="{7172C046-FDDA-4AC3-AB0F-DA75C823268B}" destId="{F7C3F400-5A40-41AC-8EEF-799DD1DAE351}" srcOrd="6" destOrd="0" presId="urn:microsoft.com/office/officeart/2008/layout/LinedList"/>
    <dgm:cxn modelId="{5492B221-869A-45AC-8A3F-88079BB83B20}" type="presParOf" srcId="{7172C046-FDDA-4AC3-AB0F-DA75C823268B}" destId="{7FA4C7E0-79FD-46F4-B7A8-D146A161B03F}" srcOrd="7" destOrd="0" presId="urn:microsoft.com/office/officeart/2008/layout/LinedList"/>
    <dgm:cxn modelId="{01DCFDF2-0867-41FB-903B-96F75CB2F5A4}" type="presParOf" srcId="{7FA4C7E0-79FD-46F4-B7A8-D146A161B03F}" destId="{1FC6183D-184F-4486-8C2B-95F4782423B3}" srcOrd="0" destOrd="0" presId="urn:microsoft.com/office/officeart/2008/layout/LinedList"/>
    <dgm:cxn modelId="{8CDE419F-62CE-48CD-A674-CEAC32B39E84}" type="presParOf" srcId="{7FA4C7E0-79FD-46F4-B7A8-D146A161B03F}" destId="{00C22464-076F-431C-A109-FBD0A79CA480}" srcOrd="1" destOrd="0" presId="urn:microsoft.com/office/officeart/2008/layout/LinedList"/>
    <dgm:cxn modelId="{1F7040BE-73D2-4DAA-8E3D-96B41B678521}" type="presParOf" srcId="{7172C046-FDDA-4AC3-AB0F-DA75C823268B}" destId="{0B799058-D85F-4823-8E17-AD02A7FDD4C5}" srcOrd="8" destOrd="0" presId="urn:microsoft.com/office/officeart/2008/layout/LinedList"/>
    <dgm:cxn modelId="{F94B2CC7-4930-43CA-9EFD-1A2F86000F97}" type="presParOf" srcId="{7172C046-FDDA-4AC3-AB0F-DA75C823268B}" destId="{07626EA7-A872-4444-AA45-9D08ACC77D1E}" srcOrd="9" destOrd="0" presId="urn:microsoft.com/office/officeart/2008/layout/LinedList"/>
    <dgm:cxn modelId="{E96AACB0-B018-4AAD-AB48-8FA480EC6777}" type="presParOf" srcId="{07626EA7-A872-4444-AA45-9D08ACC77D1E}" destId="{2A85EE72-DACF-4798-AB21-54717F4EB1EA}" srcOrd="0" destOrd="0" presId="urn:microsoft.com/office/officeart/2008/layout/LinedList"/>
    <dgm:cxn modelId="{A875C219-E9AC-4D08-9DEA-7562BB35C1E8}" type="presParOf" srcId="{07626EA7-A872-4444-AA45-9D08ACC77D1E}" destId="{4F51D235-14BB-46AD-BE4C-D905B23861CE}" srcOrd="1" destOrd="0" presId="urn:microsoft.com/office/officeart/2008/layout/LinedList"/>
    <dgm:cxn modelId="{D4C755BA-FA4D-4FB9-9DFC-3DE222D99E41}" type="presParOf" srcId="{7172C046-FDDA-4AC3-AB0F-DA75C823268B}" destId="{494A3ABB-FEF7-487B-B19D-0F9A761EE9D8}" srcOrd="10" destOrd="0" presId="urn:microsoft.com/office/officeart/2008/layout/LinedList"/>
    <dgm:cxn modelId="{940F3DD7-31EF-43E9-9BD1-ABC828D15D29}" type="presParOf" srcId="{7172C046-FDDA-4AC3-AB0F-DA75C823268B}" destId="{80DA0415-1E4B-451F-A395-249A2B5918D8}" srcOrd="11" destOrd="0" presId="urn:microsoft.com/office/officeart/2008/layout/LinedList"/>
    <dgm:cxn modelId="{427A0343-69F6-4234-9942-32A48169FD09}" type="presParOf" srcId="{80DA0415-1E4B-451F-A395-249A2B5918D8}" destId="{48617FA7-AE61-411A-9176-4FE2FAA11176}" srcOrd="0" destOrd="0" presId="urn:microsoft.com/office/officeart/2008/layout/LinedList"/>
    <dgm:cxn modelId="{3BB0D22D-C41B-4AD4-BAAD-5A79B1E70062}" type="presParOf" srcId="{80DA0415-1E4B-451F-A395-249A2B5918D8}" destId="{7257F817-B421-421C-8EA2-0479EF9FE3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D8E7B-7241-49B0-8E71-93BCA28AB1F0}">
      <dsp:nvSpPr>
        <dsp:cNvPr id="0" name=""/>
        <dsp:cNvSpPr/>
      </dsp:nvSpPr>
      <dsp:spPr>
        <a:xfrm>
          <a:off x="1003049" y="3052"/>
          <a:ext cx="2517862" cy="1510717"/>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a:t>Jennine Agnew-Kata: Literacy Network of Durham</a:t>
          </a:r>
          <a:endParaRPr lang="en-US" sz="1900" kern="1200"/>
        </a:p>
      </dsp:txBody>
      <dsp:txXfrm>
        <a:off x="1003049" y="3052"/>
        <a:ext cx="2517862" cy="1510717"/>
      </dsp:txXfrm>
    </dsp:sp>
    <dsp:sp modelId="{B7FC0B3C-8026-47A7-B76C-151213EF3E7A}">
      <dsp:nvSpPr>
        <dsp:cNvPr id="0" name=""/>
        <dsp:cNvSpPr/>
      </dsp:nvSpPr>
      <dsp:spPr>
        <a:xfrm>
          <a:off x="3772698" y="3052"/>
          <a:ext cx="2517862" cy="1510717"/>
        </a:xfrm>
        <a:prstGeom prst="rect">
          <a:avLst/>
        </a:prstGeom>
        <a:solidFill>
          <a:schemeClr val="accent5">
            <a:hueOff val="360010"/>
            <a:satOff val="12992"/>
            <a:lumOff val="91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a:t>Heather Mcmillan: Durham Workforce Authority</a:t>
          </a:r>
          <a:endParaRPr lang="en-US" sz="1900" kern="1200"/>
        </a:p>
      </dsp:txBody>
      <dsp:txXfrm>
        <a:off x="3772698" y="3052"/>
        <a:ext cx="2517862" cy="1510717"/>
      </dsp:txXfrm>
    </dsp:sp>
    <dsp:sp modelId="{121AFF72-42B9-4383-AEF6-37B938A1F851}">
      <dsp:nvSpPr>
        <dsp:cNvPr id="0" name=""/>
        <dsp:cNvSpPr/>
      </dsp:nvSpPr>
      <dsp:spPr>
        <a:xfrm>
          <a:off x="1003049" y="1765555"/>
          <a:ext cx="2517862" cy="1510717"/>
        </a:xfrm>
        <a:prstGeom prst="rect">
          <a:avLst/>
        </a:prstGeom>
        <a:solidFill>
          <a:schemeClr val="accent5">
            <a:hueOff val="720021"/>
            <a:satOff val="25984"/>
            <a:lumOff val="183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a:t>Sara Gill: Adult Basic Education Association – Hamilton</a:t>
          </a:r>
          <a:endParaRPr lang="en-US" sz="1900" kern="1200"/>
        </a:p>
      </dsp:txBody>
      <dsp:txXfrm>
        <a:off x="1003049" y="1765555"/>
        <a:ext cx="2517862" cy="1510717"/>
      </dsp:txXfrm>
    </dsp:sp>
    <dsp:sp modelId="{F64AB637-1BAA-489A-A24C-C803B19921C9}">
      <dsp:nvSpPr>
        <dsp:cNvPr id="0" name=""/>
        <dsp:cNvSpPr/>
      </dsp:nvSpPr>
      <dsp:spPr>
        <a:xfrm>
          <a:off x="3772698" y="1765555"/>
          <a:ext cx="2517862" cy="1510717"/>
        </a:xfrm>
        <a:prstGeom prst="rect">
          <a:avLst/>
        </a:prstGeom>
        <a:solidFill>
          <a:schemeClr val="accent5">
            <a:hueOff val="1080031"/>
            <a:satOff val="38976"/>
            <a:lumOff val="2752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a:t>Khadija Hamidu: Workforce Planning Hamilton</a:t>
          </a:r>
          <a:endParaRPr lang="en-US" sz="1900" kern="1200"/>
        </a:p>
      </dsp:txBody>
      <dsp:txXfrm>
        <a:off x="3772698" y="1765555"/>
        <a:ext cx="2517862" cy="1510717"/>
      </dsp:txXfrm>
    </dsp:sp>
    <dsp:sp modelId="{62B9A9B1-9689-4DB3-973A-1CE80F32065F}">
      <dsp:nvSpPr>
        <dsp:cNvPr id="0" name=""/>
        <dsp:cNvSpPr/>
      </dsp:nvSpPr>
      <dsp:spPr>
        <a:xfrm>
          <a:off x="1003049" y="3528059"/>
          <a:ext cx="2517862" cy="1510717"/>
        </a:xfrm>
        <a:prstGeom prst="rect">
          <a:avLst/>
        </a:prstGeom>
        <a:solidFill>
          <a:schemeClr val="accent5">
            <a:hueOff val="1440042"/>
            <a:satOff val="51968"/>
            <a:lumOff val="36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a:t>Tamara Kaattari: Literacy Link South Central</a:t>
          </a:r>
          <a:endParaRPr lang="en-US" sz="1900" kern="1200"/>
        </a:p>
      </dsp:txBody>
      <dsp:txXfrm>
        <a:off x="1003049" y="3528059"/>
        <a:ext cx="2517862" cy="1510717"/>
      </dsp:txXfrm>
    </dsp:sp>
    <dsp:sp modelId="{3EDFE131-3BD5-432E-B756-12879D3C5CBA}">
      <dsp:nvSpPr>
        <dsp:cNvPr id="0" name=""/>
        <dsp:cNvSpPr/>
      </dsp:nvSpPr>
      <dsp:spPr>
        <a:xfrm>
          <a:off x="3772698" y="3528059"/>
          <a:ext cx="2517862" cy="1510717"/>
        </a:xfrm>
        <a:prstGeom prst="rect">
          <a:avLst/>
        </a:prstGeom>
        <a:solidFill>
          <a:schemeClr val="accent5">
            <a:hueOff val="1800052"/>
            <a:satOff val="64960"/>
            <a:lumOff val="4588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a:t>Debra Mountenay: Elgin Middlesex Oxford Workforce Planning and Development Board</a:t>
          </a:r>
          <a:endParaRPr lang="en-US" sz="1900" kern="1200"/>
        </a:p>
      </dsp:txBody>
      <dsp:txXfrm>
        <a:off x="3772698" y="3528059"/>
        <a:ext cx="2517862" cy="1510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935B-EFD3-4A61-B2F3-082749F42D2F}">
      <dsp:nvSpPr>
        <dsp:cNvPr id="0" name=""/>
        <dsp:cNvSpPr/>
      </dsp:nvSpPr>
      <dsp:spPr>
        <a:xfrm>
          <a:off x="0" y="4012889"/>
          <a:ext cx="7104549" cy="1317119"/>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CA" sz="3100" kern="1200"/>
            <a:t>Podcast (forthcoming!) </a:t>
          </a:r>
          <a:endParaRPr lang="en-US" sz="3100" kern="1200"/>
        </a:p>
      </dsp:txBody>
      <dsp:txXfrm>
        <a:off x="0" y="4012889"/>
        <a:ext cx="7104549" cy="1317119"/>
      </dsp:txXfrm>
    </dsp:sp>
    <dsp:sp modelId="{AD5BF482-F917-4D62-BDCB-B2B6C7C7259D}">
      <dsp:nvSpPr>
        <dsp:cNvPr id="0" name=""/>
        <dsp:cNvSpPr/>
      </dsp:nvSpPr>
      <dsp:spPr>
        <a:xfrm rot="10800000">
          <a:off x="0" y="2006916"/>
          <a:ext cx="7104549" cy="2025730"/>
        </a:xfrm>
        <a:prstGeom prst="upArrowCallout">
          <a:avLst/>
        </a:prstGeom>
        <a:solidFill>
          <a:schemeClr val="accent2">
            <a:hueOff val="-81595"/>
            <a:satOff val="-4716"/>
            <a:lumOff val="64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CA" sz="3100" kern="1200"/>
            <a:t>LBS Regional Networks and Planning Boards - partnerships</a:t>
          </a:r>
          <a:endParaRPr lang="en-US" sz="3100" kern="1200"/>
        </a:p>
      </dsp:txBody>
      <dsp:txXfrm rot="10800000">
        <a:off x="0" y="2006916"/>
        <a:ext cx="7104549" cy="1316259"/>
      </dsp:txXfrm>
    </dsp:sp>
    <dsp:sp modelId="{800B1966-C2B0-4491-AE28-C47F5D489278}">
      <dsp:nvSpPr>
        <dsp:cNvPr id="0" name=""/>
        <dsp:cNvSpPr/>
      </dsp:nvSpPr>
      <dsp:spPr>
        <a:xfrm rot="10800000">
          <a:off x="0" y="942"/>
          <a:ext cx="7104549" cy="2025730"/>
        </a:xfrm>
        <a:prstGeom prst="upArrowCallou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CA" sz="3100" kern="1200"/>
            <a:t>Workforce/Workplace Compendium</a:t>
          </a:r>
          <a:endParaRPr lang="en-US" sz="3100" kern="1200"/>
        </a:p>
      </dsp:txBody>
      <dsp:txXfrm rot="10800000">
        <a:off x="0" y="942"/>
        <a:ext cx="7104549" cy="1316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AD3D4-6F4A-4B46-9047-1546B65C94C0}">
      <dsp:nvSpPr>
        <dsp:cNvPr id="0" name=""/>
        <dsp:cNvSpPr/>
      </dsp:nvSpPr>
      <dsp:spPr>
        <a:xfrm>
          <a:off x="1342389" y="353"/>
          <a:ext cx="5369560" cy="1951665"/>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184" tIns="495723" rIns="104184" bIns="495723" numCol="1" spcCol="1270" anchor="ctr" anchorCtr="0">
          <a:noAutofit/>
        </a:bodyPr>
        <a:lstStyle/>
        <a:p>
          <a:pPr lvl="0" algn="l" defTabSz="666750">
            <a:lnSpc>
              <a:spcPct val="90000"/>
            </a:lnSpc>
            <a:spcBef>
              <a:spcPct val="0"/>
            </a:spcBef>
            <a:spcAft>
              <a:spcPct val="35000"/>
            </a:spcAft>
          </a:pPr>
          <a:r>
            <a:rPr lang="en-CA" sz="1500" kern="1200"/>
            <a:t>Began informally in the 80s</a:t>
          </a:r>
          <a:endParaRPr lang="en-US" sz="1500" kern="1200"/>
        </a:p>
      </dsp:txBody>
      <dsp:txXfrm>
        <a:off x="1342389" y="353"/>
        <a:ext cx="5369560" cy="1951665"/>
      </dsp:txXfrm>
    </dsp:sp>
    <dsp:sp modelId="{0AA9BBD0-4A3B-4EC0-B623-6A9E598325C3}">
      <dsp:nvSpPr>
        <dsp:cNvPr id="0" name=""/>
        <dsp:cNvSpPr/>
      </dsp:nvSpPr>
      <dsp:spPr>
        <a:xfrm>
          <a:off x="0" y="353"/>
          <a:ext cx="1342390" cy="1951665"/>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1035" tIns="192781" rIns="71035" bIns="192781" numCol="1" spcCol="1270" anchor="ctr" anchorCtr="0">
          <a:noAutofit/>
        </a:bodyPr>
        <a:lstStyle/>
        <a:p>
          <a:pPr lvl="0" algn="ctr" defTabSz="800100">
            <a:lnSpc>
              <a:spcPct val="90000"/>
            </a:lnSpc>
            <a:spcBef>
              <a:spcPct val="0"/>
            </a:spcBef>
            <a:spcAft>
              <a:spcPct val="35000"/>
            </a:spcAft>
          </a:pPr>
          <a:r>
            <a:rPr lang="en-CA" sz="1800" kern="1200"/>
            <a:t>There are 16 Regional Literacy Networks in Ontario</a:t>
          </a:r>
          <a:endParaRPr lang="en-US" sz="1800" kern="1200"/>
        </a:p>
      </dsp:txBody>
      <dsp:txXfrm>
        <a:off x="0" y="353"/>
        <a:ext cx="1342390" cy="1951665"/>
      </dsp:txXfrm>
    </dsp:sp>
    <dsp:sp modelId="{FE17C312-1DDE-407F-8E96-35D6AF98E5BC}">
      <dsp:nvSpPr>
        <dsp:cNvPr id="0" name=""/>
        <dsp:cNvSpPr/>
      </dsp:nvSpPr>
      <dsp:spPr>
        <a:xfrm>
          <a:off x="1342390" y="2069118"/>
          <a:ext cx="5369560" cy="1951665"/>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184" tIns="495723" rIns="104184" bIns="495723" numCol="1" spcCol="1270" anchor="ctr" anchorCtr="0">
          <a:noAutofit/>
        </a:bodyPr>
        <a:lstStyle/>
        <a:p>
          <a:pPr lvl="0" algn="l" defTabSz="666750">
            <a:lnSpc>
              <a:spcPct val="90000"/>
            </a:lnSpc>
            <a:spcBef>
              <a:spcPct val="0"/>
            </a:spcBef>
            <a:spcAft>
              <a:spcPct val="35000"/>
            </a:spcAft>
          </a:pPr>
          <a:r>
            <a:rPr lang="en-CA" sz="1500" kern="1200"/>
            <a:t>Local Board Act in 1997</a:t>
          </a:r>
          <a:endParaRPr lang="en-US" sz="1500" kern="1200"/>
        </a:p>
      </dsp:txBody>
      <dsp:txXfrm>
        <a:off x="1342390" y="2069118"/>
        <a:ext cx="5369560" cy="1951665"/>
      </dsp:txXfrm>
    </dsp:sp>
    <dsp:sp modelId="{824DD3D1-55CA-4420-8E85-B9093C69C321}">
      <dsp:nvSpPr>
        <dsp:cNvPr id="0" name=""/>
        <dsp:cNvSpPr/>
      </dsp:nvSpPr>
      <dsp:spPr>
        <a:xfrm>
          <a:off x="0" y="2069118"/>
          <a:ext cx="1342390" cy="1951665"/>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1035" tIns="192781" rIns="71035" bIns="192781" numCol="1" spcCol="1270" anchor="ctr" anchorCtr="0">
          <a:noAutofit/>
        </a:bodyPr>
        <a:lstStyle/>
        <a:p>
          <a:pPr lvl="0" algn="ctr" defTabSz="800100">
            <a:lnSpc>
              <a:spcPct val="90000"/>
            </a:lnSpc>
            <a:spcBef>
              <a:spcPct val="0"/>
            </a:spcBef>
            <a:spcAft>
              <a:spcPct val="35000"/>
            </a:spcAft>
          </a:pPr>
          <a:r>
            <a:rPr lang="en-CA" sz="1800" kern="1200"/>
            <a:t>There are 26 Workforce Planning Board contracts in Ontario</a:t>
          </a:r>
          <a:endParaRPr lang="en-US" sz="1800" kern="1200"/>
        </a:p>
      </dsp:txBody>
      <dsp:txXfrm>
        <a:off x="0" y="2069118"/>
        <a:ext cx="1342390" cy="1951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3F915-7BF9-464B-999B-DFDE3D9F1B74}">
      <dsp:nvSpPr>
        <dsp:cNvPr id="0" name=""/>
        <dsp:cNvSpPr/>
      </dsp:nvSpPr>
      <dsp:spPr>
        <a:xfrm>
          <a:off x="1420909" y="2459"/>
          <a:ext cx="5683639" cy="1274170"/>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lvl="0" algn="l" defTabSz="844550">
            <a:lnSpc>
              <a:spcPct val="90000"/>
            </a:lnSpc>
            <a:spcBef>
              <a:spcPct val="0"/>
            </a:spcBef>
            <a:spcAft>
              <a:spcPct val="35000"/>
            </a:spcAft>
          </a:pPr>
          <a:r>
            <a:rPr lang="en-US" sz="1900" kern="1200"/>
            <a:t>Engage in Literacy Service Planning</a:t>
          </a:r>
        </a:p>
      </dsp:txBody>
      <dsp:txXfrm>
        <a:off x="1420909" y="2459"/>
        <a:ext cx="5683639" cy="1274170"/>
      </dsp:txXfrm>
    </dsp:sp>
    <dsp:sp modelId="{834408D3-9804-430B-B515-E7C58CD8A2F0}">
      <dsp:nvSpPr>
        <dsp:cNvPr id="0" name=""/>
        <dsp:cNvSpPr/>
      </dsp:nvSpPr>
      <dsp:spPr>
        <a:xfrm>
          <a:off x="0" y="2459"/>
          <a:ext cx="1420909" cy="1274170"/>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90" tIns="125860" rIns="75190" bIns="125860" numCol="1" spcCol="1270" anchor="ctr" anchorCtr="0">
          <a:noAutofit/>
        </a:bodyPr>
        <a:lstStyle/>
        <a:p>
          <a:pPr lvl="0" algn="ctr" defTabSz="1066800">
            <a:lnSpc>
              <a:spcPct val="90000"/>
            </a:lnSpc>
            <a:spcBef>
              <a:spcPct val="0"/>
            </a:spcBef>
            <a:spcAft>
              <a:spcPct val="35000"/>
            </a:spcAft>
          </a:pPr>
          <a:r>
            <a:rPr lang="en-US" sz="2400" kern="1200"/>
            <a:t>Engage in</a:t>
          </a:r>
        </a:p>
      </dsp:txBody>
      <dsp:txXfrm>
        <a:off x="0" y="2459"/>
        <a:ext cx="1420909" cy="1274170"/>
      </dsp:txXfrm>
    </dsp:sp>
    <dsp:sp modelId="{F9F23D5B-61E7-41F6-875E-1676DAFF021D}">
      <dsp:nvSpPr>
        <dsp:cNvPr id="0" name=""/>
        <dsp:cNvSpPr/>
      </dsp:nvSpPr>
      <dsp:spPr>
        <a:xfrm>
          <a:off x="1420909" y="1353080"/>
          <a:ext cx="5683639" cy="1274170"/>
        </a:xfrm>
        <a:prstGeom prst="rect">
          <a:avLst/>
        </a:prstGeom>
        <a:solidFill>
          <a:schemeClr val="accent5">
            <a:tint val="40000"/>
            <a:alpha val="90000"/>
            <a:hueOff val="387683"/>
            <a:satOff val="12907"/>
            <a:lumOff val="2008"/>
            <a:alphaOff val="0"/>
          </a:schemeClr>
        </a:solidFill>
        <a:ln w="10795" cap="flat" cmpd="sng" algn="ctr">
          <a:solidFill>
            <a:schemeClr val="accent5">
              <a:tint val="40000"/>
              <a:alpha val="90000"/>
              <a:hueOff val="387683"/>
              <a:satOff val="12907"/>
              <a:lumOff val="20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lvl="0" algn="l" defTabSz="844550">
            <a:lnSpc>
              <a:spcPct val="90000"/>
            </a:lnSpc>
            <a:spcBef>
              <a:spcPct val="0"/>
            </a:spcBef>
            <a:spcAft>
              <a:spcPct val="35000"/>
            </a:spcAft>
          </a:pPr>
          <a:r>
            <a:rPr lang="en-US" sz="1900" kern="1200"/>
            <a:t>Provide information and referral services</a:t>
          </a:r>
        </a:p>
      </dsp:txBody>
      <dsp:txXfrm>
        <a:off x="1420909" y="1353080"/>
        <a:ext cx="5683639" cy="1274170"/>
      </dsp:txXfrm>
    </dsp:sp>
    <dsp:sp modelId="{34DDAA50-1B23-44E9-91DE-9C72A900E488}">
      <dsp:nvSpPr>
        <dsp:cNvPr id="0" name=""/>
        <dsp:cNvSpPr/>
      </dsp:nvSpPr>
      <dsp:spPr>
        <a:xfrm>
          <a:off x="0" y="1353080"/>
          <a:ext cx="1420909" cy="1274170"/>
        </a:xfrm>
        <a:prstGeom prst="rect">
          <a:avLst/>
        </a:prstGeom>
        <a:solidFill>
          <a:schemeClr val="accent5">
            <a:hueOff val="600017"/>
            <a:satOff val="21653"/>
            <a:lumOff val="15294"/>
            <a:alphaOff val="0"/>
          </a:schemeClr>
        </a:solidFill>
        <a:ln w="10795" cap="flat" cmpd="sng" algn="ctr">
          <a:solidFill>
            <a:schemeClr val="accent5">
              <a:hueOff val="600017"/>
              <a:satOff val="21653"/>
              <a:lumOff val="15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90" tIns="125860" rIns="75190" bIns="125860" numCol="1" spcCol="1270" anchor="ctr" anchorCtr="0">
          <a:noAutofit/>
        </a:bodyPr>
        <a:lstStyle/>
        <a:p>
          <a:pPr lvl="0" algn="ctr" defTabSz="1066800">
            <a:lnSpc>
              <a:spcPct val="90000"/>
            </a:lnSpc>
            <a:spcBef>
              <a:spcPct val="0"/>
            </a:spcBef>
            <a:spcAft>
              <a:spcPct val="35000"/>
            </a:spcAft>
          </a:pPr>
          <a:r>
            <a:rPr lang="en-US" sz="2400" kern="1200"/>
            <a:t>Provide</a:t>
          </a:r>
        </a:p>
      </dsp:txBody>
      <dsp:txXfrm>
        <a:off x="0" y="1353080"/>
        <a:ext cx="1420909" cy="1274170"/>
      </dsp:txXfrm>
    </dsp:sp>
    <dsp:sp modelId="{7C084EC1-5E57-4790-B2DA-6A7C77789717}">
      <dsp:nvSpPr>
        <dsp:cNvPr id="0" name=""/>
        <dsp:cNvSpPr/>
      </dsp:nvSpPr>
      <dsp:spPr>
        <a:xfrm>
          <a:off x="1420909" y="2703701"/>
          <a:ext cx="5683639" cy="1274170"/>
        </a:xfrm>
        <a:prstGeom prst="rect">
          <a:avLst/>
        </a:prstGeom>
        <a:solidFill>
          <a:schemeClr val="accent5">
            <a:tint val="40000"/>
            <a:alpha val="90000"/>
            <a:hueOff val="775367"/>
            <a:satOff val="25815"/>
            <a:lumOff val="4015"/>
            <a:alphaOff val="0"/>
          </a:schemeClr>
        </a:solidFill>
        <a:ln w="10795" cap="flat" cmpd="sng" algn="ctr">
          <a:solidFill>
            <a:schemeClr val="accent5">
              <a:tint val="40000"/>
              <a:alpha val="90000"/>
              <a:hueOff val="775367"/>
              <a:satOff val="25815"/>
              <a:lumOff val="4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lvl="0" algn="l" defTabSz="844550">
            <a:lnSpc>
              <a:spcPct val="90000"/>
            </a:lnSpc>
            <a:spcBef>
              <a:spcPct val="0"/>
            </a:spcBef>
            <a:spcAft>
              <a:spcPct val="35000"/>
            </a:spcAft>
          </a:pPr>
          <a:r>
            <a:rPr lang="en-US" sz="1900" kern="1200"/>
            <a:t>Act as a communication link between the government that funds literacy and frontline agencies</a:t>
          </a:r>
        </a:p>
      </dsp:txBody>
      <dsp:txXfrm>
        <a:off x="1420909" y="2703701"/>
        <a:ext cx="5683639" cy="1274170"/>
      </dsp:txXfrm>
    </dsp:sp>
    <dsp:sp modelId="{68397CE3-8007-4A05-B321-5EB1CFE218BE}">
      <dsp:nvSpPr>
        <dsp:cNvPr id="0" name=""/>
        <dsp:cNvSpPr/>
      </dsp:nvSpPr>
      <dsp:spPr>
        <a:xfrm>
          <a:off x="0" y="2703701"/>
          <a:ext cx="1420909" cy="1274170"/>
        </a:xfrm>
        <a:prstGeom prst="rect">
          <a:avLst/>
        </a:prstGeom>
        <a:solidFill>
          <a:schemeClr val="accent5">
            <a:hueOff val="1200035"/>
            <a:satOff val="43307"/>
            <a:lumOff val="30588"/>
            <a:alphaOff val="0"/>
          </a:schemeClr>
        </a:solidFill>
        <a:ln w="10795" cap="flat" cmpd="sng" algn="ctr">
          <a:solidFill>
            <a:schemeClr val="accent5">
              <a:hueOff val="1200035"/>
              <a:satOff val="43307"/>
              <a:lumOff val="30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90" tIns="125860" rIns="75190" bIns="125860" numCol="1" spcCol="1270" anchor="ctr" anchorCtr="0">
          <a:noAutofit/>
        </a:bodyPr>
        <a:lstStyle/>
        <a:p>
          <a:pPr lvl="0" algn="ctr" defTabSz="1066800">
            <a:lnSpc>
              <a:spcPct val="90000"/>
            </a:lnSpc>
            <a:spcBef>
              <a:spcPct val="0"/>
            </a:spcBef>
            <a:spcAft>
              <a:spcPct val="35000"/>
            </a:spcAft>
          </a:pPr>
          <a:r>
            <a:rPr lang="en-US" sz="2400" kern="1200"/>
            <a:t>Act</a:t>
          </a:r>
        </a:p>
      </dsp:txBody>
      <dsp:txXfrm>
        <a:off x="0" y="2703701"/>
        <a:ext cx="1420909" cy="1274170"/>
      </dsp:txXfrm>
    </dsp:sp>
    <dsp:sp modelId="{509C7871-D1E0-4759-BB7C-D6D2313683D2}">
      <dsp:nvSpPr>
        <dsp:cNvPr id="0" name=""/>
        <dsp:cNvSpPr/>
      </dsp:nvSpPr>
      <dsp:spPr>
        <a:xfrm>
          <a:off x="1420909" y="4054321"/>
          <a:ext cx="5683639" cy="1274170"/>
        </a:xfrm>
        <a:prstGeom prst="rect">
          <a:avLst/>
        </a:prstGeom>
        <a:solidFill>
          <a:schemeClr val="accent5">
            <a:tint val="40000"/>
            <a:alpha val="90000"/>
            <a:hueOff val="1163050"/>
            <a:satOff val="38722"/>
            <a:lumOff val="6023"/>
            <a:alphaOff val="0"/>
          </a:schemeClr>
        </a:solidFill>
        <a:ln w="10795" cap="flat" cmpd="sng" algn="ctr">
          <a:solidFill>
            <a:schemeClr val="accent5">
              <a:tint val="40000"/>
              <a:alpha val="90000"/>
              <a:hueOff val="1163050"/>
              <a:satOff val="38722"/>
              <a:lumOff val="60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78" tIns="323639" rIns="110278" bIns="323639" numCol="1" spcCol="1270" anchor="ctr" anchorCtr="0">
          <a:noAutofit/>
        </a:bodyPr>
        <a:lstStyle/>
        <a:p>
          <a:pPr lvl="0" algn="l" defTabSz="844550">
            <a:lnSpc>
              <a:spcPct val="90000"/>
            </a:lnSpc>
            <a:spcBef>
              <a:spcPct val="0"/>
            </a:spcBef>
            <a:spcAft>
              <a:spcPct val="35000"/>
            </a:spcAft>
          </a:pPr>
          <a:r>
            <a:rPr lang="en-US" sz="1900" kern="1200"/>
            <a:t>Support LBS agencies by providing professional development and other services</a:t>
          </a:r>
        </a:p>
      </dsp:txBody>
      <dsp:txXfrm>
        <a:off x="1420909" y="4054321"/>
        <a:ext cx="5683639" cy="1274170"/>
      </dsp:txXfrm>
    </dsp:sp>
    <dsp:sp modelId="{1E3E901B-0C87-44EB-9AB0-984DA1AA30D1}">
      <dsp:nvSpPr>
        <dsp:cNvPr id="0" name=""/>
        <dsp:cNvSpPr/>
      </dsp:nvSpPr>
      <dsp:spPr>
        <a:xfrm>
          <a:off x="0" y="4054321"/>
          <a:ext cx="1420909" cy="1274170"/>
        </a:xfrm>
        <a:prstGeom prst="rect">
          <a:avLst/>
        </a:prstGeom>
        <a:solidFill>
          <a:schemeClr val="accent5">
            <a:hueOff val="1800052"/>
            <a:satOff val="64960"/>
            <a:lumOff val="45882"/>
            <a:alphaOff val="0"/>
          </a:schemeClr>
        </a:solidFill>
        <a:ln w="10795" cap="flat" cmpd="sng" algn="ctr">
          <a:solidFill>
            <a:schemeClr val="accent5">
              <a:hueOff val="1800052"/>
              <a:satOff val="64960"/>
              <a:lumOff val="4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90" tIns="125860" rIns="75190" bIns="125860" numCol="1" spcCol="1270" anchor="ctr" anchorCtr="0">
          <a:noAutofit/>
        </a:bodyPr>
        <a:lstStyle/>
        <a:p>
          <a:pPr lvl="0" algn="ctr" defTabSz="1066800">
            <a:lnSpc>
              <a:spcPct val="90000"/>
            </a:lnSpc>
            <a:spcBef>
              <a:spcPct val="0"/>
            </a:spcBef>
            <a:spcAft>
              <a:spcPct val="35000"/>
            </a:spcAft>
          </a:pPr>
          <a:r>
            <a:rPr lang="en-US" sz="2400" kern="1200"/>
            <a:t>Support</a:t>
          </a:r>
        </a:p>
      </dsp:txBody>
      <dsp:txXfrm>
        <a:off x="0" y="4054321"/>
        <a:ext cx="1420909" cy="1274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46667-8EA4-448C-AFEE-9B38A90705D2}">
      <dsp:nvSpPr>
        <dsp:cNvPr id="0" name=""/>
        <dsp:cNvSpPr/>
      </dsp:nvSpPr>
      <dsp:spPr>
        <a:xfrm>
          <a:off x="0" y="27304"/>
          <a:ext cx="7728267" cy="2465957"/>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t>conduct localized research and actively engage organizations and community partners in local </a:t>
          </a:r>
          <a:r>
            <a:rPr lang="en-US" sz="3500" kern="1200" dirty="0" err="1"/>
            <a:t>labour</a:t>
          </a:r>
          <a:r>
            <a:rPr lang="en-US" sz="3500" kern="1200" dirty="0"/>
            <a:t> market projects</a:t>
          </a:r>
        </a:p>
      </dsp:txBody>
      <dsp:txXfrm>
        <a:off x="120378" y="147682"/>
        <a:ext cx="7487511" cy="2225201"/>
      </dsp:txXfrm>
    </dsp:sp>
    <dsp:sp modelId="{C1941D3D-16A3-44D6-BE86-C05DD3EC7B7B}">
      <dsp:nvSpPr>
        <dsp:cNvPr id="0" name=""/>
        <dsp:cNvSpPr/>
      </dsp:nvSpPr>
      <dsp:spPr>
        <a:xfrm>
          <a:off x="0" y="2594061"/>
          <a:ext cx="7728267" cy="2465957"/>
        </a:xfrm>
        <a:prstGeom prst="roundRec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t>are as individual as the community they serve, and each addresses </a:t>
          </a:r>
          <a:r>
            <a:rPr lang="en-US" sz="3500" kern="1200" dirty="0" err="1"/>
            <a:t>labour</a:t>
          </a:r>
          <a:r>
            <a:rPr lang="en-US" sz="3500" kern="1200" dirty="0"/>
            <a:t> market issues in its own way as all communities have their own priorities</a:t>
          </a:r>
        </a:p>
      </dsp:txBody>
      <dsp:txXfrm>
        <a:off x="120378" y="2714439"/>
        <a:ext cx="7487511" cy="22252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F4DA8-C539-4C99-9C51-9F04399EF7AE}">
      <dsp:nvSpPr>
        <dsp:cNvPr id="0" name=""/>
        <dsp:cNvSpPr/>
      </dsp:nvSpPr>
      <dsp:spPr>
        <a:xfrm>
          <a:off x="0" y="1963"/>
          <a:ext cx="6711950"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D09E3B2-2656-4ACE-8BF6-23B1E73118E3}">
      <dsp:nvSpPr>
        <dsp:cNvPr id="0" name=""/>
        <dsp:cNvSpPr/>
      </dsp:nvSpPr>
      <dsp:spPr>
        <a:xfrm>
          <a:off x="0" y="1963"/>
          <a:ext cx="6711950" cy="66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CA" sz="3100" kern="1200"/>
            <a:t>Apprenticeship</a:t>
          </a:r>
          <a:endParaRPr lang="en-US" sz="3100" kern="1200"/>
        </a:p>
      </dsp:txBody>
      <dsp:txXfrm>
        <a:off x="0" y="1963"/>
        <a:ext cx="6711950" cy="669535"/>
      </dsp:txXfrm>
    </dsp:sp>
    <dsp:sp modelId="{4CFB8C43-3A6F-4107-BFE3-4946A8B8C119}">
      <dsp:nvSpPr>
        <dsp:cNvPr id="0" name=""/>
        <dsp:cNvSpPr/>
      </dsp:nvSpPr>
      <dsp:spPr>
        <a:xfrm>
          <a:off x="0" y="671498"/>
          <a:ext cx="6711950" cy="0"/>
        </a:xfrm>
        <a:prstGeom prst="line">
          <a:avLst/>
        </a:prstGeom>
        <a:solidFill>
          <a:schemeClr val="accent2">
            <a:hueOff val="-32638"/>
            <a:satOff val="-1886"/>
            <a:lumOff val="2588"/>
            <a:alphaOff val="0"/>
          </a:schemeClr>
        </a:solidFill>
        <a:ln w="9525" cap="flat" cmpd="sng" algn="ctr">
          <a:solidFill>
            <a:schemeClr val="accent2">
              <a:hueOff val="-32638"/>
              <a:satOff val="-1886"/>
              <a:lumOff val="258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66B68B4-1220-4C5A-8A30-64F088607113}">
      <dsp:nvSpPr>
        <dsp:cNvPr id="0" name=""/>
        <dsp:cNvSpPr/>
      </dsp:nvSpPr>
      <dsp:spPr>
        <a:xfrm>
          <a:off x="0" y="671498"/>
          <a:ext cx="6711950" cy="66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CA" sz="3100" kern="1200"/>
            <a:t>Targeted labour market interventions</a:t>
          </a:r>
          <a:endParaRPr lang="en-US" sz="3100" kern="1200"/>
        </a:p>
      </dsp:txBody>
      <dsp:txXfrm>
        <a:off x="0" y="671498"/>
        <a:ext cx="6711950" cy="669535"/>
      </dsp:txXfrm>
    </dsp:sp>
    <dsp:sp modelId="{7CE24556-7408-4C01-A752-4E39C0AB0F4B}">
      <dsp:nvSpPr>
        <dsp:cNvPr id="0" name=""/>
        <dsp:cNvSpPr/>
      </dsp:nvSpPr>
      <dsp:spPr>
        <a:xfrm>
          <a:off x="0" y="1341033"/>
          <a:ext cx="6711950" cy="0"/>
        </a:xfrm>
        <a:prstGeom prst="line">
          <a:avLst/>
        </a:prstGeom>
        <a:solidFill>
          <a:schemeClr val="accent2">
            <a:hueOff val="-65276"/>
            <a:satOff val="-3773"/>
            <a:lumOff val="5176"/>
            <a:alphaOff val="0"/>
          </a:schemeClr>
        </a:solidFill>
        <a:ln w="9525" cap="flat" cmpd="sng" algn="ctr">
          <a:solidFill>
            <a:schemeClr val="accent2">
              <a:hueOff val="-65276"/>
              <a:satOff val="-3773"/>
              <a:lumOff val="517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AE260A7-C842-4EC2-8D75-9D91CA49CB9C}">
      <dsp:nvSpPr>
        <dsp:cNvPr id="0" name=""/>
        <dsp:cNvSpPr/>
      </dsp:nvSpPr>
      <dsp:spPr>
        <a:xfrm>
          <a:off x="0" y="1341033"/>
          <a:ext cx="6711950" cy="66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CA" sz="3100" kern="1200"/>
            <a:t>Community facilitation</a:t>
          </a:r>
          <a:endParaRPr lang="en-US" sz="3100" kern="1200"/>
        </a:p>
      </dsp:txBody>
      <dsp:txXfrm>
        <a:off x="0" y="1341033"/>
        <a:ext cx="6711950" cy="669535"/>
      </dsp:txXfrm>
    </dsp:sp>
    <dsp:sp modelId="{F7C3F400-5A40-41AC-8EEF-799DD1DAE351}">
      <dsp:nvSpPr>
        <dsp:cNvPr id="0" name=""/>
        <dsp:cNvSpPr/>
      </dsp:nvSpPr>
      <dsp:spPr>
        <a:xfrm>
          <a:off x="0" y="2010569"/>
          <a:ext cx="6711950" cy="0"/>
        </a:xfrm>
        <a:prstGeom prst="line">
          <a:avLst/>
        </a:prstGeom>
        <a:solidFill>
          <a:schemeClr val="accent2">
            <a:hueOff val="-97914"/>
            <a:satOff val="-5659"/>
            <a:lumOff val="7765"/>
            <a:alphaOff val="0"/>
          </a:schemeClr>
        </a:solidFill>
        <a:ln w="9525" cap="flat" cmpd="sng" algn="ctr">
          <a:solidFill>
            <a:schemeClr val="accent2">
              <a:hueOff val="-97914"/>
              <a:satOff val="-5659"/>
              <a:lumOff val="776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FC6183D-184F-4486-8C2B-95F4782423B3}">
      <dsp:nvSpPr>
        <dsp:cNvPr id="0" name=""/>
        <dsp:cNvSpPr/>
      </dsp:nvSpPr>
      <dsp:spPr>
        <a:xfrm>
          <a:off x="0" y="2010568"/>
          <a:ext cx="6711950" cy="66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CA" sz="3100" kern="1200"/>
            <a:t>Professional development</a:t>
          </a:r>
          <a:endParaRPr lang="en-US" sz="3100" kern="1200"/>
        </a:p>
      </dsp:txBody>
      <dsp:txXfrm>
        <a:off x="0" y="2010568"/>
        <a:ext cx="6711950" cy="669535"/>
      </dsp:txXfrm>
    </dsp:sp>
    <dsp:sp modelId="{0B799058-D85F-4823-8E17-AD02A7FDD4C5}">
      <dsp:nvSpPr>
        <dsp:cNvPr id="0" name=""/>
        <dsp:cNvSpPr/>
      </dsp:nvSpPr>
      <dsp:spPr>
        <a:xfrm>
          <a:off x="0" y="2680104"/>
          <a:ext cx="6711950" cy="0"/>
        </a:xfrm>
        <a:prstGeom prst="line">
          <a:avLst/>
        </a:prstGeom>
        <a:solidFill>
          <a:schemeClr val="accent2">
            <a:hueOff val="-130552"/>
            <a:satOff val="-7546"/>
            <a:lumOff val="10353"/>
            <a:alphaOff val="0"/>
          </a:schemeClr>
        </a:solidFill>
        <a:ln w="9525" cap="flat" cmpd="sng" algn="ctr">
          <a:solidFill>
            <a:schemeClr val="accent2">
              <a:hueOff val="-130552"/>
              <a:satOff val="-7546"/>
              <a:lumOff val="1035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A85EE72-DACF-4798-AB21-54717F4EB1EA}">
      <dsp:nvSpPr>
        <dsp:cNvPr id="0" name=""/>
        <dsp:cNvSpPr/>
      </dsp:nvSpPr>
      <dsp:spPr>
        <a:xfrm>
          <a:off x="0" y="2680104"/>
          <a:ext cx="6711950" cy="66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CA" sz="3100" kern="1200"/>
            <a:t>Joint planning and leveraging</a:t>
          </a:r>
          <a:endParaRPr lang="en-US" sz="3100" kern="1200"/>
        </a:p>
      </dsp:txBody>
      <dsp:txXfrm>
        <a:off x="0" y="2680104"/>
        <a:ext cx="6711950" cy="669535"/>
      </dsp:txXfrm>
    </dsp:sp>
    <dsp:sp modelId="{494A3ABB-FEF7-487B-B19D-0F9A761EE9D8}">
      <dsp:nvSpPr>
        <dsp:cNvPr id="0" name=""/>
        <dsp:cNvSpPr/>
      </dsp:nvSpPr>
      <dsp:spPr>
        <a:xfrm>
          <a:off x="0" y="3349639"/>
          <a:ext cx="6711950" cy="0"/>
        </a:xfrm>
        <a:prstGeom prst="line">
          <a:avLst/>
        </a:prstGeom>
        <a:solidFill>
          <a:schemeClr val="accent2">
            <a:hueOff val="-163190"/>
            <a:satOff val="-9432"/>
            <a:lumOff val="12941"/>
            <a:alphaOff val="0"/>
          </a:schemeClr>
        </a:solidFill>
        <a:ln w="9525" cap="flat" cmpd="sng" algn="ctr">
          <a:solidFill>
            <a:schemeClr val="accent2">
              <a:hueOff val="-163190"/>
              <a:satOff val="-9432"/>
              <a:lumOff val="1294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8617FA7-AE61-411A-9176-4FE2FAA11176}">
      <dsp:nvSpPr>
        <dsp:cNvPr id="0" name=""/>
        <dsp:cNvSpPr/>
      </dsp:nvSpPr>
      <dsp:spPr>
        <a:xfrm>
          <a:off x="0" y="3349639"/>
          <a:ext cx="6711950" cy="66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CA" sz="3100" kern="1200"/>
            <a:t>Labour market information</a:t>
          </a:r>
          <a:endParaRPr lang="en-US" sz="3100" kern="1200"/>
        </a:p>
      </dsp:txBody>
      <dsp:txXfrm>
        <a:off x="0" y="3349639"/>
        <a:ext cx="6711950" cy="6695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E1707-6488-4321-83C4-3DC749935833}" type="datetimeFigureOut">
              <a:rPr lang="en-CA" smtClean="0"/>
              <a:t>2022-02-17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6D69B-3508-4646-97A0-C3A30E501700}" type="slidenum">
              <a:rPr lang="en-CA" smtClean="0"/>
              <a:t>‹#›</a:t>
            </a:fld>
            <a:endParaRPr lang="en-CA"/>
          </a:p>
        </p:txBody>
      </p:sp>
    </p:spTree>
    <p:extLst>
      <p:ext uri="{BB962C8B-B14F-4D97-AF65-F5344CB8AC3E}">
        <p14:creationId xmlns:p14="http://schemas.microsoft.com/office/powerpoint/2010/main" val="68489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ites.google.com/view/careerladders/hom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abea.on.ca/labour-market-information-and-essential-skills-for-lbs-and-es-practitione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everyone, to the fourth and final webinar in our Workforce/Workplace Literacy series. Today’s topic is Workforce Planning Boards and Regional Literacy Networks. </a:t>
            </a:r>
          </a:p>
          <a:p>
            <a:endParaRPr lang="en-CA" dirty="0"/>
          </a:p>
          <a:p>
            <a:r>
              <a:rPr lang="en-CA" dirty="0"/>
              <a:t>My name is Summer Burton and I am a Project Manager at Literacy Link South Central – a Literacy and Basic Skills support organization and one of sixteen regional literacy networks in the province. It’s my pleasure to be facilitating this afternoon’s webinar. </a:t>
            </a:r>
          </a:p>
          <a:p>
            <a:endParaRPr lang="en-CA" dirty="0"/>
          </a:p>
          <a:p>
            <a:r>
              <a:rPr lang="en-CA" dirty="0"/>
              <a:t>Originally, this webinar was scheduled to start at 2:00 pm. However, we had the opportunity to integrate this webinar into the 2-day “Working Together Conference” being held in the northern part of Ontario if we moved the start time to 1:00 pm. We jumped at the chance and we welcome participants from the Working Together Conference today along with the rest of our participants.</a:t>
            </a:r>
          </a:p>
          <a:p>
            <a:endParaRPr lang="en-CA" dirty="0"/>
          </a:p>
          <a:p>
            <a:r>
              <a:rPr lang="en-CA" dirty="0"/>
              <a:t>Before we get started, just a couple of housekeeping details. First of all, today’s webinar will be recorded. Secondly, we are very pleased to have two ASL interpreters with us today from Sign Language Interpreting Associates Ottawa Inc. We thank you both for your attendance and your skills today. </a:t>
            </a:r>
          </a:p>
          <a:p>
            <a:endParaRPr lang="en-CA"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a:t>
            </a:fld>
            <a:endParaRPr lang="en-CA"/>
          </a:p>
        </p:txBody>
      </p:sp>
    </p:spTree>
    <p:extLst>
      <p:ext uri="{BB962C8B-B14F-4D97-AF65-F5344CB8AC3E}">
        <p14:creationId xmlns:p14="http://schemas.microsoft.com/office/powerpoint/2010/main" val="156597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We don’t want to make the assumption that everyone on today’s call knows a lot about Regional Literacy Networks and Workforce Planning Boards. What we want you to know is that both types of organizations cover the entire province of Ontario. </a:t>
            </a:r>
          </a:p>
          <a:p>
            <a:r>
              <a:rPr lang="en-CA" sz="1200" kern="1200" dirty="0" smtClean="0">
                <a:solidFill>
                  <a:schemeClr val="tx1"/>
                </a:solidFill>
                <a:effectLst/>
                <a:latin typeface="+mn-lt"/>
                <a:ea typeface="+mn-ea"/>
                <a:cs typeface="+mn-cs"/>
              </a:rPr>
              <a:t>There are 16 regional literacy networks that vary in their size and the amount of geography they cover, and even in how they came into existence. Some Regional Literacy Networks started even before there was official funding, or a formal system of such organizations. They usually evolved in more rural areas because the need for coordination was identified by local stakeholders. I think Ottawa, Toronto and Hamilton were among the first networks. Over time, more regional literacy networks surfaced until, finally, in 1991, the sixteenth and final one was created.</a:t>
            </a:r>
          </a:p>
          <a:p>
            <a:r>
              <a:rPr lang="en-CA" sz="1200" kern="1200" dirty="0" smtClean="0">
                <a:solidFill>
                  <a:schemeClr val="tx1"/>
                </a:solidFill>
                <a:effectLst/>
                <a:latin typeface="+mn-lt"/>
                <a:ea typeface="+mn-ea"/>
                <a:cs typeface="+mn-cs"/>
              </a:rPr>
              <a:t>There are more Planning Boards than there are Regional Literacy Networks – 26 in all. Some regional literacy networks therefore have multiple Workforce Planning Boards that they can work with. The Workforce Planning Boards came into existence in 1997 in response to the Local Board Act, and these organizations have been going strong ever since. </a:t>
            </a:r>
          </a:p>
          <a:p>
            <a:r>
              <a:rPr lang="en-CA" sz="1200" kern="1200" dirty="0" smtClean="0">
                <a:solidFill>
                  <a:schemeClr val="tx1"/>
                </a:solidFill>
                <a:effectLst/>
                <a:latin typeface="+mn-lt"/>
                <a:ea typeface="+mn-ea"/>
                <a:cs typeface="+mn-cs"/>
              </a:rPr>
              <a:t>So both types of organizations have decades of experience behind them. </a:t>
            </a:r>
            <a:endParaRPr lang="en-CA" dirty="0"/>
          </a:p>
        </p:txBody>
      </p:sp>
      <p:sp>
        <p:nvSpPr>
          <p:cNvPr id="4" name="Slide Number Placeholder 3"/>
          <p:cNvSpPr>
            <a:spLocks noGrp="1"/>
          </p:cNvSpPr>
          <p:nvPr>
            <p:ph type="sldNum" sz="quarter" idx="10"/>
          </p:nvPr>
        </p:nvSpPr>
        <p:spPr/>
        <p:txBody>
          <a:bodyPr/>
          <a:lstStyle/>
          <a:p>
            <a:fld id="{0AB6D69B-3508-4646-97A0-C3A30E501700}" type="slidenum">
              <a:rPr lang="en-CA" smtClean="0"/>
              <a:t>10</a:t>
            </a:fld>
            <a:endParaRPr lang="en-CA"/>
          </a:p>
        </p:txBody>
      </p:sp>
    </p:spTree>
    <p:extLst>
      <p:ext uri="{BB962C8B-B14F-4D97-AF65-F5344CB8AC3E}">
        <p14:creationId xmlns:p14="http://schemas.microsoft.com/office/powerpoint/2010/main" val="151569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thought it would be useful if we did a brief overview of </a:t>
            </a:r>
            <a:r>
              <a:rPr lang="en-US" dirty="0" smtClean="0"/>
              <a:t>the specific work done by both </a:t>
            </a:r>
            <a:r>
              <a:rPr lang="en-US" dirty="0" smtClean="0"/>
              <a:t>Regional Literacy Networks and Workforce Planning Boards. </a:t>
            </a:r>
          </a:p>
          <a:p>
            <a:endParaRPr lang="en-US" dirty="0" smtClean="0"/>
          </a:p>
          <a:p>
            <a:r>
              <a:rPr lang="en-US" dirty="0" smtClean="0"/>
              <a:t>Let’s start with the regional networks. While they’re all a little different, there are some core activates we all share. For example, all regional networks engage in literacy service planning, bringing together LBS service providers (and stakeholders with an interest in literacy) from across the communities we serve to identify tends and look for gaps in programming. Regional networks also provide information and referral services so that adults looking to improve their skills can find the most suitable program as quickly as possible. Networks also facilitate two-way communication between the government and adult literacy agencies, bringing information on government initiatives to programs, and providing feedback from programs for the government to consider in their planning processes. And last but not least, regional networks support adult literacy agencies by providing professional development, being a sounding board, developing mutually beneficial partnerships, supporting the development of curriculum and offering other support.</a:t>
            </a:r>
          </a:p>
        </p:txBody>
      </p:sp>
      <p:sp>
        <p:nvSpPr>
          <p:cNvPr id="4" name="Slide Number Placeholder 3"/>
          <p:cNvSpPr>
            <a:spLocks noGrp="1"/>
          </p:cNvSpPr>
          <p:nvPr>
            <p:ph type="sldNum" sz="quarter" idx="10"/>
          </p:nvPr>
        </p:nvSpPr>
        <p:spPr/>
        <p:txBody>
          <a:bodyPr/>
          <a:lstStyle/>
          <a:p>
            <a:fld id="{0AB6D69B-3508-4646-97A0-C3A30E501700}" type="slidenum">
              <a:rPr lang="en-CA" smtClean="0"/>
              <a:t>11</a:t>
            </a:fld>
            <a:endParaRPr lang="en-CA"/>
          </a:p>
        </p:txBody>
      </p:sp>
    </p:spTree>
    <p:extLst>
      <p:ext uri="{BB962C8B-B14F-4D97-AF65-F5344CB8AC3E}">
        <p14:creationId xmlns:p14="http://schemas.microsoft.com/office/powerpoint/2010/main" val="9072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Workforce Planning Boards on the other hand, play a critical</a:t>
            </a:r>
            <a:r>
              <a:rPr lang="en-CA" baseline="0" dirty="0" smtClean="0"/>
              <a:t> role in conducting local research, bringing together employers, local service providers, and other community partners to discuss labour market issues, and developing and distributing information on local labour market trends. Similarly to the regional literacy networks, all </a:t>
            </a:r>
            <a:r>
              <a:rPr lang="en-CA" dirty="0" smtClean="0"/>
              <a:t>Workforce Planning</a:t>
            </a:r>
            <a:r>
              <a:rPr lang="en-CA" baseline="0" dirty="0" smtClean="0"/>
              <a:t> </a:t>
            </a:r>
            <a:r>
              <a:rPr lang="en-CA" dirty="0" smtClean="0"/>
              <a:t>Boards</a:t>
            </a:r>
            <a:r>
              <a:rPr lang="en-CA" baseline="0" dirty="0" smtClean="0"/>
              <a:t> also engage in other activities to meet the needs of their local communities. </a:t>
            </a:r>
            <a:endParaRPr lang="en-CA" dirty="0"/>
          </a:p>
        </p:txBody>
      </p:sp>
      <p:sp>
        <p:nvSpPr>
          <p:cNvPr id="4" name="Slide Number Placeholder 3"/>
          <p:cNvSpPr>
            <a:spLocks noGrp="1"/>
          </p:cNvSpPr>
          <p:nvPr>
            <p:ph type="sldNum" sz="quarter" idx="10"/>
          </p:nvPr>
        </p:nvSpPr>
        <p:spPr/>
        <p:txBody>
          <a:bodyPr/>
          <a:lstStyle/>
          <a:p>
            <a:fld id="{0AB6D69B-3508-4646-97A0-C3A30E501700}" type="slidenum">
              <a:rPr lang="en-CA" smtClean="0"/>
              <a:t>12</a:t>
            </a:fld>
            <a:endParaRPr lang="en-CA"/>
          </a:p>
        </p:txBody>
      </p:sp>
    </p:spTree>
    <p:extLst>
      <p:ext uri="{BB962C8B-B14F-4D97-AF65-F5344CB8AC3E}">
        <p14:creationId xmlns:p14="http://schemas.microsoft.com/office/powerpoint/2010/main" val="362273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We received many examples of partnerships when we put out the ask to Planning Boards and Regional Networks. When we analyzed these partnerships, six key themes rose to the top.</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Apprenticeships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Targeted Labour Market Interventions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Community Facilitation</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Professional Development</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Joint Planning and Leveraging</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And Labour Market Information</a:t>
            </a:r>
          </a:p>
          <a:p>
            <a:r>
              <a:rPr lang="en-CA" sz="1200" kern="1200" dirty="0" smtClean="0">
                <a:solidFill>
                  <a:schemeClr val="tx1"/>
                </a:solidFill>
                <a:effectLst/>
                <a:latin typeface="+mn-lt"/>
                <a:ea typeface="+mn-ea"/>
                <a:cs typeface="+mn-cs"/>
              </a:rPr>
              <a:t>As we speak to our panelists today, they’ll be sharing their experiences in partnering to support each of these themes.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B6D69B-3508-4646-97A0-C3A30E501700}" type="slidenum">
              <a:rPr lang="en-CA" smtClean="0"/>
              <a:t>13</a:t>
            </a:fld>
            <a:endParaRPr lang="en-CA"/>
          </a:p>
        </p:txBody>
      </p:sp>
    </p:spTree>
    <p:extLst>
      <p:ext uri="{BB962C8B-B14F-4D97-AF65-F5344CB8AC3E}">
        <p14:creationId xmlns:p14="http://schemas.microsoft.com/office/powerpoint/2010/main" val="246379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first area of partnership we’re going to look at is Apprenticeship – obviously a big priority in our communities, for employers and for the Ministry of Labour, Training and Skills Development. How might Workforce Planning and Development Boards and Regional Literacy Networks work together to support apprenticeship? Let’s ask our panelists, starting with the London/Oxford/Elgin </a:t>
            </a:r>
            <a:r>
              <a:rPr lang="en-CA" sz="1200" b="0" i="0" kern="1200" dirty="0" smtClean="0">
                <a:solidFill>
                  <a:schemeClr val="tx1"/>
                </a:solidFill>
                <a:effectLst/>
                <a:latin typeface="+mn-lt"/>
                <a:ea typeface="+mn-ea"/>
                <a:cs typeface="+mn-cs"/>
              </a:rPr>
              <a:t>area.</a:t>
            </a:r>
            <a:endParaRPr lang="en-CA" sz="1200" b="0" i="0" kern="1200" dirty="0">
              <a:solidFill>
                <a:schemeClr val="tx1"/>
              </a:solidFill>
              <a:effectLst/>
              <a:latin typeface="+mn-lt"/>
              <a:ea typeface="+mn-ea"/>
              <a:cs typeface="+mn-cs"/>
            </a:endParaRPr>
          </a:p>
          <a:p>
            <a:endParaRPr lang="en-CA" sz="1200" b="1" i="1" kern="1200" dirty="0">
              <a:solidFill>
                <a:schemeClr val="tx1"/>
              </a:solidFill>
              <a:effectLst/>
              <a:latin typeface="+mn-lt"/>
              <a:ea typeface="+mn-ea"/>
              <a:cs typeface="+mn-cs"/>
            </a:endParaRPr>
          </a:p>
          <a:p>
            <a:r>
              <a:rPr lang="en-CA" sz="1200" b="1" i="1" kern="1200" dirty="0">
                <a:solidFill>
                  <a:schemeClr val="tx1"/>
                </a:solidFill>
                <a:effectLst/>
                <a:latin typeface="+mn-lt"/>
                <a:ea typeface="+mn-ea"/>
                <a:cs typeface="+mn-cs"/>
              </a:rPr>
              <a:t>London/Oxford/Elgin – Tamara and Deb</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the London/Oxford/Elgin region, the Workforce Planning and Development Board and Literacy Link South Central have been long standing members of the Apprenticeship Network – which includes representation from Employment Services, Workforce Development, Literacy and Basic Skills agencies, the Ontario Youth Apprenticeship Program and others. This group, largely supported by the Workforce Planning and Development Board raises awareness of apprenticeship in the community and has been in existence since 2004! In addition to sitting on this committee together, both the Planning Board and Literacy Link South Central have contributed to projects of the Apprenticeship Network – developing postcards of the different apprenticeship sectors and highlighting the skills needed for success in each, developing and distributing tear away pads that look at the Essential Skills needed for apprenticeship, developing and distributing a comic book for youth on the benefits of apprenticeship are just a few examples of the products that have come out of the Apprenticeship Network. Currently, the Workforce Planning and Development Board and Literacy Link South Central co-chair the Apprenticeship Network. </a:t>
            </a:r>
          </a:p>
          <a:p>
            <a:endParaRPr lang="en-CA" sz="1200" kern="1200" dirty="0">
              <a:solidFill>
                <a:schemeClr val="tx1"/>
              </a:solidFill>
              <a:effectLst/>
              <a:latin typeface="+mn-lt"/>
              <a:ea typeface="+mn-ea"/>
              <a:cs typeface="+mn-cs"/>
            </a:endParaRPr>
          </a:p>
          <a:p>
            <a:r>
              <a:rPr lang="en-CA" sz="1200" b="1" i="1" kern="1200" dirty="0">
                <a:solidFill>
                  <a:schemeClr val="tx1"/>
                </a:solidFill>
                <a:effectLst/>
                <a:latin typeface="+mn-lt"/>
                <a:ea typeface="+mn-ea"/>
                <a:cs typeface="+mn-cs"/>
              </a:rPr>
              <a:t>Hamilton/Wentworth – Sara and Khadija</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WPH’s upcoming project on an Apprenticeship Toolkit and how we can connect our organizations through ongoing community facilitations</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ABEA will be supporting this work by contributing to the research and information around skills upgrading.  ABEA will also play a role in sharing information about the project with literacy providers and through social media.</a:t>
            </a:r>
          </a:p>
          <a:p>
            <a:endParaRPr lang="en-CA" sz="1200" kern="1200" dirty="0">
              <a:solidFill>
                <a:schemeClr val="tx1"/>
              </a:solidFill>
              <a:effectLst/>
              <a:latin typeface="+mn-lt"/>
              <a:ea typeface="+mn-ea"/>
              <a:cs typeface="+mn-cs"/>
            </a:endParaRPr>
          </a:p>
          <a:p>
            <a:r>
              <a:rPr lang="en-CA" sz="1200" b="1" i="1" kern="1200" dirty="0">
                <a:solidFill>
                  <a:schemeClr val="tx1"/>
                </a:solidFill>
                <a:effectLst/>
                <a:latin typeface="+mn-lt"/>
                <a:ea typeface="+mn-ea"/>
                <a:cs typeface="+mn-cs"/>
              </a:rPr>
              <a:t>Durham – Jennine and Heather</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DWA tracks apprenticeship in Durham Region through custom Statistics Canada purchases for the Oshawa CMA; detailed information is not available for Durham Region. The CMA is used as a proxy for the Region.  In addition to this, the DWA holds membership with Canadian Apprenticeship Forum and shares relevant data with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that is useful to the programs.  The DWA Executive Director is a member of the Durham Region steering committee of Support Ontario Youth, an apprenticeship-focused organization funded by MLTSD.  The DWA Executive Director is also a member of the provincial council for Tourism Ontario.  The DWA shares the apprenticeship LMI gathered from all these sources with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and literacy/community partners. In the past, DWA has also arranged for apprenticeship training on various subjects as well as facilitating panel discussions on skilled trades trends in Durham Region. </a:t>
            </a:r>
          </a:p>
          <a:p>
            <a:endParaRPr lang="en-CA" sz="1200" kern="1200" dirty="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Summer – Great information – thank you! Questions? Other examples from the audience?</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B6D69B-3508-4646-97A0-C3A30E501700}" type="slidenum">
              <a:rPr lang="en-CA" smtClean="0"/>
              <a:t>14</a:t>
            </a:fld>
            <a:endParaRPr lang="en-CA"/>
          </a:p>
        </p:txBody>
      </p:sp>
    </p:spTree>
    <p:extLst>
      <p:ext uri="{BB962C8B-B14F-4D97-AF65-F5344CB8AC3E}">
        <p14:creationId xmlns:p14="http://schemas.microsoft.com/office/powerpoint/2010/main" val="1816842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Our next area of partnership we’ve labeled “Targeted Labour Market Interventions” – to showcase the partnerships that Regional Literacy Networks and Workforce Planning Boards have developed to address more specific sectoral needs. Again, let’s get the conversation started by hearing from our panelists. Webinar participants – if you have questions, please don’t forget to put them in the chat. If you have other examples of targeted labour market interventions that have been undertaken by LBS agencies/networks and Workforce Planning Boards, please share those in the chat as well. </a:t>
            </a:r>
            <a:r>
              <a:rPr lang="en-CA" sz="1200" b="0" i="0" kern="1200" dirty="0" smtClean="0">
                <a:solidFill>
                  <a:schemeClr val="tx1"/>
                </a:solidFill>
                <a:effectLst/>
                <a:latin typeface="+mn-lt"/>
                <a:ea typeface="+mn-ea"/>
                <a:cs typeface="+mn-cs"/>
              </a:rPr>
              <a:t>Let’s </a:t>
            </a:r>
            <a:r>
              <a:rPr lang="en-CA" sz="1200" b="0" i="0" kern="1200" dirty="0">
                <a:solidFill>
                  <a:schemeClr val="tx1"/>
                </a:solidFill>
                <a:effectLst/>
                <a:latin typeface="+mn-lt"/>
                <a:ea typeface="+mn-ea"/>
                <a:cs typeface="+mn-cs"/>
              </a:rPr>
              <a:t>start by hearing from our panelists from </a:t>
            </a:r>
            <a:r>
              <a:rPr lang="en-CA" sz="1200" b="0" i="0" kern="1200" dirty="0" smtClean="0">
                <a:solidFill>
                  <a:schemeClr val="tx1"/>
                </a:solidFill>
                <a:effectLst/>
                <a:latin typeface="+mn-lt"/>
                <a:ea typeface="+mn-ea"/>
                <a:cs typeface="+mn-cs"/>
              </a:rPr>
              <a:t>Durham Region…</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i="1" kern="1200" dirty="0" smtClean="0">
                <a:solidFill>
                  <a:schemeClr val="tx1"/>
                </a:solidFill>
                <a:effectLst/>
                <a:latin typeface="+mn-lt"/>
                <a:ea typeface="+mn-ea"/>
                <a:cs typeface="+mn-cs"/>
              </a:rPr>
              <a:t>Durham – </a:t>
            </a:r>
            <a:r>
              <a:rPr lang="en-CA" sz="1200" b="1" i="1" kern="1200" dirty="0" err="1" smtClean="0">
                <a:solidFill>
                  <a:schemeClr val="tx1"/>
                </a:solidFill>
                <a:effectLst/>
                <a:latin typeface="+mn-lt"/>
                <a:ea typeface="+mn-ea"/>
                <a:cs typeface="+mn-cs"/>
              </a:rPr>
              <a:t>Jennine</a:t>
            </a:r>
            <a:r>
              <a:rPr lang="en-CA" sz="1200" b="1" i="1" kern="1200" dirty="0" smtClean="0">
                <a:solidFill>
                  <a:schemeClr val="tx1"/>
                </a:solidFill>
                <a:effectLst/>
                <a:latin typeface="+mn-lt"/>
                <a:ea typeface="+mn-ea"/>
                <a:cs typeface="+mn-cs"/>
              </a:rPr>
              <a:t> and Heather</a:t>
            </a:r>
            <a:endParaRPr lang="en-CA" sz="1200" kern="1200" dirty="0" smtClean="0">
              <a:solidFill>
                <a:schemeClr val="tx1"/>
              </a:solidFill>
              <a:effectLst/>
              <a:latin typeface="+mn-lt"/>
              <a:ea typeface="+mn-ea"/>
              <a:cs typeface="+mn-cs"/>
            </a:endParaRPr>
          </a:p>
          <a:p>
            <a:r>
              <a:rPr lang="en-CA" sz="1200" kern="1200" dirty="0" err="1" smtClean="0">
                <a:solidFill>
                  <a:schemeClr val="tx1"/>
                </a:solidFill>
                <a:effectLst/>
                <a:latin typeface="+mn-lt"/>
                <a:ea typeface="+mn-ea"/>
                <a:cs typeface="+mn-cs"/>
              </a:rPr>
              <a:t>LiNDR</a:t>
            </a:r>
            <a:r>
              <a:rPr lang="en-CA" sz="1200" kern="1200" dirty="0" smtClean="0">
                <a:solidFill>
                  <a:schemeClr val="tx1"/>
                </a:solidFill>
                <a:effectLst/>
                <a:latin typeface="+mn-lt"/>
                <a:ea typeface="+mn-ea"/>
                <a:cs typeface="+mn-cs"/>
              </a:rPr>
              <a:t> </a:t>
            </a:r>
            <a:r>
              <a:rPr lang="en-CA" sz="1200" kern="1200" dirty="0">
                <a:solidFill>
                  <a:schemeClr val="tx1"/>
                </a:solidFill>
                <a:effectLst/>
                <a:latin typeface="+mn-lt"/>
                <a:ea typeface="+mn-ea"/>
                <a:cs typeface="+mn-cs"/>
              </a:rPr>
              <a:t>and DWA have worked very closely to ensure that local labour market information is being shared with LBS programs so that they can develop and deliver targeted literacy programs that fill needs in the community employment landscape. To this end, DWA leveraged LEPC funds to seed the development, research and publication of three local labour market literacy curriculums. Partnering with Durham College, John Howard Society Durham and the Literacy Council of Durham Region, DWA and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worked to identify priority sectors, provide suitable background labour market research and then connect these programs with suitable employers. The three curricular packages were retail/hospitality, cannabis sector and logistics. All of the information and research was gleaned from local businesses who represent long standing partnerships with DWA. The provision of funding for this initiative was one of the many opportunities DWA provided to local literacy programs while it had LEPC funds. More recently, DWA and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partnered to create clear language versions of DWA’s local sector profiles – these clear language versions are used by literacy programs to inform staff and learners on key sector trends in Durham Region and have proved useful also to chambers of commerce and other community partners.</a:t>
            </a:r>
          </a:p>
          <a:p>
            <a:endParaRPr lang="en-CA" sz="120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London/Oxford/Elgin – Tamara and Deb</a:t>
            </a:r>
            <a:endParaRPr lang="en-CA" sz="1200" b="1" kern="1200" dirty="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Manufacturing is a huge sector in the London Economic Region and one that constantly experiences shortages of talent. Several years ago, the Workforce Planning and Development Board funded Literacy Link South Central to develop targeted curriculum for Literacy and Basic Skills learners who might be interested in pursuing jobs in manufacturing. The curriculum contains five modules: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Manufacturing: It’s Made for You</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Essential Skills for Manufacturing</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Apprenticeship in Manufacturing</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Manufacturing Job Postings and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Dinner Is Served: An Introduction to Food Processing</a:t>
            </a:r>
          </a:p>
          <a:p>
            <a:r>
              <a:rPr lang="en-CA" sz="1200" kern="1200" dirty="0" smtClean="0">
                <a:solidFill>
                  <a:schemeClr val="tx1"/>
                </a:solidFill>
                <a:effectLst/>
                <a:latin typeface="+mn-lt"/>
                <a:ea typeface="+mn-ea"/>
                <a:cs typeface="+mn-cs"/>
              </a:rPr>
              <a:t>The ongoing partnership between our two organizations served as the framework to form a Labour Market Partnership project focused on the development of a Soft Skills Assessment Tool for the manufacturing sector. Literacy Link South Central doesn’t have many direct relationships with employers so a question on the need for assistance with essential skills was added to our local annual employer survey and the contact information for interested manufacturers was passed along to Literacy Link to engage them in the Soft Skills Assessment Tool project. They worked with local manufacturing employers to identify jobs that do not require high levels of education and to identify key soft skills critical for employment. With those skills in mind, Literacy Link South Central produced an easy-to-use tool to help manufacturers identify eight specific soft skills in their applicants, and determine their suitability/match for the business, and the manufacturers appreciated the follow-up from both our organizations.</a:t>
            </a:r>
          </a:p>
          <a:p>
            <a:endParaRPr lang="en-US" sz="1200" i="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Hamilton/Wentworth - Sara and Khadija – no content?</a:t>
            </a:r>
            <a:endParaRPr lang="en-CA" sz="1200" kern="1200" dirty="0" smtClean="0">
              <a:solidFill>
                <a:schemeClr val="tx1"/>
              </a:solidFill>
              <a:effectLst/>
              <a:latin typeface="+mn-lt"/>
              <a:ea typeface="+mn-ea"/>
              <a:cs typeface="+mn-cs"/>
            </a:endParaRPr>
          </a:p>
          <a:p>
            <a:endParaRPr lang="en-CA" sz="1200" b="1" i="1" kern="1200" dirty="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Summer – Thank you for sharing! Questions? Other examples from the audience?</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15</a:t>
            </a:fld>
            <a:endParaRPr lang="en-CA"/>
          </a:p>
        </p:txBody>
      </p:sp>
    </p:spTree>
    <p:extLst>
      <p:ext uri="{BB962C8B-B14F-4D97-AF65-F5344CB8AC3E}">
        <p14:creationId xmlns:p14="http://schemas.microsoft.com/office/powerpoint/2010/main" val="269597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There sure are a lot of community discussions when it comes to workforce and workplace development. Both Regional Literacy Networks and Workforce Planning and Development Boards play critical roles in community facilitation – for sure separately, but here we’re interested in hearing how their collaboration has resulted in more effective community facilitation. This time we’re going to start with our panelists from Hamilton.</a:t>
            </a:r>
          </a:p>
          <a:p>
            <a:endParaRPr lang="en-CA" sz="1200" b="1" i="1"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Hamilton/Wentworth</a:t>
            </a:r>
            <a:r>
              <a:rPr lang="en-CA" sz="1200" kern="1200" dirty="0" smtClean="0">
                <a:solidFill>
                  <a:schemeClr val="tx1"/>
                </a:solidFill>
                <a:effectLst/>
                <a:latin typeface="+mn-lt"/>
                <a:ea typeface="+mn-ea"/>
                <a:cs typeface="+mn-cs"/>
              </a:rPr>
              <a:t> - </a:t>
            </a:r>
            <a:r>
              <a:rPr lang="en-CA" sz="1200" b="1" i="1" kern="1200" dirty="0" smtClean="0">
                <a:solidFill>
                  <a:schemeClr val="tx1"/>
                </a:solidFill>
                <a:effectLst/>
                <a:latin typeface="+mn-lt"/>
                <a:ea typeface="+mn-ea"/>
                <a:cs typeface="+mn-cs"/>
              </a:rPr>
              <a:t>Sara and Khadija </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Community </a:t>
            </a:r>
            <a:r>
              <a:rPr lang="en-CA" sz="1200" kern="1200" dirty="0">
                <a:solidFill>
                  <a:schemeClr val="tx1"/>
                </a:solidFill>
                <a:effectLst/>
                <a:latin typeface="+mn-lt"/>
                <a:ea typeface="+mn-ea"/>
                <a:cs typeface="+mn-cs"/>
              </a:rPr>
              <a:t>Facilitation – In Hamilton we have the Skills Development Flagship committee.  The goal of the committee is to assist individuals who have been marginalized from the labour market to gain access to opportunities for meaningful employment by ensuring that the knowledge and skills of workers match the needs of Hamilton’s economy.  There are currently 93 members on the mailing list from education, training, employment programs and government.  ABEA co-Chairs this committee with an Employment Service provider.  However, we work closely with Workforce Planning Hamilton to add labour market information updates to each meeting agenda.  </a:t>
            </a:r>
          </a:p>
          <a:p>
            <a:endParaRPr lang="en-CA" sz="1200" b="1"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Durham – </a:t>
            </a:r>
            <a:r>
              <a:rPr lang="en-CA" sz="1200" b="1" i="1" kern="1200" dirty="0" err="1" smtClean="0">
                <a:solidFill>
                  <a:schemeClr val="tx1"/>
                </a:solidFill>
                <a:effectLst/>
                <a:latin typeface="+mn-lt"/>
                <a:ea typeface="+mn-ea"/>
                <a:cs typeface="+mn-cs"/>
              </a:rPr>
              <a:t>Jennine</a:t>
            </a:r>
            <a:r>
              <a:rPr lang="en-CA" sz="1200" b="1" i="1" kern="1200" dirty="0" smtClean="0">
                <a:solidFill>
                  <a:schemeClr val="tx1"/>
                </a:solidFill>
                <a:effectLst/>
                <a:latin typeface="+mn-lt"/>
                <a:ea typeface="+mn-ea"/>
                <a:cs typeface="+mn-cs"/>
              </a:rPr>
              <a:t> and Heather</a:t>
            </a:r>
            <a:endParaRPr lang="en-CA" sz="1200" kern="1200" dirty="0" smtClean="0">
              <a:solidFill>
                <a:schemeClr val="tx1"/>
              </a:solidFill>
              <a:effectLst/>
              <a:latin typeface="+mn-lt"/>
              <a:ea typeface="+mn-ea"/>
              <a:cs typeface="+mn-cs"/>
            </a:endParaRPr>
          </a:p>
          <a:p>
            <a:r>
              <a:rPr lang="en-CA" sz="1200" kern="1200" dirty="0" err="1" smtClean="0">
                <a:solidFill>
                  <a:schemeClr val="tx1"/>
                </a:solidFill>
                <a:effectLst/>
                <a:latin typeface="+mn-lt"/>
                <a:ea typeface="+mn-ea"/>
                <a:cs typeface="+mn-cs"/>
              </a:rPr>
              <a:t>LiNDR</a:t>
            </a:r>
            <a:r>
              <a:rPr lang="en-CA" sz="1200" kern="1200" dirty="0" smtClean="0">
                <a:solidFill>
                  <a:schemeClr val="tx1"/>
                </a:solidFill>
                <a:effectLst/>
                <a:latin typeface="+mn-lt"/>
                <a:ea typeface="+mn-ea"/>
                <a:cs typeface="+mn-cs"/>
              </a:rPr>
              <a:t> </a:t>
            </a:r>
            <a:r>
              <a:rPr lang="en-CA" sz="1200" kern="1200" dirty="0">
                <a:solidFill>
                  <a:schemeClr val="tx1"/>
                </a:solidFill>
                <a:effectLst/>
                <a:latin typeface="+mn-lt"/>
                <a:ea typeface="+mn-ea"/>
                <a:cs typeface="+mn-cs"/>
              </a:rPr>
              <a:t>and DWA partners in the area of community facilitation in two key areas. Currently, DWA supports literacy service planning by acting as a key partner communicating local labour market intelligence and brokering relationships with employers where suitable. Twice a year, DWA provides training and dialogue to the LSP committee on local labour market activities.  For ten years, DWA and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co-facilitated the employment service providers in Durham Region in a model similar to LSP and supported not only ten monthly meetings per year but also developed marketing materials, professional development opportunities and performed research tasks as required by the employment services group. This partnership was dissolved regrettably due to capacity and funding issues however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and DWA continue to work closely with employment services and meet with them biannually to share information.</a:t>
            </a:r>
          </a:p>
          <a:p>
            <a:endParaRPr lang="en-CA" sz="120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London/Oxford/Elgin – Tamara and Deb</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Local </a:t>
            </a:r>
            <a:r>
              <a:rPr lang="en-CA" sz="1200" kern="1200" dirty="0">
                <a:solidFill>
                  <a:schemeClr val="tx1"/>
                </a:solidFill>
                <a:effectLst/>
                <a:latin typeface="+mn-lt"/>
                <a:ea typeface="+mn-ea"/>
                <a:cs typeface="+mn-cs"/>
              </a:rPr>
              <a:t>Employment Planning Council  let us pursue our relationship more formally…since the demise of the LEPC, we continue to facilitate community consultations under our individual contracts, but we invite each other to ensure workforce development and skills development tare addressed in tandem.</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Because we formally dated, we see the benefits of working together… If we hadn’t had the opportunity to work together (TK and Deb worked together) then our staff would not have had the opportunity to work together. We now draw upon a much larger skill set than any single organization would have – labour market analysis, information dissemination, plain language/communications, assessment…</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kern="1200" dirty="0">
                <a:solidFill>
                  <a:schemeClr val="tx1"/>
                </a:solidFill>
                <a:effectLst/>
                <a:latin typeface="+mn-lt"/>
                <a:ea typeface="+mn-ea"/>
                <a:cs typeface="+mn-cs"/>
              </a:rPr>
              <a:t>Summer: Great – thanks for these examples. Questions? Other examples from the audience</a:t>
            </a:r>
            <a:r>
              <a:rPr lang="en-CA" sz="1200" b="0" i="1" kern="1200" dirty="0" smtClean="0">
                <a:solidFill>
                  <a:schemeClr val="tx1"/>
                </a:solidFill>
                <a:effectLst/>
                <a:latin typeface="+mn-lt"/>
                <a:ea typeface="+mn-ea"/>
                <a:cs typeface="+mn-cs"/>
              </a:rPr>
              <a:t>?</a:t>
            </a:r>
            <a:endParaRPr lang="en-CA"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B6D69B-3508-4646-97A0-C3A30E501700}" type="slidenum">
              <a:rPr lang="en-CA" smtClean="0"/>
              <a:t>16</a:t>
            </a:fld>
            <a:endParaRPr lang="en-CA"/>
          </a:p>
        </p:txBody>
      </p:sp>
    </p:spTree>
    <p:extLst>
      <p:ext uri="{BB962C8B-B14F-4D97-AF65-F5344CB8AC3E}">
        <p14:creationId xmlns:p14="http://schemas.microsoft.com/office/powerpoint/2010/main" val="70117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next area of collaboration we’d like to explore is </a:t>
            </a:r>
            <a:r>
              <a:rPr lang="en-CA" sz="1200" b="0" i="0" kern="1200" dirty="0" smtClean="0">
                <a:solidFill>
                  <a:schemeClr val="tx1"/>
                </a:solidFill>
                <a:effectLst/>
                <a:latin typeface="+mn-lt"/>
                <a:ea typeface="+mn-ea"/>
                <a:cs typeface="+mn-cs"/>
              </a:rPr>
              <a:t>professional </a:t>
            </a:r>
            <a:r>
              <a:rPr lang="en-CA" sz="1200" b="0" i="0" kern="1200" dirty="0">
                <a:solidFill>
                  <a:schemeClr val="tx1"/>
                </a:solidFill>
                <a:effectLst/>
                <a:latin typeface="+mn-lt"/>
                <a:ea typeface="+mn-ea"/>
                <a:cs typeface="+mn-cs"/>
              </a:rPr>
              <a:t>development. And this time, our panelists from London/Oxford/Elgin will start us off.</a:t>
            </a:r>
          </a:p>
          <a:p>
            <a:endParaRPr lang="en-CA" sz="1200" b="0" i="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London/Oxford/Elgin – Tamara and Deb</a:t>
            </a:r>
            <a:endParaRPr lang="en-CA" sz="1200" b="1" kern="1200" dirty="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 have had the opportunity to offer professional development both to the staff of our own organizations and to the wider community.</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2019 Employ </a:t>
            </a:r>
            <a:r>
              <a:rPr lang="en-CA" sz="1200" kern="1200" dirty="0" err="1" smtClean="0">
                <a:solidFill>
                  <a:schemeClr val="tx1"/>
                </a:solidFill>
                <a:effectLst/>
                <a:latin typeface="+mn-lt"/>
                <a:ea typeface="+mn-ea"/>
                <a:cs typeface="+mn-cs"/>
              </a:rPr>
              <a:t>Improv</a:t>
            </a:r>
            <a:r>
              <a:rPr lang="en-CA" sz="1200" kern="1200" dirty="0" smtClean="0">
                <a:solidFill>
                  <a:schemeClr val="tx1"/>
                </a:solidFill>
                <a:effectLst/>
                <a:latin typeface="+mn-lt"/>
                <a:ea typeface="+mn-ea"/>
                <a:cs typeface="+mn-cs"/>
              </a:rPr>
              <a:t> training was brought to our area through the Local Employment Planning Council, which was a partnership between the Workforce Planning and Development Board and Literacy Link South Central. LLSC staff have been trained and now provide this training to Skills Advance Ontario cohorts and other interested parties.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annual Growing Your Workforce Conference is a Western Region conference organized and supported by Workforce Planning West, the umbrella for the Western Region Workforce Planning Boards, the Learning Network of Ontario West Region, Western Ontario Wardens’ Caucus and some of the Local Immigration Partnerships in the West Region. The conference provides professional development and learning opportunities for employee attraction and retention strategies and the responsibility for being the lead organization on the conference moves around Western Region.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For me, one of the best things about having a close working relationship with the literacy network is that there is someone else to bounce ideas off. I don’t know about you, but </a:t>
            </a:r>
            <a:r>
              <a:rPr lang="en-CA" sz="1200" kern="1200" dirty="0" err="1" smtClean="0">
                <a:solidFill>
                  <a:schemeClr val="tx1"/>
                </a:solidFill>
                <a:effectLst/>
                <a:latin typeface="+mn-lt"/>
                <a:ea typeface="+mn-ea"/>
                <a:cs typeface="+mn-cs"/>
              </a:rPr>
              <a:t>Covid</a:t>
            </a:r>
            <a:r>
              <a:rPr lang="en-CA" sz="1200" kern="1200" dirty="0" smtClean="0">
                <a:solidFill>
                  <a:schemeClr val="tx1"/>
                </a:solidFill>
                <a:effectLst/>
                <a:latin typeface="+mn-lt"/>
                <a:ea typeface="+mn-ea"/>
                <a:cs typeface="+mn-cs"/>
              </a:rPr>
              <a:t> has really created a feeling of isolation from other E.D.s, but we can share experiences and knowledge and planning, which takes some of the load away. Tamara and I have both saved time in passing </a:t>
            </a:r>
            <a:r>
              <a:rPr lang="en-CA" sz="1200" kern="1200" dirty="0" err="1" smtClean="0">
                <a:solidFill>
                  <a:schemeClr val="tx1"/>
                </a:solidFill>
                <a:effectLst/>
                <a:latin typeface="+mn-lt"/>
                <a:ea typeface="+mn-ea"/>
                <a:cs typeface="+mn-cs"/>
              </a:rPr>
              <a:t>Covid</a:t>
            </a:r>
            <a:r>
              <a:rPr lang="en-CA" sz="1200" kern="1200" dirty="0" smtClean="0">
                <a:solidFill>
                  <a:schemeClr val="tx1"/>
                </a:solidFill>
                <a:effectLst/>
                <a:latin typeface="+mn-lt"/>
                <a:ea typeface="+mn-ea"/>
                <a:cs typeface="+mn-cs"/>
              </a:rPr>
              <a:t> policies and procedures back and forth and keeping each other informed of any new information that comes across our email. We’ve also come up with more ideas for projects than we’ll ever write. This kind of brainstorming is invaluable.</a:t>
            </a:r>
          </a:p>
          <a:p>
            <a:endParaRPr lang="en-CA" sz="120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Durham – </a:t>
            </a:r>
            <a:r>
              <a:rPr lang="en-CA" sz="1200" b="1" i="1" kern="1200" dirty="0" err="1" smtClean="0">
                <a:solidFill>
                  <a:schemeClr val="tx1"/>
                </a:solidFill>
                <a:effectLst/>
                <a:latin typeface="+mn-lt"/>
                <a:ea typeface="+mn-ea"/>
                <a:cs typeface="+mn-cs"/>
              </a:rPr>
              <a:t>Jennine</a:t>
            </a:r>
            <a:r>
              <a:rPr lang="en-CA" sz="1200" b="1" i="1" kern="1200" dirty="0" smtClean="0">
                <a:solidFill>
                  <a:schemeClr val="tx1"/>
                </a:solidFill>
                <a:effectLst/>
                <a:latin typeface="+mn-lt"/>
                <a:ea typeface="+mn-ea"/>
                <a:cs typeface="+mn-cs"/>
              </a:rPr>
              <a:t> and Heather</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DWA has worked with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to support professional development not only of literacy program staff but also employment services, Ontario works and other community partners. While DWA had LEPC funding, it supported and delivered an annual employment and literacy services conference (Partners in Literacy and Employment Services) for Durham agencies which provided extensive training and professional development.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contributed to this initiative with coordination and planning support. While the LEPC is no longer funded and resources are tight,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and DWA continue to work together to facilitate joint professional development events – each year DWA and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plan out the delivery of various presentations and training jointly by leveraging contacts, utilizing organizational contacts or delivering sessions on local labour market issues directly. </a:t>
            </a:r>
          </a:p>
          <a:p>
            <a:endParaRPr lang="en-CA" sz="1200" kern="1200" dirty="0">
              <a:solidFill>
                <a:schemeClr val="tx1"/>
              </a:solidFill>
              <a:effectLst/>
              <a:latin typeface="+mn-lt"/>
              <a:ea typeface="+mn-ea"/>
              <a:cs typeface="+mn-cs"/>
            </a:endParaRPr>
          </a:p>
          <a:p>
            <a:r>
              <a:rPr lang="en-CA" sz="1200" b="1" i="1" kern="1200" dirty="0">
                <a:solidFill>
                  <a:schemeClr val="tx1"/>
                </a:solidFill>
                <a:effectLst/>
                <a:latin typeface="+mn-lt"/>
                <a:ea typeface="+mn-ea"/>
                <a:cs typeface="+mn-cs"/>
              </a:rPr>
              <a:t>Summer: No examples from Hamilton/Wentworth</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Thank you for sharing these excellent professional development opportunities. Questions? Other </a:t>
            </a:r>
            <a:r>
              <a:rPr lang="en-CA" sz="1200" b="0" i="0" kern="1200" dirty="0">
                <a:solidFill>
                  <a:schemeClr val="tx1"/>
                </a:solidFill>
                <a:effectLst/>
                <a:latin typeface="+mn-lt"/>
                <a:ea typeface="+mn-ea"/>
                <a:cs typeface="+mn-cs"/>
              </a:rPr>
              <a:t>examples from the audience?</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17</a:t>
            </a:fld>
            <a:endParaRPr lang="en-CA"/>
          </a:p>
        </p:txBody>
      </p:sp>
    </p:spTree>
    <p:extLst>
      <p:ext uri="{BB962C8B-B14F-4D97-AF65-F5344CB8AC3E}">
        <p14:creationId xmlns:p14="http://schemas.microsoft.com/office/powerpoint/2010/main" val="354440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So far, we’ve talked about some of the more public ways that Workforce Planning Boards and Regional Literacy Networks have partnered to advance workforce and workplace development. But a lot of work happens between these two groups behind the scenes as these organizations plan together and leverage each others’ funding and funding from other sources to address local goals. Let’s hear from </a:t>
            </a:r>
            <a:r>
              <a:rPr lang="en-CA" sz="1200" b="0" i="0" kern="1200" dirty="0" smtClean="0">
                <a:solidFill>
                  <a:schemeClr val="tx1"/>
                </a:solidFill>
                <a:effectLst/>
                <a:latin typeface="+mn-lt"/>
                <a:ea typeface="+mn-ea"/>
                <a:cs typeface="+mn-cs"/>
              </a:rPr>
              <a:t>Durham Region about this. </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Durham – </a:t>
            </a:r>
            <a:r>
              <a:rPr lang="en-CA" sz="1200" b="1" i="1" kern="1200" dirty="0" err="1" smtClean="0">
                <a:solidFill>
                  <a:schemeClr val="tx1"/>
                </a:solidFill>
                <a:effectLst/>
                <a:latin typeface="+mn-lt"/>
                <a:ea typeface="+mn-ea"/>
                <a:cs typeface="+mn-cs"/>
              </a:rPr>
              <a:t>Jennine</a:t>
            </a:r>
            <a:r>
              <a:rPr lang="en-CA" sz="1200" b="1" i="1" kern="1200" dirty="0" smtClean="0">
                <a:solidFill>
                  <a:schemeClr val="tx1"/>
                </a:solidFill>
                <a:effectLst/>
                <a:latin typeface="+mn-lt"/>
                <a:ea typeface="+mn-ea"/>
                <a:cs typeface="+mn-cs"/>
              </a:rPr>
              <a:t> and Heather</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DWA and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work in concert to develop their annual business plans. To this end, each year they insert partnership deliverables that will leverage their organizational strengths – for instance business plan items on clear language sector profiles, research into micro credentials contextualized for literacy programming and most recently, joint approaches to equity, diversity and inclusion approaches such as the development of research standards and </a:t>
            </a:r>
            <a:r>
              <a:rPr lang="en-CA" sz="1200" kern="1200" dirty="0" err="1">
                <a:solidFill>
                  <a:schemeClr val="tx1"/>
                </a:solidFill>
                <a:effectLst/>
                <a:latin typeface="+mn-lt"/>
                <a:ea typeface="+mn-ea"/>
                <a:cs typeface="+mn-cs"/>
              </a:rPr>
              <a:t>edi</a:t>
            </a:r>
            <a:r>
              <a:rPr lang="en-CA" sz="1200" kern="1200" dirty="0">
                <a:solidFill>
                  <a:schemeClr val="tx1"/>
                </a:solidFill>
                <a:effectLst/>
                <a:latin typeface="+mn-lt"/>
                <a:ea typeface="+mn-ea"/>
                <a:cs typeface="+mn-cs"/>
              </a:rPr>
              <a:t>. Sometimes these partnership items are equally shared while others provide the agencies for support roles. Other supports to business planning occur with DWA acting as a community lead on any issue related to the local labour market and workplace development – they provide context, research and intelligence that is used to create relevant literacy business plan directions and write/research components of a literacy service plan supplemental report such as the most recent labour market pandemic recovery scenarios. </a:t>
            </a:r>
          </a:p>
          <a:p>
            <a:endParaRPr lang="en-CA" sz="120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London/Oxford/Elgin – Tamara and Deb</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SDF applications</a:t>
            </a:r>
          </a:p>
          <a:p>
            <a:r>
              <a:rPr lang="en-CA" sz="1200" kern="1200" dirty="0">
                <a:solidFill>
                  <a:schemeClr val="tx1"/>
                </a:solidFill>
                <a:effectLst/>
                <a:latin typeface="+mn-lt"/>
                <a:ea typeface="+mn-ea"/>
                <a:cs typeface="+mn-cs"/>
              </a:rPr>
              <a:t>Partnerships are deliberate and are built into proposals and business plan items from the get go. Planning Board has data people and great communication abilities. Plus the connections to employers. Enable sus to take a broader look at issues – employer relationship development as well as skills development. We don’t need to compete with each other – we collaborate. Other proposals – Planning Board brings labour market/workforce development perspective and we bring skills development to the table.</a:t>
            </a:r>
          </a:p>
          <a:p>
            <a:endParaRPr lang="en-CA" sz="120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Hamilton/Wentworth</a:t>
            </a:r>
            <a:r>
              <a:rPr lang="en-CA" sz="1200" kern="1200" dirty="0" smtClean="0">
                <a:solidFill>
                  <a:schemeClr val="tx1"/>
                </a:solidFill>
                <a:effectLst/>
                <a:latin typeface="+mn-lt"/>
                <a:ea typeface="+mn-ea"/>
                <a:cs typeface="+mn-cs"/>
              </a:rPr>
              <a:t> – </a:t>
            </a:r>
            <a:r>
              <a:rPr lang="en-CA" sz="1200" b="1" i="1" kern="1200" dirty="0" smtClean="0">
                <a:solidFill>
                  <a:schemeClr val="tx1"/>
                </a:solidFill>
                <a:effectLst/>
                <a:latin typeface="+mn-lt"/>
                <a:ea typeface="+mn-ea"/>
                <a:cs typeface="+mn-cs"/>
              </a:rPr>
              <a:t>Sara and Khadija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Ongoing/annual </a:t>
            </a:r>
            <a:r>
              <a:rPr lang="en-CA" sz="1200" kern="1200" dirty="0">
                <a:solidFill>
                  <a:schemeClr val="tx1"/>
                </a:solidFill>
                <a:effectLst/>
                <a:latin typeface="+mn-lt"/>
                <a:ea typeface="+mn-ea"/>
                <a:cs typeface="+mn-cs"/>
              </a:rPr>
              <a:t>consultations – ABEA and WPH always include consultations with each other re: the labour market plan and the literacy service plan.  We have partnered on deliverables throughout the years.  We also contribute to each others’ newsletters as needed to share updates with our respective networks.  In 2022-2023 we’ll be partnering on a deliverable/project around an Apprenticeship Toolkit as mentioned above</a:t>
            </a:r>
            <a:r>
              <a:rPr lang="en-CA" sz="1200" kern="1200" dirty="0" smtClean="0">
                <a:solidFill>
                  <a:schemeClr val="tx1"/>
                </a:solidFill>
                <a:effectLst/>
                <a:latin typeface="+mn-lt"/>
                <a:ea typeface="+mn-ea"/>
                <a:cs typeface="+mn-cs"/>
              </a:rPr>
              <a:t>.</a:t>
            </a:r>
          </a:p>
          <a:p>
            <a:pPr lvl="0"/>
            <a:endParaRPr lang="en-CA" sz="1200" kern="1200" dirty="0">
              <a:solidFill>
                <a:schemeClr val="tx1"/>
              </a:solidFill>
              <a:effectLst/>
              <a:latin typeface="+mn-lt"/>
              <a:ea typeface="+mn-ea"/>
              <a:cs typeface="+mn-cs"/>
            </a:endParaRPr>
          </a:p>
          <a:p>
            <a:pPr lvl="0"/>
            <a:r>
              <a:rPr lang="en-CA" sz="1200" kern="1200" dirty="0" err="1">
                <a:solidFill>
                  <a:schemeClr val="tx1"/>
                </a:solidFill>
                <a:effectLst/>
                <a:latin typeface="+mn-lt"/>
                <a:ea typeface="+mn-ea"/>
                <a:cs typeface="+mn-cs"/>
              </a:rPr>
              <a:t>EmployerOne</a:t>
            </a:r>
            <a:r>
              <a:rPr lang="en-CA" sz="1200" kern="1200" dirty="0">
                <a:solidFill>
                  <a:schemeClr val="tx1"/>
                </a:solidFill>
                <a:effectLst/>
                <a:latin typeface="+mn-lt"/>
                <a:ea typeface="+mn-ea"/>
                <a:cs typeface="+mn-cs"/>
              </a:rPr>
              <a:t> 2019 – ABEA contributed 3 questions to the annual survey around workforce literacy.  This resulted in 82 local employers wanting more information about workforce literacy supports through LBS. </a:t>
            </a:r>
          </a:p>
          <a:p>
            <a:pPr lvl="0"/>
            <a:endParaRPr lang="en-CA" sz="1200" kern="1200" dirty="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Summer – What great examples of the work being done behind-the-scenes! Questions? Other examples from the audience?</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B6D69B-3508-4646-97A0-C3A30E501700}" type="slidenum">
              <a:rPr lang="en-CA" smtClean="0"/>
              <a:t>18</a:t>
            </a:fld>
            <a:endParaRPr lang="en-CA"/>
          </a:p>
        </p:txBody>
      </p:sp>
    </p:spTree>
    <p:extLst>
      <p:ext uri="{BB962C8B-B14F-4D97-AF65-F5344CB8AC3E}">
        <p14:creationId xmlns:p14="http://schemas.microsoft.com/office/powerpoint/2010/main" val="419203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last topic we’re going to look at today is Labour Market Information – affectionately known as LMI. </a:t>
            </a:r>
            <a:r>
              <a:rPr lang="en-CA" sz="1200" b="0" i="0" kern="1200" dirty="0" smtClean="0">
                <a:solidFill>
                  <a:schemeClr val="tx1"/>
                </a:solidFill>
                <a:effectLst/>
                <a:latin typeface="+mn-lt"/>
                <a:ea typeface="+mn-ea"/>
                <a:cs typeface="+mn-cs"/>
              </a:rPr>
              <a:t>Simply </a:t>
            </a:r>
            <a:r>
              <a:rPr lang="en-CA" sz="1200" b="0" i="0" kern="1200" dirty="0">
                <a:solidFill>
                  <a:schemeClr val="tx1"/>
                </a:solidFill>
                <a:effectLst/>
                <a:latin typeface="+mn-lt"/>
                <a:ea typeface="+mn-ea"/>
                <a:cs typeface="+mn-cs"/>
              </a:rPr>
              <a:t>put, Workforce Planning Boards are producers of local LMI and Reginal Literacy Networks and their programs are consumers of LMI – as they work to support adult learners with employment goals. Some of you may be envisioning graphs full of stats and large, complex reports when you hear </a:t>
            </a:r>
            <a:r>
              <a:rPr lang="en-CA" sz="1200" b="0" i="0" kern="1200" dirty="0" smtClean="0">
                <a:solidFill>
                  <a:schemeClr val="tx1"/>
                </a:solidFill>
                <a:effectLst/>
                <a:latin typeface="+mn-lt"/>
                <a:ea typeface="+mn-ea"/>
                <a:cs typeface="+mn-cs"/>
              </a:rPr>
              <a:t>the term LMI</a:t>
            </a:r>
            <a:r>
              <a:rPr lang="en-CA" sz="1200" b="0" i="0" kern="1200" dirty="0">
                <a:solidFill>
                  <a:schemeClr val="tx1"/>
                </a:solidFill>
                <a:effectLst/>
                <a:latin typeface="+mn-lt"/>
                <a:ea typeface="+mn-ea"/>
                <a:cs typeface="+mn-cs"/>
              </a:rPr>
              <a:t>, but we think you’ll be interested to hear the variety of ways that Workforce Planning Boards and Regional Literacy networks have partnered to use and promote Labour Market Information in their </a:t>
            </a:r>
            <a:r>
              <a:rPr lang="en-CA" sz="1200" b="0" i="0" kern="1200" dirty="0" smtClean="0">
                <a:solidFill>
                  <a:schemeClr val="tx1"/>
                </a:solidFill>
                <a:effectLst/>
                <a:latin typeface="+mn-lt"/>
                <a:ea typeface="+mn-ea"/>
                <a:cs typeface="+mn-cs"/>
              </a:rPr>
              <a:t>communities. </a:t>
            </a:r>
            <a:r>
              <a:rPr lang="en-CA" sz="1200" kern="1200" dirty="0" smtClean="0">
                <a:solidFill>
                  <a:schemeClr val="tx1"/>
                </a:solidFill>
                <a:effectLst/>
                <a:latin typeface="+mn-lt"/>
                <a:ea typeface="+mn-ea"/>
                <a:cs typeface="+mn-cs"/>
              </a:rPr>
              <a:t>First up, let’s here from our friends in Hamilton Wentworth.</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Hamilton/Wentworth</a:t>
            </a:r>
            <a:r>
              <a:rPr lang="en-CA" sz="1200" kern="1200" dirty="0" smtClean="0">
                <a:solidFill>
                  <a:schemeClr val="tx1"/>
                </a:solidFill>
                <a:effectLst/>
                <a:latin typeface="+mn-lt"/>
                <a:ea typeface="+mn-ea"/>
                <a:cs typeface="+mn-cs"/>
              </a:rPr>
              <a:t> - </a:t>
            </a:r>
            <a:r>
              <a:rPr lang="en-CA" sz="1200" b="1" i="1" kern="1200" dirty="0" smtClean="0">
                <a:solidFill>
                  <a:schemeClr val="tx1"/>
                </a:solidFill>
                <a:effectLst/>
                <a:latin typeface="+mn-lt"/>
                <a:ea typeface="+mn-ea"/>
                <a:cs typeface="+mn-cs"/>
              </a:rPr>
              <a:t>Sara and Khadija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ABEA</a:t>
            </a:r>
            <a:r>
              <a:rPr lang="en-CA" sz="1200" kern="1200" dirty="0">
                <a:solidFill>
                  <a:schemeClr val="tx1"/>
                </a:solidFill>
                <a:effectLst/>
                <a:latin typeface="+mn-lt"/>
                <a:ea typeface="+mn-ea"/>
                <a:cs typeface="+mn-cs"/>
              </a:rPr>
              <a:t>, in partnership with WPH and others, developed </a:t>
            </a:r>
            <a:r>
              <a:rPr lang="en-CA" sz="1200" u="sng" kern="1200" dirty="0">
                <a:solidFill>
                  <a:schemeClr val="tx1"/>
                </a:solidFill>
                <a:effectLst/>
                <a:latin typeface="+mn-lt"/>
                <a:ea typeface="+mn-ea"/>
                <a:cs typeface="+mn-cs"/>
                <a:hlinkClick r:id="rId3"/>
              </a:rPr>
              <a:t>career ladder frameworks</a:t>
            </a:r>
            <a:r>
              <a:rPr lang="en-CA" sz="1200" kern="1200" dirty="0">
                <a:solidFill>
                  <a:schemeClr val="tx1"/>
                </a:solidFill>
                <a:effectLst/>
                <a:latin typeface="+mn-lt"/>
                <a:ea typeface="+mn-ea"/>
                <a:cs typeface="+mn-cs"/>
              </a:rPr>
              <a:t> for in-demand jobs in the manufacturing and health care sectors in Hamilton, Niagara, Brantford and Haldimand-Norfolk.  </a:t>
            </a:r>
            <a:r>
              <a:rPr lang="en-CA" sz="1200" kern="1200" dirty="0" smtClean="0">
                <a:solidFill>
                  <a:schemeClr val="tx1"/>
                </a:solidFill>
                <a:effectLst/>
                <a:latin typeface="+mn-lt"/>
                <a:ea typeface="+mn-ea"/>
                <a:cs typeface="+mn-cs"/>
              </a:rPr>
              <a:t>These </a:t>
            </a:r>
            <a:r>
              <a:rPr lang="en-CA" sz="1200" kern="1200" dirty="0">
                <a:solidFill>
                  <a:schemeClr val="tx1"/>
                </a:solidFill>
                <a:effectLst/>
                <a:latin typeface="+mn-lt"/>
                <a:ea typeface="+mn-ea"/>
                <a:cs typeface="+mn-cs"/>
              </a:rPr>
              <a:t>ladders show the skills you need for entry-level jobs and how they can lead to mid-level jobs.  Our goal is to help people explore in-demand jobs and the skills and training needed to get those jobs. </a:t>
            </a:r>
          </a:p>
          <a:p>
            <a:r>
              <a:rPr lang="en-CA" sz="1200" kern="1200" dirty="0">
                <a:solidFill>
                  <a:schemeClr val="tx1"/>
                </a:solidFill>
                <a:effectLst/>
                <a:latin typeface="+mn-lt"/>
                <a:ea typeface="+mn-ea"/>
                <a:cs typeface="+mn-cs"/>
              </a:rPr>
              <a:t>The frameworks have</a:t>
            </a:r>
          </a:p>
          <a:p>
            <a:pPr marL="228600" lvl="0" indent="-228600">
              <a:buFont typeface="Arial" panose="020B0604020202020204" pitchFamily="34" charset="0"/>
              <a:buChar char="•"/>
            </a:pPr>
            <a:r>
              <a:rPr lang="en-CA" sz="1200" kern="1200" dirty="0">
                <a:solidFill>
                  <a:schemeClr val="tx1"/>
                </a:solidFill>
                <a:effectLst/>
                <a:latin typeface="+mn-lt"/>
                <a:ea typeface="+mn-ea"/>
                <a:cs typeface="+mn-cs"/>
              </a:rPr>
              <a:t>job information about entry and mid-level jobs (like wages, outlook, etc.)</a:t>
            </a:r>
          </a:p>
          <a:p>
            <a:pPr marL="228600" lvl="0" indent="-228600">
              <a:buFont typeface="Arial" panose="020B0604020202020204" pitchFamily="34" charset="0"/>
              <a:buChar char="•"/>
            </a:pPr>
            <a:r>
              <a:rPr lang="en-CA" sz="1200" kern="1200" dirty="0">
                <a:solidFill>
                  <a:schemeClr val="tx1"/>
                </a:solidFill>
                <a:effectLst/>
                <a:latin typeface="+mn-lt"/>
                <a:ea typeface="+mn-ea"/>
                <a:cs typeface="+mn-cs"/>
              </a:rPr>
              <a:t>the skills needed for those positions</a:t>
            </a:r>
          </a:p>
          <a:p>
            <a:pPr marL="228600" lvl="0" indent="-228600">
              <a:buFont typeface="Arial" panose="020B0604020202020204" pitchFamily="34" charset="0"/>
              <a:buChar char="•"/>
            </a:pPr>
            <a:r>
              <a:rPr lang="en-CA" sz="1200" kern="1200" dirty="0">
                <a:solidFill>
                  <a:schemeClr val="tx1"/>
                </a:solidFill>
                <a:effectLst/>
                <a:latin typeface="+mn-lt"/>
                <a:ea typeface="+mn-ea"/>
                <a:cs typeface="+mn-cs"/>
              </a:rPr>
              <a:t>lists of training available to help you gain the skills you need </a:t>
            </a:r>
          </a:p>
          <a:p>
            <a:r>
              <a:rPr lang="en-CA" sz="1200" kern="1200" dirty="0">
                <a:solidFill>
                  <a:schemeClr val="tx1"/>
                </a:solidFill>
                <a:effectLst/>
                <a:latin typeface="+mn-lt"/>
                <a:ea typeface="+mn-ea"/>
                <a:cs typeface="+mn-cs"/>
              </a:rPr>
              <a:t>We have submitted a joint Skills Development Fund proposal with all of the partners to continue this work to include an additional 8 sectors.</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Project New Skills (2010-2011) – Mohawk College led this project – the focus was to support those that were displaced from the manufacturing sector.  Mohawk College developed a targeted training program.  WPH and ABEA partnered to create a training workshop for literacy and employment practitioners around labour market information, tools, essential skills and the connections between LBS and employment programs.  ABEA has continued to update this workshop and we continue to use it as needed to support service coordination - </a:t>
            </a:r>
            <a:r>
              <a:rPr lang="en-CA" sz="1200" u="sng" kern="1200" dirty="0">
                <a:solidFill>
                  <a:schemeClr val="tx1"/>
                </a:solidFill>
                <a:effectLst/>
                <a:latin typeface="+mn-lt"/>
                <a:ea typeface="+mn-ea"/>
                <a:cs typeface="+mn-cs"/>
                <a:hlinkClick r:id="rId4"/>
              </a:rPr>
              <a:t>https://abea.on.ca/labour-market-information-and-essential-skills-for-lbs-and-es-practitioners/</a:t>
            </a:r>
            <a:r>
              <a:rPr lang="en-CA"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London/Oxford/Elgin – Tamara and Deb</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Workforce Planning and Development Board produces many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pieces from interactive visuals to full reports and the audiences for these materials will vary from novices in reading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information to other researchers who rely on the information we provide to accurately reflect our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local introduction of our Local Jobs Hub tools modelled on the </a:t>
            </a:r>
            <a:r>
              <a:rPr lang="en-US" sz="1200" kern="1200" dirty="0" err="1" smtClean="0">
                <a:solidFill>
                  <a:schemeClr val="tx1"/>
                </a:solidFill>
                <a:effectLst/>
                <a:latin typeface="+mn-lt"/>
                <a:ea typeface="+mn-ea"/>
                <a:cs typeface="+mn-cs"/>
              </a:rPr>
              <a:t>WEJobs</a:t>
            </a:r>
            <a:r>
              <a:rPr lang="en-US" sz="1200" kern="1200" dirty="0" smtClean="0">
                <a:solidFill>
                  <a:schemeClr val="tx1"/>
                </a:solidFill>
                <a:effectLst/>
                <a:latin typeface="+mn-lt"/>
                <a:ea typeface="+mn-ea"/>
                <a:cs typeface="+mn-cs"/>
              </a:rPr>
              <a:t> Tools created by Workforce Windsor Essex, we were able to provide real-time LMI for our area. LLSC created 20 Local Jobs Hub activities to use with adults with employment goals. The activities make LMI more accessible and useable by the general population. They also take the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information and ask “so what does this mean for service delivery?” creating the tie back to planning for literacy services.</a:t>
            </a:r>
          </a:p>
          <a:p>
            <a:endParaRPr lang="en-US" sz="1200" b="1" i="1"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Durham – </a:t>
            </a:r>
            <a:r>
              <a:rPr lang="en-CA" sz="1200" b="1" i="1" kern="1200" dirty="0" err="1" smtClean="0">
                <a:solidFill>
                  <a:schemeClr val="tx1"/>
                </a:solidFill>
                <a:effectLst/>
                <a:latin typeface="+mn-lt"/>
                <a:ea typeface="+mn-ea"/>
                <a:cs typeface="+mn-cs"/>
              </a:rPr>
              <a:t>Jennine</a:t>
            </a:r>
            <a:r>
              <a:rPr lang="en-CA" sz="1200" b="1" i="1" kern="1200" dirty="0" smtClean="0">
                <a:solidFill>
                  <a:schemeClr val="tx1"/>
                </a:solidFill>
                <a:effectLst/>
                <a:latin typeface="+mn-lt"/>
                <a:ea typeface="+mn-ea"/>
                <a:cs typeface="+mn-cs"/>
              </a:rPr>
              <a:t> and Heather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DWA </a:t>
            </a:r>
            <a:r>
              <a:rPr lang="en-CA" sz="1200" kern="1200" dirty="0">
                <a:solidFill>
                  <a:schemeClr val="tx1"/>
                </a:solidFill>
                <a:effectLst/>
                <a:latin typeface="+mn-lt"/>
                <a:ea typeface="+mn-ea"/>
                <a:cs typeface="+mn-cs"/>
              </a:rPr>
              <a:t>provides Durham Region with a tremendous amount of labour market information that is gleaned from research, statistical and data analysis as well as customized local surveying which is peer reviewed. No only is this information useful for planning and curricular purposes. DWA provides labour market information that has formed an employment picture of our region that helps direct literacy and employment programs in directing their energies appropriately to emerging employment and training trends. DWA is the first point of contact when local employers or action centres request training or supports – they can help prioritize the request, direct efforts towards matching needs in the community and refine efforts to attach learners and job seekers to opportunities.  DWA and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also are developing new approaches to researching and meeting the needs of the labour market through an equity, diversity and inclusion lens. To this end, </a:t>
            </a:r>
            <a:r>
              <a:rPr lang="en-CA" sz="1200" kern="1200" dirty="0" err="1">
                <a:solidFill>
                  <a:schemeClr val="tx1"/>
                </a:solidFill>
                <a:effectLst/>
                <a:latin typeface="+mn-lt"/>
                <a:ea typeface="+mn-ea"/>
                <a:cs typeface="+mn-cs"/>
              </a:rPr>
              <a:t>LiNDR</a:t>
            </a:r>
            <a:r>
              <a:rPr lang="en-CA" sz="1200" kern="1200" dirty="0">
                <a:solidFill>
                  <a:schemeClr val="tx1"/>
                </a:solidFill>
                <a:effectLst/>
                <a:latin typeface="+mn-lt"/>
                <a:ea typeface="+mn-ea"/>
                <a:cs typeface="+mn-cs"/>
              </a:rPr>
              <a:t> is cultivating contacts to develop approaches as well as working with literacy programs to refine assessment and curricular materials – DWA is working on analysis of equity, diversity and inclusion issues within the labour market as well as defining and integrating </a:t>
            </a:r>
            <a:r>
              <a:rPr lang="en-CA" sz="1200" kern="1200" dirty="0" err="1">
                <a:solidFill>
                  <a:schemeClr val="tx1"/>
                </a:solidFill>
                <a:effectLst/>
                <a:latin typeface="+mn-lt"/>
                <a:ea typeface="+mn-ea"/>
                <a:cs typeface="+mn-cs"/>
              </a:rPr>
              <a:t>edi</a:t>
            </a:r>
            <a:r>
              <a:rPr lang="en-CA" sz="1200" kern="1200" dirty="0">
                <a:solidFill>
                  <a:schemeClr val="tx1"/>
                </a:solidFill>
                <a:effectLst/>
                <a:latin typeface="+mn-lt"/>
                <a:ea typeface="+mn-ea"/>
                <a:cs typeface="+mn-cs"/>
              </a:rPr>
              <a:t> research standards. This important work is entirely partnership based and represents the most recent pairing of our mutual interests in a practical manner. </a:t>
            </a:r>
          </a:p>
          <a:p>
            <a:endParaRPr lang="en-CA" sz="1200" kern="1200" dirty="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Summer – It’s great to hear the many ways that sharing Labour Market Information has strengthened your relationships and your communities. Questions? Other examples from the audience?</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B6D69B-3508-4646-97A0-C3A30E501700}" type="slidenum">
              <a:rPr lang="en-CA" smtClean="0"/>
              <a:t>19</a:t>
            </a:fld>
            <a:endParaRPr lang="en-CA"/>
          </a:p>
        </p:txBody>
      </p:sp>
    </p:spTree>
    <p:extLst>
      <p:ext uri="{BB962C8B-B14F-4D97-AF65-F5344CB8AC3E}">
        <p14:creationId xmlns:p14="http://schemas.microsoft.com/office/powerpoint/2010/main" val="289249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would like to begin by acknowledging the Indigenous Peoples of all the lands that we are on today. While we meet today on a virtual platform, we would like to take a moment to acknowledge the importance of the lands, which we each call home. We do this to reaffirm our commitment and responsibility in improving relationships between nations and to improving our own understanding of local Indigenous peoples and their cultures. From coast to coast to coast, we acknowledge the ancestral and </a:t>
            </a:r>
            <a:r>
              <a:rPr lang="en-US" sz="1200" b="0" i="0" kern="1200" dirty="0" err="1">
                <a:solidFill>
                  <a:schemeClr val="tx1"/>
                </a:solidFill>
                <a:effectLst/>
                <a:latin typeface="+mn-lt"/>
                <a:ea typeface="+mn-ea"/>
                <a:cs typeface="+mn-cs"/>
              </a:rPr>
              <a:t>unceded</a:t>
            </a:r>
            <a:r>
              <a:rPr lang="en-US" sz="1200" b="0" i="0" kern="1200" dirty="0">
                <a:solidFill>
                  <a:schemeClr val="tx1"/>
                </a:solidFill>
                <a:effectLst/>
                <a:latin typeface="+mn-lt"/>
                <a:ea typeface="+mn-ea"/>
                <a:cs typeface="+mn-cs"/>
              </a:rPr>
              <a:t> territory of all the Inuit, Métis, and First Nations people that call this land home."</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a:t>
            </a:fld>
            <a:endParaRPr lang="en-CA"/>
          </a:p>
        </p:txBody>
      </p:sp>
    </p:spTree>
    <p:extLst>
      <p:ext uri="{BB962C8B-B14F-4D97-AF65-F5344CB8AC3E}">
        <p14:creationId xmlns:p14="http://schemas.microsoft.com/office/powerpoint/2010/main" val="234645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that’s the final area we wanted to cover this afternoon.  How’s everyone feeling? Any specific questions? Comments? Examples of your own you’d like to share?</a:t>
            </a:r>
          </a:p>
          <a:p>
            <a:endParaRPr lang="en-CA" dirty="0"/>
          </a:p>
          <a:p>
            <a:r>
              <a:rPr lang="en-CA" dirty="0"/>
              <a:t>Banter, banter, banter…</a:t>
            </a:r>
          </a:p>
          <a:p>
            <a:endParaRPr lang="en-CA" dirty="0"/>
          </a:p>
          <a:p>
            <a:r>
              <a:rPr lang="en-CA" dirty="0"/>
              <a:t>Oh…and at the beginning of the presentation we mentioned something about a podcast…</a:t>
            </a:r>
          </a:p>
        </p:txBody>
      </p:sp>
      <p:sp>
        <p:nvSpPr>
          <p:cNvPr id="4" name="Slide Number Placeholder 3"/>
          <p:cNvSpPr>
            <a:spLocks noGrp="1"/>
          </p:cNvSpPr>
          <p:nvPr>
            <p:ph type="sldNum" sz="quarter" idx="5"/>
          </p:nvPr>
        </p:nvSpPr>
        <p:spPr/>
        <p:txBody>
          <a:bodyPr/>
          <a:lstStyle/>
          <a:p>
            <a:fld id="{0AB6D69B-3508-4646-97A0-C3A30E501700}" type="slidenum">
              <a:rPr lang="en-CA" smtClean="0"/>
              <a:t>20</a:t>
            </a:fld>
            <a:endParaRPr lang="en-CA"/>
          </a:p>
        </p:txBody>
      </p:sp>
    </p:spTree>
    <p:extLst>
      <p:ext uri="{BB962C8B-B14F-4D97-AF65-F5344CB8AC3E}">
        <p14:creationId xmlns:p14="http://schemas.microsoft.com/office/powerpoint/2010/main" val="414128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know that most employers are very short on time. We would love it if they all could spend an hour and a half listening to the great work that is done by Literacy and Basic Skills programs to support workforce and workplace literacy.</a:t>
            </a:r>
          </a:p>
          <a:p>
            <a:endParaRPr lang="en-CA" dirty="0"/>
          </a:p>
          <a:p>
            <a:r>
              <a:rPr lang="en-CA" dirty="0"/>
              <a:t>That’s not a realistic dream though. Literacy Northwest is working to develop a much shorter podcast on how Literacy and Basic Skills can support employers. Our goal is to have this podcast ready for promotion and streaming by mid-March so stay tuned!</a:t>
            </a:r>
          </a:p>
        </p:txBody>
      </p:sp>
      <p:sp>
        <p:nvSpPr>
          <p:cNvPr id="4" name="Slide Number Placeholder 3"/>
          <p:cNvSpPr>
            <a:spLocks noGrp="1"/>
          </p:cNvSpPr>
          <p:nvPr>
            <p:ph type="sldNum" sz="quarter" idx="5"/>
          </p:nvPr>
        </p:nvSpPr>
        <p:spPr/>
        <p:txBody>
          <a:bodyPr/>
          <a:lstStyle/>
          <a:p>
            <a:fld id="{0AB6D69B-3508-4646-97A0-C3A30E501700}" type="slidenum">
              <a:rPr lang="en-CA" smtClean="0"/>
              <a:t>21</a:t>
            </a:fld>
            <a:endParaRPr lang="en-CA"/>
          </a:p>
        </p:txBody>
      </p:sp>
    </p:spTree>
    <p:extLst>
      <p:ext uri="{BB962C8B-B14F-4D97-AF65-F5344CB8AC3E}">
        <p14:creationId xmlns:p14="http://schemas.microsoft.com/office/powerpoint/2010/main" val="2247520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finish our time together this afternoon, please take a couple of moments to complete a quick evaluation. We’d love to know what you thought of this afternoon’s webinar. </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22</a:t>
            </a:fld>
            <a:endParaRPr lang="en-CA"/>
          </a:p>
        </p:txBody>
      </p:sp>
    </p:spTree>
    <p:extLst>
      <p:ext uri="{BB962C8B-B14F-4D97-AF65-F5344CB8AC3E}">
        <p14:creationId xmlns:p14="http://schemas.microsoft.com/office/powerpoint/2010/main" val="3207148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you’re interested in finding out more about the Regional Literacy Networks, please check out the Learning Networks of Ontario website. Likewise for the Workforce Planning and Development Boards who also have their own website called Workforce Planning Ontario. Both websites and groups are excellent ways of sharing information throughout the province.</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23</a:t>
            </a:fld>
            <a:endParaRPr lang="en-CA"/>
          </a:p>
        </p:txBody>
      </p:sp>
    </p:spTree>
    <p:extLst>
      <p:ext uri="{BB962C8B-B14F-4D97-AF65-F5344CB8AC3E}">
        <p14:creationId xmlns:p14="http://schemas.microsoft.com/office/powerpoint/2010/main" val="237962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I’d also like to take this time to thank our panelists for sharing their experiences and to thank all of our participants for taking time away from the many other things they could have been doing to spend the past hour plus with us.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One big take away for me from hearing about all these partnerships is that we can often accomplish much more through working collaboratively than we can on our own. Thank you and enjoy the rest of the afternoon.</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24</a:t>
            </a:fld>
            <a:endParaRPr lang="en-CA"/>
          </a:p>
        </p:txBody>
      </p:sp>
    </p:spTree>
    <p:extLst>
      <p:ext uri="{BB962C8B-B14F-4D97-AF65-F5344CB8AC3E}">
        <p14:creationId xmlns:p14="http://schemas.microsoft.com/office/powerpoint/2010/main" val="368273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Today’s webinar, like the rest of the webinars in this series, represents the combined efforts and perspectives of numerous other practitioners and organizations in Literacy and Basic Skills. I would like to take a moment to acknowledge them now</a:t>
            </a:r>
            <a:r>
              <a:rPr kumimoji="0" lang="en-CA"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Gabrielle Lopez from Coalition </a:t>
            </a:r>
            <a:r>
              <a:rPr kumimoji="0" lang="en-CA" sz="1200" b="0" i="0" u="none" strike="noStrike" kern="1200" cap="none" spc="0" normalizeH="0" baseline="0" noProof="0" dirty="0" err="1">
                <a:ln>
                  <a:noFill/>
                </a:ln>
                <a:solidFill>
                  <a:prstClr val="black"/>
                </a:solidFill>
                <a:effectLst/>
                <a:uLnTx/>
                <a:uFillTx/>
                <a:latin typeface="Calibri" panose="020F0502020204030204"/>
                <a:ea typeface="+mn-ea"/>
                <a:cs typeface="+mn-cs"/>
              </a:rPr>
              <a:t>Ontarienne</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de Formation Des </a:t>
            </a:r>
            <a:r>
              <a:rPr kumimoji="0" lang="en-CA" sz="1200" b="0" i="0" u="none" strike="noStrike" kern="1200" cap="none" spc="0" normalizeH="0" baseline="0" noProof="0" dirty="0" err="1">
                <a:ln>
                  <a:noFill/>
                </a:ln>
                <a:solidFill>
                  <a:prstClr val="black"/>
                </a:solidFill>
                <a:effectLst/>
                <a:uLnTx/>
                <a:uFillTx/>
                <a:latin typeface="Calibri" panose="020F0502020204030204"/>
                <a:ea typeface="+mn-ea"/>
                <a:cs typeface="+mn-cs"/>
              </a:rPr>
              <a:t>Adultes</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Sarah Stocker from Contact North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Jennine Agnew-Kate from Literacy Network of Durham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Annemarie Wesolowski from Literacy Northwest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FF0000"/>
                </a:solidFill>
                <a:effectLst/>
                <a:uLnTx/>
                <a:uFillTx/>
                <a:latin typeface="Calibri" panose="020F0502020204030204"/>
                <a:ea typeface="+mn-ea"/>
                <a:cs typeface="+mn-cs"/>
              </a:rPr>
              <a:t>Tamara Kaattari from Literacy Link South Central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Lisa </a:t>
            </a:r>
            <a:r>
              <a:rPr kumimoji="0" lang="en-CA" sz="1200" b="0" i="0" u="none" strike="noStrike" kern="1200" cap="none" spc="0" normalizeH="0" baseline="0" noProof="0" dirty="0" err="1">
                <a:ln>
                  <a:noFill/>
                </a:ln>
                <a:solidFill>
                  <a:prstClr val="black"/>
                </a:solidFill>
                <a:effectLst/>
                <a:uLnTx/>
                <a:uFillTx/>
                <a:latin typeface="Calibri" panose="020F0502020204030204"/>
                <a:ea typeface="+mn-ea"/>
                <a:cs typeface="+mn-cs"/>
              </a:rPr>
              <a:t>Ambaye</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from Rideau Ottawa Valley Learning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Thank you all for your contributions.</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3</a:t>
            </a:fld>
            <a:endParaRPr lang="en-CA"/>
          </a:p>
        </p:txBody>
      </p:sp>
    </p:spTree>
    <p:extLst>
      <p:ext uri="{BB962C8B-B14F-4D97-AF65-F5344CB8AC3E}">
        <p14:creationId xmlns:p14="http://schemas.microsoft.com/office/powerpoint/2010/main" val="255646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We also have six panelists who have joined us today to share specific examples of partnerships between LBS Regional Networks and Workforce Planning and Development boards…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Representing Durham Region, we’ll be hearing from Both </a:t>
            </a:r>
            <a:r>
              <a:rPr lang="en-CA" sz="1200" kern="1200" dirty="0" err="1" smtClean="0">
                <a:solidFill>
                  <a:schemeClr val="tx1"/>
                </a:solidFill>
                <a:effectLst/>
                <a:latin typeface="+mn-lt"/>
                <a:ea typeface="+mn-ea"/>
                <a:cs typeface="+mn-cs"/>
              </a:rPr>
              <a:t>Jennine</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Agner</a:t>
            </a:r>
            <a:r>
              <a:rPr lang="en-CA" sz="1200" kern="1200" dirty="0" smtClean="0">
                <a:solidFill>
                  <a:schemeClr val="tx1"/>
                </a:solidFill>
                <a:effectLst/>
                <a:latin typeface="+mn-lt"/>
                <a:ea typeface="+mn-ea"/>
                <a:cs typeface="+mn-cs"/>
              </a:rPr>
              <a:t>-Kata and Heather McMillan</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Joining us from Hamilton Wentworth we’ll welcome Sara Gill and Khadija </a:t>
            </a:r>
            <a:r>
              <a:rPr lang="en-CA" sz="1200" kern="1200" dirty="0" err="1" smtClean="0">
                <a:solidFill>
                  <a:schemeClr val="tx1"/>
                </a:solidFill>
                <a:effectLst/>
                <a:latin typeface="+mn-lt"/>
                <a:ea typeface="+mn-ea"/>
                <a:cs typeface="+mn-cs"/>
              </a:rPr>
              <a:t>Hamidu</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And from the London Economic Region we’ll be joined by Tamara </a:t>
            </a:r>
            <a:r>
              <a:rPr lang="en-CA" sz="1200" kern="1200" dirty="0" err="1" smtClean="0">
                <a:solidFill>
                  <a:schemeClr val="tx1"/>
                </a:solidFill>
                <a:effectLst/>
                <a:latin typeface="+mn-lt"/>
                <a:ea typeface="+mn-ea"/>
                <a:cs typeface="+mn-cs"/>
              </a:rPr>
              <a:t>Kaattari</a:t>
            </a:r>
            <a:r>
              <a:rPr lang="en-CA" sz="1200" kern="1200" dirty="0" smtClean="0">
                <a:solidFill>
                  <a:schemeClr val="tx1"/>
                </a:solidFill>
                <a:effectLst/>
                <a:latin typeface="+mn-lt"/>
                <a:ea typeface="+mn-ea"/>
                <a:cs typeface="+mn-cs"/>
              </a:rPr>
              <a:t> and Debra </a:t>
            </a:r>
            <a:r>
              <a:rPr lang="en-CA" sz="1200" kern="1200" dirty="0" err="1" smtClean="0">
                <a:solidFill>
                  <a:schemeClr val="tx1"/>
                </a:solidFill>
                <a:effectLst/>
                <a:latin typeface="+mn-lt"/>
                <a:ea typeface="+mn-ea"/>
                <a:cs typeface="+mn-cs"/>
              </a:rPr>
              <a:t>Mountenay</a:t>
            </a:r>
            <a:r>
              <a:rPr lang="en-CA" sz="1200"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B6D69B-3508-4646-97A0-C3A30E501700}" type="slidenum">
              <a:rPr lang="en-CA" smtClean="0"/>
              <a:t>4</a:t>
            </a:fld>
            <a:endParaRPr lang="en-CA"/>
          </a:p>
        </p:txBody>
      </p:sp>
    </p:spTree>
    <p:extLst>
      <p:ext uri="{BB962C8B-B14F-4D97-AF65-F5344CB8AC3E}">
        <p14:creationId xmlns:p14="http://schemas.microsoft.com/office/powerpoint/2010/main" val="85499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purpose of today’s webinar is three-fold. First, we’d like to remind  you of some good work that’s already been done to compile Workforce and Workplace Literacy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Then we’re going to spend the majority of our time together to highlight the work of two different types of organizations – LBS Regional Networks and Workforce Planning and Development Boards. We’re not going to focus on what these groups are doing independently to support workplace and workforce literacy, but rather on how they collaborate to have a positive impact on workforce and workplace literacy.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last, but not least, we’re going to announce the development of a special podcast on how Literacy and Basic Skills programming can support employers. So let’s get started!</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5</a:t>
            </a:fld>
            <a:endParaRPr lang="en-CA"/>
          </a:p>
        </p:txBody>
      </p:sp>
    </p:spTree>
    <p:extLst>
      <p:ext uri="{BB962C8B-B14F-4D97-AF65-F5344CB8AC3E}">
        <p14:creationId xmlns:p14="http://schemas.microsoft.com/office/powerpoint/2010/main" val="362917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I’ve given you the broad brush strokes of what we’re going to be looking at today, but I’d love to take a moment to hear from you – our participants. What would you like to get out of today’s webinar? We have six panelists you’ll be hearing from today. It’s entirely possible that one or more of our panellists can frame their responses to include something specific you’re interested in. Please don’t be shy. You can either raise your hand or share your thoughts in the chat. </a:t>
            </a:r>
          </a:p>
          <a:p>
            <a:endParaRPr lang="en-CA" dirty="0"/>
          </a:p>
          <a:p>
            <a:r>
              <a:rPr lang="en-CA" dirty="0"/>
              <a:t>(Summer – try to tease out some feedback. If none is forthcoming, let participants know that they are welcome at any time to add questions or comments to the chat and there will be several opportunities for participants to ask questions during the webinar. </a:t>
            </a:r>
          </a:p>
        </p:txBody>
      </p:sp>
      <p:sp>
        <p:nvSpPr>
          <p:cNvPr id="4" name="Slide Number Placeholder 3"/>
          <p:cNvSpPr>
            <a:spLocks noGrp="1"/>
          </p:cNvSpPr>
          <p:nvPr>
            <p:ph type="sldNum" sz="quarter" idx="5"/>
          </p:nvPr>
        </p:nvSpPr>
        <p:spPr/>
        <p:txBody>
          <a:bodyPr/>
          <a:lstStyle/>
          <a:p>
            <a:fld id="{0AB6D69B-3508-4646-97A0-C3A30E501700}" type="slidenum">
              <a:rPr lang="en-CA" smtClean="0"/>
              <a:t>6</a:t>
            </a:fld>
            <a:endParaRPr lang="en-CA"/>
          </a:p>
        </p:txBody>
      </p:sp>
    </p:spTree>
    <p:extLst>
      <p:ext uri="{BB962C8B-B14F-4D97-AF65-F5344CB8AC3E}">
        <p14:creationId xmlns:p14="http://schemas.microsoft.com/office/powerpoint/2010/main" val="336340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take a quick look at those resources we mentioned earlier. </a:t>
            </a:r>
            <a:r>
              <a:rPr lang="en-US" dirty="0" smtClean="0"/>
              <a:t>The </a:t>
            </a:r>
            <a:r>
              <a:rPr lang="en-US" dirty="0"/>
              <a:t>Compendium of Workforce and Workplace Literacy Resources was the product of a deliverable last year – designed to acknowledge the many excellent resources that have been developed for and within Literacy and Basic Skills on the topics of workforce and workplace literacy. The goal was to have one centralized location for these resources. </a:t>
            </a:r>
          </a:p>
          <a:p>
            <a:endParaRPr lang="en-US" dirty="0"/>
          </a:p>
          <a:p>
            <a:r>
              <a:rPr lang="en-US" dirty="0"/>
              <a:t>The </a:t>
            </a:r>
            <a:r>
              <a:rPr lang="en-US" dirty="0" smtClean="0"/>
              <a:t>resources </a:t>
            </a:r>
            <a:r>
              <a:rPr lang="en-US" dirty="0"/>
              <a:t>selected for this collection were identified through provincial surveys and then sub-divided into different categories, including Assessment, Occupational-Specific Curricula, Soft Skills, Technology and Equipment, etc. Again, it’s not an exhaustive list, but if you’re not aware of what resources and supports already exist in workforce and workplace literacy, then this resource is a good place to start.</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7</a:t>
            </a:fld>
            <a:endParaRPr lang="en-CA"/>
          </a:p>
        </p:txBody>
      </p:sp>
    </p:spTree>
    <p:extLst>
      <p:ext uri="{BB962C8B-B14F-4D97-AF65-F5344CB8AC3E}">
        <p14:creationId xmlns:p14="http://schemas.microsoft.com/office/powerpoint/2010/main" val="160983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another resource that some of you on today’s webinar may recall. It was produced back in 2012. The resource – Realizing Workforce Potential through Workforce Planning Boards and Regional Literacy Networks – was developed by Essential Skills Ontario and, as the name of the publication suggests, highlighted how Regional Literacy Networks and Workforce Planning Boards could, should and were working together to positively impact local labour markets.</a:t>
            </a:r>
          </a:p>
          <a:p>
            <a:endParaRPr lang="en-CA" dirty="0"/>
          </a:p>
          <a:p>
            <a:r>
              <a:rPr lang="en-CA" dirty="0"/>
              <a:t>Well, now it’s 2022 – ten years later. And the two types of organizations have continued to collaborate over the past decade. We thought it was time to capture innovative partnerships between Workforce Planning Boards and Regional Networks, so a call was put out to gather new examples of partnerships that have emerged. A summary of the results is being presented today but the full follow-up publication will be made available provincially next month. </a:t>
            </a:r>
          </a:p>
        </p:txBody>
      </p:sp>
      <p:sp>
        <p:nvSpPr>
          <p:cNvPr id="4" name="Slide Number Placeholder 3"/>
          <p:cNvSpPr>
            <a:spLocks noGrp="1"/>
          </p:cNvSpPr>
          <p:nvPr>
            <p:ph type="sldNum" sz="quarter" idx="5"/>
          </p:nvPr>
        </p:nvSpPr>
        <p:spPr/>
        <p:txBody>
          <a:bodyPr/>
          <a:lstStyle/>
          <a:p>
            <a:fld id="{0AB6D69B-3508-4646-97A0-C3A30E501700}" type="slidenum">
              <a:rPr lang="en-CA" smtClean="0"/>
              <a:t>8</a:t>
            </a:fld>
            <a:endParaRPr lang="en-CA"/>
          </a:p>
        </p:txBody>
      </p:sp>
    </p:spTree>
    <p:extLst>
      <p:ext uri="{BB962C8B-B14F-4D97-AF65-F5344CB8AC3E}">
        <p14:creationId xmlns:p14="http://schemas.microsoft.com/office/powerpoint/2010/main" val="278053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take a moment for a quick poll. We have a range of participants today – some LBS agencies, some regional LBS network staff, some Workforce Planning </a:t>
            </a:r>
            <a:r>
              <a:rPr lang="en-CA" dirty="0" smtClean="0"/>
              <a:t>Board</a:t>
            </a:r>
            <a:r>
              <a:rPr lang="en-CA" baseline="0" dirty="0" smtClean="0"/>
              <a:t> </a:t>
            </a:r>
            <a:r>
              <a:rPr lang="en-CA" dirty="0" smtClean="0"/>
              <a:t>staff</a:t>
            </a:r>
            <a:r>
              <a:rPr lang="en-CA" dirty="0"/>
              <a:t>…</a:t>
            </a:r>
          </a:p>
          <a:p>
            <a:endParaRPr lang="en-CA" dirty="0"/>
          </a:p>
          <a:p>
            <a:r>
              <a:rPr lang="en-CA" sz="1200" kern="1200" dirty="0" smtClean="0">
                <a:solidFill>
                  <a:schemeClr val="tx1"/>
                </a:solidFill>
                <a:effectLst/>
                <a:latin typeface="+mn-lt"/>
                <a:ea typeface="+mn-ea"/>
                <a:cs typeface="+mn-cs"/>
              </a:rPr>
              <a:t>How regularly are you already speaking with each other? If you work at a Planning Board, are you communicating directly with your regional literacy network or local LBS service providers? And if you work in LBS at either a program or regional network, are you in regular contact with your Workforce Planning and Development Board(s)? We know in some communities that communication and partnerships don’t </a:t>
            </a:r>
            <a:r>
              <a:rPr lang="en-CA" sz="1200" b="1" kern="1200" dirty="0" smtClean="0">
                <a:solidFill>
                  <a:schemeClr val="tx1"/>
                </a:solidFill>
                <a:effectLst/>
                <a:latin typeface="+mn-lt"/>
                <a:ea typeface="+mn-ea"/>
                <a:cs typeface="+mn-cs"/>
              </a:rPr>
              <a:t>only</a:t>
            </a:r>
            <a:r>
              <a:rPr lang="en-CA" sz="1200" kern="1200" dirty="0" smtClean="0">
                <a:solidFill>
                  <a:schemeClr val="tx1"/>
                </a:solidFill>
                <a:effectLst/>
                <a:latin typeface="+mn-lt"/>
                <a:ea typeface="+mn-ea"/>
                <a:cs typeface="+mn-cs"/>
              </a:rPr>
              <a:t> exist between Workforce Planning Boards and LBS Regional Networks. Some networks have huge territories to cover and the Workforce Planning Boards might connect directly with LBS agencies from time to time (and vice versa). We also know that some LBS Regional Networks have multiple Workforce Planning and Development Boards within their networking region.</a:t>
            </a:r>
          </a:p>
          <a:p>
            <a:endParaRPr lang="en-CA" dirty="0"/>
          </a:p>
          <a:p>
            <a:r>
              <a:rPr lang="en-CA" dirty="0"/>
              <a:t>(Summer – to share the results. And note that sometimes leadership and management changes within an organization. If you don’t currently connect much with your Planning Board or Network, that’s OK. Relationships take time to develop!</a:t>
            </a:r>
          </a:p>
        </p:txBody>
      </p:sp>
      <p:sp>
        <p:nvSpPr>
          <p:cNvPr id="4" name="Slide Number Placeholder 3"/>
          <p:cNvSpPr>
            <a:spLocks noGrp="1"/>
          </p:cNvSpPr>
          <p:nvPr>
            <p:ph type="sldNum" sz="quarter" idx="5"/>
          </p:nvPr>
        </p:nvSpPr>
        <p:spPr/>
        <p:txBody>
          <a:bodyPr/>
          <a:lstStyle/>
          <a:p>
            <a:fld id="{0AB6D69B-3508-4646-97A0-C3A30E501700}" type="slidenum">
              <a:rPr lang="en-CA" smtClean="0"/>
              <a:t>9</a:t>
            </a:fld>
            <a:endParaRPr lang="en-CA"/>
          </a:p>
        </p:txBody>
      </p:sp>
    </p:spTree>
    <p:extLst>
      <p:ext uri="{BB962C8B-B14F-4D97-AF65-F5344CB8AC3E}">
        <p14:creationId xmlns:p14="http://schemas.microsoft.com/office/powerpoint/2010/main" val="367148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1619"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1619" y="1"/>
            <a:ext cx="3050381"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0" cap="none" spc="0" baseline="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sz="1600">
                <a:solidFill>
                  <a:schemeClr val="tx1"/>
                </a:solidFill>
              </a:defRPr>
            </a:lvl1pPr>
          </a:lstStyle>
          <a:p>
            <a:r>
              <a:rPr lang="en-US" dirty="0"/>
              <a:t>02/17/22</a:t>
            </a:r>
          </a:p>
        </p:txBody>
      </p:sp>
      <p:sp>
        <p:nvSpPr>
          <p:cNvPr id="5" name="Footer Placeholder 4"/>
          <p:cNvSpPr>
            <a:spLocks noGrp="1"/>
          </p:cNvSpPr>
          <p:nvPr>
            <p:ph type="ftr" sz="quarter" idx="11"/>
          </p:nvPr>
        </p:nvSpPr>
        <p:spPr/>
        <p:txBody>
          <a:bodyPr/>
          <a:lstStyle>
            <a:lvl1pPr>
              <a:defRPr sz="1600" b="0"/>
            </a:lvl1pPr>
          </a:lstStyle>
          <a:p>
            <a:r>
              <a:rPr lang="en-US" b="1" dirty="0"/>
              <a:t>Webinar 4: </a:t>
            </a:r>
            <a:r>
              <a:rPr lang="en-US" dirty="0"/>
              <a:t>Workforce Planning Boards and Regional Literacy Networks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800"/>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Date Placeholder 3">
            <a:extLst>
              <a:ext uri="{FF2B5EF4-FFF2-40B4-BE49-F238E27FC236}">
                <a16:creationId xmlns:a16="http://schemas.microsoft.com/office/drawing/2014/main" id="{20DAB3B8-B959-4B60-981F-5588C199B011}"/>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02/17/22</a:t>
            </a:r>
          </a:p>
        </p:txBody>
      </p:sp>
      <p:sp>
        <p:nvSpPr>
          <p:cNvPr id="9" name="Footer Placeholder 4">
            <a:extLst>
              <a:ext uri="{FF2B5EF4-FFF2-40B4-BE49-F238E27FC236}">
                <a16:creationId xmlns:a16="http://schemas.microsoft.com/office/drawing/2014/main" id="{32381E16-FF78-4CC6-8505-0A833E6F1CD0}"/>
              </a:ext>
            </a:extLst>
          </p:cNvPr>
          <p:cNvSpPr txBox="1">
            <a:spLocks/>
          </p:cNvSpPr>
          <p:nvPr userDrawn="1"/>
        </p:nvSpPr>
        <p:spPr>
          <a:xfrm>
            <a:off x="3869268" y="6356350"/>
            <a:ext cx="6638019"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Webinar 4: </a:t>
            </a:r>
            <a:r>
              <a:rPr lang="en-US"/>
              <a:t>Workforce Planning Boards and Regional Literacy Networks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cap="none" spc="0" baseline="0">
                <a:ln w="0"/>
                <a:solidFill>
                  <a:schemeClr val="tx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Date Placeholder 3">
            <a:extLst>
              <a:ext uri="{FF2B5EF4-FFF2-40B4-BE49-F238E27FC236}">
                <a16:creationId xmlns:a16="http://schemas.microsoft.com/office/drawing/2014/main" id="{7C0CE403-0A12-4652-AFB8-A445A71FAD9B}"/>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02/17/22</a:t>
            </a:r>
          </a:p>
        </p:txBody>
      </p:sp>
      <p:sp>
        <p:nvSpPr>
          <p:cNvPr id="8" name="Footer Placeholder 4">
            <a:extLst>
              <a:ext uri="{FF2B5EF4-FFF2-40B4-BE49-F238E27FC236}">
                <a16:creationId xmlns:a16="http://schemas.microsoft.com/office/drawing/2014/main" id="{B3E1E180-20E9-4FBA-8DBD-BB80A97A1462}"/>
              </a:ext>
            </a:extLst>
          </p:cNvPr>
          <p:cNvSpPr txBox="1">
            <a:spLocks/>
          </p:cNvSpPr>
          <p:nvPr userDrawn="1"/>
        </p:nvSpPr>
        <p:spPr>
          <a:xfrm>
            <a:off x="3869268" y="6356350"/>
            <a:ext cx="676486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4: </a:t>
            </a:r>
            <a:r>
              <a:rPr lang="en-US" sz="1600" dirty="0">
                <a:solidFill>
                  <a:srgbClr val="000000"/>
                </a:solidFill>
              </a:rPr>
              <a:t>Workforce Planning Boards and Regional Literacy Networks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solidFill>
                  <a:schemeClr val="tx1"/>
                </a:solidFill>
              </a:defRPr>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02/17/22</a:t>
            </a:r>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361F0AB0-2FE2-449E-A95E-624B38C6667A}"/>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02/17/22</a:t>
            </a:r>
          </a:p>
        </p:txBody>
      </p:sp>
      <p:sp>
        <p:nvSpPr>
          <p:cNvPr id="12" name="Footer Placeholder 4">
            <a:extLst>
              <a:ext uri="{FF2B5EF4-FFF2-40B4-BE49-F238E27FC236}">
                <a16:creationId xmlns:a16="http://schemas.microsoft.com/office/drawing/2014/main" id="{0B5F3B0B-58E8-48DB-980A-5DD64BA0E22C}"/>
              </a:ext>
            </a:extLst>
          </p:cNvPr>
          <p:cNvSpPr txBox="1">
            <a:spLocks/>
          </p:cNvSpPr>
          <p:nvPr userDrawn="1"/>
        </p:nvSpPr>
        <p:spPr>
          <a:xfrm>
            <a:off x="3869268" y="6356350"/>
            <a:ext cx="621407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4: </a:t>
            </a:r>
            <a:r>
              <a:rPr lang="en-US" sz="1600" dirty="0">
                <a:solidFill>
                  <a:srgbClr val="000000"/>
                </a:solidFill>
              </a:rPr>
              <a:t>Workforce Planning Boards and Regional Literacy Networks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2/17/2022</a:t>
            </a:fld>
            <a:endParaRPr lang="en-US" dirty="0"/>
          </a:p>
        </p:txBody>
      </p:sp>
      <p:sp>
        <p:nvSpPr>
          <p:cNvPr id="11" name="Footer Placeholder 10"/>
          <p:cNvSpPr>
            <a:spLocks noGrp="1"/>
          </p:cNvSpPr>
          <p:nvPr>
            <p:ph type="ftr" sz="quarter" idx="11"/>
          </p:nvPr>
        </p:nvSpPr>
        <p:spPr/>
        <p:txBody>
          <a:bodyPr/>
          <a:lstStyle>
            <a:lvl1pPr>
              <a:defRPr sz="1600"/>
            </a:lvl1p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
        <p:nvSpPr>
          <p:cNvPr id="13" name="Date Placeholder 3">
            <a:extLst>
              <a:ext uri="{FF2B5EF4-FFF2-40B4-BE49-F238E27FC236}">
                <a16:creationId xmlns:a16="http://schemas.microsoft.com/office/drawing/2014/main" id="{4A2214CF-24D8-49A4-A1F4-5D84941AF08D}"/>
              </a:ext>
            </a:extLst>
          </p:cNvPr>
          <p:cNvSpPr txBox="1">
            <a:spLocks/>
          </p:cNvSpPr>
          <p:nvPr userDrawn="1"/>
        </p:nvSpPr>
        <p:spPr>
          <a:xfrm>
            <a:off x="252919" y="6350899"/>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02/17/22</a:t>
            </a:r>
          </a:p>
        </p:txBody>
      </p:sp>
      <p:sp>
        <p:nvSpPr>
          <p:cNvPr id="14" name="Footer Placeholder 4">
            <a:extLst>
              <a:ext uri="{FF2B5EF4-FFF2-40B4-BE49-F238E27FC236}">
                <a16:creationId xmlns:a16="http://schemas.microsoft.com/office/drawing/2014/main" id="{11CABC2B-9BCA-4FC0-8AF7-39F4A6FE14E7}"/>
              </a:ext>
            </a:extLst>
          </p:cNvPr>
          <p:cNvSpPr txBox="1">
            <a:spLocks/>
          </p:cNvSpPr>
          <p:nvPr userDrawn="1"/>
        </p:nvSpPr>
        <p:spPr>
          <a:xfrm>
            <a:off x="3859722" y="6350899"/>
            <a:ext cx="6481311"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4: </a:t>
            </a:r>
            <a:r>
              <a:rPr lang="en-US" sz="1600" dirty="0">
                <a:solidFill>
                  <a:srgbClr val="000000"/>
                </a:solidFill>
              </a:rPr>
              <a:t>Workforce Planning Boards and Regional Literacy Networks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2/17/2022</a:t>
            </a:fld>
            <a:endParaRPr lang="en-US" dirty="0"/>
          </a:p>
        </p:txBody>
      </p:sp>
      <p:sp>
        <p:nvSpPr>
          <p:cNvPr id="7" name="Footer Placeholder 6"/>
          <p:cNvSpPr>
            <a:spLocks noGrp="1"/>
          </p:cNvSpPr>
          <p:nvPr>
            <p:ph type="ftr" sz="quarter" idx="11"/>
          </p:nvPr>
        </p:nvSpPr>
        <p:spPr/>
        <p:txBody>
          <a:bodyPr/>
          <a:lstStyle/>
          <a:p>
            <a:r>
              <a:rPr lang="en-US" b="1" dirty="0"/>
              <a:t>Webinar 4: </a:t>
            </a:r>
            <a:r>
              <a:rPr lang="en-US" dirty="0"/>
              <a:t>Workforce Planning Boards and Regional Literacy Networks</a:t>
            </a:r>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BFCFB429-65EC-49CD-B57C-3B82E9FAEB1E}"/>
              </a:ext>
            </a:extLst>
          </p:cNvPr>
          <p:cNvSpPr txBox="1">
            <a:spLocks/>
          </p:cNvSpPr>
          <p:nvPr userDrawn="1"/>
        </p:nvSpPr>
        <p:spPr>
          <a:xfrm>
            <a:off x="252919"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02/17/22</a:t>
            </a:r>
          </a:p>
        </p:txBody>
      </p:sp>
      <p:sp>
        <p:nvSpPr>
          <p:cNvPr id="12" name="Footer Placeholder 4">
            <a:extLst>
              <a:ext uri="{FF2B5EF4-FFF2-40B4-BE49-F238E27FC236}">
                <a16:creationId xmlns:a16="http://schemas.microsoft.com/office/drawing/2014/main" id="{ABDC45D5-802E-4D90-82E8-8336102198E5}"/>
              </a:ext>
            </a:extLst>
          </p:cNvPr>
          <p:cNvSpPr txBox="1">
            <a:spLocks/>
          </p:cNvSpPr>
          <p:nvPr userDrawn="1"/>
        </p:nvSpPr>
        <p:spPr>
          <a:xfrm>
            <a:off x="3859722"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p>
        </p:txBody>
      </p:sp>
      <p:sp>
        <p:nvSpPr>
          <p:cNvPr id="9" name="Footer Placeholder 4">
            <a:extLst>
              <a:ext uri="{FF2B5EF4-FFF2-40B4-BE49-F238E27FC236}">
                <a16:creationId xmlns:a16="http://schemas.microsoft.com/office/drawing/2014/main" id="{00441A0B-3159-4F28-9CA5-AB87E5D80618}"/>
              </a:ext>
            </a:extLst>
          </p:cNvPr>
          <p:cNvSpPr txBox="1">
            <a:spLocks/>
          </p:cNvSpPr>
          <p:nvPr userDrawn="1"/>
        </p:nvSpPr>
        <p:spPr>
          <a:xfrm>
            <a:off x="3859722" y="6350899"/>
            <a:ext cx="6481311"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4: </a:t>
            </a:r>
            <a:r>
              <a:rPr lang="en-US" sz="1600" dirty="0">
                <a:solidFill>
                  <a:srgbClr val="000000"/>
                </a:solidFill>
              </a:rPr>
              <a:t>Workforce Planning Boards and Regional Literacy Networks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02/17/22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Date Placeholder 3">
            <a:extLst>
              <a:ext uri="{FF2B5EF4-FFF2-40B4-BE49-F238E27FC236}">
                <a16:creationId xmlns:a16="http://schemas.microsoft.com/office/drawing/2014/main" id="{C13A823F-34FC-4FB6-B2EF-3E9C854B1346}"/>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02/17/22</a:t>
            </a:r>
          </a:p>
        </p:txBody>
      </p:sp>
      <p:sp>
        <p:nvSpPr>
          <p:cNvPr id="9" name="Footer Placeholder 4">
            <a:extLst>
              <a:ext uri="{FF2B5EF4-FFF2-40B4-BE49-F238E27FC236}">
                <a16:creationId xmlns:a16="http://schemas.microsoft.com/office/drawing/2014/main" id="{E035E45F-840A-4650-9030-6CF0F57184A1}"/>
              </a:ext>
            </a:extLst>
          </p:cNvPr>
          <p:cNvSpPr txBox="1">
            <a:spLocks/>
          </p:cNvSpPr>
          <p:nvPr userDrawn="1"/>
        </p:nvSpPr>
        <p:spPr>
          <a:xfrm>
            <a:off x="3869268" y="6356350"/>
            <a:ext cx="653826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4: </a:t>
            </a:r>
            <a:r>
              <a:rPr lang="en-US" sz="1600" dirty="0">
                <a:solidFill>
                  <a:srgbClr val="000000"/>
                </a:solidFill>
              </a:rPr>
              <a:t>Workforce Planning Boards and Regional Literacy Networks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sz="1600"/>
            </a:lvl1pPr>
          </a:lstStyle>
          <a:p>
            <a:fld id="{5586B75A-687E-405C-8A0B-8D00578BA2C3}" type="datetimeFigureOut">
              <a:rPr lang="en-US" smtClean="0"/>
              <a:pPr/>
              <a:t>2/17/2022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9E2CB249-7D96-42EF-81F1-1C0371CB19FE}"/>
              </a:ext>
            </a:extLst>
          </p:cNvPr>
          <p:cNvSpPr txBox="1">
            <a:spLocks/>
          </p:cNvSpPr>
          <p:nvPr userDrawn="1"/>
        </p:nvSpPr>
        <p:spPr>
          <a:xfrm>
            <a:off x="256032"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02/17/22</a:t>
            </a:r>
          </a:p>
        </p:txBody>
      </p:sp>
      <p:sp>
        <p:nvSpPr>
          <p:cNvPr id="12" name="Footer Placeholder 4">
            <a:extLst>
              <a:ext uri="{FF2B5EF4-FFF2-40B4-BE49-F238E27FC236}">
                <a16:creationId xmlns:a16="http://schemas.microsoft.com/office/drawing/2014/main" id="{0BD8FFAF-0C20-45EF-B155-695EC4A67932}"/>
              </a:ext>
            </a:extLst>
          </p:cNvPr>
          <p:cNvSpPr txBox="1">
            <a:spLocks/>
          </p:cNvSpPr>
          <p:nvPr userDrawn="1"/>
        </p:nvSpPr>
        <p:spPr>
          <a:xfrm>
            <a:off x="3862835" y="6356350"/>
            <a:ext cx="6228816"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4: </a:t>
            </a:r>
            <a:r>
              <a:rPr lang="en-US" sz="1600" dirty="0">
                <a:solidFill>
                  <a:srgbClr val="000000"/>
                </a:solidFill>
              </a:rPr>
              <a:t>Workforce Planning Boards and Regional Literacy Networks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46585" y="-9525"/>
            <a:ext cx="8377310" cy="609131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68BF09F1-508C-4B6B-9934-D26160D09E00}"/>
              </a:ext>
            </a:extLst>
          </p:cNvPr>
          <p:cNvSpPr txBox="1">
            <a:spLocks/>
          </p:cNvSpPr>
          <p:nvPr userDrawn="1"/>
        </p:nvSpPr>
        <p:spPr>
          <a:xfrm>
            <a:off x="256032" y="6356350"/>
            <a:ext cx="1517684"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02/17/22</a:t>
            </a:r>
          </a:p>
        </p:txBody>
      </p:sp>
      <p:sp>
        <p:nvSpPr>
          <p:cNvPr id="12" name="Footer Placeholder 4">
            <a:extLst>
              <a:ext uri="{FF2B5EF4-FFF2-40B4-BE49-F238E27FC236}">
                <a16:creationId xmlns:a16="http://schemas.microsoft.com/office/drawing/2014/main" id="{6E46F049-943A-4D77-8FAF-2AE8301453A7}"/>
              </a:ext>
            </a:extLst>
          </p:cNvPr>
          <p:cNvSpPr txBox="1">
            <a:spLocks/>
          </p:cNvSpPr>
          <p:nvPr userDrawn="1"/>
        </p:nvSpPr>
        <p:spPr>
          <a:xfrm>
            <a:off x="3862835" y="6356350"/>
            <a:ext cx="6378445"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4: </a:t>
            </a:r>
            <a:r>
              <a:rPr lang="en-US" sz="1600" dirty="0">
                <a:solidFill>
                  <a:srgbClr val="000000"/>
                </a:solidFill>
              </a:rPr>
              <a:t>Workforce Planning Boards and Regional Literacy Networks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D991E-9ABC-41DF-A7DA-7374DFB6ABBA}"/>
              </a:ext>
            </a:extLst>
          </p:cNvPr>
          <p:cNvSpPr/>
          <p:nvPr userDrawn="1"/>
        </p:nvSpPr>
        <p:spPr>
          <a:xfrm>
            <a:off x="-34850" y="6089904"/>
            <a:ext cx="12234762"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 y="0"/>
            <a:ext cx="3443590" cy="608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0"/>
            <a:ext cx="384048" cy="60899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02/17/22</a:t>
            </a:r>
          </a:p>
        </p:txBody>
      </p:sp>
      <p:sp>
        <p:nvSpPr>
          <p:cNvPr id="5" name="Footer Placeholder 4"/>
          <p:cNvSpPr>
            <a:spLocks noGrp="1"/>
          </p:cNvSpPr>
          <p:nvPr>
            <p:ph type="ftr" sz="quarter" idx="3"/>
          </p:nvPr>
        </p:nvSpPr>
        <p:spPr>
          <a:xfrm>
            <a:off x="3869268" y="6356350"/>
            <a:ext cx="6638019" cy="365125"/>
          </a:xfrm>
          <a:prstGeom prst="rect">
            <a:avLst/>
          </a:prstGeom>
        </p:spPr>
        <p:txBody>
          <a:bodyPr vert="horz" lIns="91440" tIns="45720" rIns="91440" bIns="45720" rtlCol="0" anchor="ctr"/>
          <a:lstStyle>
            <a:lvl1pPr algn="l">
              <a:defRPr sz="1600">
                <a:solidFill>
                  <a:schemeClr val="tx1"/>
                </a:solidFill>
              </a:defRPr>
            </a:lvl1pPr>
          </a:lstStyle>
          <a:p>
            <a:r>
              <a:rPr lang="en-US" b="1" dirty="0"/>
              <a:t>Webinar 4: </a:t>
            </a:r>
            <a:r>
              <a:rPr lang="en-US" dirty="0"/>
              <a:t>Workforce Planning Boards and Regional Literacy Networks</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lsc.on.ca/new-manufacturing-curriculu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ixabay.com/en/target-aim-arrows-bow-quiver-459833/"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esheninger.blogspot.com/2016/04/waving-goodbye-to-drive-by-pd.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view/careerladders/home" TargetMode="External"/><Relationship Id="rId7" Type="http://schemas.openxmlformats.org/officeDocument/2006/relationships/hyperlink" Target="https://creativecommons.org/licenses/by-nc-nd/3.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tenytar.blog.hu/2016/02/19/nagyon_alacsony_berek_es_sulyos_munkaerohiany_a_munkaeropiacon" TargetMode="External"/><Relationship Id="rId5" Type="http://schemas.openxmlformats.org/officeDocument/2006/relationships/image" Target="../media/image12.png"/><Relationship Id="rId4" Type="http://schemas.openxmlformats.org/officeDocument/2006/relationships/hyperlink" Target="https://abea.on.ca/labour-market-information-and-essential-skills-for-lbs-and-es-practition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www.covermesongs.com/2017/02/cover-qa-special-announcement.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2zwwwu9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rootindexing.com/evaluation-method/" TargetMode="Externa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learningnetworks.ca/" TargetMode="External"/><Relationship Id="rId7" Type="http://schemas.openxmlformats.org/officeDocument/2006/relationships/hyperlink" Target="http://www.thebluediamondgallery.com/handwriting/c/contact.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hyperlink" Target="http://www.workforceplanningontario.ca/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morethaneoi.blogspot.com/2014/06/thank-you-to-all-my-dear-student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hyperlink" Target="https://e-channel.ca/sites/default/files/paragraph/LNW%20A%20Collection%20of%20WF-WP%20Literacy%20Resources%20%20March%207_2021%20final.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en.copian.ca/library/research/eso/workforce_potential/workforce_potentia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49AA500A-010D-4598-9FB9-DEA08000F43F}"/>
              </a:ext>
            </a:extLst>
          </p:cNvPr>
          <p:cNvSpPr>
            <a:spLocks noGrp="1"/>
          </p:cNvSpPr>
          <p:nvPr>
            <p:ph type="subTitle" idx="1"/>
          </p:nvPr>
        </p:nvSpPr>
        <p:spPr>
          <a:xfrm>
            <a:off x="3298928" y="2495265"/>
            <a:ext cx="7315200" cy="612995"/>
          </a:xfrm>
        </p:spPr>
        <p:txBody>
          <a:bodyPr>
            <a:normAutofit/>
          </a:bodyPr>
          <a:lstStyle/>
          <a:p>
            <a:r>
              <a:rPr lang="en-CA" dirty="0">
                <a:solidFill>
                  <a:schemeClr val="tx1"/>
                </a:solidFill>
              </a:rPr>
              <a:t>February 17, 2022, 1:00 pm – 2:30 </a:t>
            </a:r>
            <a:r>
              <a:rPr lang="en-CA" dirty="0" smtClean="0">
                <a:solidFill>
                  <a:schemeClr val="tx1"/>
                </a:solidFill>
              </a:rPr>
              <a:t>pm</a:t>
            </a:r>
            <a:endParaRPr lang="en-CA" dirty="0">
              <a:solidFill>
                <a:schemeClr val="tx1"/>
              </a:solidFill>
            </a:endParaRPr>
          </a:p>
        </p:txBody>
      </p:sp>
      <p:sp>
        <p:nvSpPr>
          <p:cNvPr id="15" name="Title 1">
            <a:extLst>
              <a:ext uri="{FF2B5EF4-FFF2-40B4-BE49-F238E27FC236}">
                <a16:creationId xmlns:a16="http://schemas.microsoft.com/office/drawing/2014/main" id="{06A6BF9D-549A-4129-BE52-58AD768AFD72}"/>
              </a:ext>
            </a:extLst>
          </p:cNvPr>
          <p:cNvSpPr>
            <a:spLocks noGrp="1"/>
          </p:cNvSpPr>
          <p:nvPr>
            <p:ph type="ctrTitle"/>
          </p:nvPr>
        </p:nvSpPr>
        <p:spPr>
          <a:xfrm>
            <a:off x="3298928" y="793715"/>
            <a:ext cx="8048446" cy="1501927"/>
          </a:xfrm>
        </p:spPr>
        <p:txBody>
          <a:bodyPr>
            <a:noAutofit/>
          </a:bodyPr>
          <a:lstStyle/>
          <a:p>
            <a:pPr>
              <a:spcAft>
                <a:spcPts val="1200"/>
              </a:spcAft>
            </a:pPr>
            <a:r>
              <a:rPr lang="en-US" sz="4700" dirty="0">
                <a:solidFill>
                  <a:schemeClr val="tx1"/>
                </a:solidFill>
              </a:rPr>
              <a:t>Workforce Planning Boards and Regional Literacy Networks</a:t>
            </a:r>
            <a:endParaRPr lang="en-CA" sz="4700" dirty="0">
              <a:solidFill>
                <a:schemeClr val="tx1"/>
              </a:solidFill>
            </a:endParaRPr>
          </a:p>
        </p:txBody>
      </p:sp>
      <p:cxnSp>
        <p:nvCxnSpPr>
          <p:cNvPr id="16" name="Straight Connector 15">
            <a:extLst>
              <a:ext uri="{FF2B5EF4-FFF2-40B4-BE49-F238E27FC236}">
                <a16:creationId xmlns:a16="http://schemas.microsoft.com/office/drawing/2014/main" id="{92F1B855-1E36-4093-8DDB-1024FFC9415A}"/>
              </a:ext>
            </a:extLst>
          </p:cNvPr>
          <p:cNvCxnSpPr>
            <a:cxnSpLocks/>
          </p:cNvCxnSpPr>
          <p:nvPr/>
        </p:nvCxnSpPr>
        <p:spPr>
          <a:xfrm>
            <a:off x="3366437" y="2327837"/>
            <a:ext cx="772309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ED29F547-8F14-4997-BD6D-9F0C730EC711}"/>
              </a:ext>
            </a:extLst>
          </p:cNvPr>
          <p:cNvSpPr txBox="1">
            <a:spLocks/>
          </p:cNvSpPr>
          <p:nvPr/>
        </p:nvSpPr>
        <p:spPr>
          <a:xfrm>
            <a:off x="3298928" y="467920"/>
            <a:ext cx="7315200" cy="4957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CA" sz="2800" dirty="0">
                <a:solidFill>
                  <a:schemeClr val="tx1"/>
                </a:solidFill>
                <a:effectLst>
                  <a:outerShdw blurRad="38100" dist="38100" dir="2700000" algn="tl">
                    <a:srgbClr val="000000">
                      <a:alpha val="43137"/>
                    </a:srgbClr>
                  </a:outerShdw>
                </a:effectLst>
              </a:rPr>
              <a:t>Webinar 4:</a:t>
            </a:r>
          </a:p>
        </p:txBody>
      </p:sp>
    </p:spTree>
    <p:extLst>
      <p:ext uri="{BB962C8B-B14F-4D97-AF65-F5344CB8AC3E}">
        <p14:creationId xmlns:p14="http://schemas.microsoft.com/office/powerpoint/2010/main" val="27959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09C189FC-4307-43C2-B618-E64F2D726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B3868B5-131D-48CB-B4D4-70C2C4E80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40B505C-E06B-458A-8E08-02E8FD86BA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568B-44D7-438F-B05C-1010DA9A88F2}"/>
              </a:ext>
            </a:extLst>
          </p:cNvPr>
          <p:cNvSpPr>
            <a:spLocks noGrp="1"/>
          </p:cNvSpPr>
          <p:nvPr>
            <p:ph type="title"/>
          </p:nvPr>
        </p:nvSpPr>
        <p:spPr>
          <a:xfrm>
            <a:off x="8389648" y="1123837"/>
            <a:ext cx="2947482" cy="4601183"/>
          </a:xfrm>
        </p:spPr>
        <p:txBody>
          <a:bodyPr>
            <a:normAutofit/>
          </a:bodyPr>
          <a:lstStyle/>
          <a:p>
            <a:r>
              <a:rPr lang="en-CA" dirty="0"/>
              <a:t>Did you know?</a:t>
            </a:r>
          </a:p>
        </p:txBody>
      </p:sp>
      <p:sp>
        <p:nvSpPr>
          <p:cNvPr id="15" name="Rectangle 14">
            <a:extLst>
              <a:ext uri="{FF2B5EF4-FFF2-40B4-BE49-F238E27FC236}">
                <a16:creationId xmlns:a16="http://schemas.microsoft.com/office/drawing/2014/main" id="{6FFD3F97-E2B9-4CC6-8504-5732EF438C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59C33F1A-8B6E-44D2-8347-7955552FCF9D}"/>
              </a:ext>
            </a:extLst>
          </p:cNvPr>
          <p:cNvGraphicFramePr>
            <a:graphicFrameLocks noGrp="1"/>
          </p:cNvGraphicFramePr>
          <p:nvPr>
            <p:ph idx="1"/>
            <p:extLst>
              <p:ext uri="{D42A27DB-BD31-4B8C-83A1-F6EECF244321}">
                <p14:modId xmlns:p14="http://schemas.microsoft.com/office/powerpoint/2010/main" val="2371755521"/>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2191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6EFC68-212A-47F8-9663-C40DB8D35F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6E1B8E-AA85-41AD-BF72-CBCF21F7A23C}"/>
              </a:ext>
            </a:extLst>
          </p:cNvPr>
          <p:cNvSpPr>
            <a:spLocks noGrp="1"/>
          </p:cNvSpPr>
          <p:nvPr>
            <p:ph type="title"/>
          </p:nvPr>
        </p:nvSpPr>
        <p:spPr>
          <a:xfrm>
            <a:off x="252919" y="1123837"/>
            <a:ext cx="2947482" cy="4601183"/>
          </a:xfrm>
        </p:spPr>
        <p:txBody>
          <a:bodyPr>
            <a:normAutofit/>
          </a:bodyPr>
          <a:lstStyle/>
          <a:p>
            <a:r>
              <a:rPr lang="en-CA" dirty="0"/>
              <a:t>Regional Networks…</a:t>
            </a:r>
          </a:p>
        </p:txBody>
      </p:sp>
      <p:graphicFrame>
        <p:nvGraphicFramePr>
          <p:cNvPr id="5" name="Content Placeholder 2">
            <a:extLst>
              <a:ext uri="{FF2B5EF4-FFF2-40B4-BE49-F238E27FC236}">
                <a16:creationId xmlns:a16="http://schemas.microsoft.com/office/drawing/2014/main" id="{D0F2B913-F7D6-4832-BEC7-F63755583D06}"/>
              </a:ext>
            </a:extLst>
          </p:cNvPr>
          <p:cNvGraphicFramePr>
            <a:graphicFrameLocks noGrp="1"/>
          </p:cNvGraphicFramePr>
          <p:nvPr>
            <p:ph idx="1"/>
            <p:extLst>
              <p:ext uri="{D42A27DB-BD31-4B8C-83A1-F6EECF244321}">
                <p14:modId xmlns:p14="http://schemas.microsoft.com/office/powerpoint/2010/main" val="2683369869"/>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203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06D6-55E6-44DB-8946-FC8BFAAC53D5}"/>
              </a:ext>
            </a:extLst>
          </p:cNvPr>
          <p:cNvSpPr>
            <a:spLocks noGrp="1"/>
          </p:cNvSpPr>
          <p:nvPr>
            <p:ph type="title"/>
          </p:nvPr>
        </p:nvSpPr>
        <p:spPr>
          <a:xfrm>
            <a:off x="252919" y="1123837"/>
            <a:ext cx="2947482" cy="4601183"/>
          </a:xfrm>
        </p:spPr>
        <p:txBody>
          <a:bodyPr>
            <a:normAutofit/>
          </a:bodyPr>
          <a:lstStyle/>
          <a:p>
            <a:r>
              <a:rPr lang="en-CA" dirty="0"/>
              <a:t>Workforce Planning Boards…</a:t>
            </a:r>
          </a:p>
        </p:txBody>
      </p:sp>
      <p:graphicFrame>
        <p:nvGraphicFramePr>
          <p:cNvPr id="5" name="Content Placeholder 2">
            <a:extLst>
              <a:ext uri="{FF2B5EF4-FFF2-40B4-BE49-F238E27FC236}">
                <a16:creationId xmlns:a16="http://schemas.microsoft.com/office/drawing/2014/main" id="{A37C89D6-85CA-4AC6-8BF2-FD669BEFA2F8}"/>
              </a:ext>
            </a:extLst>
          </p:cNvPr>
          <p:cNvGraphicFramePr>
            <a:graphicFrameLocks noGrp="1"/>
          </p:cNvGraphicFramePr>
          <p:nvPr>
            <p:ph idx="1"/>
            <p:extLst>
              <p:ext uri="{D42A27DB-BD31-4B8C-83A1-F6EECF244321}">
                <p14:modId xmlns:p14="http://schemas.microsoft.com/office/powerpoint/2010/main" val="274113326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76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C189FC-4307-43C2-B618-E64F2D726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B3868B5-131D-48CB-B4D4-70C2C4E80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40B505C-E06B-458A-8E08-02E8FD86BA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E2778-A2C4-4A4B-A05C-2CC9C9BB33FD}"/>
              </a:ext>
            </a:extLst>
          </p:cNvPr>
          <p:cNvSpPr>
            <a:spLocks noGrp="1"/>
          </p:cNvSpPr>
          <p:nvPr>
            <p:ph type="title"/>
          </p:nvPr>
        </p:nvSpPr>
        <p:spPr>
          <a:xfrm>
            <a:off x="8389648" y="1123837"/>
            <a:ext cx="2947482" cy="4601183"/>
          </a:xfrm>
        </p:spPr>
        <p:txBody>
          <a:bodyPr>
            <a:normAutofit/>
          </a:bodyPr>
          <a:lstStyle/>
          <a:p>
            <a:r>
              <a:rPr lang="en-CA" dirty="0"/>
              <a:t>Areas of partnership</a:t>
            </a:r>
          </a:p>
        </p:txBody>
      </p:sp>
      <p:sp>
        <p:nvSpPr>
          <p:cNvPr id="28" name="Rectangle 27">
            <a:extLst>
              <a:ext uri="{FF2B5EF4-FFF2-40B4-BE49-F238E27FC236}">
                <a16:creationId xmlns:a16="http://schemas.microsoft.com/office/drawing/2014/main" id="{6FFD3F97-E2B9-4CC6-8504-5732EF438C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108D24FF-F7C9-42D2-BDDD-2EB6A0E3B8B2}"/>
              </a:ext>
            </a:extLst>
          </p:cNvPr>
          <p:cNvGraphicFramePr>
            <a:graphicFrameLocks noGrp="1"/>
          </p:cNvGraphicFramePr>
          <p:nvPr>
            <p:ph idx="1"/>
            <p:extLst>
              <p:ext uri="{D42A27DB-BD31-4B8C-83A1-F6EECF244321}">
                <p14:modId xmlns:p14="http://schemas.microsoft.com/office/powerpoint/2010/main" val="624851489"/>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65383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AD54C69-3B75-4DE5-BA8D-AA3C47303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25A3BB3-269C-4313-A40F-C3B4DE9443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FC706DC4-CE0E-4EA3-AA01-9004F5E14E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FB0542E-7DD8-4BE7-BE60-3650536D74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rgbClr val="7650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Apprenticeship</a:t>
            </a:r>
          </a:p>
        </p:txBody>
      </p:sp>
      <p:pic>
        <p:nvPicPr>
          <p:cNvPr id="8" name="Content Placeholder 7" descr="Person putting icing on a cake">
            <a:extLst>
              <a:ext uri="{FF2B5EF4-FFF2-40B4-BE49-F238E27FC236}">
                <a16:creationId xmlns:a16="http://schemas.microsoft.com/office/drawing/2014/main" id="{8D890A3A-A25F-412E-B00E-3D25FAA24056}"/>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069848" y="638175"/>
            <a:ext cx="4789994" cy="3221270"/>
          </a:xfrm>
          <a:prstGeom prst="rect">
            <a:avLst/>
          </a:prstGeom>
        </p:spPr>
      </p:pic>
    </p:spTree>
    <p:extLst>
      <p:ext uri="{BB962C8B-B14F-4D97-AF65-F5344CB8AC3E}">
        <p14:creationId xmlns:p14="http://schemas.microsoft.com/office/powerpoint/2010/main" val="301307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2">
            <a:extLst>
              <a:ext uri="{FF2B5EF4-FFF2-40B4-BE49-F238E27FC236}">
                <a16:creationId xmlns:a16="http://schemas.microsoft.com/office/drawing/2014/main" id="{9E5CA4EE-2836-467A-8459-7D0D0CE696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6F9E037-CFAC-4CED-B9B8-F3C267748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rgbClr val="663B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a:xfrm>
            <a:off x="252919" y="1123837"/>
            <a:ext cx="2947482" cy="4601183"/>
          </a:xfrm>
        </p:spPr>
        <p:txBody>
          <a:bodyPr>
            <a:normAutofit/>
          </a:bodyPr>
          <a:lstStyle/>
          <a:p>
            <a:r>
              <a:rPr lang="en-CA"/>
              <a:t>Targeted Labour Market Interventions</a:t>
            </a:r>
          </a:p>
        </p:txBody>
      </p:sp>
      <p:sp>
        <p:nvSpPr>
          <p:cNvPr id="7" name="Content Placeholder 6">
            <a:extLst>
              <a:ext uri="{FF2B5EF4-FFF2-40B4-BE49-F238E27FC236}">
                <a16:creationId xmlns:a16="http://schemas.microsoft.com/office/drawing/2014/main" id="{9288606B-1A45-44E2-AF9F-9E5281BEA4E9}"/>
              </a:ext>
            </a:extLst>
          </p:cNvPr>
          <p:cNvSpPr>
            <a:spLocks noGrp="1"/>
          </p:cNvSpPr>
          <p:nvPr>
            <p:ph idx="1"/>
          </p:nvPr>
        </p:nvSpPr>
        <p:spPr>
          <a:xfrm>
            <a:off x="3869267" y="761999"/>
            <a:ext cx="3585891" cy="5333999"/>
          </a:xfrm>
        </p:spPr>
        <p:txBody>
          <a:bodyPr>
            <a:normAutofit/>
          </a:bodyPr>
          <a:lstStyle/>
          <a:p>
            <a:pPr marL="0" indent="0">
              <a:buClr>
                <a:srgbClr val="663B30"/>
              </a:buClr>
              <a:buNone/>
            </a:pPr>
            <a:r>
              <a:rPr lang="en-CA" dirty="0">
                <a:hlinkClick r:id="rId3"/>
              </a:rPr>
              <a:t>https://www.llsc.on.ca/new-manufacturing-curriculum</a:t>
            </a:r>
            <a:endParaRPr lang="en-CA" dirty="0"/>
          </a:p>
          <a:p>
            <a:pPr>
              <a:buClr>
                <a:srgbClr val="663B30"/>
              </a:buClr>
            </a:pPr>
            <a:endParaRPr lang="en-CA" dirty="0"/>
          </a:p>
        </p:txBody>
      </p:sp>
      <p:pic>
        <p:nvPicPr>
          <p:cNvPr id="4" name="Picture 3" descr="People working on a machine">
            <a:extLst>
              <a:ext uri="{FF2B5EF4-FFF2-40B4-BE49-F238E27FC236}">
                <a16:creationId xmlns:a16="http://schemas.microsoft.com/office/drawing/2014/main" id="{EB2AA1B8-DF67-43E3-B8C1-393949D537B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818120" y="761999"/>
            <a:ext cx="3617432" cy="2581995"/>
          </a:xfrm>
          <a:prstGeom prst="rect">
            <a:avLst/>
          </a:prstGeom>
        </p:spPr>
      </p:pic>
      <p:pic>
        <p:nvPicPr>
          <p:cNvPr id="6" name="Picture 5" descr="A picture containing grass, outdoor, tree, archery&#10;&#10;Description automatically generated">
            <a:extLst>
              <a:ext uri="{FF2B5EF4-FFF2-40B4-BE49-F238E27FC236}">
                <a16:creationId xmlns:a16="http://schemas.microsoft.com/office/drawing/2014/main" id="{006F9D3C-3273-401D-9FC7-31FA3D1CF029}"/>
              </a:ext>
            </a:extLst>
          </p:cNvPr>
          <p:cNvPicPr>
            <a:picLocks noChangeAspect="1"/>
          </p:cNvPicPr>
          <p:nvPr/>
        </p:nvPicPr>
        <p:blipFill rotWithShape="1">
          <a:blip r:embed="rId5" cstate="hqprint">
            <a:extLst>
              <a:ext uri="{28A0092B-C50C-407E-A947-70E740481C1C}">
                <a14:useLocalDpi xmlns:a14="http://schemas.microsoft.com/office/drawing/2010/main"/>
              </a:ext>
              <a:ext uri="{837473B0-CC2E-450A-ABE3-18F120FF3D39}">
                <a1611:picAttrSrcUrl xmlns:a1611="http://schemas.microsoft.com/office/drawing/2016/11/main" xmlns="" r:id="rId6"/>
              </a:ext>
            </a:extLst>
          </a:blip>
          <a:srcRect/>
          <a:stretch/>
        </p:blipFill>
        <p:spPr>
          <a:xfrm>
            <a:off x="7818120" y="3504142"/>
            <a:ext cx="3617432" cy="2591857"/>
          </a:xfrm>
          <a:prstGeom prst="rect">
            <a:avLst/>
          </a:prstGeom>
        </p:spPr>
      </p:pic>
      <p:sp>
        <p:nvSpPr>
          <p:cNvPr id="47" name="Rectangle 36">
            <a:extLst>
              <a:ext uri="{FF2B5EF4-FFF2-40B4-BE49-F238E27FC236}">
                <a16:creationId xmlns:a16="http://schemas.microsoft.com/office/drawing/2014/main" id="{BDFA8632-9E39-45DE-84AD-DC59D8A092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564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E13765B-5B35-437C-8C73-068F9E7BC4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66D83FA-9F35-4148-88C8-C839FF5B1E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EB8AA617-0537-4ED7-91B6-66511A6475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2E8BF1F-CE61-45C5-92AC-552D23176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rgbClr val="4D32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Community Facilitation</a:t>
            </a:r>
          </a:p>
        </p:txBody>
      </p:sp>
      <p:pic>
        <p:nvPicPr>
          <p:cNvPr id="4" name="Content Placeholder 3" descr="Sea of hands in the middle">
            <a:extLst>
              <a:ext uri="{FF2B5EF4-FFF2-40B4-BE49-F238E27FC236}">
                <a16:creationId xmlns:a16="http://schemas.microsoft.com/office/drawing/2014/main" id="{346130C9-1523-4E7D-B6F2-79FB36168103}"/>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r="-1" b="-1"/>
          <a:stretch/>
        </p:blipFill>
        <p:spPr>
          <a:xfrm>
            <a:off x="1069848" y="470170"/>
            <a:ext cx="5236194" cy="3557016"/>
          </a:xfrm>
          <a:prstGeom prst="rect">
            <a:avLst/>
          </a:prstGeom>
        </p:spPr>
      </p:pic>
      <p:pic>
        <p:nvPicPr>
          <p:cNvPr id="14" name="Content Placeholder 10">
            <a:extLst>
              <a:ext uri="{FF2B5EF4-FFF2-40B4-BE49-F238E27FC236}">
                <a16:creationId xmlns:a16="http://schemas.microsoft.com/office/drawing/2014/main" id="{17478851-22A9-4779-B3FC-933860B4AC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4"/>
          <a:stretch/>
        </p:blipFill>
        <p:spPr>
          <a:xfrm>
            <a:off x="6466908" y="470172"/>
            <a:ext cx="5236194" cy="3556755"/>
          </a:xfrm>
          <a:prstGeom prst="rect">
            <a:avLst/>
          </a:prstGeom>
        </p:spPr>
      </p:pic>
    </p:spTree>
    <p:extLst>
      <p:ext uri="{BB962C8B-B14F-4D97-AF65-F5344CB8AC3E}">
        <p14:creationId xmlns:p14="http://schemas.microsoft.com/office/powerpoint/2010/main" val="132946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F37826C-4A8B-4AA5-BE8C-A755B1970A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BFB47C81-5765-4486-9BD1-E0EB32F4A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3" name="Rectangle 33">
            <a:extLst>
              <a:ext uri="{FF2B5EF4-FFF2-40B4-BE49-F238E27FC236}">
                <a16:creationId xmlns:a16="http://schemas.microsoft.com/office/drawing/2014/main" id="{5C98F3A3-40EE-441A-B2C5-11D679551C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ACF81E6-4845-4DC0-84A6-AF0706857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rgbClr val="2F4D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Professional Development</a:t>
            </a:r>
          </a:p>
        </p:txBody>
      </p:sp>
      <p:pic>
        <p:nvPicPr>
          <p:cNvPr id="13" name="Picture 12" descr="Text&#10;&#10;Description automatically generated with low confidence">
            <a:extLst>
              <a:ext uri="{FF2B5EF4-FFF2-40B4-BE49-F238E27FC236}">
                <a16:creationId xmlns:a16="http://schemas.microsoft.com/office/drawing/2014/main" id="{6981CD02-B2C8-458C-A56C-84DDBDDABA4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069847" y="484632"/>
            <a:ext cx="4742340" cy="3556755"/>
          </a:xfrm>
          <a:prstGeom prst="rect">
            <a:avLst/>
          </a:prstGeom>
        </p:spPr>
      </p:pic>
      <p:sp>
        <p:nvSpPr>
          <p:cNvPr id="15" name="TextBox 14">
            <a:extLst>
              <a:ext uri="{FF2B5EF4-FFF2-40B4-BE49-F238E27FC236}">
                <a16:creationId xmlns:a16="http://schemas.microsoft.com/office/drawing/2014/main" id="{1CF78678-D14A-42EC-8C8B-810611642731}"/>
              </a:ext>
            </a:extLst>
          </p:cNvPr>
          <p:cNvSpPr txBox="1"/>
          <p:nvPr/>
        </p:nvSpPr>
        <p:spPr>
          <a:xfrm>
            <a:off x="3582089" y="3841332"/>
            <a:ext cx="2230098"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esheninger.blogspot.com/2016/04/waving-goodbye-to-drive-by-pd.html">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xmlns="" val="tx"/>
                    </a:ext>
                  </a:extLst>
                </a:hlinkClick>
              </a:rPr>
              <a:t>CC BY</a:t>
            </a:r>
            <a:endParaRPr lang="en-CA" sz="700">
              <a:solidFill>
                <a:srgbClr val="FFFFFF"/>
              </a:solidFill>
            </a:endParaRPr>
          </a:p>
        </p:txBody>
      </p:sp>
    </p:spTree>
    <p:extLst>
      <p:ext uri="{BB962C8B-B14F-4D97-AF65-F5344CB8AC3E}">
        <p14:creationId xmlns:p14="http://schemas.microsoft.com/office/powerpoint/2010/main" val="279513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1DFCBE5-52C1-48A9-89CF-E7D68CCA1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B17C8F6-D357-4254-BBAC-96B01EEBE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rgbClr val="878A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a:xfrm>
            <a:off x="1063691" y="4049486"/>
            <a:ext cx="4825480" cy="1883228"/>
          </a:xfrm>
        </p:spPr>
        <p:txBody>
          <a:bodyPr>
            <a:normAutofit/>
          </a:bodyPr>
          <a:lstStyle/>
          <a:p>
            <a:pPr algn="r"/>
            <a:r>
              <a:rPr lang="en-CA" sz="4400"/>
              <a:t>Joint Planning and Leveraging</a:t>
            </a:r>
          </a:p>
        </p:txBody>
      </p:sp>
      <p:pic>
        <p:nvPicPr>
          <p:cNvPr id="4" name="Content Placeholder 3" descr="White chess pieces on a chess board">
            <a:extLst>
              <a:ext uri="{FF2B5EF4-FFF2-40B4-BE49-F238E27FC236}">
                <a16:creationId xmlns:a16="http://schemas.microsoft.com/office/drawing/2014/main" id="{6D0D2391-2D38-496B-A00B-4364CA36CB1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754189" y="633927"/>
            <a:ext cx="4099496" cy="2726165"/>
          </a:xfrm>
          <a:prstGeom prst="rect">
            <a:avLst/>
          </a:prstGeom>
        </p:spPr>
      </p:pic>
    </p:spTree>
    <p:extLst>
      <p:ext uri="{BB962C8B-B14F-4D97-AF65-F5344CB8AC3E}">
        <p14:creationId xmlns:p14="http://schemas.microsoft.com/office/powerpoint/2010/main" val="12434582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p:txBody>
          <a:bodyPr/>
          <a:lstStyle/>
          <a:p>
            <a:r>
              <a:rPr lang="en-CA"/>
              <a:t>Labour Market Information</a:t>
            </a:r>
            <a:endParaRPr lang="en-CA" dirty="0"/>
          </a:p>
        </p:txBody>
      </p:sp>
      <p:sp>
        <p:nvSpPr>
          <p:cNvPr id="7" name="Content Placeholder 6">
            <a:extLst>
              <a:ext uri="{FF2B5EF4-FFF2-40B4-BE49-F238E27FC236}">
                <a16:creationId xmlns:a16="http://schemas.microsoft.com/office/drawing/2014/main" id="{9288606B-1A45-44E2-AF9F-9E5281BEA4E9}"/>
              </a:ext>
            </a:extLst>
          </p:cNvPr>
          <p:cNvSpPr>
            <a:spLocks noGrp="1"/>
          </p:cNvSpPr>
          <p:nvPr>
            <p:ph idx="1"/>
          </p:nvPr>
        </p:nvSpPr>
        <p:spPr/>
        <p:txBody>
          <a:bodyPr/>
          <a:lstStyle/>
          <a:p>
            <a:endParaRPr lang="en-CA" u="sng">
              <a:hlinkClick r:id="rId3"/>
            </a:endParaRPr>
          </a:p>
          <a:p>
            <a:endParaRPr lang="en-CA" u="sng">
              <a:hlinkClick r:id="rId3"/>
            </a:endParaRPr>
          </a:p>
          <a:p>
            <a:endParaRPr lang="en-CA" u="sng">
              <a:hlinkClick r:id="rId3"/>
            </a:endParaRPr>
          </a:p>
          <a:p>
            <a:endParaRPr lang="en-CA" u="sng">
              <a:hlinkClick r:id="rId3"/>
            </a:endParaRPr>
          </a:p>
          <a:p>
            <a:endParaRPr lang="en-CA" u="sng">
              <a:hlinkClick r:id="rId3"/>
            </a:endParaRPr>
          </a:p>
          <a:p>
            <a:endParaRPr lang="en-CA" u="sng">
              <a:hlinkClick r:id="rId3"/>
            </a:endParaRPr>
          </a:p>
          <a:p>
            <a:endParaRPr lang="en-CA" u="sng">
              <a:hlinkClick r:id="rId3"/>
            </a:endParaRPr>
          </a:p>
          <a:p>
            <a:endParaRPr lang="en-CA" u="sng">
              <a:hlinkClick r:id="rId3"/>
            </a:endParaRPr>
          </a:p>
          <a:p>
            <a:r>
              <a:rPr lang="en-CA" u="sng">
                <a:hlinkClick r:id="rId3"/>
              </a:rPr>
              <a:t>career ladder frameworks</a:t>
            </a:r>
            <a:r>
              <a:rPr lang="en-CA"/>
              <a:t> </a:t>
            </a:r>
          </a:p>
          <a:p>
            <a:r>
              <a:rPr lang="en-CA" u="sng">
                <a:hlinkClick r:id="rId4"/>
              </a:rPr>
              <a:t>https://abea.on.ca/labour-market-information-and-essential-skills-for-lbs-and-es-practitioners/</a:t>
            </a:r>
            <a:r>
              <a:rPr lang="en-CA"/>
              <a:t> </a:t>
            </a:r>
          </a:p>
          <a:p>
            <a:pPr marL="0" indent="0">
              <a:buNone/>
            </a:pPr>
            <a:endParaRPr lang="en-CA" dirty="0"/>
          </a:p>
        </p:txBody>
      </p:sp>
      <p:pic>
        <p:nvPicPr>
          <p:cNvPr id="4" name="Picture 3" descr="A picture containing text&#10;&#10;Description automatically generated">
            <a:extLst>
              <a:ext uri="{FF2B5EF4-FFF2-40B4-BE49-F238E27FC236}">
                <a16:creationId xmlns:a16="http://schemas.microsoft.com/office/drawing/2014/main" id="{9EAB9FF3-5191-4F75-B6B7-A8EA00E77BDB}"/>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5969828" y="514349"/>
            <a:ext cx="5004383" cy="3867023"/>
          </a:xfrm>
          <a:prstGeom prst="rect">
            <a:avLst/>
          </a:prstGeom>
        </p:spPr>
      </p:pic>
      <p:sp>
        <p:nvSpPr>
          <p:cNvPr id="5" name="TextBox 4">
            <a:extLst>
              <a:ext uri="{FF2B5EF4-FFF2-40B4-BE49-F238E27FC236}">
                <a16:creationId xmlns:a16="http://schemas.microsoft.com/office/drawing/2014/main" id="{4A4F76E7-FF06-4A26-94A5-52E5792892EC}"/>
              </a:ext>
            </a:extLst>
          </p:cNvPr>
          <p:cNvSpPr txBox="1"/>
          <p:nvPr/>
        </p:nvSpPr>
        <p:spPr>
          <a:xfrm>
            <a:off x="7563555" y="3544416"/>
            <a:ext cx="3410656" cy="230832"/>
          </a:xfrm>
          <a:prstGeom prst="rect">
            <a:avLst/>
          </a:prstGeom>
          <a:noFill/>
        </p:spPr>
        <p:txBody>
          <a:bodyPr wrap="square" rtlCol="0">
            <a:spAutoFit/>
          </a:bodyPr>
          <a:lstStyle/>
          <a:p>
            <a:r>
              <a:rPr lang="en-CA" sz="900">
                <a:hlinkClick r:id="rId6" tooltip="http://tenytar.blog.hu/2016/02/19/nagyon_alacsony_berek_es_sulyos_munkaerohiany_a_munkaeropiacon"/>
              </a:rPr>
              <a:t>This Photo</a:t>
            </a:r>
            <a:r>
              <a:rPr lang="en-CA" sz="900"/>
              <a:t> by Unknown Author is licensed under </a:t>
            </a:r>
            <a:r>
              <a:rPr lang="en-CA" sz="900">
                <a:hlinkClick r:id="rId7" tooltip="https://creativecommons.org/licenses/by-nc-nd/3.0/"/>
              </a:rPr>
              <a:t>CC BY-NC-ND</a:t>
            </a:r>
            <a:endParaRPr lang="en-CA" sz="900"/>
          </a:p>
        </p:txBody>
      </p:sp>
    </p:spTree>
    <p:extLst>
      <p:ext uri="{BB962C8B-B14F-4D97-AF65-F5344CB8AC3E}">
        <p14:creationId xmlns:p14="http://schemas.microsoft.com/office/powerpoint/2010/main" val="18093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F58A7-383E-45BF-8D4A-5C35A5FE6E70}"/>
              </a:ext>
            </a:extLst>
          </p:cNvPr>
          <p:cNvSpPr>
            <a:spLocks noGrp="1"/>
          </p:cNvSpPr>
          <p:nvPr>
            <p:ph type="ctrTitle"/>
          </p:nvPr>
        </p:nvSpPr>
        <p:spPr/>
        <p:txBody>
          <a:bodyPr/>
          <a:lstStyle/>
          <a:p>
            <a:r>
              <a:rPr lang="en-CA" dirty="0"/>
              <a:t/>
            </a:r>
            <a:br>
              <a:rPr lang="en-CA" dirty="0"/>
            </a:br>
            <a:endParaRPr lang="en-CA" dirty="0"/>
          </a:p>
        </p:txBody>
      </p:sp>
      <p:sp>
        <p:nvSpPr>
          <p:cNvPr id="6" name="Content Placeholder 5">
            <a:extLst>
              <a:ext uri="{FF2B5EF4-FFF2-40B4-BE49-F238E27FC236}">
                <a16:creationId xmlns:a16="http://schemas.microsoft.com/office/drawing/2014/main" id="{886788D5-EA04-42F8-949D-274759D8B0CD}"/>
              </a:ext>
            </a:extLst>
          </p:cNvPr>
          <p:cNvSpPr>
            <a:spLocks noGrp="1"/>
          </p:cNvSpPr>
          <p:nvPr>
            <p:ph type="subTitle" idx="1"/>
          </p:nvPr>
        </p:nvSpPr>
        <p:spPr>
          <a:xfrm>
            <a:off x="846015" y="2638246"/>
            <a:ext cx="7315200" cy="914400"/>
          </a:xfrm>
        </p:spPr>
        <p:txBody>
          <a:bodyPr/>
          <a:lstStyle/>
          <a:p>
            <a:pPr marL="0" indent="0">
              <a:buNone/>
            </a:pPr>
            <a:r>
              <a:rPr lang="en-CA" sz="4800" dirty="0"/>
              <a:t>Land Acknowledgement</a:t>
            </a:r>
          </a:p>
          <a:p>
            <a:pPr marL="0" indent="0">
              <a:buNone/>
            </a:pPr>
            <a:endParaRPr lang="en-CA" dirty="0"/>
          </a:p>
        </p:txBody>
      </p:sp>
    </p:spTree>
    <p:extLst>
      <p:ext uri="{BB962C8B-B14F-4D97-AF65-F5344CB8AC3E}">
        <p14:creationId xmlns:p14="http://schemas.microsoft.com/office/powerpoint/2010/main" val="232706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37826C-4A8B-4AA5-BE8C-A755B1970A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FB47C81-5765-4486-9BD1-E0EB32F4A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A7335839-C047-457D-8E0C-E4268E6E32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B1DDCC3-00A5-4610-994F-904F20C8EB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a:extLst>
              <a:ext uri="{FF2B5EF4-FFF2-40B4-BE49-F238E27FC236}">
                <a16:creationId xmlns:a16="http://schemas.microsoft.com/office/drawing/2014/main" id="{21626C4A-5C98-4E59-8AD1-D17767C2DAF2}"/>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spc="-100" dirty="0">
                <a:solidFill>
                  <a:schemeClr val="bg1"/>
                </a:solidFill>
              </a:rPr>
              <a:t>Questions?</a:t>
            </a:r>
          </a:p>
        </p:txBody>
      </p:sp>
      <p:pic>
        <p:nvPicPr>
          <p:cNvPr id="3" name="Picture 2" descr="A picture containing text, indoor, toaster, plastic&#10;&#10;Description automatically generated">
            <a:extLst>
              <a:ext uri="{FF2B5EF4-FFF2-40B4-BE49-F238E27FC236}">
                <a16:creationId xmlns:a16="http://schemas.microsoft.com/office/drawing/2014/main" id="{E100AFF5-4B66-43CA-9A6A-5DE8CCC5BB7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487334" y="1946148"/>
            <a:ext cx="7061200" cy="2965704"/>
          </a:xfrm>
          <a:prstGeom prst="rect">
            <a:avLst/>
          </a:prstGeom>
        </p:spPr>
      </p:pic>
      <p:sp>
        <p:nvSpPr>
          <p:cNvPr id="4" name="TextBox 3">
            <a:extLst>
              <a:ext uri="{FF2B5EF4-FFF2-40B4-BE49-F238E27FC236}">
                <a16:creationId xmlns:a16="http://schemas.microsoft.com/office/drawing/2014/main" id="{006BEEAC-4411-43E8-95D2-CCED4A22B1C9}"/>
              </a:ext>
            </a:extLst>
          </p:cNvPr>
          <p:cNvSpPr txBox="1"/>
          <p:nvPr/>
        </p:nvSpPr>
        <p:spPr>
          <a:xfrm>
            <a:off x="9018675" y="4711797"/>
            <a:ext cx="2529859"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www.covermesongs.com/2017/02/cover-qa-special-announcement.html">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nd/3.0/">
                  <a:extLst>
                    <a:ext uri="{A12FA001-AC4F-418D-AE19-62706E023703}">
                      <ahyp:hlinkClr xmlns:ahyp="http://schemas.microsoft.com/office/drawing/2018/hyperlinkcolor" xmlns="" val="tx"/>
                    </a:ext>
                  </a:extLst>
                </a:hlinkClick>
              </a:rPr>
              <a:t>CC BY-NC-ND</a:t>
            </a:r>
            <a:endParaRPr lang="en-CA" sz="700">
              <a:solidFill>
                <a:srgbClr val="FFFFFF"/>
              </a:solidFill>
            </a:endParaRPr>
          </a:p>
        </p:txBody>
      </p:sp>
    </p:spTree>
    <p:extLst>
      <p:ext uri="{BB962C8B-B14F-4D97-AF65-F5344CB8AC3E}">
        <p14:creationId xmlns:p14="http://schemas.microsoft.com/office/powerpoint/2010/main" val="1867292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8D8C5A-D6A8-4B82-A915-65B3BE9DE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A4306A5-A549-4C0D-A7D2-34D4D4A99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488E6146-1C0A-4739-84A4-CE454A7B2A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 and audio filter">
            <a:extLst>
              <a:ext uri="{FF2B5EF4-FFF2-40B4-BE49-F238E27FC236}">
                <a16:creationId xmlns:a16="http://schemas.microsoft.com/office/drawing/2014/main" id="{4A0BF7D5-7EF2-4BBC-AD21-C51D08DC7D0C}"/>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56DB519C-E7E6-4ED7-8440-9702C70044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129873" cy="1852186"/>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3A0A0E-C8A7-4825-8830-A8B108127788}"/>
              </a:ext>
            </a:extLst>
          </p:cNvPr>
          <p:cNvSpPr>
            <a:spLocks noGrp="1"/>
          </p:cNvSpPr>
          <p:nvPr>
            <p:ph type="title"/>
          </p:nvPr>
        </p:nvSpPr>
        <p:spPr>
          <a:xfrm>
            <a:off x="1069848" y="4590661"/>
            <a:ext cx="6830299" cy="1065690"/>
          </a:xfrm>
        </p:spPr>
        <p:txBody>
          <a:bodyPr vert="horz" lIns="91440" tIns="45720" rIns="91440" bIns="45720" rtlCol="0" anchor="b">
            <a:normAutofit/>
          </a:bodyPr>
          <a:lstStyle/>
          <a:p>
            <a:r>
              <a:rPr lang="en-US" sz="4200" spc="-100"/>
              <a:t>Podcast on Workplace Literacy</a:t>
            </a:r>
          </a:p>
        </p:txBody>
      </p:sp>
    </p:spTree>
    <p:extLst>
      <p:ext uri="{BB962C8B-B14F-4D97-AF65-F5344CB8AC3E}">
        <p14:creationId xmlns:p14="http://schemas.microsoft.com/office/powerpoint/2010/main" val="90140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3AD0-0B9A-4068-8001-A7E26C6D3EF6}"/>
              </a:ext>
            </a:extLst>
          </p:cNvPr>
          <p:cNvSpPr>
            <a:spLocks noGrp="1"/>
          </p:cNvSpPr>
          <p:nvPr>
            <p:ph type="title"/>
          </p:nvPr>
        </p:nvSpPr>
        <p:spPr/>
        <p:txBody>
          <a:bodyPr/>
          <a:lstStyle/>
          <a:p>
            <a:r>
              <a:rPr lang="en-CA" dirty="0"/>
              <a:t>Evaluation</a:t>
            </a:r>
          </a:p>
        </p:txBody>
      </p:sp>
      <p:sp>
        <p:nvSpPr>
          <p:cNvPr id="3" name="Content Placeholder 2">
            <a:extLst>
              <a:ext uri="{FF2B5EF4-FFF2-40B4-BE49-F238E27FC236}">
                <a16:creationId xmlns:a16="http://schemas.microsoft.com/office/drawing/2014/main" id="{DE2ED4E7-F719-4D17-8701-1F0C43FD0062}"/>
              </a:ext>
            </a:extLst>
          </p:cNvPr>
          <p:cNvSpPr>
            <a:spLocks noGrp="1"/>
          </p:cNvSpPr>
          <p:nvPr>
            <p:ph idx="1"/>
          </p:nvPr>
        </p:nvSpPr>
        <p:spPr/>
        <p:txBody>
          <a:bodyPr/>
          <a:lstStyle/>
          <a:p>
            <a:pPr marL="0" indent="0">
              <a:buNone/>
            </a:pPr>
            <a:endParaRPr lang="en-CA" dirty="0">
              <a:hlinkClick r:id="rId3"/>
            </a:endParaRPr>
          </a:p>
          <a:p>
            <a:pPr marL="0" indent="0">
              <a:buNone/>
            </a:pPr>
            <a:endParaRPr lang="en-CA" dirty="0">
              <a:hlinkClick r:id="rId3"/>
            </a:endParaRPr>
          </a:p>
          <a:p>
            <a:pPr marL="0" indent="0">
              <a:buNone/>
            </a:pPr>
            <a:endParaRPr lang="en-CA" dirty="0">
              <a:hlinkClick r:id="rId3"/>
            </a:endParaRPr>
          </a:p>
          <a:p>
            <a:pPr marL="0" indent="0">
              <a:buNone/>
            </a:pPr>
            <a:endParaRPr lang="en-CA" dirty="0">
              <a:hlinkClick r:id="rId3"/>
            </a:endParaRPr>
          </a:p>
          <a:p>
            <a:pPr marL="0" indent="0">
              <a:buNone/>
            </a:pPr>
            <a:endParaRPr lang="en-CA" dirty="0">
              <a:hlinkClick r:id="rId3"/>
            </a:endParaRPr>
          </a:p>
          <a:p>
            <a:pPr marL="0" indent="0">
              <a:buNone/>
            </a:pPr>
            <a:endParaRPr lang="en-CA" dirty="0">
              <a:hlinkClick r:id="rId3"/>
            </a:endParaRPr>
          </a:p>
          <a:p>
            <a:pPr marL="0" indent="0">
              <a:buNone/>
            </a:pPr>
            <a:endParaRPr lang="en-CA" dirty="0">
              <a:hlinkClick r:id="rId3"/>
            </a:endParaRPr>
          </a:p>
          <a:p>
            <a:pPr marL="0" indent="0">
              <a:buNone/>
            </a:pPr>
            <a:endParaRPr lang="en-CA" dirty="0">
              <a:hlinkClick r:id="rId3"/>
            </a:endParaRPr>
          </a:p>
          <a:p>
            <a:pPr marL="0" indent="0">
              <a:buNone/>
            </a:pPr>
            <a:endParaRPr lang="en-CA" dirty="0">
              <a:hlinkClick r:id="rId3"/>
            </a:endParaRPr>
          </a:p>
          <a:p>
            <a:pPr marL="0" indent="0">
              <a:buNone/>
            </a:pPr>
            <a:r>
              <a:rPr lang="en-CA" dirty="0">
                <a:hlinkClick r:id="rId3"/>
              </a:rPr>
              <a:t>https://tinyurl.com/2zwwwu9c</a:t>
            </a:r>
            <a:endParaRPr lang="en-CA" dirty="0"/>
          </a:p>
          <a:p>
            <a:pPr marL="0" indent="0">
              <a:buNone/>
            </a:pPr>
            <a:endParaRPr lang="en-CA" dirty="0"/>
          </a:p>
        </p:txBody>
      </p:sp>
      <p:pic>
        <p:nvPicPr>
          <p:cNvPr id="5" name="Picture 4" descr="A picture containing text, blackboard&#10;&#10;Description automatically generated">
            <a:extLst>
              <a:ext uri="{FF2B5EF4-FFF2-40B4-BE49-F238E27FC236}">
                <a16:creationId xmlns:a16="http://schemas.microsoft.com/office/drawing/2014/main" id="{AABE6F37-AE71-467A-B796-40213C4B0DF4}"/>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818469" y="372533"/>
            <a:ext cx="5974600" cy="3676677"/>
          </a:xfrm>
          <a:prstGeom prst="rect">
            <a:avLst/>
          </a:prstGeom>
        </p:spPr>
      </p:pic>
      <p:sp>
        <p:nvSpPr>
          <p:cNvPr id="6" name="TextBox 5">
            <a:extLst>
              <a:ext uri="{FF2B5EF4-FFF2-40B4-BE49-F238E27FC236}">
                <a16:creationId xmlns:a16="http://schemas.microsoft.com/office/drawing/2014/main" id="{7A341178-50CA-4F7D-8D8C-10C6DC039AD0}"/>
              </a:ext>
            </a:extLst>
          </p:cNvPr>
          <p:cNvSpPr txBox="1"/>
          <p:nvPr/>
        </p:nvSpPr>
        <p:spPr>
          <a:xfrm>
            <a:off x="7586133" y="4271021"/>
            <a:ext cx="5899855" cy="230832"/>
          </a:xfrm>
          <a:prstGeom prst="rect">
            <a:avLst/>
          </a:prstGeom>
          <a:noFill/>
        </p:spPr>
        <p:txBody>
          <a:bodyPr wrap="square" rtlCol="0">
            <a:spAutoFit/>
          </a:bodyPr>
          <a:lstStyle/>
          <a:p>
            <a:r>
              <a:rPr lang="en-CA" sz="900">
                <a:hlinkClick r:id="rId5" tooltip="http://rootindexing.com/evaluation-method/"/>
              </a:rPr>
              <a:t>This Photo</a:t>
            </a:r>
            <a:r>
              <a:rPr lang="en-CA" sz="900"/>
              <a:t> by Unknown Author is licensed under </a:t>
            </a:r>
            <a:r>
              <a:rPr lang="en-CA" sz="900">
                <a:hlinkClick r:id="rId6" tooltip="https://creativecommons.org/licenses/by-sa/3.0/"/>
              </a:rPr>
              <a:t>CC BY-SA</a:t>
            </a:r>
            <a:endParaRPr lang="en-CA" sz="900"/>
          </a:p>
        </p:txBody>
      </p:sp>
    </p:spTree>
    <p:extLst>
      <p:ext uri="{BB962C8B-B14F-4D97-AF65-F5344CB8AC3E}">
        <p14:creationId xmlns:p14="http://schemas.microsoft.com/office/powerpoint/2010/main" val="258575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0BD9-5863-460C-8F1C-3940E6B4B6B3}"/>
              </a:ext>
            </a:extLst>
          </p:cNvPr>
          <p:cNvSpPr>
            <a:spLocks noGrp="1"/>
          </p:cNvSpPr>
          <p:nvPr>
            <p:ph type="title" idx="4294967295"/>
          </p:nvPr>
        </p:nvSpPr>
        <p:spPr>
          <a:xfrm>
            <a:off x="0" y="1123950"/>
            <a:ext cx="2947988" cy="4600575"/>
          </a:xfrm>
        </p:spPr>
        <p:txBody>
          <a:bodyPr/>
          <a:lstStyle/>
          <a:p>
            <a:r>
              <a:rPr lang="en-CA" dirty="0"/>
              <a:t>Contact Info</a:t>
            </a:r>
          </a:p>
        </p:txBody>
      </p:sp>
      <p:sp>
        <p:nvSpPr>
          <p:cNvPr id="3" name="Content Placeholder 2">
            <a:extLst>
              <a:ext uri="{FF2B5EF4-FFF2-40B4-BE49-F238E27FC236}">
                <a16:creationId xmlns:a16="http://schemas.microsoft.com/office/drawing/2014/main" id="{68117779-075D-4B3B-914A-C321DF11E1E7}"/>
              </a:ext>
            </a:extLst>
          </p:cNvPr>
          <p:cNvSpPr>
            <a:spLocks noGrp="1"/>
          </p:cNvSpPr>
          <p:nvPr>
            <p:ph sz="half" idx="4294967295"/>
          </p:nvPr>
        </p:nvSpPr>
        <p:spPr>
          <a:xfrm>
            <a:off x="4373881" y="134585"/>
            <a:ext cx="3475038" cy="5121275"/>
          </a:xfrm>
        </p:spPr>
        <p:txBody>
          <a:bodyPr/>
          <a:lstStyle/>
          <a:p>
            <a:r>
              <a:rPr lang="en-CA" dirty="0">
                <a:hlinkClick r:id="rId3"/>
              </a:rPr>
              <a:t>Learning Networks of Ontario</a:t>
            </a:r>
            <a:r>
              <a:rPr lang="en-CA" dirty="0"/>
              <a:t>	</a:t>
            </a:r>
          </a:p>
        </p:txBody>
      </p:sp>
      <p:sp>
        <p:nvSpPr>
          <p:cNvPr id="4" name="Content Placeholder 3">
            <a:extLst>
              <a:ext uri="{FF2B5EF4-FFF2-40B4-BE49-F238E27FC236}">
                <a16:creationId xmlns:a16="http://schemas.microsoft.com/office/drawing/2014/main" id="{0ACE6553-5C43-4CD7-B591-611828091F9E}"/>
              </a:ext>
            </a:extLst>
          </p:cNvPr>
          <p:cNvSpPr>
            <a:spLocks noGrp="1"/>
          </p:cNvSpPr>
          <p:nvPr>
            <p:ph sz="half" idx="4294967295"/>
          </p:nvPr>
        </p:nvSpPr>
        <p:spPr>
          <a:xfrm>
            <a:off x="8205948" y="47881"/>
            <a:ext cx="3475037" cy="5121275"/>
          </a:xfrm>
        </p:spPr>
        <p:txBody>
          <a:bodyPr/>
          <a:lstStyle/>
          <a:p>
            <a:r>
              <a:rPr lang="en-CA" dirty="0">
                <a:hlinkClick r:id="rId4"/>
              </a:rPr>
              <a:t>Workforce Planning Ontario</a:t>
            </a:r>
            <a:endParaRPr lang="en-CA" dirty="0"/>
          </a:p>
        </p:txBody>
      </p:sp>
      <p:pic>
        <p:nvPicPr>
          <p:cNvPr id="5" name="Picture 4">
            <a:extLst>
              <a:ext uri="{FF2B5EF4-FFF2-40B4-BE49-F238E27FC236}">
                <a16:creationId xmlns:a16="http://schemas.microsoft.com/office/drawing/2014/main" id="{A46DE9FA-20DD-4279-AD25-BC43EA641DE6}"/>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flipH="1">
            <a:off x="9596333" y="4249481"/>
            <a:ext cx="2674620" cy="2674620"/>
          </a:xfrm>
          <a:prstGeom prst="rect">
            <a:avLst/>
          </a:prstGeom>
        </p:spPr>
      </p:pic>
      <p:pic>
        <p:nvPicPr>
          <p:cNvPr id="7" name="Picture 6" descr="Text, whiteboard&#10;&#10;Description automatically generated">
            <a:extLst>
              <a:ext uri="{FF2B5EF4-FFF2-40B4-BE49-F238E27FC236}">
                <a16:creationId xmlns:a16="http://schemas.microsoft.com/office/drawing/2014/main" id="{009B6BA0-4EB5-4D95-ACEC-98F744104061}"/>
              </a:ext>
            </a:extLst>
          </p:cNvPr>
          <p:cNvPicPr>
            <a:picLocks noChangeAspect="1"/>
          </p:cNvPicPr>
          <p:nvPr/>
        </p:nvPicPr>
        <p:blipFill>
          <a:blip r:embed="rId6" cstate="hqprint">
            <a:extLst>
              <a:ext uri="{28A0092B-C50C-407E-A947-70E740481C1C}">
                <a14:useLocalDpi xmlns:a14="http://schemas.microsoft.com/office/drawing/2010/main"/>
              </a:ext>
              <a:ext uri="{837473B0-CC2E-450A-ABE3-18F120FF3D39}">
                <a1611:picAttrSrcUrl xmlns:a1611="http://schemas.microsoft.com/office/drawing/2016/11/main" xmlns="" r:id="rId7"/>
              </a:ext>
            </a:extLst>
          </a:blip>
          <a:stretch>
            <a:fillRect/>
          </a:stretch>
        </p:blipFill>
        <p:spPr>
          <a:xfrm>
            <a:off x="765545" y="1927576"/>
            <a:ext cx="3018368" cy="2012245"/>
          </a:xfrm>
          <a:prstGeom prst="rect">
            <a:avLst/>
          </a:prstGeom>
        </p:spPr>
      </p:pic>
      <p:sp>
        <p:nvSpPr>
          <p:cNvPr id="8" name="TextBox 7">
            <a:extLst>
              <a:ext uri="{FF2B5EF4-FFF2-40B4-BE49-F238E27FC236}">
                <a16:creationId xmlns:a16="http://schemas.microsoft.com/office/drawing/2014/main" id="{4F14152F-C388-44AB-92F1-826325ECA546}"/>
              </a:ext>
            </a:extLst>
          </p:cNvPr>
          <p:cNvSpPr txBox="1"/>
          <p:nvPr/>
        </p:nvSpPr>
        <p:spPr>
          <a:xfrm>
            <a:off x="952500" y="6973416"/>
            <a:ext cx="3421381" cy="230832"/>
          </a:xfrm>
          <a:prstGeom prst="rect">
            <a:avLst/>
          </a:prstGeom>
          <a:noFill/>
        </p:spPr>
        <p:txBody>
          <a:bodyPr wrap="square" rtlCol="0">
            <a:spAutoFit/>
          </a:bodyPr>
          <a:lstStyle/>
          <a:p>
            <a:r>
              <a:rPr lang="en-CA" sz="900">
                <a:hlinkClick r:id="rId7" tooltip="http://www.thebluediamondgallery.com/handwriting/c/contact.html"/>
              </a:rPr>
              <a:t>This Photo</a:t>
            </a:r>
            <a:r>
              <a:rPr lang="en-CA" sz="900"/>
              <a:t> by Unknown Author is licensed under </a:t>
            </a:r>
            <a:r>
              <a:rPr lang="en-CA" sz="900">
                <a:hlinkClick r:id="rId8" tooltip="https://creativecommons.org/licenses/by-sa/3.0/"/>
              </a:rPr>
              <a:t>CC BY-SA</a:t>
            </a:r>
            <a:endParaRPr lang="en-CA" sz="900"/>
          </a:p>
        </p:txBody>
      </p:sp>
    </p:spTree>
    <p:extLst>
      <p:ext uri="{BB962C8B-B14F-4D97-AF65-F5344CB8AC3E}">
        <p14:creationId xmlns:p14="http://schemas.microsoft.com/office/powerpoint/2010/main" val="204730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A3A8C-68F8-456F-AA1A-6D378588E67D}"/>
              </a:ext>
            </a:extLst>
          </p:cNvPr>
          <p:cNvSpPr>
            <a:spLocks noGrp="1"/>
          </p:cNvSpPr>
          <p:nvPr>
            <p:ph type="title" idx="4294967295"/>
          </p:nvPr>
        </p:nvSpPr>
        <p:spPr>
          <a:xfrm>
            <a:off x="0" y="1123950"/>
            <a:ext cx="2947988" cy="4600575"/>
          </a:xfrm>
        </p:spPr>
        <p:txBody>
          <a:bodyPr/>
          <a:lstStyle/>
          <a:p>
            <a:r>
              <a:rPr lang="en-CA" dirty="0"/>
              <a:t>Thank you!</a:t>
            </a:r>
          </a:p>
        </p:txBody>
      </p:sp>
      <p:pic>
        <p:nvPicPr>
          <p:cNvPr id="3" name="Picture 2" descr="A picture containing ground, water, beach, outdoor&#10;&#10;Description automatically generated">
            <a:extLst>
              <a:ext uri="{FF2B5EF4-FFF2-40B4-BE49-F238E27FC236}">
                <a16:creationId xmlns:a16="http://schemas.microsoft.com/office/drawing/2014/main" id="{A60DE20C-719B-4B18-8709-CD0D8BCB32F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133600" y="790362"/>
            <a:ext cx="7845777" cy="5246863"/>
          </a:xfrm>
          <a:prstGeom prst="rect">
            <a:avLst/>
          </a:prstGeom>
        </p:spPr>
      </p:pic>
      <p:sp>
        <p:nvSpPr>
          <p:cNvPr id="4" name="TextBox 3">
            <a:extLst>
              <a:ext uri="{FF2B5EF4-FFF2-40B4-BE49-F238E27FC236}">
                <a16:creationId xmlns:a16="http://schemas.microsoft.com/office/drawing/2014/main" id="{CE2A33CE-CB6E-471E-8B0B-BEEA207A1C0C}"/>
              </a:ext>
            </a:extLst>
          </p:cNvPr>
          <p:cNvSpPr txBox="1"/>
          <p:nvPr/>
        </p:nvSpPr>
        <p:spPr>
          <a:xfrm>
            <a:off x="5371189" y="6067638"/>
            <a:ext cx="5511299" cy="230832"/>
          </a:xfrm>
          <a:prstGeom prst="rect">
            <a:avLst/>
          </a:prstGeom>
          <a:noFill/>
        </p:spPr>
        <p:txBody>
          <a:bodyPr wrap="square" rtlCol="0">
            <a:spAutoFit/>
          </a:bodyPr>
          <a:lstStyle/>
          <a:p>
            <a:r>
              <a:rPr lang="en-CA" sz="900">
                <a:hlinkClick r:id="rId4" tooltip="https://morethaneoi.blogspot.com/2014/06/thank-you-to-all-my-dear-students.html"/>
              </a:rPr>
              <a:t>This Photo</a:t>
            </a:r>
            <a:r>
              <a:rPr lang="en-CA" sz="900"/>
              <a:t> by Unknown Author is licensed under </a:t>
            </a:r>
            <a:r>
              <a:rPr lang="en-CA" sz="900">
                <a:hlinkClick r:id="rId5" tooltip="https://creativecommons.org/licenses/by/3.0/"/>
              </a:rPr>
              <a:t>CC BY</a:t>
            </a:r>
            <a:endParaRPr lang="en-CA" sz="900"/>
          </a:p>
        </p:txBody>
      </p:sp>
    </p:spTree>
    <p:extLst>
      <p:ext uri="{BB962C8B-B14F-4D97-AF65-F5344CB8AC3E}">
        <p14:creationId xmlns:p14="http://schemas.microsoft.com/office/powerpoint/2010/main" val="105378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A404-5873-4B99-AEC0-AD42A6C8A2CA}"/>
              </a:ext>
            </a:extLst>
          </p:cNvPr>
          <p:cNvSpPr>
            <a:spLocks noGrp="1"/>
          </p:cNvSpPr>
          <p:nvPr>
            <p:ph type="title"/>
          </p:nvPr>
        </p:nvSpPr>
        <p:spPr/>
        <p:txBody>
          <a:bodyPr/>
          <a:lstStyle/>
          <a:p>
            <a:r>
              <a:rPr lang="en-CA" dirty="0"/>
              <a:t>Welcome</a:t>
            </a:r>
          </a:p>
        </p:txBody>
      </p:sp>
      <p:sp>
        <p:nvSpPr>
          <p:cNvPr id="3" name="Content Placeholder 2">
            <a:extLst>
              <a:ext uri="{FF2B5EF4-FFF2-40B4-BE49-F238E27FC236}">
                <a16:creationId xmlns:a16="http://schemas.microsoft.com/office/drawing/2014/main" id="{73BE545C-533A-431E-B05B-6E9E894C3B96}"/>
              </a:ext>
            </a:extLst>
          </p:cNvPr>
          <p:cNvSpPr>
            <a:spLocks noGrp="1"/>
          </p:cNvSpPr>
          <p:nvPr>
            <p:ph idx="1"/>
          </p:nvPr>
        </p:nvSpPr>
        <p:spPr/>
        <p:txBody>
          <a:bodyPr/>
          <a:lstStyle/>
          <a:p>
            <a:pPr marL="0" indent="0">
              <a:buNone/>
            </a:pPr>
            <a:r>
              <a:rPr lang="en-CA" b="1" dirty="0"/>
              <a:t>Partners</a:t>
            </a:r>
          </a:p>
          <a:p>
            <a:r>
              <a:rPr lang="en-CA" dirty="0"/>
              <a:t>Coalition </a:t>
            </a:r>
            <a:r>
              <a:rPr lang="en-CA" dirty="0" err="1"/>
              <a:t>Ontarienne</a:t>
            </a:r>
            <a:r>
              <a:rPr lang="en-CA" dirty="0"/>
              <a:t> De Formation Des </a:t>
            </a:r>
            <a:r>
              <a:rPr lang="en-CA" dirty="0" err="1"/>
              <a:t>Adultes</a:t>
            </a:r>
            <a:endParaRPr lang="en-CA" dirty="0"/>
          </a:p>
          <a:p>
            <a:r>
              <a:rPr lang="en-CA" dirty="0"/>
              <a:t>Contact North</a:t>
            </a:r>
          </a:p>
          <a:p>
            <a:r>
              <a:rPr lang="en-CA" dirty="0"/>
              <a:t>Literacy Network of Durham Region</a:t>
            </a:r>
          </a:p>
          <a:p>
            <a:r>
              <a:rPr lang="en-CA" dirty="0"/>
              <a:t>Literacy Northwest</a:t>
            </a:r>
          </a:p>
          <a:p>
            <a:r>
              <a:rPr lang="en-CA" dirty="0"/>
              <a:t>Literacy Link Niagara</a:t>
            </a:r>
          </a:p>
          <a:p>
            <a:r>
              <a:rPr lang="en-CA" dirty="0"/>
              <a:t>Literacy Link South Central</a:t>
            </a:r>
          </a:p>
          <a:p>
            <a:r>
              <a:rPr lang="en-CA" dirty="0"/>
              <a:t>Rideau Ottawa Valley Learning Network</a:t>
            </a:r>
          </a:p>
          <a:p>
            <a:endParaRPr lang="en-CA" dirty="0"/>
          </a:p>
        </p:txBody>
      </p:sp>
    </p:spTree>
    <p:extLst>
      <p:ext uri="{BB962C8B-B14F-4D97-AF65-F5344CB8AC3E}">
        <p14:creationId xmlns:p14="http://schemas.microsoft.com/office/powerpoint/2010/main" val="174161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8A81A9-A442-4FB4-A3AC-254A640235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379D16-E9B5-4217-96FC-4444572AA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42A52-F026-4388-9956-AB8698F53FD1}"/>
              </a:ext>
            </a:extLst>
          </p:cNvPr>
          <p:cNvSpPr>
            <a:spLocks noGrp="1"/>
          </p:cNvSpPr>
          <p:nvPr>
            <p:ph type="title"/>
          </p:nvPr>
        </p:nvSpPr>
        <p:spPr>
          <a:xfrm>
            <a:off x="8895775" y="1123837"/>
            <a:ext cx="2947482" cy="4601183"/>
          </a:xfrm>
        </p:spPr>
        <p:txBody>
          <a:bodyPr>
            <a:normAutofit/>
          </a:bodyPr>
          <a:lstStyle/>
          <a:p>
            <a:r>
              <a:rPr lang="en-CA" dirty="0"/>
              <a:t>Welcome to our Panelists!</a:t>
            </a:r>
          </a:p>
        </p:txBody>
      </p:sp>
      <p:sp>
        <p:nvSpPr>
          <p:cNvPr id="13" name="Rectangle 12">
            <a:extLst>
              <a:ext uri="{FF2B5EF4-FFF2-40B4-BE49-F238E27FC236}">
                <a16:creationId xmlns:a16="http://schemas.microsoft.com/office/drawing/2014/main" id="{CD6054B7-5AC5-49DB-A3ED-354175FA8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DEEBFC2-7119-4938-B3B8-AA4ED13A381D}"/>
              </a:ext>
            </a:extLst>
          </p:cNvPr>
          <p:cNvGraphicFramePr>
            <a:graphicFrameLocks noGrp="1"/>
          </p:cNvGraphicFramePr>
          <p:nvPr>
            <p:ph idx="1"/>
            <p:extLst>
              <p:ext uri="{D42A27DB-BD31-4B8C-83A1-F6EECF244321}">
                <p14:modId xmlns:p14="http://schemas.microsoft.com/office/powerpoint/2010/main" val="3020763635"/>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63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6EFC68-212A-47F8-9663-C40DB8D35F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6B853F0-C717-4838-924E-23D43D1636F0}"/>
              </a:ext>
            </a:extLst>
          </p:cNvPr>
          <p:cNvSpPr>
            <a:spLocks noGrp="1"/>
          </p:cNvSpPr>
          <p:nvPr>
            <p:ph type="title"/>
          </p:nvPr>
        </p:nvSpPr>
        <p:spPr>
          <a:xfrm>
            <a:off x="252919" y="1123837"/>
            <a:ext cx="2947482" cy="4601183"/>
          </a:xfrm>
        </p:spPr>
        <p:txBody>
          <a:bodyPr>
            <a:normAutofit/>
          </a:bodyPr>
          <a:lstStyle/>
          <a:p>
            <a:r>
              <a:rPr lang="en-CA" dirty="0"/>
              <a:t>Webinar purpose</a:t>
            </a:r>
          </a:p>
        </p:txBody>
      </p:sp>
      <p:graphicFrame>
        <p:nvGraphicFramePr>
          <p:cNvPr id="8" name="Content Placeholder 5">
            <a:extLst>
              <a:ext uri="{FF2B5EF4-FFF2-40B4-BE49-F238E27FC236}">
                <a16:creationId xmlns:a16="http://schemas.microsoft.com/office/drawing/2014/main" id="{2D89F2D9-973C-4767-827D-09F7CE3E230A}"/>
              </a:ext>
            </a:extLst>
          </p:cNvPr>
          <p:cNvGraphicFramePr>
            <a:graphicFrameLocks noGrp="1"/>
          </p:cNvGraphicFramePr>
          <p:nvPr>
            <p:ph idx="1"/>
            <p:extLst>
              <p:ext uri="{D42A27DB-BD31-4B8C-83A1-F6EECF244321}">
                <p14:modId xmlns:p14="http://schemas.microsoft.com/office/powerpoint/2010/main" val="3165269421"/>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26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37826C-4A8B-4AA5-BE8C-A755B1970A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FB47C81-5765-4486-9BD1-E0EB32F4A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5C98F3A3-40EE-441A-B2C5-11D679551C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ACF81E6-4845-4DC0-84A6-AF0706857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BF65F5C8-24B6-4BBA-813F-99E1FAB16F22}"/>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3700" spc="-100"/>
              <a:t>What would you like to get out of today’s webinar?</a:t>
            </a:r>
          </a:p>
        </p:txBody>
      </p:sp>
      <p:pic>
        <p:nvPicPr>
          <p:cNvPr id="12" name="Graphic 11" descr="Questions">
            <a:extLst>
              <a:ext uri="{FF2B5EF4-FFF2-40B4-BE49-F238E27FC236}">
                <a16:creationId xmlns:a16="http://schemas.microsoft.com/office/drawing/2014/main" id="{7EDA96CF-8AFC-4243-B23A-8724DBC9D19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69847" y="484632"/>
            <a:ext cx="3556755" cy="3556755"/>
          </a:xfrm>
          <a:prstGeom prst="rect">
            <a:avLst/>
          </a:prstGeom>
        </p:spPr>
      </p:pic>
    </p:spTree>
    <p:extLst>
      <p:ext uri="{BB962C8B-B14F-4D97-AF65-F5344CB8AC3E}">
        <p14:creationId xmlns:p14="http://schemas.microsoft.com/office/powerpoint/2010/main" val="285382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70FD-926D-4332-ADCB-E88985A1F44C}"/>
              </a:ext>
            </a:extLst>
          </p:cNvPr>
          <p:cNvSpPr>
            <a:spLocks noGrp="1"/>
          </p:cNvSpPr>
          <p:nvPr>
            <p:ph type="title"/>
          </p:nvPr>
        </p:nvSpPr>
        <p:spPr/>
        <p:txBody>
          <a:bodyPr/>
          <a:lstStyle/>
          <a:p>
            <a:r>
              <a:rPr lang="en-CA" dirty="0"/>
              <a:t>Compendium</a:t>
            </a:r>
          </a:p>
        </p:txBody>
      </p:sp>
      <p:sp>
        <p:nvSpPr>
          <p:cNvPr id="3" name="Content Placeholder 2">
            <a:extLst>
              <a:ext uri="{FF2B5EF4-FFF2-40B4-BE49-F238E27FC236}">
                <a16:creationId xmlns:a16="http://schemas.microsoft.com/office/drawing/2014/main" id="{D26C073E-DFC2-4727-BEB4-D70F19B0ABED}"/>
              </a:ext>
            </a:extLst>
          </p:cNvPr>
          <p:cNvSpPr>
            <a:spLocks noGrp="1"/>
          </p:cNvSpPr>
          <p:nvPr>
            <p:ph sz="half"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lgn="ctr">
              <a:buNone/>
            </a:pPr>
            <a:r>
              <a:rPr lang="en-CA" dirty="0">
                <a:hlinkClick r:id="rId3"/>
              </a:rPr>
              <a:t>A Collection of Workforce and Workplace Literacy Resources</a:t>
            </a:r>
            <a:endParaRPr lang="en-CA" dirty="0"/>
          </a:p>
        </p:txBody>
      </p:sp>
      <p:sp>
        <p:nvSpPr>
          <p:cNvPr id="4" name="Content Placeholder 3">
            <a:extLst>
              <a:ext uri="{FF2B5EF4-FFF2-40B4-BE49-F238E27FC236}">
                <a16:creationId xmlns:a16="http://schemas.microsoft.com/office/drawing/2014/main" id="{4E0BCEF6-F4C7-471D-9E3B-BB2A9FC9BB64}"/>
              </a:ext>
            </a:extLst>
          </p:cNvPr>
          <p:cNvSpPr>
            <a:spLocks noGrp="1"/>
          </p:cNvSpPr>
          <p:nvPr>
            <p:ph sz="half" idx="2"/>
          </p:nvPr>
        </p:nvSpPr>
        <p:spPr/>
        <p:txBody>
          <a:bodyPr/>
          <a:lstStyle/>
          <a:p>
            <a:r>
              <a:rPr lang="en-US" dirty="0"/>
              <a:t>Assessment</a:t>
            </a:r>
          </a:p>
          <a:p>
            <a:r>
              <a:rPr lang="en-US" dirty="0"/>
              <a:t>Occupational-Specific Curricula</a:t>
            </a:r>
          </a:p>
          <a:p>
            <a:r>
              <a:rPr lang="en-US" dirty="0"/>
              <a:t>Soft Skills</a:t>
            </a:r>
          </a:p>
          <a:p>
            <a:r>
              <a:rPr lang="en-US" dirty="0"/>
              <a:t>Technology and Equipment</a:t>
            </a:r>
          </a:p>
          <a:p>
            <a:r>
              <a:rPr lang="en-US" dirty="0"/>
              <a:t>Job Preparation</a:t>
            </a:r>
          </a:p>
          <a:p>
            <a:r>
              <a:rPr lang="en-US" dirty="0"/>
              <a:t>Apprenticeship</a:t>
            </a:r>
          </a:p>
          <a:p>
            <a:r>
              <a:rPr lang="en-US" dirty="0"/>
              <a:t>E-channel</a:t>
            </a:r>
          </a:p>
          <a:p>
            <a:r>
              <a:rPr lang="en-US" dirty="0"/>
              <a:t>Research</a:t>
            </a:r>
          </a:p>
          <a:p>
            <a:r>
              <a:rPr lang="en-US" dirty="0"/>
              <a:t>Building your Capacity</a:t>
            </a:r>
          </a:p>
          <a:p>
            <a:r>
              <a:rPr lang="en-US" dirty="0"/>
              <a:t>Support Organizations</a:t>
            </a:r>
          </a:p>
          <a:p>
            <a:endParaRPr lang="en-CA" dirty="0"/>
          </a:p>
        </p:txBody>
      </p:sp>
      <p:pic>
        <p:nvPicPr>
          <p:cNvPr id="5" name="Picture 4">
            <a:extLst>
              <a:ext uri="{FF2B5EF4-FFF2-40B4-BE49-F238E27FC236}">
                <a16:creationId xmlns:a16="http://schemas.microsoft.com/office/drawing/2014/main" id="{C507093E-2834-4EF3-9644-8995DFB4102C}"/>
              </a:ext>
            </a:extLst>
          </p:cNvPr>
          <p:cNvPicPr>
            <a:picLocks noChangeAspect="1"/>
          </p:cNvPicPr>
          <p:nvPr/>
        </p:nvPicPr>
        <p:blipFill>
          <a:blip r:embed="rId4"/>
          <a:stretch>
            <a:fillRect/>
          </a:stretch>
        </p:blipFill>
        <p:spPr>
          <a:xfrm>
            <a:off x="4120822" y="1123837"/>
            <a:ext cx="2786964" cy="3738033"/>
          </a:xfrm>
          <a:prstGeom prst="rect">
            <a:avLst/>
          </a:prstGeom>
        </p:spPr>
      </p:pic>
    </p:spTree>
    <p:extLst>
      <p:ext uri="{BB962C8B-B14F-4D97-AF65-F5344CB8AC3E}">
        <p14:creationId xmlns:p14="http://schemas.microsoft.com/office/powerpoint/2010/main" val="11910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10EC-C945-4C39-8BF6-F834ADA6B43E}"/>
              </a:ext>
            </a:extLst>
          </p:cNvPr>
          <p:cNvSpPr>
            <a:spLocks noGrp="1"/>
          </p:cNvSpPr>
          <p:nvPr>
            <p:ph type="title"/>
          </p:nvPr>
        </p:nvSpPr>
        <p:spPr/>
        <p:txBody>
          <a:bodyPr/>
          <a:lstStyle/>
          <a:p>
            <a:r>
              <a:rPr lang="en-CA" dirty="0"/>
              <a:t>A blast from the past</a:t>
            </a:r>
          </a:p>
        </p:txBody>
      </p:sp>
      <p:sp>
        <p:nvSpPr>
          <p:cNvPr id="3" name="Content Placeholder 2">
            <a:extLst>
              <a:ext uri="{FF2B5EF4-FFF2-40B4-BE49-F238E27FC236}">
                <a16:creationId xmlns:a16="http://schemas.microsoft.com/office/drawing/2014/main" id="{71241D7B-7C0C-456C-8CBD-7F38A5E45DB5}"/>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hlinkClick r:id="rId3"/>
            </a:endParaRPr>
          </a:p>
          <a:p>
            <a:pPr marL="0" indent="0">
              <a:buNone/>
            </a:pPr>
            <a:endParaRPr lang="en-CA" dirty="0">
              <a:hlinkClick r:id="rId3"/>
            </a:endParaRPr>
          </a:p>
          <a:p>
            <a:pPr marL="0" indent="0">
              <a:buNone/>
            </a:pPr>
            <a:endParaRPr lang="en-CA" dirty="0">
              <a:hlinkClick r:id="rId3"/>
            </a:endParaRPr>
          </a:p>
          <a:p>
            <a:pPr marL="0" indent="0">
              <a:buNone/>
            </a:pPr>
            <a:r>
              <a:rPr lang="en-CA" dirty="0">
                <a:hlinkClick r:id="rId3"/>
              </a:rPr>
              <a:t>http://en.copian.ca/library/research/eso/workforce_potential/workforce_potential.pdf</a:t>
            </a:r>
            <a:endParaRPr lang="en-CA" dirty="0"/>
          </a:p>
          <a:p>
            <a:pPr marL="0" indent="0">
              <a:buNone/>
            </a:pPr>
            <a:endParaRPr lang="en-CA" dirty="0"/>
          </a:p>
        </p:txBody>
      </p:sp>
      <p:pic>
        <p:nvPicPr>
          <p:cNvPr id="5" name="Picture 4">
            <a:extLst>
              <a:ext uri="{FF2B5EF4-FFF2-40B4-BE49-F238E27FC236}">
                <a16:creationId xmlns:a16="http://schemas.microsoft.com/office/drawing/2014/main" id="{8CD919C3-263E-4A82-837A-F58CEDAD909F}"/>
              </a:ext>
            </a:extLst>
          </p:cNvPr>
          <p:cNvPicPr>
            <a:picLocks noChangeAspect="1"/>
          </p:cNvPicPr>
          <p:nvPr/>
        </p:nvPicPr>
        <p:blipFill>
          <a:blip r:embed="rId4"/>
          <a:stretch>
            <a:fillRect/>
          </a:stretch>
        </p:blipFill>
        <p:spPr>
          <a:xfrm>
            <a:off x="4003522" y="215901"/>
            <a:ext cx="3641878" cy="4706062"/>
          </a:xfrm>
          <a:prstGeom prst="rect">
            <a:avLst/>
          </a:prstGeom>
        </p:spPr>
      </p:pic>
    </p:spTree>
    <p:extLst>
      <p:ext uri="{BB962C8B-B14F-4D97-AF65-F5344CB8AC3E}">
        <p14:creationId xmlns:p14="http://schemas.microsoft.com/office/powerpoint/2010/main" val="140268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09978C-8564-4308-8168-2CAA7EA41C3F}"/>
              </a:ext>
            </a:extLst>
          </p:cNvPr>
          <p:cNvSpPr>
            <a:spLocks noGrp="1"/>
          </p:cNvSpPr>
          <p:nvPr>
            <p:ph type="title"/>
          </p:nvPr>
        </p:nvSpPr>
        <p:spPr>
          <a:xfrm>
            <a:off x="1539116" y="864108"/>
            <a:ext cx="3073914" cy="5120639"/>
          </a:xfrm>
        </p:spPr>
        <p:txBody>
          <a:bodyPr>
            <a:normAutofit/>
          </a:bodyPr>
          <a:lstStyle/>
          <a:p>
            <a:pPr algn="r"/>
            <a:r>
              <a:rPr lang="en-CA">
                <a:solidFill>
                  <a:schemeClr val="tx1">
                    <a:lumMod val="85000"/>
                    <a:lumOff val="15000"/>
                  </a:schemeClr>
                </a:solidFill>
              </a:rPr>
              <a:t>Poll</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E85286-193C-4AFA-BA34-946F2D8FFC8D}"/>
              </a:ext>
            </a:extLst>
          </p:cNvPr>
          <p:cNvSpPr>
            <a:spLocks noGrp="1"/>
          </p:cNvSpPr>
          <p:nvPr>
            <p:ph idx="1"/>
          </p:nvPr>
        </p:nvSpPr>
        <p:spPr>
          <a:xfrm>
            <a:off x="5289229" y="864108"/>
            <a:ext cx="5910677" cy="5120640"/>
          </a:xfrm>
        </p:spPr>
        <p:txBody>
          <a:bodyPr>
            <a:normAutofit/>
          </a:bodyPr>
          <a:lstStyle/>
          <a:p>
            <a:pPr marL="0" indent="0">
              <a:buNone/>
            </a:pPr>
            <a:r>
              <a:rPr lang="en-CA" dirty="0"/>
              <a:t>How regularly do you speak with your LBS provider/network or your Workforce Planning and Development Board(s)?</a:t>
            </a:r>
          </a:p>
          <a:p>
            <a:endParaRPr lang="en-CA" dirty="0"/>
          </a:p>
          <a:p>
            <a:r>
              <a:rPr lang="en-CA" dirty="0"/>
              <a:t>Daily</a:t>
            </a:r>
          </a:p>
          <a:p>
            <a:r>
              <a:rPr lang="en-CA" dirty="0"/>
              <a:t>Weekly</a:t>
            </a:r>
          </a:p>
          <a:p>
            <a:r>
              <a:rPr lang="en-CA" dirty="0"/>
              <a:t>Monthly</a:t>
            </a:r>
          </a:p>
          <a:p>
            <a:r>
              <a:rPr lang="en-CA" dirty="0"/>
              <a:t>Occasionally</a:t>
            </a:r>
          </a:p>
          <a:p>
            <a:r>
              <a:rPr lang="en-CA" dirty="0"/>
              <a:t>Rarely</a:t>
            </a:r>
          </a:p>
          <a:p>
            <a:r>
              <a:rPr lang="en-CA" dirty="0"/>
              <a:t>Who?</a:t>
            </a:r>
          </a:p>
          <a:p>
            <a:pPr marL="0" indent="0">
              <a:buNone/>
            </a:pPr>
            <a:endParaRPr lang="en-CA" dirty="0"/>
          </a:p>
          <a:p>
            <a:pPr marL="0" indent="0">
              <a:buNone/>
            </a:pPr>
            <a:endParaRPr lang="en-CA"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159115"/>
      </p:ext>
    </p:extLst>
  </p:cSld>
  <p:clrMapOvr>
    <a:masterClrMapping/>
  </p:clrMapOvr>
</p:sld>
</file>

<file path=ppt/theme/theme1.xml><?xml version="1.0" encoding="utf-8"?>
<a:theme xmlns:a="http://schemas.openxmlformats.org/drawingml/2006/main" name="Frame">
  <a:themeElements>
    <a:clrScheme name="Custom 28">
      <a:dk1>
        <a:sysClr val="windowText" lastClr="000000"/>
      </a:dk1>
      <a:lt1>
        <a:sysClr val="window" lastClr="FFFFFF"/>
      </a:lt1>
      <a:dk2>
        <a:srgbClr val="000000"/>
      </a:dk2>
      <a:lt2>
        <a:srgbClr val="F8F3F2"/>
      </a:lt2>
      <a:accent1>
        <a:srgbClr val="005827"/>
      </a:accent1>
      <a:accent2>
        <a:srgbClr val="A5644E"/>
      </a:accent2>
      <a:accent3>
        <a:srgbClr val="B58B80"/>
      </a:accent3>
      <a:accent4>
        <a:srgbClr val="C3986D"/>
      </a:accent4>
      <a:accent5>
        <a:srgbClr val="000000"/>
      </a:accent5>
      <a:accent6>
        <a:srgbClr val="C17529"/>
      </a:accent6>
      <a:hlink>
        <a:srgbClr val="0070C0"/>
      </a:hlink>
      <a:folHlink>
        <a:srgbClr val="00206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2429</TotalTime>
  <Words>4994</Words>
  <Application>Microsoft Office PowerPoint</Application>
  <PresentationFormat>Widescreen</PresentationFormat>
  <Paragraphs>324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Wingdings 2</vt:lpstr>
      <vt:lpstr>Frame</vt:lpstr>
      <vt:lpstr>Workforce Planning Boards and Regional Literacy Networks</vt:lpstr>
      <vt:lpstr> </vt:lpstr>
      <vt:lpstr>Welcome</vt:lpstr>
      <vt:lpstr>Welcome to our Panelists!</vt:lpstr>
      <vt:lpstr>Webinar purpose</vt:lpstr>
      <vt:lpstr>What would you like to get out of today’s webinar?</vt:lpstr>
      <vt:lpstr>Compendium</vt:lpstr>
      <vt:lpstr>A blast from the past</vt:lpstr>
      <vt:lpstr>Poll</vt:lpstr>
      <vt:lpstr>Did you know?</vt:lpstr>
      <vt:lpstr>Regional Networks…</vt:lpstr>
      <vt:lpstr>Workforce Planning Boards…</vt:lpstr>
      <vt:lpstr>Areas of partnership</vt:lpstr>
      <vt:lpstr>Apprenticeship</vt:lpstr>
      <vt:lpstr>Targeted Labour Market Interventions</vt:lpstr>
      <vt:lpstr>Community Facilitation</vt:lpstr>
      <vt:lpstr>Professional Development</vt:lpstr>
      <vt:lpstr>Joint Planning and Leveraging</vt:lpstr>
      <vt:lpstr>Labour Market Information</vt:lpstr>
      <vt:lpstr>Questions?</vt:lpstr>
      <vt:lpstr>Podcast on Workplace Literacy</vt:lpstr>
      <vt:lpstr>Evaluation</vt:lpstr>
      <vt:lpstr>Contact Info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Pulse on Workforce/Workplace Literacy</dc:title>
  <dc:creator>Melanie Connell</dc:creator>
  <cp:lastModifiedBy>Summer</cp:lastModifiedBy>
  <cp:revision>34</cp:revision>
  <dcterms:created xsi:type="dcterms:W3CDTF">2021-10-06T15:08:51Z</dcterms:created>
  <dcterms:modified xsi:type="dcterms:W3CDTF">2022-02-17T16:44:26Z</dcterms:modified>
</cp:coreProperties>
</file>