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9"/>
  </p:notesMasterIdLst>
  <p:sldIdLst>
    <p:sldId id="256" r:id="rId2"/>
    <p:sldId id="266" r:id="rId3"/>
    <p:sldId id="315" r:id="rId4"/>
    <p:sldId id="259" r:id="rId5"/>
    <p:sldId id="271" r:id="rId6"/>
    <p:sldId id="270" r:id="rId7"/>
    <p:sldId id="299" r:id="rId8"/>
    <p:sldId id="298" r:id="rId9"/>
    <p:sldId id="263" r:id="rId10"/>
    <p:sldId id="265" r:id="rId11"/>
    <p:sldId id="269" r:id="rId12"/>
    <p:sldId id="300" r:id="rId13"/>
    <p:sldId id="272" r:id="rId14"/>
    <p:sldId id="310" r:id="rId15"/>
    <p:sldId id="274" r:id="rId16"/>
    <p:sldId id="303" r:id="rId17"/>
    <p:sldId id="275" r:id="rId18"/>
    <p:sldId id="311" r:id="rId19"/>
    <p:sldId id="276" r:id="rId20"/>
    <p:sldId id="304" r:id="rId21"/>
    <p:sldId id="277" r:id="rId22"/>
    <p:sldId id="305" r:id="rId23"/>
    <p:sldId id="279" r:id="rId24"/>
    <p:sldId id="307" r:id="rId25"/>
    <p:sldId id="312" r:id="rId26"/>
    <p:sldId id="288" r:id="rId27"/>
    <p:sldId id="289" r:id="rId28"/>
    <p:sldId id="290" r:id="rId29"/>
    <p:sldId id="291" r:id="rId30"/>
    <p:sldId id="292" r:id="rId31"/>
    <p:sldId id="293" r:id="rId32"/>
    <p:sldId id="294" r:id="rId33"/>
    <p:sldId id="295" r:id="rId34"/>
    <p:sldId id="296" r:id="rId35"/>
    <p:sldId id="297" r:id="rId36"/>
    <p:sldId id="313" r:id="rId37"/>
    <p:sldId id="314"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A8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59342" autoAdjust="0"/>
  </p:normalViewPr>
  <p:slideViewPr>
    <p:cSldViewPr snapToGrid="0">
      <p:cViewPr varScale="1">
        <p:scale>
          <a:sx n="75" d="100"/>
          <a:sy n="75" d="100"/>
        </p:scale>
        <p:origin x="1836" y="72"/>
      </p:cViewPr>
      <p:guideLst/>
    </p:cSldViewPr>
  </p:slideViewPr>
  <p:notesTextViewPr>
    <p:cViewPr>
      <p:scale>
        <a:sx n="1" d="1"/>
        <a:sy n="1" d="1"/>
      </p:scale>
      <p:origin x="0" y="0"/>
    </p:cViewPr>
  </p:notesTextViewPr>
  <p:sorterViewPr>
    <p:cViewPr>
      <p:scale>
        <a:sx n="100" d="100"/>
        <a:sy n="100" d="100"/>
      </p:scale>
      <p:origin x="0" y="-616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0BE68-E8A3-417A-90E4-70D2AE82F8A4}" type="doc">
      <dgm:prSet loTypeId="urn:microsoft.com/office/officeart/2005/8/layout/process5" loCatId="process" qsTypeId="urn:microsoft.com/office/officeart/2005/8/quickstyle/simple4" qsCatId="simple" csTypeId="urn:microsoft.com/office/officeart/2005/8/colors/accent2_2" csCatId="accent2"/>
      <dgm:spPr/>
      <dgm:t>
        <a:bodyPr/>
        <a:lstStyle/>
        <a:p>
          <a:endParaRPr lang="en-US"/>
        </a:p>
      </dgm:t>
    </dgm:pt>
    <dgm:pt modelId="{D675DB28-0A8A-4131-B9FD-1B286A89659A}">
      <dgm:prSet/>
      <dgm:spPr/>
      <dgm:t>
        <a:bodyPr/>
        <a:lstStyle/>
        <a:p>
          <a:r>
            <a:rPr lang="en-CA"/>
            <a:t>Share guide templates</a:t>
          </a:r>
          <a:endParaRPr lang="en-US"/>
        </a:p>
      </dgm:t>
    </dgm:pt>
    <dgm:pt modelId="{19555971-7B40-4391-ADC1-1C56A383E23D}" type="parTrans" cxnId="{F8F6734C-157E-4ED7-9BAD-55E2218C1B49}">
      <dgm:prSet/>
      <dgm:spPr/>
      <dgm:t>
        <a:bodyPr/>
        <a:lstStyle/>
        <a:p>
          <a:endParaRPr lang="en-US"/>
        </a:p>
      </dgm:t>
    </dgm:pt>
    <dgm:pt modelId="{7EAC3ECD-2E8B-448A-A627-05639E3D9F90}" type="sibTrans" cxnId="{F8F6734C-157E-4ED7-9BAD-55E2218C1B49}">
      <dgm:prSet/>
      <dgm:spPr/>
      <dgm:t>
        <a:bodyPr/>
        <a:lstStyle/>
        <a:p>
          <a:endParaRPr lang="en-US"/>
        </a:p>
      </dgm:t>
    </dgm:pt>
    <dgm:pt modelId="{2A7F7CFA-B92D-4CAB-96AD-8F659918F207}">
      <dgm:prSet/>
      <dgm:spPr/>
      <dgm:t>
        <a:bodyPr/>
        <a:lstStyle/>
        <a:p>
          <a:r>
            <a:rPr lang="en-CA"/>
            <a:t>Look at transferable skills</a:t>
          </a:r>
          <a:endParaRPr lang="en-US"/>
        </a:p>
      </dgm:t>
    </dgm:pt>
    <dgm:pt modelId="{1E9709F6-DF73-4E92-B45D-E449754634B2}" type="parTrans" cxnId="{3FCF8ACB-EB26-491F-9910-ECAD9958B72F}">
      <dgm:prSet/>
      <dgm:spPr/>
      <dgm:t>
        <a:bodyPr/>
        <a:lstStyle/>
        <a:p>
          <a:endParaRPr lang="en-US"/>
        </a:p>
      </dgm:t>
    </dgm:pt>
    <dgm:pt modelId="{94792555-92BB-47E7-9A93-5EE9E0373235}" type="sibTrans" cxnId="{3FCF8ACB-EB26-491F-9910-ECAD9958B72F}">
      <dgm:prSet/>
      <dgm:spPr/>
      <dgm:t>
        <a:bodyPr/>
        <a:lstStyle/>
        <a:p>
          <a:endParaRPr lang="en-US"/>
        </a:p>
      </dgm:t>
    </dgm:pt>
    <dgm:pt modelId="{7F3AECF1-91FA-450F-91DA-5A18CC97962E}" type="pres">
      <dgm:prSet presAssocID="{6410BE68-E8A3-417A-90E4-70D2AE82F8A4}" presName="diagram" presStyleCnt="0">
        <dgm:presLayoutVars>
          <dgm:dir/>
          <dgm:resizeHandles val="exact"/>
        </dgm:presLayoutVars>
      </dgm:prSet>
      <dgm:spPr/>
    </dgm:pt>
    <dgm:pt modelId="{2273B7E7-70D1-4256-937D-0E4A60EB3C62}" type="pres">
      <dgm:prSet presAssocID="{D675DB28-0A8A-4131-B9FD-1B286A89659A}" presName="node" presStyleLbl="node1" presStyleIdx="0" presStyleCnt="2">
        <dgm:presLayoutVars>
          <dgm:bulletEnabled val="1"/>
        </dgm:presLayoutVars>
      </dgm:prSet>
      <dgm:spPr/>
    </dgm:pt>
    <dgm:pt modelId="{26F7F4ED-0801-4A6F-A551-AA3F35F3E729}" type="pres">
      <dgm:prSet presAssocID="{7EAC3ECD-2E8B-448A-A627-05639E3D9F90}" presName="sibTrans" presStyleLbl="sibTrans2D1" presStyleIdx="0" presStyleCnt="1"/>
      <dgm:spPr/>
    </dgm:pt>
    <dgm:pt modelId="{F356B448-8711-474C-A3A2-1C7F8CEC80EC}" type="pres">
      <dgm:prSet presAssocID="{7EAC3ECD-2E8B-448A-A627-05639E3D9F90}" presName="connectorText" presStyleLbl="sibTrans2D1" presStyleIdx="0" presStyleCnt="1"/>
      <dgm:spPr/>
    </dgm:pt>
    <dgm:pt modelId="{BA60B470-BBB6-461C-950A-CEF96D887B1B}" type="pres">
      <dgm:prSet presAssocID="{2A7F7CFA-B92D-4CAB-96AD-8F659918F207}" presName="node" presStyleLbl="node1" presStyleIdx="1" presStyleCnt="2">
        <dgm:presLayoutVars>
          <dgm:bulletEnabled val="1"/>
        </dgm:presLayoutVars>
      </dgm:prSet>
      <dgm:spPr/>
    </dgm:pt>
  </dgm:ptLst>
  <dgm:cxnLst>
    <dgm:cxn modelId="{6D94AB03-E0EA-4EAC-BB8D-6FE138F391E8}" type="presOf" srcId="{6410BE68-E8A3-417A-90E4-70D2AE82F8A4}" destId="{7F3AECF1-91FA-450F-91DA-5A18CC97962E}" srcOrd="0" destOrd="0" presId="urn:microsoft.com/office/officeart/2005/8/layout/process5"/>
    <dgm:cxn modelId="{DB800A07-AC4B-48F8-A236-E7E451E9D406}" type="presOf" srcId="{7EAC3ECD-2E8B-448A-A627-05639E3D9F90}" destId="{26F7F4ED-0801-4A6F-A551-AA3F35F3E729}" srcOrd="0" destOrd="0" presId="urn:microsoft.com/office/officeart/2005/8/layout/process5"/>
    <dgm:cxn modelId="{F8F6734C-157E-4ED7-9BAD-55E2218C1B49}" srcId="{6410BE68-E8A3-417A-90E4-70D2AE82F8A4}" destId="{D675DB28-0A8A-4131-B9FD-1B286A89659A}" srcOrd="0" destOrd="0" parTransId="{19555971-7B40-4391-ADC1-1C56A383E23D}" sibTransId="{7EAC3ECD-2E8B-448A-A627-05639E3D9F90}"/>
    <dgm:cxn modelId="{1E0BB3B4-43B1-40F1-A5E8-C3EF236E0B37}" type="presOf" srcId="{7EAC3ECD-2E8B-448A-A627-05639E3D9F90}" destId="{F356B448-8711-474C-A3A2-1C7F8CEC80EC}" srcOrd="1" destOrd="0" presId="urn:microsoft.com/office/officeart/2005/8/layout/process5"/>
    <dgm:cxn modelId="{3FCF8ACB-EB26-491F-9910-ECAD9958B72F}" srcId="{6410BE68-E8A3-417A-90E4-70D2AE82F8A4}" destId="{2A7F7CFA-B92D-4CAB-96AD-8F659918F207}" srcOrd="1" destOrd="0" parTransId="{1E9709F6-DF73-4E92-B45D-E449754634B2}" sibTransId="{94792555-92BB-47E7-9A93-5EE9E0373235}"/>
    <dgm:cxn modelId="{BFBAC8DF-5EFC-4427-B1C7-61C3465D0FFE}" type="presOf" srcId="{D675DB28-0A8A-4131-B9FD-1B286A89659A}" destId="{2273B7E7-70D1-4256-937D-0E4A60EB3C62}" srcOrd="0" destOrd="0" presId="urn:microsoft.com/office/officeart/2005/8/layout/process5"/>
    <dgm:cxn modelId="{4B6874FF-ADB4-4798-AD27-A27D2201A623}" type="presOf" srcId="{2A7F7CFA-B92D-4CAB-96AD-8F659918F207}" destId="{BA60B470-BBB6-461C-950A-CEF96D887B1B}" srcOrd="0" destOrd="0" presId="urn:microsoft.com/office/officeart/2005/8/layout/process5"/>
    <dgm:cxn modelId="{A9ADD4A2-2672-47BD-AF53-B033A52073F0}" type="presParOf" srcId="{7F3AECF1-91FA-450F-91DA-5A18CC97962E}" destId="{2273B7E7-70D1-4256-937D-0E4A60EB3C62}" srcOrd="0" destOrd="0" presId="urn:microsoft.com/office/officeart/2005/8/layout/process5"/>
    <dgm:cxn modelId="{1BE88E53-2E83-48E5-963E-3C7FEC88F6B0}" type="presParOf" srcId="{7F3AECF1-91FA-450F-91DA-5A18CC97962E}" destId="{26F7F4ED-0801-4A6F-A551-AA3F35F3E729}" srcOrd="1" destOrd="0" presId="urn:microsoft.com/office/officeart/2005/8/layout/process5"/>
    <dgm:cxn modelId="{CEA81958-1982-41EC-88AA-0D3F31073AE8}" type="presParOf" srcId="{26F7F4ED-0801-4A6F-A551-AA3F35F3E729}" destId="{F356B448-8711-474C-A3A2-1C7F8CEC80EC}" srcOrd="0" destOrd="0" presId="urn:microsoft.com/office/officeart/2005/8/layout/process5"/>
    <dgm:cxn modelId="{5DE5D445-06EE-401E-9885-D21918785B51}" type="presParOf" srcId="{7F3AECF1-91FA-450F-91DA-5A18CC97962E}" destId="{BA60B470-BBB6-461C-950A-CEF96D887B1B}" srcOrd="2"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1E97DE-B70F-43AB-978E-3532D0DE70FB}"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D40806-941A-4422-B343-2F53B184C9E0}">
      <dgm:prSet/>
      <dgm:spPr/>
      <dgm:t>
        <a:bodyPr/>
        <a:lstStyle/>
        <a:p>
          <a:r>
            <a:rPr lang="en-US"/>
            <a:t>Regional LBS Networks</a:t>
          </a:r>
        </a:p>
      </dgm:t>
    </dgm:pt>
    <dgm:pt modelId="{F55A51A0-8BC3-43BD-B509-E8F110FB4F62}" type="parTrans" cxnId="{4C5CAA50-3817-4E82-9715-98B958E3EFCA}">
      <dgm:prSet/>
      <dgm:spPr/>
      <dgm:t>
        <a:bodyPr/>
        <a:lstStyle/>
        <a:p>
          <a:endParaRPr lang="en-US"/>
        </a:p>
      </dgm:t>
    </dgm:pt>
    <dgm:pt modelId="{7C53634E-BF41-4A02-867E-263B5DAA6BDE}" type="sibTrans" cxnId="{4C5CAA50-3817-4E82-9715-98B958E3EFCA}">
      <dgm:prSet/>
      <dgm:spPr/>
      <dgm:t>
        <a:bodyPr/>
        <a:lstStyle/>
        <a:p>
          <a:endParaRPr lang="en-US"/>
        </a:p>
      </dgm:t>
    </dgm:pt>
    <dgm:pt modelId="{B52D8327-C201-4150-AAF3-772FA35C69E7}">
      <dgm:prSet/>
      <dgm:spPr/>
      <dgm:t>
        <a:bodyPr/>
        <a:lstStyle/>
        <a:p>
          <a:r>
            <a:rPr lang="en-US"/>
            <a:t>Provincial Support Organizations and experienced workplace-training individuals</a:t>
          </a:r>
        </a:p>
      </dgm:t>
    </dgm:pt>
    <dgm:pt modelId="{69EF681D-7F2D-450A-A0B4-6EBA97B529F0}" type="parTrans" cxnId="{70811369-E446-4DC3-A984-59257B5DBE6A}">
      <dgm:prSet/>
      <dgm:spPr/>
      <dgm:t>
        <a:bodyPr/>
        <a:lstStyle/>
        <a:p>
          <a:endParaRPr lang="en-US"/>
        </a:p>
      </dgm:t>
    </dgm:pt>
    <dgm:pt modelId="{5DFB4636-01F4-42EE-859E-9F06361D2C23}" type="sibTrans" cxnId="{70811369-E446-4DC3-A984-59257B5DBE6A}">
      <dgm:prSet/>
      <dgm:spPr/>
      <dgm:t>
        <a:bodyPr/>
        <a:lstStyle/>
        <a:p>
          <a:endParaRPr lang="en-US"/>
        </a:p>
      </dgm:t>
    </dgm:pt>
    <dgm:pt modelId="{88E272E2-E767-41A3-8AE5-5EC59F9D1369}">
      <dgm:prSet/>
      <dgm:spPr/>
      <dgm:t>
        <a:bodyPr/>
        <a:lstStyle/>
        <a:p>
          <a:r>
            <a:rPr lang="en-US"/>
            <a:t>Other sources</a:t>
          </a:r>
        </a:p>
      </dgm:t>
    </dgm:pt>
    <dgm:pt modelId="{3F4F7CC8-7478-4C47-8B16-26CCD8F45244}" type="parTrans" cxnId="{0D129AE7-A663-4A1A-A7A0-1F9D2FEA715F}">
      <dgm:prSet/>
      <dgm:spPr/>
      <dgm:t>
        <a:bodyPr/>
        <a:lstStyle/>
        <a:p>
          <a:endParaRPr lang="en-US"/>
        </a:p>
      </dgm:t>
    </dgm:pt>
    <dgm:pt modelId="{29398F55-70C9-4607-A1F1-DF6BB856A319}" type="sibTrans" cxnId="{0D129AE7-A663-4A1A-A7A0-1F9D2FEA715F}">
      <dgm:prSet/>
      <dgm:spPr/>
      <dgm:t>
        <a:bodyPr/>
        <a:lstStyle/>
        <a:p>
          <a:endParaRPr lang="en-US"/>
        </a:p>
      </dgm:t>
    </dgm:pt>
    <dgm:pt modelId="{F282C43A-81A4-437A-B2E1-74AEE509581A}" type="pres">
      <dgm:prSet presAssocID="{991E97DE-B70F-43AB-978E-3532D0DE70FB}" presName="root" presStyleCnt="0">
        <dgm:presLayoutVars>
          <dgm:dir/>
          <dgm:resizeHandles val="exact"/>
        </dgm:presLayoutVars>
      </dgm:prSet>
      <dgm:spPr/>
    </dgm:pt>
    <dgm:pt modelId="{F0BE235E-ED29-4B8D-9184-219806AAEF69}" type="pres">
      <dgm:prSet presAssocID="{16D40806-941A-4422-B343-2F53B184C9E0}" presName="compNode" presStyleCnt="0"/>
      <dgm:spPr/>
    </dgm:pt>
    <dgm:pt modelId="{F663CCF4-3AA1-4F25-BE0B-3BEF5C039BF5}" type="pres">
      <dgm:prSet presAssocID="{16D40806-941A-4422-B343-2F53B184C9E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74114B32-E0DC-4186-838B-C405CEBB2936}" type="pres">
      <dgm:prSet presAssocID="{16D40806-941A-4422-B343-2F53B184C9E0}" presName="spaceRect" presStyleCnt="0"/>
      <dgm:spPr/>
    </dgm:pt>
    <dgm:pt modelId="{4CB5A3AC-5BC3-40DF-A9E2-E538890B050F}" type="pres">
      <dgm:prSet presAssocID="{16D40806-941A-4422-B343-2F53B184C9E0}" presName="textRect" presStyleLbl="revTx" presStyleIdx="0" presStyleCnt="3">
        <dgm:presLayoutVars>
          <dgm:chMax val="1"/>
          <dgm:chPref val="1"/>
        </dgm:presLayoutVars>
      </dgm:prSet>
      <dgm:spPr/>
    </dgm:pt>
    <dgm:pt modelId="{6A34525A-4835-47AB-877A-C8DDA6E1C356}" type="pres">
      <dgm:prSet presAssocID="{7C53634E-BF41-4A02-867E-263B5DAA6BDE}" presName="sibTrans" presStyleCnt="0"/>
      <dgm:spPr/>
    </dgm:pt>
    <dgm:pt modelId="{A01436EC-985B-46C6-B22A-58E069201E89}" type="pres">
      <dgm:prSet presAssocID="{B52D8327-C201-4150-AAF3-772FA35C69E7}" presName="compNode" presStyleCnt="0"/>
      <dgm:spPr/>
    </dgm:pt>
    <dgm:pt modelId="{DE0B4189-481B-45A0-A7B7-7B239A4A380D}" type="pres">
      <dgm:prSet presAssocID="{B52D8327-C201-4150-AAF3-772FA35C69E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083F135A-17F2-49DB-826E-5D38FD23394E}" type="pres">
      <dgm:prSet presAssocID="{B52D8327-C201-4150-AAF3-772FA35C69E7}" presName="spaceRect" presStyleCnt="0"/>
      <dgm:spPr/>
    </dgm:pt>
    <dgm:pt modelId="{D35E9F1C-3A8D-4603-BC68-BED32F2165DB}" type="pres">
      <dgm:prSet presAssocID="{B52D8327-C201-4150-AAF3-772FA35C69E7}" presName="textRect" presStyleLbl="revTx" presStyleIdx="1" presStyleCnt="3">
        <dgm:presLayoutVars>
          <dgm:chMax val="1"/>
          <dgm:chPref val="1"/>
        </dgm:presLayoutVars>
      </dgm:prSet>
      <dgm:spPr/>
    </dgm:pt>
    <dgm:pt modelId="{113A2C99-D447-40FB-BAE2-E6D5FE44F0DB}" type="pres">
      <dgm:prSet presAssocID="{5DFB4636-01F4-42EE-859E-9F06361D2C23}" presName="sibTrans" presStyleCnt="0"/>
      <dgm:spPr/>
    </dgm:pt>
    <dgm:pt modelId="{51B09544-BB9D-411A-BC9E-09A153E92749}" type="pres">
      <dgm:prSet presAssocID="{88E272E2-E767-41A3-8AE5-5EC59F9D1369}" presName="compNode" presStyleCnt="0"/>
      <dgm:spPr/>
    </dgm:pt>
    <dgm:pt modelId="{BEEC159B-8D7C-4238-938B-83CA08B6FC1E}" type="pres">
      <dgm:prSet presAssocID="{88E272E2-E767-41A3-8AE5-5EC59F9D136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enewableEnergy"/>
        </a:ext>
      </dgm:extLst>
    </dgm:pt>
    <dgm:pt modelId="{36EB8940-D97E-46FB-A071-0553C547C813}" type="pres">
      <dgm:prSet presAssocID="{88E272E2-E767-41A3-8AE5-5EC59F9D1369}" presName="spaceRect" presStyleCnt="0"/>
      <dgm:spPr/>
    </dgm:pt>
    <dgm:pt modelId="{44F1E66F-9303-4435-AC20-DF6318685B9C}" type="pres">
      <dgm:prSet presAssocID="{88E272E2-E767-41A3-8AE5-5EC59F9D1369}" presName="textRect" presStyleLbl="revTx" presStyleIdx="2" presStyleCnt="3">
        <dgm:presLayoutVars>
          <dgm:chMax val="1"/>
          <dgm:chPref val="1"/>
        </dgm:presLayoutVars>
      </dgm:prSet>
      <dgm:spPr/>
    </dgm:pt>
  </dgm:ptLst>
  <dgm:cxnLst>
    <dgm:cxn modelId="{84371D30-90C5-4066-B59A-44341880AA6E}" type="presOf" srcId="{16D40806-941A-4422-B343-2F53B184C9E0}" destId="{4CB5A3AC-5BC3-40DF-A9E2-E538890B050F}" srcOrd="0" destOrd="0" presId="urn:microsoft.com/office/officeart/2018/2/layout/IconLabelList"/>
    <dgm:cxn modelId="{7B20795F-F178-4CA2-B4D8-DFC9AF1BB300}" type="presOf" srcId="{88E272E2-E767-41A3-8AE5-5EC59F9D1369}" destId="{44F1E66F-9303-4435-AC20-DF6318685B9C}" srcOrd="0" destOrd="0" presId="urn:microsoft.com/office/officeart/2018/2/layout/IconLabelList"/>
    <dgm:cxn modelId="{516F5242-ED8C-4788-9011-FB8481624C72}" type="presOf" srcId="{B52D8327-C201-4150-AAF3-772FA35C69E7}" destId="{D35E9F1C-3A8D-4603-BC68-BED32F2165DB}" srcOrd="0" destOrd="0" presId="urn:microsoft.com/office/officeart/2018/2/layout/IconLabelList"/>
    <dgm:cxn modelId="{70811369-E446-4DC3-A984-59257B5DBE6A}" srcId="{991E97DE-B70F-43AB-978E-3532D0DE70FB}" destId="{B52D8327-C201-4150-AAF3-772FA35C69E7}" srcOrd="1" destOrd="0" parTransId="{69EF681D-7F2D-450A-A0B4-6EBA97B529F0}" sibTransId="{5DFB4636-01F4-42EE-859E-9F06361D2C23}"/>
    <dgm:cxn modelId="{4C5CAA50-3817-4E82-9715-98B958E3EFCA}" srcId="{991E97DE-B70F-43AB-978E-3532D0DE70FB}" destId="{16D40806-941A-4422-B343-2F53B184C9E0}" srcOrd="0" destOrd="0" parTransId="{F55A51A0-8BC3-43BD-B509-E8F110FB4F62}" sibTransId="{7C53634E-BF41-4A02-867E-263B5DAA6BDE}"/>
    <dgm:cxn modelId="{EC3A5ADB-86E4-4F7C-9217-C399C925D7A7}" type="presOf" srcId="{991E97DE-B70F-43AB-978E-3532D0DE70FB}" destId="{F282C43A-81A4-437A-B2E1-74AEE509581A}" srcOrd="0" destOrd="0" presId="urn:microsoft.com/office/officeart/2018/2/layout/IconLabelList"/>
    <dgm:cxn modelId="{0D129AE7-A663-4A1A-A7A0-1F9D2FEA715F}" srcId="{991E97DE-B70F-43AB-978E-3532D0DE70FB}" destId="{88E272E2-E767-41A3-8AE5-5EC59F9D1369}" srcOrd="2" destOrd="0" parTransId="{3F4F7CC8-7478-4C47-8B16-26CCD8F45244}" sibTransId="{29398F55-70C9-4607-A1F1-DF6BB856A319}"/>
    <dgm:cxn modelId="{45BF6DEA-389C-417A-AD21-6E8AF369E55F}" type="presParOf" srcId="{F282C43A-81A4-437A-B2E1-74AEE509581A}" destId="{F0BE235E-ED29-4B8D-9184-219806AAEF69}" srcOrd="0" destOrd="0" presId="urn:microsoft.com/office/officeart/2018/2/layout/IconLabelList"/>
    <dgm:cxn modelId="{7D386B8D-E06D-4B8F-8254-54A657BA2B03}" type="presParOf" srcId="{F0BE235E-ED29-4B8D-9184-219806AAEF69}" destId="{F663CCF4-3AA1-4F25-BE0B-3BEF5C039BF5}" srcOrd="0" destOrd="0" presId="urn:microsoft.com/office/officeart/2018/2/layout/IconLabelList"/>
    <dgm:cxn modelId="{939018D6-9894-48B9-9F25-C903E0C4D199}" type="presParOf" srcId="{F0BE235E-ED29-4B8D-9184-219806AAEF69}" destId="{74114B32-E0DC-4186-838B-C405CEBB2936}" srcOrd="1" destOrd="0" presId="urn:microsoft.com/office/officeart/2018/2/layout/IconLabelList"/>
    <dgm:cxn modelId="{E4999F35-FBFA-4EB5-A99A-4F938F109A4E}" type="presParOf" srcId="{F0BE235E-ED29-4B8D-9184-219806AAEF69}" destId="{4CB5A3AC-5BC3-40DF-A9E2-E538890B050F}" srcOrd="2" destOrd="0" presId="urn:microsoft.com/office/officeart/2018/2/layout/IconLabelList"/>
    <dgm:cxn modelId="{DFA764A1-ED3A-43BE-A6CC-5542F54FDF74}" type="presParOf" srcId="{F282C43A-81A4-437A-B2E1-74AEE509581A}" destId="{6A34525A-4835-47AB-877A-C8DDA6E1C356}" srcOrd="1" destOrd="0" presId="urn:microsoft.com/office/officeart/2018/2/layout/IconLabelList"/>
    <dgm:cxn modelId="{1DA81B95-5B27-4B09-B9A9-1BEDEF06306F}" type="presParOf" srcId="{F282C43A-81A4-437A-B2E1-74AEE509581A}" destId="{A01436EC-985B-46C6-B22A-58E069201E89}" srcOrd="2" destOrd="0" presId="urn:microsoft.com/office/officeart/2018/2/layout/IconLabelList"/>
    <dgm:cxn modelId="{0A01F986-70D6-42EC-A86A-EA43CD31E50C}" type="presParOf" srcId="{A01436EC-985B-46C6-B22A-58E069201E89}" destId="{DE0B4189-481B-45A0-A7B7-7B239A4A380D}" srcOrd="0" destOrd="0" presId="urn:microsoft.com/office/officeart/2018/2/layout/IconLabelList"/>
    <dgm:cxn modelId="{485929E3-35B1-49B0-B449-79F6F2A8ABF5}" type="presParOf" srcId="{A01436EC-985B-46C6-B22A-58E069201E89}" destId="{083F135A-17F2-49DB-826E-5D38FD23394E}" srcOrd="1" destOrd="0" presId="urn:microsoft.com/office/officeart/2018/2/layout/IconLabelList"/>
    <dgm:cxn modelId="{F92C0028-7616-4848-A47C-5869FE7695E6}" type="presParOf" srcId="{A01436EC-985B-46C6-B22A-58E069201E89}" destId="{D35E9F1C-3A8D-4603-BC68-BED32F2165DB}" srcOrd="2" destOrd="0" presId="urn:microsoft.com/office/officeart/2018/2/layout/IconLabelList"/>
    <dgm:cxn modelId="{AAF93D0C-C6FA-429A-BC14-9C80A6583A9C}" type="presParOf" srcId="{F282C43A-81A4-437A-B2E1-74AEE509581A}" destId="{113A2C99-D447-40FB-BAE2-E6D5FE44F0DB}" srcOrd="3" destOrd="0" presId="urn:microsoft.com/office/officeart/2018/2/layout/IconLabelList"/>
    <dgm:cxn modelId="{F7C374E3-8ED7-4E57-867F-E5B3FD5EBD4C}" type="presParOf" srcId="{F282C43A-81A4-437A-B2E1-74AEE509581A}" destId="{51B09544-BB9D-411A-BC9E-09A153E92749}" srcOrd="4" destOrd="0" presId="urn:microsoft.com/office/officeart/2018/2/layout/IconLabelList"/>
    <dgm:cxn modelId="{559C7D03-3432-486D-95E2-8534C00A79CF}" type="presParOf" srcId="{51B09544-BB9D-411A-BC9E-09A153E92749}" destId="{BEEC159B-8D7C-4238-938B-83CA08B6FC1E}" srcOrd="0" destOrd="0" presId="urn:microsoft.com/office/officeart/2018/2/layout/IconLabelList"/>
    <dgm:cxn modelId="{0CCD4C94-769F-4920-9F2D-62AD60147330}" type="presParOf" srcId="{51B09544-BB9D-411A-BC9E-09A153E92749}" destId="{36EB8940-D97E-46FB-A071-0553C547C813}" srcOrd="1" destOrd="0" presId="urn:microsoft.com/office/officeart/2018/2/layout/IconLabelList"/>
    <dgm:cxn modelId="{98986926-7877-488B-9FD4-C6824979DE18}" type="presParOf" srcId="{51B09544-BB9D-411A-BC9E-09A153E92749}" destId="{44F1E66F-9303-4435-AC20-DF6318685B9C}"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7EE9A2-FD9E-4DE5-B870-47D1D9CF7C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9AEAF527-EBA3-4993-9412-DC451C5DF009}">
      <dgm:prSet/>
      <dgm:spPr/>
      <dgm:t>
        <a:bodyPr/>
        <a:lstStyle/>
        <a:p>
          <a:r>
            <a:rPr lang="en-CA" dirty="0"/>
            <a:t>One sunny July, we met while having our lunches on park benches (2 meters apart, of course).</a:t>
          </a:r>
          <a:endParaRPr lang="en-US" dirty="0"/>
        </a:p>
      </dgm:t>
    </dgm:pt>
    <dgm:pt modelId="{BE45F754-025B-4294-96E5-E1A708765467}" type="parTrans" cxnId="{0B239F14-490E-4B46-9EE4-06E9BCA97752}">
      <dgm:prSet/>
      <dgm:spPr/>
      <dgm:t>
        <a:bodyPr/>
        <a:lstStyle/>
        <a:p>
          <a:endParaRPr lang="en-US"/>
        </a:p>
      </dgm:t>
    </dgm:pt>
    <dgm:pt modelId="{8C344EC8-34A1-43F9-89A4-4C9A1635DD05}" type="sibTrans" cxnId="{0B239F14-490E-4B46-9EE4-06E9BCA97752}">
      <dgm:prSet/>
      <dgm:spPr/>
      <dgm:t>
        <a:bodyPr/>
        <a:lstStyle/>
        <a:p>
          <a:endParaRPr lang="en-US"/>
        </a:p>
      </dgm:t>
    </dgm:pt>
    <dgm:pt modelId="{1F28ECA5-0DC3-451E-932C-301342E82C8F}">
      <dgm:prSet/>
      <dgm:spPr/>
      <dgm:t>
        <a:bodyPr/>
        <a:lstStyle/>
        <a:p>
          <a:r>
            <a:rPr lang="en-CA" dirty="0"/>
            <a:t>I asked what you did, and you told me you were a practitioner at the Literacy and Basic Skills Program across the street.</a:t>
          </a:r>
          <a:endParaRPr lang="en-US" dirty="0"/>
        </a:p>
      </dgm:t>
    </dgm:pt>
    <dgm:pt modelId="{10F42AC5-BD63-4569-A6EF-58C8C0BE8655}" type="parTrans" cxnId="{E308BE26-55AB-41F1-8D82-CF8FCB059174}">
      <dgm:prSet/>
      <dgm:spPr/>
      <dgm:t>
        <a:bodyPr/>
        <a:lstStyle/>
        <a:p>
          <a:endParaRPr lang="en-US"/>
        </a:p>
      </dgm:t>
    </dgm:pt>
    <dgm:pt modelId="{B5D89C37-D24D-48F0-BB44-A61F1E0D1B91}" type="sibTrans" cxnId="{E308BE26-55AB-41F1-8D82-CF8FCB059174}">
      <dgm:prSet/>
      <dgm:spPr/>
      <dgm:t>
        <a:bodyPr/>
        <a:lstStyle/>
        <a:p>
          <a:endParaRPr lang="en-US"/>
        </a:p>
      </dgm:t>
    </dgm:pt>
    <dgm:pt modelId="{B5C420A1-DC59-451B-8DAB-F5426FAED88F}" type="pres">
      <dgm:prSet presAssocID="{FE7EE9A2-FD9E-4DE5-B870-47D1D9CF7C56}" presName="linear" presStyleCnt="0">
        <dgm:presLayoutVars>
          <dgm:animLvl val="lvl"/>
          <dgm:resizeHandles val="exact"/>
        </dgm:presLayoutVars>
      </dgm:prSet>
      <dgm:spPr/>
    </dgm:pt>
    <dgm:pt modelId="{FBAD53B4-7B20-4F11-AA00-61F8C2D0541D}" type="pres">
      <dgm:prSet presAssocID="{9AEAF527-EBA3-4993-9412-DC451C5DF009}" presName="parentText" presStyleLbl="node1" presStyleIdx="0" presStyleCnt="2">
        <dgm:presLayoutVars>
          <dgm:chMax val="0"/>
          <dgm:bulletEnabled val="1"/>
        </dgm:presLayoutVars>
      </dgm:prSet>
      <dgm:spPr/>
    </dgm:pt>
    <dgm:pt modelId="{0C98B505-DA05-4650-AC92-031E397D5615}" type="pres">
      <dgm:prSet presAssocID="{8C344EC8-34A1-43F9-89A4-4C9A1635DD05}" presName="spacer" presStyleCnt="0"/>
      <dgm:spPr/>
    </dgm:pt>
    <dgm:pt modelId="{1402FEDF-E100-4C2A-8EA8-E53DD6EE6743}" type="pres">
      <dgm:prSet presAssocID="{1F28ECA5-0DC3-451E-932C-301342E82C8F}" presName="parentText" presStyleLbl="node1" presStyleIdx="1" presStyleCnt="2">
        <dgm:presLayoutVars>
          <dgm:chMax val="0"/>
          <dgm:bulletEnabled val="1"/>
        </dgm:presLayoutVars>
      </dgm:prSet>
      <dgm:spPr/>
    </dgm:pt>
  </dgm:ptLst>
  <dgm:cxnLst>
    <dgm:cxn modelId="{0B239F14-490E-4B46-9EE4-06E9BCA97752}" srcId="{FE7EE9A2-FD9E-4DE5-B870-47D1D9CF7C56}" destId="{9AEAF527-EBA3-4993-9412-DC451C5DF009}" srcOrd="0" destOrd="0" parTransId="{BE45F754-025B-4294-96E5-E1A708765467}" sibTransId="{8C344EC8-34A1-43F9-89A4-4C9A1635DD05}"/>
    <dgm:cxn modelId="{E308BE26-55AB-41F1-8D82-CF8FCB059174}" srcId="{FE7EE9A2-FD9E-4DE5-B870-47D1D9CF7C56}" destId="{1F28ECA5-0DC3-451E-932C-301342E82C8F}" srcOrd="1" destOrd="0" parTransId="{10F42AC5-BD63-4569-A6EF-58C8C0BE8655}" sibTransId="{B5D89C37-D24D-48F0-BB44-A61F1E0D1B91}"/>
    <dgm:cxn modelId="{F7DF2348-9F2A-457F-875E-F4CF1480C660}" type="presOf" srcId="{1F28ECA5-0DC3-451E-932C-301342E82C8F}" destId="{1402FEDF-E100-4C2A-8EA8-E53DD6EE6743}" srcOrd="0" destOrd="0" presId="urn:microsoft.com/office/officeart/2005/8/layout/vList2"/>
    <dgm:cxn modelId="{377C98B1-D0ED-4471-9C5D-A53956D6B4D6}" type="presOf" srcId="{9AEAF527-EBA3-4993-9412-DC451C5DF009}" destId="{FBAD53B4-7B20-4F11-AA00-61F8C2D0541D}" srcOrd="0" destOrd="0" presId="urn:microsoft.com/office/officeart/2005/8/layout/vList2"/>
    <dgm:cxn modelId="{778210B9-FD56-474F-8E0C-0F090F9FE3C0}" type="presOf" srcId="{FE7EE9A2-FD9E-4DE5-B870-47D1D9CF7C56}" destId="{B5C420A1-DC59-451B-8DAB-F5426FAED88F}" srcOrd="0" destOrd="0" presId="urn:microsoft.com/office/officeart/2005/8/layout/vList2"/>
    <dgm:cxn modelId="{A1EFD534-38E8-4E27-A1CF-312FF4766A2C}" type="presParOf" srcId="{B5C420A1-DC59-451B-8DAB-F5426FAED88F}" destId="{FBAD53B4-7B20-4F11-AA00-61F8C2D0541D}" srcOrd="0" destOrd="0" presId="urn:microsoft.com/office/officeart/2005/8/layout/vList2"/>
    <dgm:cxn modelId="{9EFDB7A4-D686-49A9-9B48-4D8AA53D9FD7}" type="presParOf" srcId="{B5C420A1-DC59-451B-8DAB-F5426FAED88F}" destId="{0C98B505-DA05-4650-AC92-031E397D5615}" srcOrd="1" destOrd="0" presId="urn:microsoft.com/office/officeart/2005/8/layout/vList2"/>
    <dgm:cxn modelId="{2217A800-4667-43CB-880B-EA45FFCB401C}" type="presParOf" srcId="{B5C420A1-DC59-451B-8DAB-F5426FAED88F}" destId="{1402FEDF-E100-4C2A-8EA8-E53DD6EE674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4B80587-3D0C-4F61-A87A-38911FDD5F60}"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38A0552-B547-44B8-8169-D5911ED431C9}">
      <dgm:prSet/>
      <dgm:spPr/>
      <dgm:t>
        <a:bodyPr/>
        <a:lstStyle/>
        <a:p>
          <a:r>
            <a:rPr lang="en-CA"/>
            <a:t>So, what goes on at your program? How does it work? Tell me more.</a:t>
          </a:r>
          <a:endParaRPr lang="en-US"/>
        </a:p>
      </dgm:t>
    </dgm:pt>
    <dgm:pt modelId="{7739F035-2485-4B48-997E-00F05FE40755}" type="parTrans" cxnId="{CEB8E541-6342-4717-A25D-952293B1ECB9}">
      <dgm:prSet/>
      <dgm:spPr/>
      <dgm:t>
        <a:bodyPr/>
        <a:lstStyle/>
        <a:p>
          <a:endParaRPr lang="en-US"/>
        </a:p>
      </dgm:t>
    </dgm:pt>
    <dgm:pt modelId="{83D6AC38-BD4B-4D2E-A604-8830FA424E05}" type="sibTrans" cxnId="{CEB8E541-6342-4717-A25D-952293B1ECB9}">
      <dgm:prSet/>
      <dgm:spPr/>
      <dgm:t>
        <a:bodyPr/>
        <a:lstStyle/>
        <a:p>
          <a:endParaRPr lang="en-US"/>
        </a:p>
      </dgm:t>
    </dgm:pt>
    <dgm:pt modelId="{449538FB-6080-4F64-83E2-ABA5DA809869}">
      <dgm:prSet/>
      <dgm:spPr/>
      <dgm:t>
        <a:bodyPr/>
        <a:lstStyle/>
        <a:p>
          <a:r>
            <a:rPr lang="en-CA" dirty="0"/>
            <a:t>So, you tell me about Intake and Assessment</a:t>
          </a:r>
          <a:endParaRPr lang="en-US" dirty="0"/>
        </a:p>
      </dgm:t>
    </dgm:pt>
    <dgm:pt modelId="{8B219562-1D89-4C1F-9978-8ED1540A40DF}" type="parTrans" cxnId="{811264F8-9E85-4479-9399-A8CDB16C89EF}">
      <dgm:prSet/>
      <dgm:spPr/>
      <dgm:t>
        <a:bodyPr/>
        <a:lstStyle/>
        <a:p>
          <a:endParaRPr lang="en-US"/>
        </a:p>
      </dgm:t>
    </dgm:pt>
    <dgm:pt modelId="{9FB49525-F71A-441F-BFA6-B7B98B843988}" type="sibTrans" cxnId="{811264F8-9E85-4479-9399-A8CDB16C89EF}">
      <dgm:prSet/>
      <dgm:spPr/>
      <dgm:t>
        <a:bodyPr/>
        <a:lstStyle/>
        <a:p>
          <a:endParaRPr lang="en-US"/>
        </a:p>
      </dgm:t>
    </dgm:pt>
    <dgm:pt modelId="{00E005D6-E372-4489-B285-C7BA709CB91C}">
      <dgm:prSet/>
      <dgm:spPr/>
      <dgm:t>
        <a:bodyPr/>
        <a:lstStyle/>
        <a:p>
          <a:r>
            <a:rPr lang="en-CA"/>
            <a:t>Now it’s your turn</a:t>
          </a:r>
          <a:endParaRPr lang="en-US"/>
        </a:p>
      </dgm:t>
    </dgm:pt>
    <dgm:pt modelId="{A46118F4-1AB8-47DF-AA71-393BAF383B05}" type="parTrans" cxnId="{79554064-9DA1-4F5C-8F86-5CCB56B7A9BC}">
      <dgm:prSet/>
      <dgm:spPr/>
      <dgm:t>
        <a:bodyPr/>
        <a:lstStyle/>
        <a:p>
          <a:endParaRPr lang="en-US"/>
        </a:p>
      </dgm:t>
    </dgm:pt>
    <dgm:pt modelId="{2EDAEB2B-6875-41C3-8D2D-BE73E4E370E2}" type="sibTrans" cxnId="{79554064-9DA1-4F5C-8F86-5CCB56B7A9BC}">
      <dgm:prSet/>
      <dgm:spPr/>
      <dgm:t>
        <a:bodyPr/>
        <a:lstStyle/>
        <a:p>
          <a:endParaRPr lang="en-US"/>
        </a:p>
      </dgm:t>
    </dgm:pt>
    <dgm:pt modelId="{A78074E4-C1CC-470F-9DCA-2C9A2E496EDA}">
      <dgm:prSet/>
      <dgm:spPr/>
      <dgm:t>
        <a:bodyPr/>
        <a:lstStyle/>
        <a:p>
          <a:r>
            <a:rPr lang="en-CA"/>
            <a:t>Let’s focus on these two pieces for now.</a:t>
          </a:r>
          <a:endParaRPr lang="en-US"/>
        </a:p>
      </dgm:t>
    </dgm:pt>
    <dgm:pt modelId="{31D7BA35-FBE5-4FB5-83CA-3B07A77738F4}" type="parTrans" cxnId="{CFA86A33-3B82-4AA0-A7FA-46FF9105AF8F}">
      <dgm:prSet/>
      <dgm:spPr/>
      <dgm:t>
        <a:bodyPr/>
        <a:lstStyle/>
        <a:p>
          <a:endParaRPr lang="en-US"/>
        </a:p>
      </dgm:t>
    </dgm:pt>
    <dgm:pt modelId="{72CE7242-90A2-4C97-9DB8-03C19DB64838}" type="sibTrans" cxnId="{CFA86A33-3B82-4AA0-A7FA-46FF9105AF8F}">
      <dgm:prSet/>
      <dgm:spPr/>
      <dgm:t>
        <a:bodyPr/>
        <a:lstStyle/>
        <a:p>
          <a:endParaRPr lang="en-US"/>
        </a:p>
      </dgm:t>
    </dgm:pt>
    <dgm:pt modelId="{4ACFD752-B0E6-43AB-866B-ACEF156EF093}" type="pres">
      <dgm:prSet presAssocID="{44B80587-3D0C-4F61-A87A-38911FDD5F60}" presName="Name0" presStyleCnt="0">
        <dgm:presLayoutVars>
          <dgm:dir/>
          <dgm:animLvl val="lvl"/>
          <dgm:resizeHandles val="exact"/>
        </dgm:presLayoutVars>
      </dgm:prSet>
      <dgm:spPr/>
    </dgm:pt>
    <dgm:pt modelId="{0BB4E604-8B74-462D-A6C4-A584AAAA9B0F}" type="pres">
      <dgm:prSet presAssocID="{C38A0552-B547-44B8-8169-D5911ED431C9}" presName="composite" presStyleCnt="0"/>
      <dgm:spPr/>
    </dgm:pt>
    <dgm:pt modelId="{8F173CFB-B212-47A9-80EE-FA86D5BAB808}" type="pres">
      <dgm:prSet presAssocID="{C38A0552-B547-44B8-8169-D5911ED431C9}" presName="parTx" presStyleLbl="alignNode1" presStyleIdx="0" presStyleCnt="2">
        <dgm:presLayoutVars>
          <dgm:chMax val="0"/>
          <dgm:chPref val="0"/>
          <dgm:bulletEnabled val="1"/>
        </dgm:presLayoutVars>
      </dgm:prSet>
      <dgm:spPr/>
    </dgm:pt>
    <dgm:pt modelId="{E85ED294-2991-4A37-B771-9B066545B03E}" type="pres">
      <dgm:prSet presAssocID="{C38A0552-B547-44B8-8169-D5911ED431C9}" presName="desTx" presStyleLbl="alignAccFollowNode1" presStyleIdx="0" presStyleCnt="2">
        <dgm:presLayoutVars>
          <dgm:bulletEnabled val="1"/>
        </dgm:presLayoutVars>
      </dgm:prSet>
      <dgm:spPr/>
    </dgm:pt>
    <dgm:pt modelId="{EA0301C9-3D64-497E-AAD7-D5ED590FB540}" type="pres">
      <dgm:prSet presAssocID="{83D6AC38-BD4B-4D2E-A604-8830FA424E05}" presName="space" presStyleCnt="0"/>
      <dgm:spPr/>
    </dgm:pt>
    <dgm:pt modelId="{EA816E19-3300-4FBB-9044-94AF27E37829}" type="pres">
      <dgm:prSet presAssocID="{449538FB-6080-4F64-83E2-ABA5DA809869}" presName="composite" presStyleCnt="0"/>
      <dgm:spPr/>
    </dgm:pt>
    <dgm:pt modelId="{EEE8449C-0EA8-469A-8A45-2976D559D4D4}" type="pres">
      <dgm:prSet presAssocID="{449538FB-6080-4F64-83E2-ABA5DA809869}" presName="parTx" presStyleLbl="alignNode1" presStyleIdx="1" presStyleCnt="2">
        <dgm:presLayoutVars>
          <dgm:chMax val="0"/>
          <dgm:chPref val="0"/>
          <dgm:bulletEnabled val="1"/>
        </dgm:presLayoutVars>
      </dgm:prSet>
      <dgm:spPr/>
    </dgm:pt>
    <dgm:pt modelId="{2BA7028B-78FF-4850-9FE5-CF1AB886EAC2}" type="pres">
      <dgm:prSet presAssocID="{449538FB-6080-4F64-83E2-ABA5DA809869}" presName="desTx" presStyleLbl="alignAccFollowNode1" presStyleIdx="1" presStyleCnt="2">
        <dgm:presLayoutVars>
          <dgm:bulletEnabled val="1"/>
        </dgm:presLayoutVars>
      </dgm:prSet>
      <dgm:spPr/>
    </dgm:pt>
  </dgm:ptLst>
  <dgm:cxnLst>
    <dgm:cxn modelId="{6F587B20-D6F8-450F-8F53-DB1C7ECA4E23}" type="presOf" srcId="{C38A0552-B547-44B8-8169-D5911ED431C9}" destId="{8F173CFB-B212-47A9-80EE-FA86D5BAB808}" srcOrd="0" destOrd="0" presId="urn:microsoft.com/office/officeart/2005/8/layout/hList1"/>
    <dgm:cxn modelId="{6D304D30-19CC-4C79-BC8D-02422AD9C3DC}" type="presOf" srcId="{00E005D6-E372-4489-B285-C7BA709CB91C}" destId="{2BA7028B-78FF-4850-9FE5-CF1AB886EAC2}" srcOrd="0" destOrd="0" presId="urn:microsoft.com/office/officeart/2005/8/layout/hList1"/>
    <dgm:cxn modelId="{CFA86A33-3B82-4AA0-A7FA-46FF9105AF8F}" srcId="{449538FB-6080-4F64-83E2-ABA5DA809869}" destId="{A78074E4-C1CC-470F-9DCA-2C9A2E496EDA}" srcOrd="1" destOrd="0" parTransId="{31D7BA35-FBE5-4FB5-83CA-3B07A77738F4}" sibTransId="{72CE7242-90A2-4C97-9DB8-03C19DB64838}"/>
    <dgm:cxn modelId="{CEB8E541-6342-4717-A25D-952293B1ECB9}" srcId="{44B80587-3D0C-4F61-A87A-38911FDD5F60}" destId="{C38A0552-B547-44B8-8169-D5911ED431C9}" srcOrd="0" destOrd="0" parTransId="{7739F035-2485-4B48-997E-00F05FE40755}" sibTransId="{83D6AC38-BD4B-4D2E-A604-8830FA424E05}"/>
    <dgm:cxn modelId="{79554064-9DA1-4F5C-8F86-5CCB56B7A9BC}" srcId="{449538FB-6080-4F64-83E2-ABA5DA809869}" destId="{00E005D6-E372-4489-B285-C7BA709CB91C}" srcOrd="0" destOrd="0" parTransId="{A46118F4-1AB8-47DF-AA71-393BAF383B05}" sibTransId="{2EDAEB2B-6875-41C3-8D2D-BE73E4E370E2}"/>
    <dgm:cxn modelId="{DAEE7E7E-91A9-430C-9CDC-2406F5355DD0}" type="presOf" srcId="{A78074E4-C1CC-470F-9DCA-2C9A2E496EDA}" destId="{2BA7028B-78FF-4850-9FE5-CF1AB886EAC2}" srcOrd="0" destOrd="1" presId="urn:microsoft.com/office/officeart/2005/8/layout/hList1"/>
    <dgm:cxn modelId="{217C9895-AA41-4DD7-924A-E00A197721D7}" type="presOf" srcId="{44B80587-3D0C-4F61-A87A-38911FDD5F60}" destId="{4ACFD752-B0E6-43AB-866B-ACEF156EF093}" srcOrd="0" destOrd="0" presId="urn:microsoft.com/office/officeart/2005/8/layout/hList1"/>
    <dgm:cxn modelId="{FA5C3F9F-C28F-4046-BE6B-BA22BC99CE18}" type="presOf" srcId="{449538FB-6080-4F64-83E2-ABA5DA809869}" destId="{EEE8449C-0EA8-469A-8A45-2976D559D4D4}" srcOrd="0" destOrd="0" presId="urn:microsoft.com/office/officeart/2005/8/layout/hList1"/>
    <dgm:cxn modelId="{811264F8-9E85-4479-9399-A8CDB16C89EF}" srcId="{44B80587-3D0C-4F61-A87A-38911FDD5F60}" destId="{449538FB-6080-4F64-83E2-ABA5DA809869}" srcOrd="1" destOrd="0" parTransId="{8B219562-1D89-4C1F-9978-8ED1540A40DF}" sibTransId="{9FB49525-F71A-441F-BFA6-B7B98B843988}"/>
    <dgm:cxn modelId="{5DA60467-E7E0-455B-B676-89D3232AFCF1}" type="presParOf" srcId="{4ACFD752-B0E6-43AB-866B-ACEF156EF093}" destId="{0BB4E604-8B74-462D-A6C4-A584AAAA9B0F}" srcOrd="0" destOrd="0" presId="urn:microsoft.com/office/officeart/2005/8/layout/hList1"/>
    <dgm:cxn modelId="{5451D5B5-9918-4E4E-9031-95DC65A66121}" type="presParOf" srcId="{0BB4E604-8B74-462D-A6C4-A584AAAA9B0F}" destId="{8F173CFB-B212-47A9-80EE-FA86D5BAB808}" srcOrd="0" destOrd="0" presId="urn:microsoft.com/office/officeart/2005/8/layout/hList1"/>
    <dgm:cxn modelId="{217F9B02-FEBD-4E20-97A1-EBD8BDED1927}" type="presParOf" srcId="{0BB4E604-8B74-462D-A6C4-A584AAAA9B0F}" destId="{E85ED294-2991-4A37-B771-9B066545B03E}" srcOrd="1" destOrd="0" presId="urn:microsoft.com/office/officeart/2005/8/layout/hList1"/>
    <dgm:cxn modelId="{92C35ADA-FF34-4FB0-95D7-1F4E57F3CD35}" type="presParOf" srcId="{4ACFD752-B0E6-43AB-866B-ACEF156EF093}" destId="{EA0301C9-3D64-497E-AAD7-D5ED590FB540}" srcOrd="1" destOrd="0" presId="urn:microsoft.com/office/officeart/2005/8/layout/hList1"/>
    <dgm:cxn modelId="{8AF4D34B-5CCC-4BA0-A56E-7BC0F2E1A38C}" type="presParOf" srcId="{4ACFD752-B0E6-43AB-866B-ACEF156EF093}" destId="{EA816E19-3300-4FBB-9044-94AF27E37829}" srcOrd="2" destOrd="0" presId="urn:microsoft.com/office/officeart/2005/8/layout/hList1"/>
    <dgm:cxn modelId="{F0F720AC-D066-4FD2-9EAA-C21D868C8691}" type="presParOf" srcId="{EA816E19-3300-4FBB-9044-94AF27E37829}" destId="{EEE8449C-0EA8-469A-8A45-2976D559D4D4}" srcOrd="0" destOrd="0" presId="urn:microsoft.com/office/officeart/2005/8/layout/hList1"/>
    <dgm:cxn modelId="{85554671-076E-44A2-8763-1FF420FAA866}" type="presParOf" srcId="{EA816E19-3300-4FBB-9044-94AF27E37829}" destId="{2BA7028B-78FF-4850-9FE5-CF1AB886EAC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D0EE788-4634-4734-8887-940C1E4F4FE8}"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F9077B92-D134-46F3-8B05-C522CB8618B0}">
      <dgm:prSet/>
      <dgm:spPr/>
      <dgm:t>
        <a:bodyPr/>
        <a:lstStyle/>
        <a:p>
          <a:r>
            <a:rPr lang="en-CA" dirty="0"/>
            <a:t>Now I understand a little about assessment. What happens next?</a:t>
          </a:r>
          <a:endParaRPr lang="en-US" dirty="0"/>
        </a:p>
      </dgm:t>
    </dgm:pt>
    <dgm:pt modelId="{8680B2BA-EECB-4366-AC1A-6AFF8650C850}" type="parTrans" cxnId="{A3DFFAC9-0479-473B-8E14-A692F52C1244}">
      <dgm:prSet/>
      <dgm:spPr/>
      <dgm:t>
        <a:bodyPr/>
        <a:lstStyle/>
        <a:p>
          <a:endParaRPr lang="en-US"/>
        </a:p>
      </dgm:t>
    </dgm:pt>
    <dgm:pt modelId="{83E43314-4582-4B45-B5F4-2CA7BDAF28FF}" type="sibTrans" cxnId="{A3DFFAC9-0479-473B-8E14-A692F52C1244}">
      <dgm:prSet/>
      <dgm:spPr/>
      <dgm:t>
        <a:bodyPr/>
        <a:lstStyle/>
        <a:p>
          <a:endParaRPr lang="en-US"/>
        </a:p>
      </dgm:t>
    </dgm:pt>
    <dgm:pt modelId="{570E7A13-A2D6-4FB0-ABD2-9F7471FBED1E}">
      <dgm:prSet/>
      <dgm:spPr/>
      <dgm:t>
        <a:bodyPr/>
        <a:lstStyle/>
        <a:p>
          <a:r>
            <a:rPr lang="en-CA" dirty="0"/>
            <a:t>Goal setting</a:t>
          </a:r>
          <a:endParaRPr lang="en-US" dirty="0"/>
        </a:p>
      </dgm:t>
    </dgm:pt>
    <dgm:pt modelId="{DACACB3F-5D3C-4EE5-A98B-2D323FB04557}" type="parTrans" cxnId="{E6D09C7E-26BD-4458-B49A-75091268C8FE}">
      <dgm:prSet/>
      <dgm:spPr/>
      <dgm:t>
        <a:bodyPr/>
        <a:lstStyle/>
        <a:p>
          <a:endParaRPr lang="en-US"/>
        </a:p>
      </dgm:t>
    </dgm:pt>
    <dgm:pt modelId="{1EB1E26B-2AD7-49E5-809F-BB4489016A89}" type="sibTrans" cxnId="{E6D09C7E-26BD-4458-B49A-75091268C8FE}">
      <dgm:prSet/>
      <dgm:spPr/>
      <dgm:t>
        <a:bodyPr/>
        <a:lstStyle/>
        <a:p>
          <a:endParaRPr lang="en-US"/>
        </a:p>
      </dgm:t>
    </dgm:pt>
    <dgm:pt modelId="{59A99A49-561F-4C5C-BC9A-2208426B910C}" type="pres">
      <dgm:prSet presAssocID="{1D0EE788-4634-4734-8887-940C1E4F4FE8}" presName="Name0" presStyleCnt="0">
        <dgm:presLayoutVars>
          <dgm:dir/>
          <dgm:animLvl val="lvl"/>
          <dgm:resizeHandles val="exact"/>
        </dgm:presLayoutVars>
      </dgm:prSet>
      <dgm:spPr/>
    </dgm:pt>
    <dgm:pt modelId="{626FA787-F808-41C4-96A1-0FFF61D2BD97}" type="pres">
      <dgm:prSet presAssocID="{570E7A13-A2D6-4FB0-ABD2-9F7471FBED1E}" presName="boxAndChildren" presStyleCnt="0"/>
      <dgm:spPr/>
    </dgm:pt>
    <dgm:pt modelId="{290CED7B-17CD-4B10-9C92-9FA4989A74F4}" type="pres">
      <dgm:prSet presAssocID="{570E7A13-A2D6-4FB0-ABD2-9F7471FBED1E}" presName="parentTextBox" presStyleLbl="node1" presStyleIdx="0" presStyleCnt="2"/>
      <dgm:spPr/>
    </dgm:pt>
    <dgm:pt modelId="{08F03FAB-CB6C-4FE3-A627-F8023DB62B0E}" type="pres">
      <dgm:prSet presAssocID="{83E43314-4582-4B45-B5F4-2CA7BDAF28FF}" presName="sp" presStyleCnt="0"/>
      <dgm:spPr/>
    </dgm:pt>
    <dgm:pt modelId="{D48290BF-3D6A-4BC2-9AF3-2A7EFD608546}" type="pres">
      <dgm:prSet presAssocID="{F9077B92-D134-46F3-8B05-C522CB8618B0}" presName="arrowAndChildren" presStyleCnt="0"/>
      <dgm:spPr/>
    </dgm:pt>
    <dgm:pt modelId="{3F43C11E-2AE8-4F35-8D77-4641AA17098E}" type="pres">
      <dgm:prSet presAssocID="{F9077B92-D134-46F3-8B05-C522CB8618B0}" presName="parentTextArrow" presStyleLbl="node1" presStyleIdx="1" presStyleCnt="2"/>
      <dgm:spPr/>
    </dgm:pt>
  </dgm:ptLst>
  <dgm:cxnLst>
    <dgm:cxn modelId="{D4A23622-DFA4-45D4-B3F9-CA664CD0D96C}" type="presOf" srcId="{570E7A13-A2D6-4FB0-ABD2-9F7471FBED1E}" destId="{290CED7B-17CD-4B10-9C92-9FA4989A74F4}" srcOrd="0" destOrd="0" presId="urn:microsoft.com/office/officeart/2005/8/layout/process4"/>
    <dgm:cxn modelId="{73ADAD45-50EF-462F-85CF-F5F4BC41C3B3}" type="presOf" srcId="{1D0EE788-4634-4734-8887-940C1E4F4FE8}" destId="{59A99A49-561F-4C5C-BC9A-2208426B910C}" srcOrd="0" destOrd="0" presId="urn:microsoft.com/office/officeart/2005/8/layout/process4"/>
    <dgm:cxn modelId="{E6D09C7E-26BD-4458-B49A-75091268C8FE}" srcId="{1D0EE788-4634-4734-8887-940C1E4F4FE8}" destId="{570E7A13-A2D6-4FB0-ABD2-9F7471FBED1E}" srcOrd="1" destOrd="0" parTransId="{DACACB3F-5D3C-4EE5-A98B-2D323FB04557}" sibTransId="{1EB1E26B-2AD7-49E5-809F-BB4489016A89}"/>
    <dgm:cxn modelId="{A3DFFAC9-0479-473B-8E14-A692F52C1244}" srcId="{1D0EE788-4634-4734-8887-940C1E4F4FE8}" destId="{F9077B92-D134-46F3-8B05-C522CB8618B0}" srcOrd="0" destOrd="0" parTransId="{8680B2BA-EECB-4366-AC1A-6AFF8650C850}" sibTransId="{83E43314-4582-4B45-B5F4-2CA7BDAF28FF}"/>
    <dgm:cxn modelId="{A43872D8-65DF-4470-91D9-F0D3C1029A3D}" type="presOf" srcId="{F9077B92-D134-46F3-8B05-C522CB8618B0}" destId="{3F43C11E-2AE8-4F35-8D77-4641AA17098E}" srcOrd="0" destOrd="0" presId="urn:microsoft.com/office/officeart/2005/8/layout/process4"/>
    <dgm:cxn modelId="{D0EF6806-266C-4A46-97A7-6E0DE5409226}" type="presParOf" srcId="{59A99A49-561F-4C5C-BC9A-2208426B910C}" destId="{626FA787-F808-41C4-96A1-0FFF61D2BD97}" srcOrd="0" destOrd="0" presId="urn:microsoft.com/office/officeart/2005/8/layout/process4"/>
    <dgm:cxn modelId="{EFC092BE-7555-4EEF-BDB4-C564C7635EC5}" type="presParOf" srcId="{626FA787-F808-41C4-96A1-0FFF61D2BD97}" destId="{290CED7B-17CD-4B10-9C92-9FA4989A74F4}" srcOrd="0" destOrd="0" presId="urn:microsoft.com/office/officeart/2005/8/layout/process4"/>
    <dgm:cxn modelId="{23CBE9B8-5D55-4A9A-95D2-AA44C0D6B1EC}" type="presParOf" srcId="{59A99A49-561F-4C5C-BC9A-2208426B910C}" destId="{08F03FAB-CB6C-4FE3-A627-F8023DB62B0E}" srcOrd="1" destOrd="0" presId="urn:microsoft.com/office/officeart/2005/8/layout/process4"/>
    <dgm:cxn modelId="{8DE1DD70-EE77-46A7-AD44-79515D0C6570}" type="presParOf" srcId="{59A99A49-561F-4C5C-BC9A-2208426B910C}" destId="{D48290BF-3D6A-4BC2-9AF3-2A7EFD608546}" srcOrd="2" destOrd="0" presId="urn:microsoft.com/office/officeart/2005/8/layout/process4"/>
    <dgm:cxn modelId="{6EB5CDAC-61E7-4668-B2EC-919528C5C432}" type="presParOf" srcId="{D48290BF-3D6A-4BC2-9AF3-2A7EFD608546}" destId="{3F43C11E-2AE8-4F35-8D77-4641AA17098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D509A4A-DADA-40C6-9FFE-32954DC69D0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BD9E6DCE-69BD-470E-A83A-6B193E010847}">
      <dgm:prSet/>
      <dgm:spPr/>
      <dgm:t>
        <a:bodyPr/>
        <a:lstStyle/>
        <a:p>
          <a:r>
            <a:rPr lang="en-CA"/>
            <a:t>So now I see how assessment and goal setting work together. Now what?</a:t>
          </a:r>
          <a:endParaRPr lang="en-US"/>
        </a:p>
      </dgm:t>
    </dgm:pt>
    <dgm:pt modelId="{4D21B56D-ED3E-454B-8EF2-D7E7B82353F2}" type="parTrans" cxnId="{ADAE9670-56C3-47E1-B898-7F4889252E52}">
      <dgm:prSet/>
      <dgm:spPr/>
      <dgm:t>
        <a:bodyPr/>
        <a:lstStyle/>
        <a:p>
          <a:endParaRPr lang="en-US"/>
        </a:p>
      </dgm:t>
    </dgm:pt>
    <dgm:pt modelId="{7C88A6A8-D25C-4806-B04E-81A4C026FE81}" type="sibTrans" cxnId="{ADAE9670-56C3-47E1-B898-7F4889252E52}">
      <dgm:prSet/>
      <dgm:spPr/>
      <dgm:t>
        <a:bodyPr/>
        <a:lstStyle/>
        <a:p>
          <a:endParaRPr lang="en-US"/>
        </a:p>
      </dgm:t>
    </dgm:pt>
    <dgm:pt modelId="{88AC7135-ECF5-4E48-8E56-3633615C5796}">
      <dgm:prSet/>
      <dgm:spPr/>
      <dgm:t>
        <a:bodyPr/>
        <a:lstStyle/>
        <a:p>
          <a:r>
            <a:rPr lang="en-CA" dirty="0"/>
            <a:t>What needs to be delivered and how?</a:t>
          </a:r>
          <a:endParaRPr lang="en-US" dirty="0"/>
        </a:p>
      </dgm:t>
    </dgm:pt>
    <dgm:pt modelId="{39A9A520-D95A-44F6-8940-004D39A42781}" type="parTrans" cxnId="{BBDDABDA-F98E-4763-A0E9-49FA8553ACB1}">
      <dgm:prSet/>
      <dgm:spPr/>
      <dgm:t>
        <a:bodyPr/>
        <a:lstStyle/>
        <a:p>
          <a:endParaRPr lang="en-US"/>
        </a:p>
      </dgm:t>
    </dgm:pt>
    <dgm:pt modelId="{F7D45297-7523-451E-8C87-E35A5D2E377F}" type="sibTrans" cxnId="{BBDDABDA-F98E-4763-A0E9-49FA8553ACB1}">
      <dgm:prSet/>
      <dgm:spPr/>
      <dgm:t>
        <a:bodyPr/>
        <a:lstStyle/>
        <a:p>
          <a:endParaRPr lang="en-US"/>
        </a:p>
      </dgm:t>
    </dgm:pt>
    <dgm:pt modelId="{EA5B0C79-D1CD-45D2-8F42-ACD2AB14FD87}" type="pres">
      <dgm:prSet presAssocID="{4D509A4A-DADA-40C6-9FFE-32954DC69D02}" presName="linear" presStyleCnt="0">
        <dgm:presLayoutVars>
          <dgm:animLvl val="lvl"/>
          <dgm:resizeHandles val="exact"/>
        </dgm:presLayoutVars>
      </dgm:prSet>
      <dgm:spPr/>
    </dgm:pt>
    <dgm:pt modelId="{13919ABC-F6D2-4377-891C-AA21863BACD9}" type="pres">
      <dgm:prSet presAssocID="{BD9E6DCE-69BD-470E-A83A-6B193E010847}" presName="parentText" presStyleLbl="node1" presStyleIdx="0" presStyleCnt="2">
        <dgm:presLayoutVars>
          <dgm:chMax val="0"/>
          <dgm:bulletEnabled val="1"/>
        </dgm:presLayoutVars>
      </dgm:prSet>
      <dgm:spPr/>
    </dgm:pt>
    <dgm:pt modelId="{CE02C4EE-2150-4288-BD69-7BA9CFE02CB1}" type="pres">
      <dgm:prSet presAssocID="{7C88A6A8-D25C-4806-B04E-81A4C026FE81}" presName="spacer" presStyleCnt="0"/>
      <dgm:spPr/>
    </dgm:pt>
    <dgm:pt modelId="{7E67BE02-0A9F-4DBF-A60E-C93823A76D52}" type="pres">
      <dgm:prSet presAssocID="{88AC7135-ECF5-4E48-8E56-3633615C5796}" presName="parentText" presStyleLbl="node1" presStyleIdx="1" presStyleCnt="2">
        <dgm:presLayoutVars>
          <dgm:chMax val="0"/>
          <dgm:bulletEnabled val="1"/>
        </dgm:presLayoutVars>
      </dgm:prSet>
      <dgm:spPr/>
    </dgm:pt>
  </dgm:ptLst>
  <dgm:cxnLst>
    <dgm:cxn modelId="{97419A3E-EC4F-4B3E-BF0C-D8DEF492BFF3}" type="presOf" srcId="{88AC7135-ECF5-4E48-8E56-3633615C5796}" destId="{7E67BE02-0A9F-4DBF-A60E-C93823A76D52}" srcOrd="0" destOrd="0" presId="urn:microsoft.com/office/officeart/2005/8/layout/vList2"/>
    <dgm:cxn modelId="{0202D745-9182-48C5-B655-63931841FDDA}" type="presOf" srcId="{BD9E6DCE-69BD-470E-A83A-6B193E010847}" destId="{13919ABC-F6D2-4377-891C-AA21863BACD9}" srcOrd="0" destOrd="0" presId="urn:microsoft.com/office/officeart/2005/8/layout/vList2"/>
    <dgm:cxn modelId="{ADAE9670-56C3-47E1-B898-7F4889252E52}" srcId="{4D509A4A-DADA-40C6-9FFE-32954DC69D02}" destId="{BD9E6DCE-69BD-470E-A83A-6B193E010847}" srcOrd="0" destOrd="0" parTransId="{4D21B56D-ED3E-454B-8EF2-D7E7B82353F2}" sibTransId="{7C88A6A8-D25C-4806-B04E-81A4C026FE81}"/>
    <dgm:cxn modelId="{BBDDABDA-F98E-4763-A0E9-49FA8553ACB1}" srcId="{4D509A4A-DADA-40C6-9FFE-32954DC69D02}" destId="{88AC7135-ECF5-4E48-8E56-3633615C5796}" srcOrd="1" destOrd="0" parTransId="{39A9A520-D95A-44F6-8940-004D39A42781}" sibTransId="{F7D45297-7523-451E-8C87-E35A5D2E377F}"/>
    <dgm:cxn modelId="{AC6E0CE5-8522-4705-A6A9-60757682AA6F}" type="presOf" srcId="{4D509A4A-DADA-40C6-9FFE-32954DC69D02}" destId="{EA5B0C79-D1CD-45D2-8F42-ACD2AB14FD87}" srcOrd="0" destOrd="0" presId="urn:microsoft.com/office/officeart/2005/8/layout/vList2"/>
    <dgm:cxn modelId="{DA05878D-1B40-44C5-99EC-5C908E0CCB41}" type="presParOf" srcId="{EA5B0C79-D1CD-45D2-8F42-ACD2AB14FD87}" destId="{13919ABC-F6D2-4377-891C-AA21863BACD9}" srcOrd="0" destOrd="0" presId="urn:microsoft.com/office/officeart/2005/8/layout/vList2"/>
    <dgm:cxn modelId="{CF88788E-9944-46E6-8C59-054FCFFC65BA}" type="presParOf" srcId="{EA5B0C79-D1CD-45D2-8F42-ACD2AB14FD87}" destId="{CE02C4EE-2150-4288-BD69-7BA9CFE02CB1}" srcOrd="1" destOrd="0" presId="urn:microsoft.com/office/officeart/2005/8/layout/vList2"/>
    <dgm:cxn modelId="{E4B684DB-2F80-4F6E-BD9F-60B290AB0852}" type="presParOf" srcId="{EA5B0C79-D1CD-45D2-8F42-ACD2AB14FD87}" destId="{7E67BE02-0A9F-4DBF-A60E-C93823A76D5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440C3C-6D15-47A5-9FE3-2BF845D514D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0CE9E17-C173-4416-8168-BF7CAC0C3EEA}">
      <dgm:prSet/>
      <dgm:spPr/>
      <dgm:t>
        <a:bodyPr/>
        <a:lstStyle/>
        <a:p>
          <a:r>
            <a:rPr lang="en-CA"/>
            <a:t>I’m starting to get it!  You are real pros!</a:t>
          </a:r>
          <a:endParaRPr lang="en-US"/>
        </a:p>
      </dgm:t>
    </dgm:pt>
    <dgm:pt modelId="{C34691E9-CC31-45EE-A2E3-BDA0730C7A75}" type="parTrans" cxnId="{DF831FC4-8078-406B-A3AE-478D51FA3C27}">
      <dgm:prSet/>
      <dgm:spPr/>
      <dgm:t>
        <a:bodyPr/>
        <a:lstStyle/>
        <a:p>
          <a:endParaRPr lang="en-US"/>
        </a:p>
      </dgm:t>
    </dgm:pt>
    <dgm:pt modelId="{55BD70F4-295D-460C-B03D-4D689539272C}" type="sibTrans" cxnId="{DF831FC4-8078-406B-A3AE-478D51FA3C27}">
      <dgm:prSet/>
      <dgm:spPr/>
      <dgm:t>
        <a:bodyPr/>
        <a:lstStyle/>
        <a:p>
          <a:endParaRPr lang="en-US"/>
        </a:p>
      </dgm:t>
    </dgm:pt>
    <dgm:pt modelId="{D7D6A4EC-C85E-4F10-9FAB-E5E2514F559A}">
      <dgm:prSet/>
      <dgm:spPr/>
      <dgm:t>
        <a:bodyPr/>
        <a:lstStyle/>
        <a:p>
          <a:r>
            <a:rPr lang="en-CA"/>
            <a:t>What is done to decide a learner is progressing toward their goal?</a:t>
          </a:r>
          <a:endParaRPr lang="en-US"/>
        </a:p>
      </dgm:t>
    </dgm:pt>
    <dgm:pt modelId="{33A25D8F-0392-43CD-9DD8-79E15B7BF576}" type="parTrans" cxnId="{0A1B29AD-C370-4421-946D-3516C0046367}">
      <dgm:prSet/>
      <dgm:spPr/>
      <dgm:t>
        <a:bodyPr/>
        <a:lstStyle/>
        <a:p>
          <a:endParaRPr lang="en-US"/>
        </a:p>
      </dgm:t>
    </dgm:pt>
    <dgm:pt modelId="{19988A19-0DA8-433F-9599-22B18CDCE537}" type="sibTrans" cxnId="{0A1B29AD-C370-4421-946D-3516C0046367}">
      <dgm:prSet/>
      <dgm:spPr/>
      <dgm:t>
        <a:bodyPr/>
        <a:lstStyle/>
        <a:p>
          <a:endParaRPr lang="en-US"/>
        </a:p>
      </dgm:t>
    </dgm:pt>
    <dgm:pt modelId="{E66EEEC0-3E3D-4546-BFCA-8ECDB79ABD41}" type="pres">
      <dgm:prSet presAssocID="{8E440C3C-6D15-47A5-9FE3-2BF845D514D6}" presName="linear" presStyleCnt="0">
        <dgm:presLayoutVars>
          <dgm:animLvl val="lvl"/>
          <dgm:resizeHandles val="exact"/>
        </dgm:presLayoutVars>
      </dgm:prSet>
      <dgm:spPr/>
    </dgm:pt>
    <dgm:pt modelId="{936EC8EE-6862-4795-9026-0BCA5B39D9A5}" type="pres">
      <dgm:prSet presAssocID="{C0CE9E17-C173-4416-8168-BF7CAC0C3EEA}" presName="parentText" presStyleLbl="node1" presStyleIdx="0" presStyleCnt="2">
        <dgm:presLayoutVars>
          <dgm:chMax val="0"/>
          <dgm:bulletEnabled val="1"/>
        </dgm:presLayoutVars>
      </dgm:prSet>
      <dgm:spPr/>
    </dgm:pt>
    <dgm:pt modelId="{C35665A2-CFCA-4A5E-947D-8529622FE476}" type="pres">
      <dgm:prSet presAssocID="{55BD70F4-295D-460C-B03D-4D689539272C}" presName="spacer" presStyleCnt="0"/>
      <dgm:spPr/>
    </dgm:pt>
    <dgm:pt modelId="{12B2A388-ACB2-42ED-89A5-48C3CBF24D80}" type="pres">
      <dgm:prSet presAssocID="{D7D6A4EC-C85E-4F10-9FAB-E5E2514F559A}" presName="parentText" presStyleLbl="node1" presStyleIdx="1" presStyleCnt="2">
        <dgm:presLayoutVars>
          <dgm:chMax val="0"/>
          <dgm:bulletEnabled val="1"/>
        </dgm:presLayoutVars>
      </dgm:prSet>
      <dgm:spPr/>
    </dgm:pt>
  </dgm:ptLst>
  <dgm:cxnLst>
    <dgm:cxn modelId="{5F35E865-23E0-4F08-A23A-0A6D00C6AD78}" type="presOf" srcId="{8E440C3C-6D15-47A5-9FE3-2BF845D514D6}" destId="{E66EEEC0-3E3D-4546-BFCA-8ECDB79ABD41}" srcOrd="0" destOrd="0" presId="urn:microsoft.com/office/officeart/2005/8/layout/vList2"/>
    <dgm:cxn modelId="{8491C072-0B8F-4F50-BC23-0CECC6D6565E}" type="presOf" srcId="{D7D6A4EC-C85E-4F10-9FAB-E5E2514F559A}" destId="{12B2A388-ACB2-42ED-89A5-48C3CBF24D80}" srcOrd="0" destOrd="0" presId="urn:microsoft.com/office/officeart/2005/8/layout/vList2"/>
    <dgm:cxn modelId="{0A1B29AD-C370-4421-946D-3516C0046367}" srcId="{8E440C3C-6D15-47A5-9FE3-2BF845D514D6}" destId="{D7D6A4EC-C85E-4F10-9FAB-E5E2514F559A}" srcOrd="1" destOrd="0" parTransId="{33A25D8F-0392-43CD-9DD8-79E15B7BF576}" sibTransId="{19988A19-0DA8-433F-9599-22B18CDCE537}"/>
    <dgm:cxn modelId="{DF831FC4-8078-406B-A3AE-478D51FA3C27}" srcId="{8E440C3C-6D15-47A5-9FE3-2BF845D514D6}" destId="{C0CE9E17-C173-4416-8168-BF7CAC0C3EEA}" srcOrd="0" destOrd="0" parTransId="{C34691E9-CC31-45EE-A2E3-BDA0730C7A75}" sibTransId="{55BD70F4-295D-460C-B03D-4D689539272C}"/>
    <dgm:cxn modelId="{5DA419ED-3DAF-4AB7-867A-6B07ED2B8D5F}" type="presOf" srcId="{C0CE9E17-C173-4416-8168-BF7CAC0C3EEA}" destId="{936EC8EE-6862-4795-9026-0BCA5B39D9A5}" srcOrd="0" destOrd="0" presId="urn:microsoft.com/office/officeart/2005/8/layout/vList2"/>
    <dgm:cxn modelId="{9AF67046-FEEF-40CF-BCB8-91C0609C4417}" type="presParOf" srcId="{E66EEEC0-3E3D-4546-BFCA-8ECDB79ABD41}" destId="{936EC8EE-6862-4795-9026-0BCA5B39D9A5}" srcOrd="0" destOrd="0" presId="urn:microsoft.com/office/officeart/2005/8/layout/vList2"/>
    <dgm:cxn modelId="{C9B66E48-516A-4C2B-B67E-5DDDEFC7DA08}" type="presParOf" srcId="{E66EEEC0-3E3D-4546-BFCA-8ECDB79ABD41}" destId="{C35665A2-CFCA-4A5E-947D-8529622FE476}" srcOrd="1" destOrd="0" presId="urn:microsoft.com/office/officeart/2005/8/layout/vList2"/>
    <dgm:cxn modelId="{AC0C1545-C785-4E3C-85BC-FD2255520634}" type="presParOf" srcId="{E66EEEC0-3E3D-4546-BFCA-8ECDB79ABD41}" destId="{12B2A388-ACB2-42ED-89A5-48C3CBF24D8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E4FE757-CBB8-46A6-B2FA-A97581A122D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6E93666-E4B1-41D9-95F3-25CBC9F77536}">
      <dgm:prSet/>
      <dgm:spPr/>
      <dgm:t>
        <a:bodyPr/>
        <a:lstStyle/>
        <a:p>
          <a:r>
            <a:rPr lang="en-CA"/>
            <a:t>How do you and the learner know when the goal is met? What tools do you use?</a:t>
          </a:r>
          <a:endParaRPr lang="en-US"/>
        </a:p>
      </dgm:t>
    </dgm:pt>
    <dgm:pt modelId="{387D89DC-7AD8-4DE9-984E-1C1768BE1FF4}" type="parTrans" cxnId="{E6347CCD-8F12-4E43-B1AB-101A06E8D443}">
      <dgm:prSet/>
      <dgm:spPr/>
      <dgm:t>
        <a:bodyPr/>
        <a:lstStyle/>
        <a:p>
          <a:endParaRPr lang="en-US"/>
        </a:p>
      </dgm:t>
    </dgm:pt>
    <dgm:pt modelId="{40A0DA57-3BCC-4783-88F5-4FF8375B026E}" type="sibTrans" cxnId="{E6347CCD-8F12-4E43-B1AB-101A06E8D443}">
      <dgm:prSet/>
      <dgm:spPr/>
      <dgm:t>
        <a:bodyPr/>
        <a:lstStyle/>
        <a:p>
          <a:endParaRPr lang="en-US"/>
        </a:p>
      </dgm:t>
    </dgm:pt>
    <dgm:pt modelId="{FFA20002-7AB3-4009-AA60-17B5D0A6B9BB}">
      <dgm:prSet/>
      <dgm:spPr/>
      <dgm:t>
        <a:bodyPr/>
        <a:lstStyle/>
        <a:p>
          <a:endParaRPr lang="en-CA" dirty="0"/>
        </a:p>
        <a:p>
          <a:r>
            <a:rPr lang="en-US" dirty="0"/>
            <a:t>What happens after the goal is met?</a:t>
          </a:r>
          <a:endParaRPr lang="en-CA" dirty="0"/>
        </a:p>
        <a:p>
          <a:endParaRPr lang="en-US" dirty="0"/>
        </a:p>
      </dgm:t>
    </dgm:pt>
    <dgm:pt modelId="{C57F1F41-BBDC-4F48-83CD-8CD9187C98F3}" type="parTrans" cxnId="{9E868FDD-B5ED-469B-8C1B-89C37A866555}">
      <dgm:prSet/>
      <dgm:spPr/>
      <dgm:t>
        <a:bodyPr/>
        <a:lstStyle/>
        <a:p>
          <a:endParaRPr lang="en-US"/>
        </a:p>
      </dgm:t>
    </dgm:pt>
    <dgm:pt modelId="{8BDA5BF8-8364-40CF-8962-61DC58C3CA52}" type="sibTrans" cxnId="{9E868FDD-B5ED-469B-8C1B-89C37A866555}">
      <dgm:prSet/>
      <dgm:spPr/>
      <dgm:t>
        <a:bodyPr/>
        <a:lstStyle/>
        <a:p>
          <a:endParaRPr lang="en-US"/>
        </a:p>
      </dgm:t>
    </dgm:pt>
    <dgm:pt modelId="{1C630412-5142-4686-9E5D-30A0DC6F5C44}" type="pres">
      <dgm:prSet presAssocID="{1E4FE757-CBB8-46A6-B2FA-A97581A122DA}" presName="linear" presStyleCnt="0">
        <dgm:presLayoutVars>
          <dgm:animLvl val="lvl"/>
          <dgm:resizeHandles val="exact"/>
        </dgm:presLayoutVars>
      </dgm:prSet>
      <dgm:spPr/>
    </dgm:pt>
    <dgm:pt modelId="{2F03613A-2FF0-464E-A61F-CD73C0CD5C72}" type="pres">
      <dgm:prSet presAssocID="{06E93666-E4B1-41D9-95F3-25CBC9F77536}" presName="parentText" presStyleLbl="node1" presStyleIdx="0" presStyleCnt="2">
        <dgm:presLayoutVars>
          <dgm:chMax val="0"/>
          <dgm:bulletEnabled val="1"/>
        </dgm:presLayoutVars>
      </dgm:prSet>
      <dgm:spPr/>
    </dgm:pt>
    <dgm:pt modelId="{967C5AB0-84EF-4635-9151-9C6183782C0B}" type="pres">
      <dgm:prSet presAssocID="{40A0DA57-3BCC-4783-88F5-4FF8375B026E}" presName="spacer" presStyleCnt="0"/>
      <dgm:spPr/>
    </dgm:pt>
    <dgm:pt modelId="{C6634D9B-7354-4789-82E0-0D554FF9FF34}" type="pres">
      <dgm:prSet presAssocID="{FFA20002-7AB3-4009-AA60-17B5D0A6B9BB}" presName="parentText" presStyleLbl="node1" presStyleIdx="1" presStyleCnt="2" custLinFactY="4001" custLinFactNeighborX="-32304" custLinFactNeighborY="100000">
        <dgm:presLayoutVars>
          <dgm:chMax val="0"/>
          <dgm:bulletEnabled val="1"/>
        </dgm:presLayoutVars>
      </dgm:prSet>
      <dgm:spPr/>
    </dgm:pt>
  </dgm:ptLst>
  <dgm:cxnLst>
    <dgm:cxn modelId="{38FE998E-BDD7-4F3F-B50D-BB561AE989E9}" type="presOf" srcId="{06E93666-E4B1-41D9-95F3-25CBC9F77536}" destId="{2F03613A-2FF0-464E-A61F-CD73C0CD5C72}" srcOrd="0" destOrd="0" presId="urn:microsoft.com/office/officeart/2005/8/layout/vList2"/>
    <dgm:cxn modelId="{2957C2A1-2DA6-44B4-8D15-79568E113A5D}" type="presOf" srcId="{FFA20002-7AB3-4009-AA60-17B5D0A6B9BB}" destId="{C6634D9B-7354-4789-82E0-0D554FF9FF34}" srcOrd="0" destOrd="0" presId="urn:microsoft.com/office/officeart/2005/8/layout/vList2"/>
    <dgm:cxn modelId="{E6347CCD-8F12-4E43-B1AB-101A06E8D443}" srcId="{1E4FE757-CBB8-46A6-B2FA-A97581A122DA}" destId="{06E93666-E4B1-41D9-95F3-25CBC9F77536}" srcOrd="0" destOrd="0" parTransId="{387D89DC-7AD8-4DE9-984E-1C1768BE1FF4}" sibTransId="{40A0DA57-3BCC-4783-88F5-4FF8375B026E}"/>
    <dgm:cxn modelId="{A7BEB7CE-6C53-4781-91C2-562B8E41F9BB}" type="presOf" srcId="{1E4FE757-CBB8-46A6-B2FA-A97581A122DA}" destId="{1C630412-5142-4686-9E5D-30A0DC6F5C44}" srcOrd="0" destOrd="0" presId="urn:microsoft.com/office/officeart/2005/8/layout/vList2"/>
    <dgm:cxn modelId="{9E868FDD-B5ED-469B-8C1B-89C37A866555}" srcId="{1E4FE757-CBB8-46A6-B2FA-A97581A122DA}" destId="{FFA20002-7AB3-4009-AA60-17B5D0A6B9BB}" srcOrd="1" destOrd="0" parTransId="{C57F1F41-BBDC-4F48-83CD-8CD9187C98F3}" sibTransId="{8BDA5BF8-8364-40CF-8962-61DC58C3CA52}"/>
    <dgm:cxn modelId="{D0B77906-331E-44AA-82C7-82D476CF898C}" type="presParOf" srcId="{1C630412-5142-4686-9E5D-30A0DC6F5C44}" destId="{2F03613A-2FF0-464E-A61F-CD73C0CD5C72}" srcOrd="0" destOrd="0" presId="urn:microsoft.com/office/officeart/2005/8/layout/vList2"/>
    <dgm:cxn modelId="{1826CD02-DBE5-4253-A4AA-251A3AFE1DCB}" type="presParOf" srcId="{1C630412-5142-4686-9E5D-30A0DC6F5C44}" destId="{967C5AB0-84EF-4635-9151-9C6183782C0B}" srcOrd="1" destOrd="0" presId="urn:microsoft.com/office/officeart/2005/8/layout/vList2"/>
    <dgm:cxn modelId="{C1B0ECBE-7883-4ABA-90D1-EEFC49362FAE}" type="presParOf" srcId="{1C630412-5142-4686-9E5D-30A0DC6F5C44}" destId="{C6634D9B-7354-4789-82E0-0D554FF9FF3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A488ADF-33BB-446A-877C-305B76C755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39DEFAC-99D9-4C96-93AB-62E79D67B8B4}">
      <dgm:prSet/>
      <dgm:spPr/>
      <dgm:t>
        <a:bodyPr/>
        <a:lstStyle/>
        <a:p>
          <a:r>
            <a:rPr lang="en-CA"/>
            <a:t>Skill refreshing/Skill upgrading (Upskilling/Uptraining)</a:t>
          </a:r>
          <a:endParaRPr lang="en-US"/>
        </a:p>
      </dgm:t>
    </dgm:pt>
    <dgm:pt modelId="{67F2149D-675A-4895-9049-6A01F3B61DBE}" type="parTrans" cxnId="{395E0580-FACD-4129-BAF5-A5C603B92D5C}">
      <dgm:prSet/>
      <dgm:spPr/>
      <dgm:t>
        <a:bodyPr/>
        <a:lstStyle/>
        <a:p>
          <a:endParaRPr lang="en-US"/>
        </a:p>
      </dgm:t>
    </dgm:pt>
    <dgm:pt modelId="{E85983DD-597F-45D9-8B30-5B44C84DF382}" type="sibTrans" cxnId="{395E0580-FACD-4129-BAF5-A5C603B92D5C}">
      <dgm:prSet/>
      <dgm:spPr/>
      <dgm:t>
        <a:bodyPr/>
        <a:lstStyle/>
        <a:p>
          <a:endParaRPr lang="en-US"/>
        </a:p>
      </dgm:t>
    </dgm:pt>
    <dgm:pt modelId="{5F67A37B-8800-41FA-9BD3-C17A1CBA0DA3}">
      <dgm:prSet/>
      <dgm:spPr/>
      <dgm:t>
        <a:bodyPr/>
        <a:lstStyle/>
        <a:p>
          <a:r>
            <a:rPr lang="en-CA"/>
            <a:t>Individualized programming with management input</a:t>
          </a:r>
          <a:endParaRPr lang="en-US"/>
        </a:p>
      </dgm:t>
    </dgm:pt>
    <dgm:pt modelId="{0C768D88-A0E9-4A54-9034-89E36CE66F66}" type="parTrans" cxnId="{297C224F-87C7-4E62-BC5C-ABD622F6E37A}">
      <dgm:prSet/>
      <dgm:spPr/>
      <dgm:t>
        <a:bodyPr/>
        <a:lstStyle/>
        <a:p>
          <a:endParaRPr lang="en-US"/>
        </a:p>
      </dgm:t>
    </dgm:pt>
    <dgm:pt modelId="{4399AA57-5BDD-4F37-9CD7-124C3BF28422}" type="sibTrans" cxnId="{297C224F-87C7-4E62-BC5C-ABD622F6E37A}">
      <dgm:prSet/>
      <dgm:spPr/>
      <dgm:t>
        <a:bodyPr/>
        <a:lstStyle/>
        <a:p>
          <a:endParaRPr lang="en-US"/>
        </a:p>
      </dgm:t>
    </dgm:pt>
    <dgm:pt modelId="{18EA72A8-5737-41E4-94FC-DEC74948D795}">
      <dgm:prSet/>
      <dgm:spPr/>
      <dgm:t>
        <a:bodyPr/>
        <a:lstStyle/>
        <a:p>
          <a:r>
            <a:rPr lang="en-CA"/>
            <a:t>Clear writing services</a:t>
          </a:r>
          <a:endParaRPr lang="en-US"/>
        </a:p>
      </dgm:t>
    </dgm:pt>
    <dgm:pt modelId="{B8AAA916-9494-4E8C-9FA5-0FFBD3FF02F8}" type="parTrans" cxnId="{333A9F62-B9DD-4B2A-8263-156457C29587}">
      <dgm:prSet/>
      <dgm:spPr/>
      <dgm:t>
        <a:bodyPr/>
        <a:lstStyle/>
        <a:p>
          <a:endParaRPr lang="en-US"/>
        </a:p>
      </dgm:t>
    </dgm:pt>
    <dgm:pt modelId="{AF3263C3-22EB-4A7C-935F-CDFBF19C3E49}" type="sibTrans" cxnId="{333A9F62-B9DD-4B2A-8263-156457C29587}">
      <dgm:prSet/>
      <dgm:spPr/>
      <dgm:t>
        <a:bodyPr/>
        <a:lstStyle/>
        <a:p>
          <a:endParaRPr lang="en-US"/>
        </a:p>
      </dgm:t>
    </dgm:pt>
    <dgm:pt modelId="{AFDCCDBF-E0DD-4671-AECB-2441A3CB52B2}" type="pres">
      <dgm:prSet presAssocID="{BA488ADF-33BB-446A-877C-305B76C755E9}" presName="root" presStyleCnt="0">
        <dgm:presLayoutVars>
          <dgm:dir/>
          <dgm:resizeHandles val="exact"/>
        </dgm:presLayoutVars>
      </dgm:prSet>
      <dgm:spPr/>
    </dgm:pt>
    <dgm:pt modelId="{76624912-6879-44F1-8E7E-94C557B665F5}" type="pres">
      <dgm:prSet presAssocID="{639DEFAC-99D9-4C96-93AB-62E79D67B8B4}" presName="compNode" presStyleCnt="0"/>
      <dgm:spPr/>
    </dgm:pt>
    <dgm:pt modelId="{D6E77B11-6DB3-4567-BEE6-63CD83C05923}" type="pres">
      <dgm:prSet presAssocID="{639DEFAC-99D9-4C96-93AB-62E79D67B8B4}" presName="bgRect" presStyleLbl="bgShp" presStyleIdx="0" presStyleCnt="3"/>
      <dgm:spPr/>
    </dgm:pt>
    <dgm:pt modelId="{E02C2C7C-E315-4F4B-A2FD-C032C166C4A7}" type="pres">
      <dgm:prSet presAssocID="{639DEFAC-99D9-4C96-93AB-62E79D67B8B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imbing"/>
        </a:ext>
      </dgm:extLst>
    </dgm:pt>
    <dgm:pt modelId="{E6402BD4-0BB4-4772-B1D7-CDA165114A41}" type="pres">
      <dgm:prSet presAssocID="{639DEFAC-99D9-4C96-93AB-62E79D67B8B4}" presName="spaceRect" presStyleCnt="0"/>
      <dgm:spPr/>
    </dgm:pt>
    <dgm:pt modelId="{1F034C0E-C707-42FB-B53E-1058B55E058F}" type="pres">
      <dgm:prSet presAssocID="{639DEFAC-99D9-4C96-93AB-62E79D67B8B4}" presName="parTx" presStyleLbl="revTx" presStyleIdx="0" presStyleCnt="3">
        <dgm:presLayoutVars>
          <dgm:chMax val="0"/>
          <dgm:chPref val="0"/>
        </dgm:presLayoutVars>
      </dgm:prSet>
      <dgm:spPr/>
    </dgm:pt>
    <dgm:pt modelId="{E5D9B015-1385-442D-800C-D8C68631EEAD}" type="pres">
      <dgm:prSet presAssocID="{E85983DD-597F-45D9-8B30-5B44C84DF382}" presName="sibTrans" presStyleCnt="0"/>
      <dgm:spPr/>
    </dgm:pt>
    <dgm:pt modelId="{5DB123B9-71A6-4E7C-8C30-80ADA6D1E7BA}" type="pres">
      <dgm:prSet presAssocID="{5F67A37B-8800-41FA-9BD3-C17A1CBA0DA3}" presName="compNode" presStyleCnt="0"/>
      <dgm:spPr/>
    </dgm:pt>
    <dgm:pt modelId="{874474F9-BC73-493E-B2D8-30561ECC2E0F}" type="pres">
      <dgm:prSet presAssocID="{5F67A37B-8800-41FA-9BD3-C17A1CBA0DA3}" presName="bgRect" presStyleLbl="bgShp" presStyleIdx="1" presStyleCnt="3"/>
      <dgm:spPr/>
    </dgm:pt>
    <dgm:pt modelId="{28AD367A-4585-4704-B9C3-FCB3CCAC8B21}" type="pres">
      <dgm:prSet presAssocID="{5F67A37B-8800-41FA-9BD3-C17A1CBA0DA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6A740810-EB3E-4783-B844-933C14649A8A}" type="pres">
      <dgm:prSet presAssocID="{5F67A37B-8800-41FA-9BD3-C17A1CBA0DA3}" presName="spaceRect" presStyleCnt="0"/>
      <dgm:spPr/>
    </dgm:pt>
    <dgm:pt modelId="{71733FCC-FD60-4C66-9BF1-9F1FA1B73C40}" type="pres">
      <dgm:prSet presAssocID="{5F67A37B-8800-41FA-9BD3-C17A1CBA0DA3}" presName="parTx" presStyleLbl="revTx" presStyleIdx="1" presStyleCnt="3">
        <dgm:presLayoutVars>
          <dgm:chMax val="0"/>
          <dgm:chPref val="0"/>
        </dgm:presLayoutVars>
      </dgm:prSet>
      <dgm:spPr/>
    </dgm:pt>
    <dgm:pt modelId="{65026F84-4EA0-4171-BCDC-8DA40A71875B}" type="pres">
      <dgm:prSet presAssocID="{4399AA57-5BDD-4F37-9CD7-124C3BF28422}" presName="sibTrans" presStyleCnt="0"/>
      <dgm:spPr/>
    </dgm:pt>
    <dgm:pt modelId="{C3B1D890-0D50-4B8D-BA56-D748046E51B0}" type="pres">
      <dgm:prSet presAssocID="{18EA72A8-5737-41E4-94FC-DEC74948D795}" presName="compNode" presStyleCnt="0"/>
      <dgm:spPr/>
    </dgm:pt>
    <dgm:pt modelId="{1024C1B9-901B-4D4B-B1B0-EC74F1884BFD}" type="pres">
      <dgm:prSet presAssocID="{18EA72A8-5737-41E4-94FC-DEC74948D795}" presName="bgRect" presStyleLbl="bgShp" presStyleIdx="2" presStyleCnt="3"/>
      <dgm:spPr/>
    </dgm:pt>
    <dgm:pt modelId="{D9760F45-7DAF-4874-B065-BAC0D904123F}" type="pres">
      <dgm:prSet presAssocID="{18EA72A8-5737-41E4-94FC-DEC74948D7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D2D586DC-0FF9-4F9A-BF2A-F1D9350D67FE}" type="pres">
      <dgm:prSet presAssocID="{18EA72A8-5737-41E4-94FC-DEC74948D795}" presName="spaceRect" presStyleCnt="0"/>
      <dgm:spPr/>
    </dgm:pt>
    <dgm:pt modelId="{0E5D834C-F747-4BD4-868E-115CABE378E1}" type="pres">
      <dgm:prSet presAssocID="{18EA72A8-5737-41E4-94FC-DEC74948D795}" presName="parTx" presStyleLbl="revTx" presStyleIdx="2" presStyleCnt="3">
        <dgm:presLayoutVars>
          <dgm:chMax val="0"/>
          <dgm:chPref val="0"/>
        </dgm:presLayoutVars>
      </dgm:prSet>
      <dgm:spPr/>
    </dgm:pt>
  </dgm:ptLst>
  <dgm:cxnLst>
    <dgm:cxn modelId="{328D7F04-C197-476D-9809-C677853E733D}" type="presOf" srcId="{5F67A37B-8800-41FA-9BD3-C17A1CBA0DA3}" destId="{71733FCC-FD60-4C66-9BF1-9F1FA1B73C40}" srcOrd="0" destOrd="0" presId="urn:microsoft.com/office/officeart/2018/2/layout/IconVerticalSolidList"/>
    <dgm:cxn modelId="{1ACB0D22-796B-4A7B-B33D-AE710E9458BA}" type="presOf" srcId="{BA488ADF-33BB-446A-877C-305B76C755E9}" destId="{AFDCCDBF-E0DD-4671-AECB-2441A3CB52B2}" srcOrd="0" destOrd="0" presId="urn:microsoft.com/office/officeart/2018/2/layout/IconVerticalSolidList"/>
    <dgm:cxn modelId="{FB35662C-D790-48ED-8741-A474291A71CC}" type="presOf" srcId="{639DEFAC-99D9-4C96-93AB-62E79D67B8B4}" destId="{1F034C0E-C707-42FB-B53E-1058B55E058F}" srcOrd="0" destOrd="0" presId="urn:microsoft.com/office/officeart/2018/2/layout/IconVerticalSolidList"/>
    <dgm:cxn modelId="{333A9F62-B9DD-4B2A-8263-156457C29587}" srcId="{BA488ADF-33BB-446A-877C-305B76C755E9}" destId="{18EA72A8-5737-41E4-94FC-DEC74948D795}" srcOrd="2" destOrd="0" parTransId="{B8AAA916-9494-4E8C-9FA5-0FFBD3FF02F8}" sibTransId="{AF3263C3-22EB-4A7C-935F-CDFBF19C3E49}"/>
    <dgm:cxn modelId="{297C224F-87C7-4E62-BC5C-ABD622F6E37A}" srcId="{BA488ADF-33BB-446A-877C-305B76C755E9}" destId="{5F67A37B-8800-41FA-9BD3-C17A1CBA0DA3}" srcOrd="1" destOrd="0" parTransId="{0C768D88-A0E9-4A54-9034-89E36CE66F66}" sibTransId="{4399AA57-5BDD-4F37-9CD7-124C3BF28422}"/>
    <dgm:cxn modelId="{29671553-13A2-4573-9D84-522A174F8551}" type="presOf" srcId="{18EA72A8-5737-41E4-94FC-DEC74948D795}" destId="{0E5D834C-F747-4BD4-868E-115CABE378E1}" srcOrd="0" destOrd="0" presId="urn:microsoft.com/office/officeart/2018/2/layout/IconVerticalSolidList"/>
    <dgm:cxn modelId="{395E0580-FACD-4129-BAF5-A5C603B92D5C}" srcId="{BA488ADF-33BB-446A-877C-305B76C755E9}" destId="{639DEFAC-99D9-4C96-93AB-62E79D67B8B4}" srcOrd="0" destOrd="0" parTransId="{67F2149D-675A-4895-9049-6A01F3B61DBE}" sibTransId="{E85983DD-597F-45D9-8B30-5B44C84DF382}"/>
    <dgm:cxn modelId="{4B016B80-6FF1-4C57-902A-DA0CD0E9D0AA}" type="presParOf" srcId="{AFDCCDBF-E0DD-4671-AECB-2441A3CB52B2}" destId="{76624912-6879-44F1-8E7E-94C557B665F5}" srcOrd="0" destOrd="0" presId="urn:microsoft.com/office/officeart/2018/2/layout/IconVerticalSolidList"/>
    <dgm:cxn modelId="{CEFE7D06-A3F2-4CDD-BD68-962EAF98FF5A}" type="presParOf" srcId="{76624912-6879-44F1-8E7E-94C557B665F5}" destId="{D6E77B11-6DB3-4567-BEE6-63CD83C05923}" srcOrd="0" destOrd="0" presId="urn:microsoft.com/office/officeart/2018/2/layout/IconVerticalSolidList"/>
    <dgm:cxn modelId="{FE282C70-DAD5-4E52-9A54-76419621237D}" type="presParOf" srcId="{76624912-6879-44F1-8E7E-94C557B665F5}" destId="{E02C2C7C-E315-4F4B-A2FD-C032C166C4A7}" srcOrd="1" destOrd="0" presId="urn:microsoft.com/office/officeart/2018/2/layout/IconVerticalSolidList"/>
    <dgm:cxn modelId="{6DCB331B-9B30-41C0-A8DE-EC0C1006A806}" type="presParOf" srcId="{76624912-6879-44F1-8E7E-94C557B665F5}" destId="{E6402BD4-0BB4-4772-B1D7-CDA165114A41}" srcOrd="2" destOrd="0" presId="urn:microsoft.com/office/officeart/2018/2/layout/IconVerticalSolidList"/>
    <dgm:cxn modelId="{D1C28DEE-AB16-4BAE-AD1A-BF3497981B0C}" type="presParOf" srcId="{76624912-6879-44F1-8E7E-94C557B665F5}" destId="{1F034C0E-C707-42FB-B53E-1058B55E058F}" srcOrd="3" destOrd="0" presId="urn:microsoft.com/office/officeart/2018/2/layout/IconVerticalSolidList"/>
    <dgm:cxn modelId="{C0702991-3A08-4A5B-97BD-4906175E6CEA}" type="presParOf" srcId="{AFDCCDBF-E0DD-4671-AECB-2441A3CB52B2}" destId="{E5D9B015-1385-442D-800C-D8C68631EEAD}" srcOrd="1" destOrd="0" presId="urn:microsoft.com/office/officeart/2018/2/layout/IconVerticalSolidList"/>
    <dgm:cxn modelId="{0852BB26-339B-4AB5-A6EF-83309B112EA6}" type="presParOf" srcId="{AFDCCDBF-E0DD-4671-AECB-2441A3CB52B2}" destId="{5DB123B9-71A6-4E7C-8C30-80ADA6D1E7BA}" srcOrd="2" destOrd="0" presId="urn:microsoft.com/office/officeart/2018/2/layout/IconVerticalSolidList"/>
    <dgm:cxn modelId="{AA5F1C0A-91DF-47B9-B17D-8B0063E74E32}" type="presParOf" srcId="{5DB123B9-71A6-4E7C-8C30-80ADA6D1E7BA}" destId="{874474F9-BC73-493E-B2D8-30561ECC2E0F}" srcOrd="0" destOrd="0" presId="urn:microsoft.com/office/officeart/2018/2/layout/IconVerticalSolidList"/>
    <dgm:cxn modelId="{3DC8B293-FEC5-4276-8446-7C6851478F81}" type="presParOf" srcId="{5DB123B9-71A6-4E7C-8C30-80ADA6D1E7BA}" destId="{28AD367A-4585-4704-B9C3-FCB3CCAC8B21}" srcOrd="1" destOrd="0" presId="urn:microsoft.com/office/officeart/2018/2/layout/IconVerticalSolidList"/>
    <dgm:cxn modelId="{EA7234A3-8BC4-41AD-B7AC-99102F6E390C}" type="presParOf" srcId="{5DB123B9-71A6-4E7C-8C30-80ADA6D1E7BA}" destId="{6A740810-EB3E-4783-B844-933C14649A8A}" srcOrd="2" destOrd="0" presId="urn:microsoft.com/office/officeart/2018/2/layout/IconVerticalSolidList"/>
    <dgm:cxn modelId="{6D68BB30-0765-49C8-AF54-6544724A0B21}" type="presParOf" srcId="{5DB123B9-71A6-4E7C-8C30-80ADA6D1E7BA}" destId="{71733FCC-FD60-4C66-9BF1-9F1FA1B73C40}" srcOrd="3" destOrd="0" presId="urn:microsoft.com/office/officeart/2018/2/layout/IconVerticalSolidList"/>
    <dgm:cxn modelId="{B39E6758-E04B-4ACF-AE8E-44DCB5C4CA91}" type="presParOf" srcId="{AFDCCDBF-E0DD-4671-AECB-2441A3CB52B2}" destId="{65026F84-4EA0-4171-BCDC-8DA40A71875B}" srcOrd="3" destOrd="0" presId="urn:microsoft.com/office/officeart/2018/2/layout/IconVerticalSolidList"/>
    <dgm:cxn modelId="{E61FEE2A-D197-4B5C-BEB0-5EE7256ACA02}" type="presParOf" srcId="{AFDCCDBF-E0DD-4671-AECB-2441A3CB52B2}" destId="{C3B1D890-0D50-4B8D-BA56-D748046E51B0}" srcOrd="4" destOrd="0" presId="urn:microsoft.com/office/officeart/2018/2/layout/IconVerticalSolidList"/>
    <dgm:cxn modelId="{E7B2304A-C63C-4885-B67F-454E75595C9F}" type="presParOf" srcId="{C3B1D890-0D50-4B8D-BA56-D748046E51B0}" destId="{1024C1B9-901B-4D4B-B1B0-EC74F1884BFD}" srcOrd="0" destOrd="0" presId="urn:microsoft.com/office/officeart/2018/2/layout/IconVerticalSolidList"/>
    <dgm:cxn modelId="{15B7D131-0C58-4A8D-92A0-6521393CCD87}" type="presParOf" srcId="{C3B1D890-0D50-4B8D-BA56-D748046E51B0}" destId="{D9760F45-7DAF-4874-B065-BAC0D904123F}" srcOrd="1" destOrd="0" presId="urn:microsoft.com/office/officeart/2018/2/layout/IconVerticalSolidList"/>
    <dgm:cxn modelId="{5D84F266-4824-4AE9-B6C2-B760DA7DC4E9}" type="presParOf" srcId="{C3B1D890-0D50-4B8D-BA56-D748046E51B0}" destId="{D2D586DC-0FF9-4F9A-BF2A-F1D9350D67FE}" srcOrd="2" destOrd="0" presId="urn:microsoft.com/office/officeart/2018/2/layout/IconVerticalSolidList"/>
    <dgm:cxn modelId="{A6424DE3-B0E8-4218-8E3D-4EB4BFBDDDF0}" type="presParOf" srcId="{C3B1D890-0D50-4B8D-BA56-D748046E51B0}" destId="{0E5D834C-F747-4BD4-868E-115CABE378E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7ABD33-3AB6-4611-B478-E08E9C76AD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351CB57-E7A5-481E-80C7-23E0986B9319}">
      <dgm:prSet/>
      <dgm:spPr/>
      <dgm:t>
        <a:bodyPr/>
        <a:lstStyle/>
        <a:p>
          <a:r>
            <a:rPr lang="en-US"/>
            <a:t>Does your organization have a working definition or a common understanding of workforce literacy that is understood by Board members, senior staff and instructors?</a:t>
          </a:r>
        </a:p>
      </dgm:t>
    </dgm:pt>
    <dgm:pt modelId="{829E4362-5CCD-40D2-A340-FB2C7ADBD154}" type="parTrans" cxnId="{111EEC07-4EDF-496B-B3EC-077A5EAE6F8F}">
      <dgm:prSet/>
      <dgm:spPr/>
      <dgm:t>
        <a:bodyPr/>
        <a:lstStyle/>
        <a:p>
          <a:endParaRPr lang="en-US"/>
        </a:p>
      </dgm:t>
    </dgm:pt>
    <dgm:pt modelId="{49927A37-1336-4275-9EFA-548B24D8C213}" type="sibTrans" cxnId="{111EEC07-4EDF-496B-B3EC-077A5EAE6F8F}">
      <dgm:prSet/>
      <dgm:spPr/>
      <dgm:t>
        <a:bodyPr/>
        <a:lstStyle/>
        <a:p>
          <a:endParaRPr lang="en-US"/>
        </a:p>
      </dgm:t>
    </dgm:pt>
    <dgm:pt modelId="{1796BB3A-6A8B-414A-85BA-D44BA2B09E8B}">
      <dgm:prSet/>
      <dgm:spPr/>
      <dgm:t>
        <a:bodyPr/>
        <a:lstStyle/>
        <a:p>
          <a:r>
            <a:rPr lang="en-US"/>
            <a:t>Does your organization support adult learners on the employment pathway?</a:t>
          </a:r>
        </a:p>
      </dgm:t>
    </dgm:pt>
    <dgm:pt modelId="{99C030D6-6C25-4D9E-8AB7-2931E97D264E}" type="parTrans" cxnId="{CCB6402F-62DC-4E11-A8B7-A65988F596F3}">
      <dgm:prSet/>
      <dgm:spPr/>
      <dgm:t>
        <a:bodyPr/>
        <a:lstStyle/>
        <a:p>
          <a:endParaRPr lang="en-US"/>
        </a:p>
      </dgm:t>
    </dgm:pt>
    <dgm:pt modelId="{9743DBE3-D5AD-4B0D-A8D8-42F064DDF718}" type="sibTrans" cxnId="{CCB6402F-62DC-4E11-A8B7-A65988F596F3}">
      <dgm:prSet/>
      <dgm:spPr/>
      <dgm:t>
        <a:bodyPr/>
        <a:lstStyle/>
        <a:p>
          <a:endParaRPr lang="en-US"/>
        </a:p>
      </dgm:t>
    </dgm:pt>
    <dgm:pt modelId="{F4B73CC3-CFA0-4307-9E42-4C2229CF6B1D}">
      <dgm:prSet/>
      <dgm:spPr/>
      <dgm:t>
        <a:bodyPr/>
        <a:lstStyle/>
        <a:p>
          <a:r>
            <a:rPr lang="en-US" dirty="0"/>
            <a:t>Has your organization discussed the provision of workforce literacy as it is related to serving adult learners on the employment pathway?</a:t>
          </a:r>
        </a:p>
      </dgm:t>
    </dgm:pt>
    <dgm:pt modelId="{BB8760CF-BC49-4D04-B569-8A7561F670EC}" type="parTrans" cxnId="{F07E9E0E-3DA1-47DA-8689-63CFCD6F06A4}">
      <dgm:prSet/>
      <dgm:spPr/>
      <dgm:t>
        <a:bodyPr/>
        <a:lstStyle/>
        <a:p>
          <a:endParaRPr lang="en-US"/>
        </a:p>
      </dgm:t>
    </dgm:pt>
    <dgm:pt modelId="{45512443-46D9-4790-99A1-04DD332A5FE4}" type="sibTrans" cxnId="{F07E9E0E-3DA1-47DA-8689-63CFCD6F06A4}">
      <dgm:prSet/>
      <dgm:spPr/>
      <dgm:t>
        <a:bodyPr/>
        <a:lstStyle/>
        <a:p>
          <a:endParaRPr lang="en-US"/>
        </a:p>
      </dgm:t>
    </dgm:pt>
    <dgm:pt modelId="{D58ABC25-54B5-4A95-A99F-70B45F483C77}" type="pres">
      <dgm:prSet presAssocID="{1D7ABD33-3AB6-4611-B478-E08E9C76ADC9}" presName="linear" presStyleCnt="0">
        <dgm:presLayoutVars>
          <dgm:animLvl val="lvl"/>
          <dgm:resizeHandles val="exact"/>
        </dgm:presLayoutVars>
      </dgm:prSet>
      <dgm:spPr/>
    </dgm:pt>
    <dgm:pt modelId="{73DD22A9-D7FA-4AC9-9D53-C0F773B31362}" type="pres">
      <dgm:prSet presAssocID="{D351CB57-E7A5-481E-80C7-23E0986B9319}" presName="parentText" presStyleLbl="node1" presStyleIdx="0" presStyleCnt="3">
        <dgm:presLayoutVars>
          <dgm:chMax val="0"/>
          <dgm:bulletEnabled val="1"/>
        </dgm:presLayoutVars>
      </dgm:prSet>
      <dgm:spPr/>
    </dgm:pt>
    <dgm:pt modelId="{A081CE27-D4C9-4D38-90DF-97D695F5DB25}" type="pres">
      <dgm:prSet presAssocID="{49927A37-1336-4275-9EFA-548B24D8C213}" presName="spacer" presStyleCnt="0"/>
      <dgm:spPr/>
    </dgm:pt>
    <dgm:pt modelId="{02814E27-05A0-48B3-88B0-67B878A655EC}" type="pres">
      <dgm:prSet presAssocID="{1796BB3A-6A8B-414A-85BA-D44BA2B09E8B}" presName="parentText" presStyleLbl="node1" presStyleIdx="1" presStyleCnt="3">
        <dgm:presLayoutVars>
          <dgm:chMax val="0"/>
          <dgm:bulletEnabled val="1"/>
        </dgm:presLayoutVars>
      </dgm:prSet>
      <dgm:spPr/>
    </dgm:pt>
    <dgm:pt modelId="{6CFBDCA2-0974-407E-B67A-2B5B1D2906DD}" type="pres">
      <dgm:prSet presAssocID="{9743DBE3-D5AD-4B0D-A8D8-42F064DDF718}" presName="spacer" presStyleCnt="0"/>
      <dgm:spPr/>
    </dgm:pt>
    <dgm:pt modelId="{092DA74E-49FB-4706-8901-5AD086C5C1FB}" type="pres">
      <dgm:prSet presAssocID="{F4B73CC3-CFA0-4307-9E42-4C2229CF6B1D}" presName="parentText" presStyleLbl="node1" presStyleIdx="2" presStyleCnt="3">
        <dgm:presLayoutVars>
          <dgm:chMax val="0"/>
          <dgm:bulletEnabled val="1"/>
        </dgm:presLayoutVars>
      </dgm:prSet>
      <dgm:spPr/>
    </dgm:pt>
  </dgm:ptLst>
  <dgm:cxnLst>
    <dgm:cxn modelId="{111EEC07-4EDF-496B-B3EC-077A5EAE6F8F}" srcId="{1D7ABD33-3AB6-4611-B478-E08E9C76ADC9}" destId="{D351CB57-E7A5-481E-80C7-23E0986B9319}" srcOrd="0" destOrd="0" parTransId="{829E4362-5CCD-40D2-A340-FB2C7ADBD154}" sibTransId="{49927A37-1336-4275-9EFA-548B24D8C213}"/>
    <dgm:cxn modelId="{F07E9E0E-3DA1-47DA-8689-63CFCD6F06A4}" srcId="{1D7ABD33-3AB6-4611-B478-E08E9C76ADC9}" destId="{F4B73CC3-CFA0-4307-9E42-4C2229CF6B1D}" srcOrd="2" destOrd="0" parTransId="{BB8760CF-BC49-4D04-B569-8A7561F670EC}" sibTransId="{45512443-46D9-4790-99A1-04DD332A5FE4}"/>
    <dgm:cxn modelId="{2A286D0F-3300-4C1C-95CC-82A9F278B13B}" type="presOf" srcId="{F4B73CC3-CFA0-4307-9E42-4C2229CF6B1D}" destId="{092DA74E-49FB-4706-8901-5AD086C5C1FB}" srcOrd="0" destOrd="0" presId="urn:microsoft.com/office/officeart/2005/8/layout/vList2"/>
    <dgm:cxn modelId="{CCB6402F-62DC-4E11-A8B7-A65988F596F3}" srcId="{1D7ABD33-3AB6-4611-B478-E08E9C76ADC9}" destId="{1796BB3A-6A8B-414A-85BA-D44BA2B09E8B}" srcOrd="1" destOrd="0" parTransId="{99C030D6-6C25-4D9E-8AB7-2931E97D264E}" sibTransId="{9743DBE3-D5AD-4B0D-A8D8-42F064DDF718}"/>
    <dgm:cxn modelId="{ABF6BC5E-46DC-46DA-B242-14400CBDCFAB}" type="presOf" srcId="{1D7ABD33-3AB6-4611-B478-E08E9C76ADC9}" destId="{D58ABC25-54B5-4A95-A99F-70B45F483C77}" srcOrd="0" destOrd="0" presId="urn:microsoft.com/office/officeart/2005/8/layout/vList2"/>
    <dgm:cxn modelId="{FEC6EB60-AD63-4EA3-A289-41ED37DC432F}" type="presOf" srcId="{1796BB3A-6A8B-414A-85BA-D44BA2B09E8B}" destId="{02814E27-05A0-48B3-88B0-67B878A655EC}" srcOrd="0" destOrd="0" presId="urn:microsoft.com/office/officeart/2005/8/layout/vList2"/>
    <dgm:cxn modelId="{726633CD-C799-4D54-92B8-D0B2203FED05}" type="presOf" srcId="{D351CB57-E7A5-481E-80C7-23E0986B9319}" destId="{73DD22A9-D7FA-4AC9-9D53-C0F773B31362}" srcOrd="0" destOrd="0" presId="urn:microsoft.com/office/officeart/2005/8/layout/vList2"/>
    <dgm:cxn modelId="{18165D61-FC1A-45E2-823C-DCFADB1C6EC7}" type="presParOf" srcId="{D58ABC25-54B5-4A95-A99F-70B45F483C77}" destId="{73DD22A9-D7FA-4AC9-9D53-C0F773B31362}" srcOrd="0" destOrd="0" presId="urn:microsoft.com/office/officeart/2005/8/layout/vList2"/>
    <dgm:cxn modelId="{85019CB5-3EC1-41C6-954D-287D74E81C9F}" type="presParOf" srcId="{D58ABC25-54B5-4A95-A99F-70B45F483C77}" destId="{A081CE27-D4C9-4D38-90DF-97D695F5DB25}" srcOrd="1" destOrd="0" presId="urn:microsoft.com/office/officeart/2005/8/layout/vList2"/>
    <dgm:cxn modelId="{02704514-C6C9-4997-9078-71B3D376BBAB}" type="presParOf" srcId="{D58ABC25-54B5-4A95-A99F-70B45F483C77}" destId="{02814E27-05A0-48B3-88B0-67B878A655EC}" srcOrd="2" destOrd="0" presId="urn:microsoft.com/office/officeart/2005/8/layout/vList2"/>
    <dgm:cxn modelId="{D88BB504-FBB4-49E3-9E14-57E26A1B08B1}" type="presParOf" srcId="{D58ABC25-54B5-4A95-A99F-70B45F483C77}" destId="{6CFBDCA2-0974-407E-B67A-2B5B1D2906DD}" srcOrd="3" destOrd="0" presId="urn:microsoft.com/office/officeart/2005/8/layout/vList2"/>
    <dgm:cxn modelId="{D338A40C-F0EF-4B3F-A232-9B5D08717B8B}" type="presParOf" srcId="{D58ABC25-54B5-4A95-A99F-70B45F483C77}" destId="{092DA74E-49FB-4706-8901-5AD086C5C1F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D4FD7-C30A-47D7-96B8-01D9F0E32D53}"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0CB8348-BF37-45D1-964A-29733000D2D4}">
      <dgm:prSet/>
      <dgm:spPr/>
      <dgm:t>
        <a:bodyPr/>
        <a:lstStyle/>
        <a:p>
          <a:r>
            <a:rPr lang="en-US"/>
            <a:t>Does your organization have assessment materials that are specific to workforce delivery?</a:t>
          </a:r>
        </a:p>
      </dgm:t>
    </dgm:pt>
    <dgm:pt modelId="{624A5B88-D01A-49E9-B0F4-4E9FCA7ADC90}" type="parTrans" cxnId="{7C40893D-0C8E-4271-BE2A-64B27AAD3691}">
      <dgm:prSet/>
      <dgm:spPr/>
      <dgm:t>
        <a:bodyPr/>
        <a:lstStyle/>
        <a:p>
          <a:endParaRPr lang="en-US"/>
        </a:p>
      </dgm:t>
    </dgm:pt>
    <dgm:pt modelId="{37D710C4-89B1-4A83-BC71-B6B9EF72FB46}" type="sibTrans" cxnId="{7C40893D-0C8E-4271-BE2A-64B27AAD3691}">
      <dgm:prSet/>
      <dgm:spPr/>
      <dgm:t>
        <a:bodyPr/>
        <a:lstStyle/>
        <a:p>
          <a:endParaRPr lang="en-US"/>
        </a:p>
      </dgm:t>
    </dgm:pt>
    <dgm:pt modelId="{8699953B-01D4-44A5-802C-DF8C8214C7B0}">
      <dgm:prSet/>
      <dgm:spPr/>
      <dgm:t>
        <a:bodyPr/>
        <a:lstStyle/>
        <a:p>
          <a:r>
            <a:rPr lang="en-US"/>
            <a:t>Does your organization have learning materials that are specific to workforce delivery?</a:t>
          </a:r>
        </a:p>
      </dgm:t>
    </dgm:pt>
    <dgm:pt modelId="{F9294676-ED31-4F71-997D-EC8F392FC668}" type="parTrans" cxnId="{113E7FBF-F607-4C9A-800E-26C3E063CADF}">
      <dgm:prSet/>
      <dgm:spPr/>
      <dgm:t>
        <a:bodyPr/>
        <a:lstStyle/>
        <a:p>
          <a:endParaRPr lang="en-US"/>
        </a:p>
      </dgm:t>
    </dgm:pt>
    <dgm:pt modelId="{72BB57B9-C543-43CF-9B8A-DB2353073BF7}" type="sibTrans" cxnId="{113E7FBF-F607-4C9A-800E-26C3E063CADF}">
      <dgm:prSet/>
      <dgm:spPr/>
      <dgm:t>
        <a:bodyPr/>
        <a:lstStyle/>
        <a:p>
          <a:endParaRPr lang="en-US"/>
        </a:p>
      </dgm:t>
    </dgm:pt>
    <dgm:pt modelId="{60827F2C-66F6-4573-9D42-9ECF5C703F0D}">
      <dgm:prSet/>
      <dgm:spPr/>
      <dgm:t>
        <a:bodyPr/>
        <a:lstStyle/>
        <a:p>
          <a:r>
            <a:rPr lang="en-US"/>
            <a:t>Does your organization have ways of keeping up to date on skills needs and skill development trends related to the workforce?</a:t>
          </a:r>
        </a:p>
      </dgm:t>
    </dgm:pt>
    <dgm:pt modelId="{87654AB8-B0FC-4FA6-9287-16F973C18BE6}" type="parTrans" cxnId="{0993127C-2878-4C21-A97C-A368F0B21AF9}">
      <dgm:prSet/>
      <dgm:spPr/>
      <dgm:t>
        <a:bodyPr/>
        <a:lstStyle/>
        <a:p>
          <a:endParaRPr lang="en-US"/>
        </a:p>
      </dgm:t>
    </dgm:pt>
    <dgm:pt modelId="{38B95F3E-0F2D-4983-B5F2-19CA7D6D3274}" type="sibTrans" cxnId="{0993127C-2878-4C21-A97C-A368F0B21AF9}">
      <dgm:prSet/>
      <dgm:spPr/>
      <dgm:t>
        <a:bodyPr/>
        <a:lstStyle/>
        <a:p>
          <a:endParaRPr lang="en-US"/>
        </a:p>
      </dgm:t>
    </dgm:pt>
    <dgm:pt modelId="{0C63A80D-BCDA-4944-AB58-CA7CD378C3E8}">
      <dgm:prSet/>
      <dgm:spPr/>
      <dgm:t>
        <a:bodyPr/>
        <a:lstStyle/>
        <a:p>
          <a:r>
            <a:rPr lang="en-US"/>
            <a:t>Do you provide or access professional development related to workforce delivery? </a:t>
          </a:r>
        </a:p>
      </dgm:t>
    </dgm:pt>
    <dgm:pt modelId="{817084F2-5ADD-4D7A-A97D-EDE22A2A06EB}" type="parTrans" cxnId="{97E623A0-8870-4642-B554-7EE5BEDC3857}">
      <dgm:prSet/>
      <dgm:spPr/>
      <dgm:t>
        <a:bodyPr/>
        <a:lstStyle/>
        <a:p>
          <a:endParaRPr lang="en-US"/>
        </a:p>
      </dgm:t>
    </dgm:pt>
    <dgm:pt modelId="{E5D97C07-A861-46D0-80DB-07E9F53AB226}" type="sibTrans" cxnId="{97E623A0-8870-4642-B554-7EE5BEDC3857}">
      <dgm:prSet/>
      <dgm:spPr/>
      <dgm:t>
        <a:bodyPr/>
        <a:lstStyle/>
        <a:p>
          <a:endParaRPr lang="en-US"/>
        </a:p>
      </dgm:t>
    </dgm:pt>
    <dgm:pt modelId="{854C303B-BC4D-4FF9-8DF1-C17E3B1F23CF}">
      <dgm:prSet/>
      <dgm:spPr/>
      <dgm:t>
        <a:bodyPr/>
        <a:lstStyle/>
        <a:p>
          <a:r>
            <a:rPr lang="en-US"/>
            <a:t>Does your organization have design capacity to develop custom made programing for specific needs?</a:t>
          </a:r>
        </a:p>
      </dgm:t>
    </dgm:pt>
    <dgm:pt modelId="{57E42ED1-E640-4C60-AD1C-264E4091F53C}" type="parTrans" cxnId="{8ABF54EF-E32F-4192-8555-1597A1873227}">
      <dgm:prSet/>
      <dgm:spPr/>
      <dgm:t>
        <a:bodyPr/>
        <a:lstStyle/>
        <a:p>
          <a:endParaRPr lang="en-US"/>
        </a:p>
      </dgm:t>
    </dgm:pt>
    <dgm:pt modelId="{53DE7FBB-3581-4B19-B7E1-5CAFA7C3E47B}" type="sibTrans" cxnId="{8ABF54EF-E32F-4192-8555-1597A1873227}">
      <dgm:prSet/>
      <dgm:spPr/>
      <dgm:t>
        <a:bodyPr/>
        <a:lstStyle/>
        <a:p>
          <a:endParaRPr lang="en-US"/>
        </a:p>
      </dgm:t>
    </dgm:pt>
    <dgm:pt modelId="{2B3CFCF2-8FEC-4E2F-A9C6-290E98EF2186}" type="pres">
      <dgm:prSet presAssocID="{C6CD4FD7-C30A-47D7-96B8-01D9F0E32D53}" presName="outerComposite" presStyleCnt="0">
        <dgm:presLayoutVars>
          <dgm:chMax val="5"/>
          <dgm:dir/>
          <dgm:resizeHandles val="exact"/>
        </dgm:presLayoutVars>
      </dgm:prSet>
      <dgm:spPr/>
    </dgm:pt>
    <dgm:pt modelId="{D02B06B6-E84A-428A-9E25-269F3266225A}" type="pres">
      <dgm:prSet presAssocID="{C6CD4FD7-C30A-47D7-96B8-01D9F0E32D53}" presName="dummyMaxCanvas" presStyleCnt="0">
        <dgm:presLayoutVars/>
      </dgm:prSet>
      <dgm:spPr/>
    </dgm:pt>
    <dgm:pt modelId="{EFA07B83-52AF-445A-A433-C5836EB0BB02}" type="pres">
      <dgm:prSet presAssocID="{C6CD4FD7-C30A-47D7-96B8-01D9F0E32D53}" presName="FiveNodes_1" presStyleLbl="node1" presStyleIdx="0" presStyleCnt="5">
        <dgm:presLayoutVars>
          <dgm:bulletEnabled val="1"/>
        </dgm:presLayoutVars>
      </dgm:prSet>
      <dgm:spPr/>
    </dgm:pt>
    <dgm:pt modelId="{FC0C28F7-1113-40B2-BA7A-9A63DD583D9C}" type="pres">
      <dgm:prSet presAssocID="{C6CD4FD7-C30A-47D7-96B8-01D9F0E32D53}" presName="FiveNodes_2" presStyleLbl="node1" presStyleIdx="1" presStyleCnt="5">
        <dgm:presLayoutVars>
          <dgm:bulletEnabled val="1"/>
        </dgm:presLayoutVars>
      </dgm:prSet>
      <dgm:spPr/>
    </dgm:pt>
    <dgm:pt modelId="{55195541-16E0-4BD2-9561-4C87E7BA7B94}" type="pres">
      <dgm:prSet presAssocID="{C6CD4FD7-C30A-47D7-96B8-01D9F0E32D53}" presName="FiveNodes_3" presStyleLbl="node1" presStyleIdx="2" presStyleCnt="5">
        <dgm:presLayoutVars>
          <dgm:bulletEnabled val="1"/>
        </dgm:presLayoutVars>
      </dgm:prSet>
      <dgm:spPr/>
    </dgm:pt>
    <dgm:pt modelId="{BDF9FB89-8563-46B6-BBB7-5295A55EA17D}" type="pres">
      <dgm:prSet presAssocID="{C6CD4FD7-C30A-47D7-96B8-01D9F0E32D53}" presName="FiveNodes_4" presStyleLbl="node1" presStyleIdx="3" presStyleCnt="5">
        <dgm:presLayoutVars>
          <dgm:bulletEnabled val="1"/>
        </dgm:presLayoutVars>
      </dgm:prSet>
      <dgm:spPr/>
    </dgm:pt>
    <dgm:pt modelId="{28B20F41-D784-440E-AE03-54C7CDF1239B}" type="pres">
      <dgm:prSet presAssocID="{C6CD4FD7-C30A-47D7-96B8-01D9F0E32D53}" presName="FiveNodes_5" presStyleLbl="node1" presStyleIdx="4" presStyleCnt="5">
        <dgm:presLayoutVars>
          <dgm:bulletEnabled val="1"/>
        </dgm:presLayoutVars>
      </dgm:prSet>
      <dgm:spPr/>
    </dgm:pt>
    <dgm:pt modelId="{E865F98F-DB54-4D69-8859-B17955C7236C}" type="pres">
      <dgm:prSet presAssocID="{C6CD4FD7-C30A-47D7-96B8-01D9F0E32D53}" presName="FiveConn_1-2" presStyleLbl="fgAccFollowNode1" presStyleIdx="0" presStyleCnt="4">
        <dgm:presLayoutVars>
          <dgm:bulletEnabled val="1"/>
        </dgm:presLayoutVars>
      </dgm:prSet>
      <dgm:spPr/>
    </dgm:pt>
    <dgm:pt modelId="{5E6DCB69-C97F-4B5A-ADB5-E45FF74E50F2}" type="pres">
      <dgm:prSet presAssocID="{C6CD4FD7-C30A-47D7-96B8-01D9F0E32D53}" presName="FiveConn_2-3" presStyleLbl="fgAccFollowNode1" presStyleIdx="1" presStyleCnt="4">
        <dgm:presLayoutVars>
          <dgm:bulletEnabled val="1"/>
        </dgm:presLayoutVars>
      </dgm:prSet>
      <dgm:spPr/>
    </dgm:pt>
    <dgm:pt modelId="{8C412685-0036-43F6-A7C1-05214257017E}" type="pres">
      <dgm:prSet presAssocID="{C6CD4FD7-C30A-47D7-96B8-01D9F0E32D53}" presName="FiveConn_3-4" presStyleLbl="fgAccFollowNode1" presStyleIdx="2" presStyleCnt="4">
        <dgm:presLayoutVars>
          <dgm:bulletEnabled val="1"/>
        </dgm:presLayoutVars>
      </dgm:prSet>
      <dgm:spPr/>
    </dgm:pt>
    <dgm:pt modelId="{3E34408C-F242-4241-B26F-B965599AF20C}" type="pres">
      <dgm:prSet presAssocID="{C6CD4FD7-C30A-47D7-96B8-01D9F0E32D53}" presName="FiveConn_4-5" presStyleLbl="fgAccFollowNode1" presStyleIdx="3" presStyleCnt="4">
        <dgm:presLayoutVars>
          <dgm:bulletEnabled val="1"/>
        </dgm:presLayoutVars>
      </dgm:prSet>
      <dgm:spPr/>
    </dgm:pt>
    <dgm:pt modelId="{C7685F5D-04D8-4135-B43B-4AC1BB5DAC4E}" type="pres">
      <dgm:prSet presAssocID="{C6CD4FD7-C30A-47D7-96B8-01D9F0E32D53}" presName="FiveNodes_1_text" presStyleLbl="node1" presStyleIdx="4" presStyleCnt="5">
        <dgm:presLayoutVars>
          <dgm:bulletEnabled val="1"/>
        </dgm:presLayoutVars>
      </dgm:prSet>
      <dgm:spPr/>
    </dgm:pt>
    <dgm:pt modelId="{834D9F2A-0501-4BCD-8493-308AD0AAF045}" type="pres">
      <dgm:prSet presAssocID="{C6CD4FD7-C30A-47D7-96B8-01D9F0E32D53}" presName="FiveNodes_2_text" presStyleLbl="node1" presStyleIdx="4" presStyleCnt="5">
        <dgm:presLayoutVars>
          <dgm:bulletEnabled val="1"/>
        </dgm:presLayoutVars>
      </dgm:prSet>
      <dgm:spPr/>
    </dgm:pt>
    <dgm:pt modelId="{1BCB60B5-A690-492C-A13C-E11F9BB0BAD7}" type="pres">
      <dgm:prSet presAssocID="{C6CD4FD7-C30A-47D7-96B8-01D9F0E32D53}" presName="FiveNodes_3_text" presStyleLbl="node1" presStyleIdx="4" presStyleCnt="5">
        <dgm:presLayoutVars>
          <dgm:bulletEnabled val="1"/>
        </dgm:presLayoutVars>
      </dgm:prSet>
      <dgm:spPr/>
    </dgm:pt>
    <dgm:pt modelId="{DC06B506-DE42-489C-B3A0-F5C6C61C8BCB}" type="pres">
      <dgm:prSet presAssocID="{C6CD4FD7-C30A-47D7-96B8-01D9F0E32D53}" presName="FiveNodes_4_text" presStyleLbl="node1" presStyleIdx="4" presStyleCnt="5">
        <dgm:presLayoutVars>
          <dgm:bulletEnabled val="1"/>
        </dgm:presLayoutVars>
      </dgm:prSet>
      <dgm:spPr/>
    </dgm:pt>
    <dgm:pt modelId="{269C79DB-6FEB-45D6-BCB4-E0EB0274E432}" type="pres">
      <dgm:prSet presAssocID="{C6CD4FD7-C30A-47D7-96B8-01D9F0E32D53}" presName="FiveNodes_5_text" presStyleLbl="node1" presStyleIdx="4" presStyleCnt="5">
        <dgm:presLayoutVars>
          <dgm:bulletEnabled val="1"/>
        </dgm:presLayoutVars>
      </dgm:prSet>
      <dgm:spPr/>
    </dgm:pt>
  </dgm:ptLst>
  <dgm:cxnLst>
    <dgm:cxn modelId="{A9D69902-1368-4799-B650-2BB4A73A8DB2}" type="presOf" srcId="{854C303B-BC4D-4FF9-8DF1-C17E3B1F23CF}" destId="{269C79DB-6FEB-45D6-BCB4-E0EB0274E432}" srcOrd="1" destOrd="0" presId="urn:microsoft.com/office/officeart/2005/8/layout/vProcess5"/>
    <dgm:cxn modelId="{0F7A500B-A1AF-4846-B521-388572A6A677}" type="presOf" srcId="{37D710C4-89B1-4A83-BC71-B6B9EF72FB46}" destId="{E865F98F-DB54-4D69-8859-B17955C7236C}" srcOrd="0" destOrd="0" presId="urn:microsoft.com/office/officeart/2005/8/layout/vProcess5"/>
    <dgm:cxn modelId="{61C13C13-DB83-4D47-ACA3-DFB18353B1DE}" type="presOf" srcId="{60827F2C-66F6-4573-9D42-9ECF5C703F0D}" destId="{55195541-16E0-4BD2-9561-4C87E7BA7B94}" srcOrd="0" destOrd="0" presId="urn:microsoft.com/office/officeart/2005/8/layout/vProcess5"/>
    <dgm:cxn modelId="{4803673C-8145-4013-AF00-4C3931FDD521}" type="presOf" srcId="{0C63A80D-BCDA-4944-AB58-CA7CD378C3E8}" destId="{BDF9FB89-8563-46B6-BBB7-5295A55EA17D}" srcOrd="0" destOrd="0" presId="urn:microsoft.com/office/officeart/2005/8/layout/vProcess5"/>
    <dgm:cxn modelId="{7C40893D-0C8E-4271-BE2A-64B27AAD3691}" srcId="{C6CD4FD7-C30A-47D7-96B8-01D9F0E32D53}" destId="{C0CB8348-BF37-45D1-964A-29733000D2D4}" srcOrd="0" destOrd="0" parTransId="{624A5B88-D01A-49E9-B0F4-4E9FCA7ADC90}" sibTransId="{37D710C4-89B1-4A83-BC71-B6B9EF72FB46}"/>
    <dgm:cxn modelId="{CA5DA745-30F9-46A8-9624-7C0F6CF3AF8B}" type="presOf" srcId="{38B95F3E-0F2D-4983-B5F2-19CA7D6D3274}" destId="{8C412685-0036-43F6-A7C1-05214257017E}" srcOrd="0" destOrd="0" presId="urn:microsoft.com/office/officeart/2005/8/layout/vProcess5"/>
    <dgm:cxn modelId="{255F754E-256E-4B04-B041-1E28FA975CC6}" type="presOf" srcId="{E5D97C07-A861-46D0-80DB-07E9F53AB226}" destId="{3E34408C-F242-4241-B26F-B965599AF20C}" srcOrd="0" destOrd="0" presId="urn:microsoft.com/office/officeart/2005/8/layout/vProcess5"/>
    <dgm:cxn modelId="{1D77D36E-2082-4F17-9A1C-C8C198BE0052}" type="presOf" srcId="{C0CB8348-BF37-45D1-964A-29733000D2D4}" destId="{C7685F5D-04D8-4135-B43B-4AC1BB5DAC4E}" srcOrd="1" destOrd="0" presId="urn:microsoft.com/office/officeart/2005/8/layout/vProcess5"/>
    <dgm:cxn modelId="{0993127C-2878-4C21-A97C-A368F0B21AF9}" srcId="{C6CD4FD7-C30A-47D7-96B8-01D9F0E32D53}" destId="{60827F2C-66F6-4573-9D42-9ECF5C703F0D}" srcOrd="2" destOrd="0" parTransId="{87654AB8-B0FC-4FA6-9287-16F973C18BE6}" sibTransId="{38B95F3E-0F2D-4983-B5F2-19CA7D6D3274}"/>
    <dgm:cxn modelId="{E46AFE91-4009-4A3C-AD3F-847440DBB826}" type="presOf" srcId="{854C303B-BC4D-4FF9-8DF1-C17E3B1F23CF}" destId="{28B20F41-D784-440E-AE03-54C7CDF1239B}" srcOrd="0" destOrd="0" presId="urn:microsoft.com/office/officeart/2005/8/layout/vProcess5"/>
    <dgm:cxn modelId="{5152B194-0648-41CC-9448-3C8D5483C3C1}" type="presOf" srcId="{72BB57B9-C543-43CF-9B8A-DB2353073BF7}" destId="{5E6DCB69-C97F-4B5A-ADB5-E45FF74E50F2}" srcOrd="0" destOrd="0" presId="urn:microsoft.com/office/officeart/2005/8/layout/vProcess5"/>
    <dgm:cxn modelId="{B7C4FD9E-85FE-4935-8341-19371D8649F0}" type="presOf" srcId="{8699953B-01D4-44A5-802C-DF8C8214C7B0}" destId="{834D9F2A-0501-4BCD-8493-308AD0AAF045}" srcOrd="1" destOrd="0" presId="urn:microsoft.com/office/officeart/2005/8/layout/vProcess5"/>
    <dgm:cxn modelId="{97E623A0-8870-4642-B554-7EE5BEDC3857}" srcId="{C6CD4FD7-C30A-47D7-96B8-01D9F0E32D53}" destId="{0C63A80D-BCDA-4944-AB58-CA7CD378C3E8}" srcOrd="3" destOrd="0" parTransId="{817084F2-5ADD-4D7A-A97D-EDE22A2A06EB}" sibTransId="{E5D97C07-A861-46D0-80DB-07E9F53AB226}"/>
    <dgm:cxn modelId="{4E7DAAA2-D56A-40DA-9AA9-83D7F6046DA5}" type="presOf" srcId="{C6CD4FD7-C30A-47D7-96B8-01D9F0E32D53}" destId="{2B3CFCF2-8FEC-4E2F-A9C6-290E98EF2186}" srcOrd="0" destOrd="0" presId="urn:microsoft.com/office/officeart/2005/8/layout/vProcess5"/>
    <dgm:cxn modelId="{113E7FBF-F607-4C9A-800E-26C3E063CADF}" srcId="{C6CD4FD7-C30A-47D7-96B8-01D9F0E32D53}" destId="{8699953B-01D4-44A5-802C-DF8C8214C7B0}" srcOrd="1" destOrd="0" parTransId="{F9294676-ED31-4F71-997D-EC8F392FC668}" sibTransId="{72BB57B9-C543-43CF-9B8A-DB2353073BF7}"/>
    <dgm:cxn modelId="{CD133DC7-B7E0-47A8-9E4C-890565814FD8}" type="presOf" srcId="{8699953B-01D4-44A5-802C-DF8C8214C7B0}" destId="{FC0C28F7-1113-40B2-BA7A-9A63DD583D9C}" srcOrd="0" destOrd="0" presId="urn:microsoft.com/office/officeart/2005/8/layout/vProcess5"/>
    <dgm:cxn modelId="{62608CD3-D799-4F6F-90A5-68B600857690}" type="presOf" srcId="{60827F2C-66F6-4573-9D42-9ECF5C703F0D}" destId="{1BCB60B5-A690-492C-A13C-E11F9BB0BAD7}" srcOrd="1" destOrd="0" presId="urn:microsoft.com/office/officeart/2005/8/layout/vProcess5"/>
    <dgm:cxn modelId="{B43C51E0-B8CC-45FD-8453-4156389BCDE9}" type="presOf" srcId="{0C63A80D-BCDA-4944-AB58-CA7CD378C3E8}" destId="{DC06B506-DE42-489C-B3A0-F5C6C61C8BCB}" srcOrd="1" destOrd="0" presId="urn:microsoft.com/office/officeart/2005/8/layout/vProcess5"/>
    <dgm:cxn modelId="{8ABF54EF-E32F-4192-8555-1597A1873227}" srcId="{C6CD4FD7-C30A-47D7-96B8-01D9F0E32D53}" destId="{854C303B-BC4D-4FF9-8DF1-C17E3B1F23CF}" srcOrd="4" destOrd="0" parTransId="{57E42ED1-E640-4C60-AD1C-264E4091F53C}" sibTransId="{53DE7FBB-3581-4B19-B7E1-5CAFA7C3E47B}"/>
    <dgm:cxn modelId="{58A994F4-3F5F-4CF1-81C6-CC11C1AF8DE4}" type="presOf" srcId="{C0CB8348-BF37-45D1-964A-29733000D2D4}" destId="{EFA07B83-52AF-445A-A433-C5836EB0BB02}" srcOrd="0" destOrd="0" presId="urn:microsoft.com/office/officeart/2005/8/layout/vProcess5"/>
    <dgm:cxn modelId="{6A92B42D-67B7-4EED-9281-99335188A99D}" type="presParOf" srcId="{2B3CFCF2-8FEC-4E2F-A9C6-290E98EF2186}" destId="{D02B06B6-E84A-428A-9E25-269F3266225A}" srcOrd="0" destOrd="0" presId="urn:microsoft.com/office/officeart/2005/8/layout/vProcess5"/>
    <dgm:cxn modelId="{1BEA6836-5B7A-4AC5-A937-070430388606}" type="presParOf" srcId="{2B3CFCF2-8FEC-4E2F-A9C6-290E98EF2186}" destId="{EFA07B83-52AF-445A-A433-C5836EB0BB02}" srcOrd="1" destOrd="0" presId="urn:microsoft.com/office/officeart/2005/8/layout/vProcess5"/>
    <dgm:cxn modelId="{8EA25371-0732-4848-9611-C6075A92FB6C}" type="presParOf" srcId="{2B3CFCF2-8FEC-4E2F-A9C6-290E98EF2186}" destId="{FC0C28F7-1113-40B2-BA7A-9A63DD583D9C}" srcOrd="2" destOrd="0" presId="urn:microsoft.com/office/officeart/2005/8/layout/vProcess5"/>
    <dgm:cxn modelId="{9363528A-4F89-4948-8091-E826424F491B}" type="presParOf" srcId="{2B3CFCF2-8FEC-4E2F-A9C6-290E98EF2186}" destId="{55195541-16E0-4BD2-9561-4C87E7BA7B94}" srcOrd="3" destOrd="0" presId="urn:microsoft.com/office/officeart/2005/8/layout/vProcess5"/>
    <dgm:cxn modelId="{A39BB2A6-F610-44B5-B491-F457A1FE73CD}" type="presParOf" srcId="{2B3CFCF2-8FEC-4E2F-A9C6-290E98EF2186}" destId="{BDF9FB89-8563-46B6-BBB7-5295A55EA17D}" srcOrd="4" destOrd="0" presId="urn:microsoft.com/office/officeart/2005/8/layout/vProcess5"/>
    <dgm:cxn modelId="{1FBC6036-1A86-4DDC-8742-1DFE7538160B}" type="presParOf" srcId="{2B3CFCF2-8FEC-4E2F-A9C6-290E98EF2186}" destId="{28B20F41-D784-440E-AE03-54C7CDF1239B}" srcOrd="5" destOrd="0" presId="urn:microsoft.com/office/officeart/2005/8/layout/vProcess5"/>
    <dgm:cxn modelId="{5785CF0A-63BA-4CFB-97FC-0ACDF89F4078}" type="presParOf" srcId="{2B3CFCF2-8FEC-4E2F-A9C6-290E98EF2186}" destId="{E865F98F-DB54-4D69-8859-B17955C7236C}" srcOrd="6" destOrd="0" presId="urn:microsoft.com/office/officeart/2005/8/layout/vProcess5"/>
    <dgm:cxn modelId="{79A3647F-812A-4123-A4F1-10865C1FBBE0}" type="presParOf" srcId="{2B3CFCF2-8FEC-4E2F-A9C6-290E98EF2186}" destId="{5E6DCB69-C97F-4B5A-ADB5-E45FF74E50F2}" srcOrd="7" destOrd="0" presId="urn:microsoft.com/office/officeart/2005/8/layout/vProcess5"/>
    <dgm:cxn modelId="{03F81B81-AD64-4A22-B1FC-C73D97A30D04}" type="presParOf" srcId="{2B3CFCF2-8FEC-4E2F-A9C6-290E98EF2186}" destId="{8C412685-0036-43F6-A7C1-05214257017E}" srcOrd="8" destOrd="0" presId="urn:microsoft.com/office/officeart/2005/8/layout/vProcess5"/>
    <dgm:cxn modelId="{D37C68C0-2E91-44DC-8B41-B8DBD4235144}" type="presParOf" srcId="{2B3CFCF2-8FEC-4E2F-A9C6-290E98EF2186}" destId="{3E34408C-F242-4241-B26F-B965599AF20C}" srcOrd="9" destOrd="0" presId="urn:microsoft.com/office/officeart/2005/8/layout/vProcess5"/>
    <dgm:cxn modelId="{6CB10FD5-C7CE-4A30-8126-B3509AEFF18F}" type="presParOf" srcId="{2B3CFCF2-8FEC-4E2F-A9C6-290E98EF2186}" destId="{C7685F5D-04D8-4135-B43B-4AC1BB5DAC4E}" srcOrd="10" destOrd="0" presId="urn:microsoft.com/office/officeart/2005/8/layout/vProcess5"/>
    <dgm:cxn modelId="{6AE7ABE9-C5C6-4EA9-827E-CA7D04C64633}" type="presParOf" srcId="{2B3CFCF2-8FEC-4E2F-A9C6-290E98EF2186}" destId="{834D9F2A-0501-4BCD-8493-308AD0AAF045}" srcOrd="11" destOrd="0" presId="urn:microsoft.com/office/officeart/2005/8/layout/vProcess5"/>
    <dgm:cxn modelId="{59FEB2EA-CAFA-46DF-8A1B-0F6DC0670C98}" type="presParOf" srcId="{2B3CFCF2-8FEC-4E2F-A9C6-290E98EF2186}" destId="{1BCB60B5-A690-492C-A13C-E11F9BB0BAD7}" srcOrd="12" destOrd="0" presId="urn:microsoft.com/office/officeart/2005/8/layout/vProcess5"/>
    <dgm:cxn modelId="{CC2B267B-51EF-436E-927A-EC6E7BB309BB}" type="presParOf" srcId="{2B3CFCF2-8FEC-4E2F-A9C6-290E98EF2186}" destId="{DC06B506-DE42-489C-B3A0-F5C6C61C8BCB}" srcOrd="13" destOrd="0" presId="urn:microsoft.com/office/officeart/2005/8/layout/vProcess5"/>
    <dgm:cxn modelId="{87A180AE-1085-41D2-B3FA-39A32837609C}" type="presParOf" srcId="{2B3CFCF2-8FEC-4E2F-A9C6-290E98EF2186}" destId="{269C79DB-6FEB-45D6-BCB4-E0EB0274E432}"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651C9-68FF-4577-A17B-00774712C84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5AB038F2-E346-4875-9307-8E2706F10519}">
      <dgm:prSet/>
      <dgm:spPr/>
      <dgm:t>
        <a:bodyPr/>
        <a:lstStyle/>
        <a:p>
          <a:r>
            <a:rPr lang="en-US" dirty="0"/>
            <a:t>Does your organization have the interest or the capacity to explore or develop custom made programs to meet the needs of</a:t>
          </a:r>
        </a:p>
        <a:p>
          <a:r>
            <a:rPr lang="en-US" dirty="0"/>
            <a:t>- job seekers?</a:t>
          </a:r>
        </a:p>
        <a:p>
          <a:r>
            <a:rPr lang="en-US" dirty="0"/>
            <a:t>- employment services?</a:t>
          </a:r>
        </a:p>
        <a:p>
          <a:r>
            <a:rPr lang="en-US" dirty="0"/>
            <a:t>- community partners?</a:t>
          </a:r>
        </a:p>
      </dgm:t>
    </dgm:pt>
    <dgm:pt modelId="{03C0EF05-EBAC-412E-8034-D56BC94A8A06}" type="parTrans" cxnId="{070D927A-A913-4C6E-B16A-B8FB57E9AD76}">
      <dgm:prSet/>
      <dgm:spPr/>
      <dgm:t>
        <a:bodyPr/>
        <a:lstStyle/>
        <a:p>
          <a:endParaRPr lang="en-US"/>
        </a:p>
      </dgm:t>
    </dgm:pt>
    <dgm:pt modelId="{0D69C65F-67C4-4085-9986-5A3B693666C1}" type="sibTrans" cxnId="{070D927A-A913-4C6E-B16A-B8FB57E9AD76}">
      <dgm:prSet/>
      <dgm:spPr/>
      <dgm:t>
        <a:bodyPr/>
        <a:lstStyle/>
        <a:p>
          <a:endParaRPr lang="en-US"/>
        </a:p>
      </dgm:t>
    </dgm:pt>
    <dgm:pt modelId="{11DC5AA9-8966-4D24-A862-47676DA2E76F}" type="pres">
      <dgm:prSet presAssocID="{8B9651C9-68FF-4577-A17B-00774712C84F}" presName="linear" presStyleCnt="0">
        <dgm:presLayoutVars>
          <dgm:animLvl val="lvl"/>
          <dgm:resizeHandles val="exact"/>
        </dgm:presLayoutVars>
      </dgm:prSet>
      <dgm:spPr/>
    </dgm:pt>
    <dgm:pt modelId="{768665F2-0904-43D6-85AF-DF771D534FC2}" type="pres">
      <dgm:prSet presAssocID="{5AB038F2-E346-4875-9307-8E2706F10519}" presName="parentText" presStyleLbl="node1" presStyleIdx="0" presStyleCnt="1">
        <dgm:presLayoutVars>
          <dgm:chMax val="0"/>
          <dgm:bulletEnabled val="1"/>
        </dgm:presLayoutVars>
      </dgm:prSet>
      <dgm:spPr/>
    </dgm:pt>
  </dgm:ptLst>
  <dgm:cxnLst>
    <dgm:cxn modelId="{6F348C60-0E92-4DDA-B19F-5E44F856900E}" type="presOf" srcId="{8B9651C9-68FF-4577-A17B-00774712C84F}" destId="{11DC5AA9-8966-4D24-A862-47676DA2E76F}" srcOrd="0" destOrd="0" presId="urn:microsoft.com/office/officeart/2005/8/layout/vList2"/>
    <dgm:cxn modelId="{E30EB650-EF36-4BA1-88ED-0726F5C5FBC9}" type="presOf" srcId="{5AB038F2-E346-4875-9307-8E2706F10519}" destId="{768665F2-0904-43D6-85AF-DF771D534FC2}" srcOrd="0" destOrd="0" presId="urn:microsoft.com/office/officeart/2005/8/layout/vList2"/>
    <dgm:cxn modelId="{070D927A-A913-4C6E-B16A-B8FB57E9AD76}" srcId="{8B9651C9-68FF-4577-A17B-00774712C84F}" destId="{5AB038F2-E346-4875-9307-8E2706F10519}" srcOrd="0" destOrd="0" parTransId="{03C0EF05-EBAC-412E-8034-D56BC94A8A06}" sibTransId="{0D69C65F-67C4-4085-9986-5A3B693666C1}"/>
    <dgm:cxn modelId="{ABDAE376-BA3C-4D04-9B7B-2A7E403840DD}" type="presParOf" srcId="{11DC5AA9-8966-4D24-A862-47676DA2E76F}" destId="{768665F2-0904-43D6-85AF-DF771D534FC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25CB76C-1E48-4C4C-B8D9-4F3FD66EBB31}"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EDC384ED-BACA-4413-B115-4390908BF707}">
      <dgm:prSet/>
      <dgm:spPr/>
      <dgm:t>
        <a:bodyPr/>
        <a:lstStyle/>
        <a:p>
          <a:r>
            <a:rPr lang="en-US"/>
            <a:t>What’s the need?</a:t>
          </a:r>
        </a:p>
      </dgm:t>
    </dgm:pt>
    <dgm:pt modelId="{FCD60BFF-C599-49B7-932D-2FF9AF8DFBB2}" type="parTrans" cxnId="{BCC7A661-3033-40BD-BD90-9B6A63B181C9}">
      <dgm:prSet/>
      <dgm:spPr/>
      <dgm:t>
        <a:bodyPr/>
        <a:lstStyle/>
        <a:p>
          <a:endParaRPr lang="en-US"/>
        </a:p>
      </dgm:t>
    </dgm:pt>
    <dgm:pt modelId="{FB310E3C-60A0-4D36-8830-DBD4464A71BB}" type="sibTrans" cxnId="{BCC7A661-3033-40BD-BD90-9B6A63B181C9}">
      <dgm:prSet/>
      <dgm:spPr/>
      <dgm:t>
        <a:bodyPr/>
        <a:lstStyle/>
        <a:p>
          <a:endParaRPr lang="en-US"/>
        </a:p>
      </dgm:t>
    </dgm:pt>
    <dgm:pt modelId="{76F3EDDC-B26B-4D30-BE13-E584FAC63671}">
      <dgm:prSet/>
      <dgm:spPr/>
      <dgm:t>
        <a:bodyPr/>
        <a:lstStyle/>
        <a:p>
          <a:r>
            <a:rPr lang="en-US"/>
            <a:t>What’s your role?</a:t>
          </a:r>
        </a:p>
      </dgm:t>
    </dgm:pt>
    <dgm:pt modelId="{98EB5EB0-7225-4C90-B4DA-3A21A6527A75}" type="parTrans" cxnId="{B8AF73E8-3C1F-4CE4-93ED-E1678F58AFA8}">
      <dgm:prSet/>
      <dgm:spPr/>
      <dgm:t>
        <a:bodyPr/>
        <a:lstStyle/>
        <a:p>
          <a:endParaRPr lang="en-US"/>
        </a:p>
      </dgm:t>
    </dgm:pt>
    <dgm:pt modelId="{E30DCF25-4421-4F6D-90FE-B1F91F20EB08}" type="sibTrans" cxnId="{B8AF73E8-3C1F-4CE4-93ED-E1678F58AFA8}">
      <dgm:prSet/>
      <dgm:spPr/>
      <dgm:t>
        <a:bodyPr/>
        <a:lstStyle/>
        <a:p>
          <a:endParaRPr lang="en-US"/>
        </a:p>
      </dgm:t>
    </dgm:pt>
    <dgm:pt modelId="{39606D12-9C16-4BF1-B77F-B9298AADBBBA}">
      <dgm:prSet/>
      <dgm:spPr/>
      <dgm:t>
        <a:bodyPr/>
        <a:lstStyle/>
        <a:p>
          <a:r>
            <a:rPr lang="en-US"/>
            <a:t>Do you know the competition?</a:t>
          </a:r>
        </a:p>
      </dgm:t>
    </dgm:pt>
    <dgm:pt modelId="{2DED2F7B-F14F-4944-A2AD-71169D626E25}" type="parTrans" cxnId="{5BA688A8-AF6A-4C87-96E2-BEB3CF674081}">
      <dgm:prSet/>
      <dgm:spPr/>
      <dgm:t>
        <a:bodyPr/>
        <a:lstStyle/>
        <a:p>
          <a:endParaRPr lang="en-US"/>
        </a:p>
      </dgm:t>
    </dgm:pt>
    <dgm:pt modelId="{406AA52A-9A87-4F74-9946-02B178041A97}" type="sibTrans" cxnId="{5BA688A8-AF6A-4C87-96E2-BEB3CF674081}">
      <dgm:prSet/>
      <dgm:spPr/>
      <dgm:t>
        <a:bodyPr/>
        <a:lstStyle/>
        <a:p>
          <a:endParaRPr lang="en-US"/>
        </a:p>
      </dgm:t>
    </dgm:pt>
    <dgm:pt modelId="{7C76A873-1167-4C48-AA92-53E49FB7DF46}">
      <dgm:prSet/>
      <dgm:spPr/>
      <dgm:t>
        <a:bodyPr/>
        <a:lstStyle/>
        <a:p>
          <a:r>
            <a:rPr lang="en-US"/>
            <a:t>Collaborate or compete?</a:t>
          </a:r>
        </a:p>
      </dgm:t>
    </dgm:pt>
    <dgm:pt modelId="{EFB004E6-22E7-4E00-B6AE-67DC9DB7C983}" type="parTrans" cxnId="{742B36EE-123E-488E-89B5-CD94876A54A8}">
      <dgm:prSet/>
      <dgm:spPr/>
      <dgm:t>
        <a:bodyPr/>
        <a:lstStyle/>
        <a:p>
          <a:endParaRPr lang="en-US"/>
        </a:p>
      </dgm:t>
    </dgm:pt>
    <dgm:pt modelId="{4097D978-A524-4796-A6F4-BA4E7B4A8C24}" type="sibTrans" cxnId="{742B36EE-123E-488E-89B5-CD94876A54A8}">
      <dgm:prSet/>
      <dgm:spPr/>
      <dgm:t>
        <a:bodyPr/>
        <a:lstStyle/>
        <a:p>
          <a:endParaRPr lang="en-US"/>
        </a:p>
      </dgm:t>
    </dgm:pt>
    <dgm:pt modelId="{138A62F0-D909-4AA8-9E46-7BF55714BF1F}" type="pres">
      <dgm:prSet presAssocID="{325CB76C-1E48-4C4C-B8D9-4F3FD66EBB31}" presName="matrix" presStyleCnt="0">
        <dgm:presLayoutVars>
          <dgm:chMax val="1"/>
          <dgm:dir/>
          <dgm:resizeHandles val="exact"/>
        </dgm:presLayoutVars>
      </dgm:prSet>
      <dgm:spPr/>
    </dgm:pt>
    <dgm:pt modelId="{D770F470-561C-4855-8193-138153514305}" type="pres">
      <dgm:prSet presAssocID="{325CB76C-1E48-4C4C-B8D9-4F3FD66EBB31}" presName="diamond" presStyleLbl="bgShp" presStyleIdx="0" presStyleCnt="1"/>
      <dgm:spPr/>
    </dgm:pt>
    <dgm:pt modelId="{21518AF6-960D-4F2A-890B-C1CB605AD292}" type="pres">
      <dgm:prSet presAssocID="{325CB76C-1E48-4C4C-B8D9-4F3FD66EBB31}" presName="quad1" presStyleLbl="node1" presStyleIdx="0" presStyleCnt="4">
        <dgm:presLayoutVars>
          <dgm:chMax val="0"/>
          <dgm:chPref val="0"/>
          <dgm:bulletEnabled val="1"/>
        </dgm:presLayoutVars>
      </dgm:prSet>
      <dgm:spPr/>
    </dgm:pt>
    <dgm:pt modelId="{F2234C67-32EB-495A-AA21-2C0B58FF0F70}" type="pres">
      <dgm:prSet presAssocID="{325CB76C-1E48-4C4C-B8D9-4F3FD66EBB31}" presName="quad2" presStyleLbl="node1" presStyleIdx="1" presStyleCnt="4">
        <dgm:presLayoutVars>
          <dgm:chMax val="0"/>
          <dgm:chPref val="0"/>
          <dgm:bulletEnabled val="1"/>
        </dgm:presLayoutVars>
      </dgm:prSet>
      <dgm:spPr/>
    </dgm:pt>
    <dgm:pt modelId="{FA407257-E361-4327-A6D4-B32A494923F4}" type="pres">
      <dgm:prSet presAssocID="{325CB76C-1E48-4C4C-B8D9-4F3FD66EBB31}" presName="quad3" presStyleLbl="node1" presStyleIdx="2" presStyleCnt="4">
        <dgm:presLayoutVars>
          <dgm:chMax val="0"/>
          <dgm:chPref val="0"/>
          <dgm:bulletEnabled val="1"/>
        </dgm:presLayoutVars>
      </dgm:prSet>
      <dgm:spPr/>
    </dgm:pt>
    <dgm:pt modelId="{98E766D3-F61F-44DD-AC58-D19E9CEEEA0A}" type="pres">
      <dgm:prSet presAssocID="{325CB76C-1E48-4C4C-B8D9-4F3FD66EBB31}" presName="quad4" presStyleLbl="node1" presStyleIdx="3" presStyleCnt="4">
        <dgm:presLayoutVars>
          <dgm:chMax val="0"/>
          <dgm:chPref val="0"/>
          <dgm:bulletEnabled val="1"/>
        </dgm:presLayoutVars>
      </dgm:prSet>
      <dgm:spPr/>
    </dgm:pt>
  </dgm:ptLst>
  <dgm:cxnLst>
    <dgm:cxn modelId="{68A82620-395E-4C85-9A60-886CBF2069B8}" type="presOf" srcId="{EDC384ED-BACA-4413-B115-4390908BF707}" destId="{21518AF6-960D-4F2A-890B-C1CB605AD292}" srcOrd="0" destOrd="0" presId="urn:microsoft.com/office/officeart/2005/8/layout/matrix3"/>
    <dgm:cxn modelId="{BCC7A661-3033-40BD-BD90-9B6A63B181C9}" srcId="{325CB76C-1E48-4C4C-B8D9-4F3FD66EBB31}" destId="{EDC384ED-BACA-4413-B115-4390908BF707}" srcOrd="0" destOrd="0" parTransId="{FCD60BFF-C599-49B7-932D-2FF9AF8DFBB2}" sibTransId="{FB310E3C-60A0-4D36-8830-DBD4464A71BB}"/>
    <dgm:cxn modelId="{F048006B-D2E2-481D-82CF-4131E67B0A65}" type="presOf" srcId="{39606D12-9C16-4BF1-B77F-B9298AADBBBA}" destId="{FA407257-E361-4327-A6D4-B32A494923F4}" srcOrd="0" destOrd="0" presId="urn:microsoft.com/office/officeart/2005/8/layout/matrix3"/>
    <dgm:cxn modelId="{08CB535A-8F7E-4BF1-8AFF-BF57A88F2401}" type="presOf" srcId="{325CB76C-1E48-4C4C-B8D9-4F3FD66EBB31}" destId="{138A62F0-D909-4AA8-9E46-7BF55714BF1F}" srcOrd="0" destOrd="0" presId="urn:microsoft.com/office/officeart/2005/8/layout/matrix3"/>
    <dgm:cxn modelId="{5BA688A8-AF6A-4C87-96E2-BEB3CF674081}" srcId="{325CB76C-1E48-4C4C-B8D9-4F3FD66EBB31}" destId="{39606D12-9C16-4BF1-B77F-B9298AADBBBA}" srcOrd="2" destOrd="0" parTransId="{2DED2F7B-F14F-4944-A2AD-71169D626E25}" sibTransId="{406AA52A-9A87-4F74-9946-02B178041A97}"/>
    <dgm:cxn modelId="{D6F49FC6-C299-4896-8E36-3535D7C614D1}" type="presOf" srcId="{7C76A873-1167-4C48-AA92-53E49FB7DF46}" destId="{98E766D3-F61F-44DD-AC58-D19E9CEEEA0A}" srcOrd="0" destOrd="0" presId="urn:microsoft.com/office/officeart/2005/8/layout/matrix3"/>
    <dgm:cxn modelId="{B8AF73E8-3C1F-4CE4-93ED-E1678F58AFA8}" srcId="{325CB76C-1E48-4C4C-B8D9-4F3FD66EBB31}" destId="{76F3EDDC-B26B-4D30-BE13-E584FAC63671}" srcOrd="1" destOrd="0" parTransId="{98EB5EB0-7225-4C90-B4DA-3A21A6527A75}" sibTransId="{E30DCF25-4421-4F6D-90FE-B1F91F20EB08}"/>
    <dgm:cxn modelId="{742B36EE-123E-488E-89B5-CD94876A54A8}" srcId="{325CB76C-1E48-4C4C-B8D9-4F3FD66EBB31}" destId="{7C76A873-1167-4C48-AA92-53E49FB7DF46}" srcOrd="3" destOrd="0" parTransId="{EFB004E6-22E7-4E00-B6AE-67DC9DB7C983}" sibTransId="{4097D978-A524-4796-A6F4-BA4E7B4A8C24}"/>
    <dgm:cxn modelId="{C61F86EE-E598-4448-883F-639E182E1189}" type="presOf" srcId="{76F3EDDC-B26B-4D30-BE13-E584FAC63671}" destId="{F2234C67-32EB-495A-AA21-2C0B58FF0F70}" srcOrd="0" destOrd="0" presId="urn:microsoft.com/office/officeart/2005/8/layout/matrix3"/>
    <dgm:cxn modelId="{D305BC0D-8128-416C-ACAC-F332E84DDDCC}" type="presParOf" srcId="{138A62F0-D909-4AA8-9E46-7BF55714BF1F}" destId="{D770F470-561C-4855-8193-138153514305}" srcOrd="0" destOrd="0" presId="urn:microsoft.com/office/officeart/2005/8/layout/matrix3"/>
    <dgm:cxn modelId="{C1BE36E6-5F8E-4D0F-BFEC-93D647479A92}" type="presParOf" srcId="{138A62F0-D909-4AA8-9E46-7BF55714BF1F}" destId="{21518AF6-960D-4F2A-890B-C1CB605AD292}" srcOrd="1" destOrd="0" presId="urn:microsoft.com/office/officeart/2005/8/layout/matrix3"/>
    <dgm:cxn modelId="{39D1E751-EE8C-435B-B0C3-4C3997A5BF5C}" type="presParOf" srcId="{138A62F0-D909-4AA8-9E46-7BF55714BF1F}" destId="{F2234C67-32EB-495A-AA21-2C0B58FF0F70}" srcOrd="2" destOrd="0" presId="urn:microsoft.com/office/officeart/2005/8/layout/matrix3"/>
    <dgm:cxn modelId="{411E4406-1B85-4F55-97F0-77FA7F78AE03}" type="presParOf" srcId="{138A62F0-D909-4AA8-9E46-7BF55714BF1F}" destId="{FA407257-E361-4327-A6D4-B32A494923F4}" srcOrd="3" destOrd="0" presId="urn:microsoft.com/office/officeart/2005/8/layout/matrix3"/>
    <dgm:cxn modelId="{341F85D4-EBF2-48C8-A978-3B48B317EB61}" type="presParOf" srcId="{138A62F0-D909-4AA8-9E46-7BF55714BF1F}" destId="{98E766D3-F61F-44DD-AC58-D19E9CEEEA0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7959C58-8138-4A01-A1C7-361E9E202425}" type="doc">
      <dgm:prSet loTypeId="urn:microsoft.com/office/officeart/2005/8/layout/cycle6" loCatId="cycle" qsTypeId="urn:microsoft.com/office/officeart/2005/8/quickstyle/simple4" qsCatId="simple" csTypeId="urn:microsoft.com/office/officeart/2005/8/colors/colorful1" csCatId="colorful"/>
      <dgm:spPr/>
      <dgm:t>
        <a:bodyPr/>
        <a:lstStyle/>
        <a:p>
          <a:endParaRPr lang="en-US"/>
        </a:p>
      </dgm:t>
    </dgm:pt>
    <dgm:pt modelId="{3B7D43A2-68F2-46DE-8B41-70F2ED72AD57}">
      <dgm:prSet/>
      <dgm:spPr/>
      <dgm:t>
        <a:bodyPr/>
        <a:lstStyle/>
        <a:p>
          <a:r>
            <a:rPr lang="en-US"/>
            <a:t>Environmental scan</a:t>
          </a:r>
        </a:p>
      </dgm:t>
    </dgm:pt>
    <dgm:pt modelId="{80FDD3A4-E576-42AF-8BDB-FE288C2B1EC7}" type="parTrans" cxnId="{F1199286-797E-472A-8F85-391D4A1CE9C6}">
      <dgm:prSet/>
      <dgm:spPr/>
      <dgm:t>
        <a:bodyPr/>
        <a:lstStyle/>
        <a:p>
          <a:endParaRPr lang="en-US"/>
        </a:p>
      </dgm:t>
    </dgm:pt>
    <dgm:pt modelId="{41D8900C-1655-4B1E-9EEA-4C15ABA21B76}" type="sibTrans" cxnId="{F1199286-797E-472A-8F85-391D4A1CE9C6}">
      <dgm:prSet/>
      <dgm:spPr/>
      <dgm:t>
        <a:bodyPr/>
        <a:lstStyle/>
        <a:p>
          <a:endParaRPr lang="en-US"/>
        </a:p>
      </dgm:t>
    </dgm:pt>
    <dgm:pt modelId="{27BD0E6B-2443-4481-93B0-ECDCB76747DE}">
      <dgm:prSet/>
      <dgm:spPr/>
      <dgm:t>
        <a:bodyPr/>
        <a:lstStyle/>
        <a:p>
          <a:r>
            <a:rPr lang="en-US"/>
            <a:t>Work towards a literacy system</a:t>
          </a:r>
        </a:p>
      </dgm:t>
    </dgm:pt>
    <dgm:pt modelId="{CCA8DFC0-276A-43B8-B5E0-FFC77C759A4F}" type="parTrans" cxnId="{0A1905E4-2A6A-4997-9C1E-5C902952687B}">
      <dgm:prSet/>
      <dgm:spPr/>
      <dgm:t>
        <a:bodyPr/>
        <a:lstStyle/>
        <a:p>
          <a:endParaRPr lang="en-US"/>
        </a:p>
      </dgm:t>
    </dgm:pt>
    <dgm:pt modelId="{17D05157-B36E-44E2-B4B4-2FC517093A71}" type="sibTrans" cxnId="{0A1905E4-2A6A-4997-9C1E-5C902952687B}">
      <dgm:prSet/>
      <dgm:spPr/>
      <dgm:t>
        <a:bodyPr/>
        <a:lstStyle/>
        <a:p>
          <a:endParaRPr lang="en-US"/>
        </a:p>
      </dgm:t>
    </dgm:pt>
    <dgm:pt modelId="{E1607877-F3B5-4F4C-AD07-94CF362FDAF9}" type="pres">
      <dgm:prSet presAssocID="{A7959C58-8138-4A01-A1C7-361E9E202425}" presName="cycle" presStyleCnt="0">
        <dgm:presLayoutVars>
          <dgm:dir/>
          <dgm:resizeHandles val="exact"/>
        </dgm:presLayoutVars>
      </dgm:prSet>
      <dgm:spPr/>
    </dgm:pt>
    <dgm:pt modelId="{3F7D86C3-21B3-4942-8893-A6804D08F157}" type="pres">
      <dgm:prSet presAssocID="{3B7D43A2-68F2-46DE-8B41-70F2ED72AD57}" presName="node" presStyleLbl="node1" presStyleIdx="0" presStyleCnt="2">
        <dgm:presLayoutVars>
          <dgm:bulletEnabled val="1"/>
        </dgm:presLayoutVars>
      </dgm:prSet>
      <dgm:spPr/>
    </dgm:pt>
    <dgm:pt modelId="{1355A94E-6E57-4645-B1CF-E57501120334}" type="pres">
      <dgm:prSet presAssocID="{3B7D43A2-68F2-46DE-8B41-70F2ED72AD57}" presName="spNode" presStyleCnt="0"/>
      <dgm:spPr/>
    </dgm:pt>
    <dgm:pt modelId="{819596F2-D671-408D-88B5-DD09CFC49346}" type="pres">
      <dgm:prSet presAssocID="{41D8900C-1655-4B1E-9EEA-4C15ABA21B76}" presName="sibTrans" presStyleLbl="sibTrans1D1" presStyleIdx="0" presStyleCnt="2"/>
      <dgm:spPr/>
    </dgm:pt>
    <dgm:pt modelId="{03094C62-E169-4E70-8C93-41A60657089A}" type="pres">
      <dgm:prSet presAssocID="{27BD0E6B-2443-4481-93B0-ECDCB76747DE}" presName="node" presStyleLbl="node1" presStyleIdx="1" presStyleCnt="2">
        <dgm:presLayoutVars>
          <dgm:bulletEnabled val="1"/>
        </dgm:presLayoutVars>
      </dgm:prSet>
      <dgm:spPr/>
    </dgm:pt>
    <dgm:pt modelId="{7D947223-BBD8-4C5D-A955-C78720F8F19D}" type="pres">
      <dgm:prSet presAssocID="{27BD0E6B-2443-4481-93B0-ECDCB76747DE}" presName="spNode" presStyleCnt="0"/>
      <dgm:spPr/>
    </dgm:pt>
    <dgm:pt modelId="{B3D87EA5-3886-4821-AAF1-ED1F41C27713}" type="pres">
      <dgm:prSet presAssocID="{17D05157-B36E-44E2-B4B4-2FC517093A71}" presName="sibTrans" presStyleLbl="sibTrans1D1" presStyleIdx="1" presStyleCnt="2"/>
      <dgm:spPr/>
    </dgm:pt>
  </dgm:ptLst>
  <dgm:cxnLst>
    <dgm:cxn modelId="{84589008-A996-4CE0-95C2-ADBDE97F8F92}" type="presOf" srcId="{41D8900C-1655-4B1E-9EEA-4C15ABA21B76}" destId="{819596F2-D671-408D-88B5-DD09CFC49346}" srcOrd="0" destOrd="0" presId="urn:microsoft.com/office/officeart/2005/8/layout/cycle6"/>
    <dgm:cxn modelId="{F7CA0B63-B512-4F58-AA06-742239F39950}" type="presOf" srcId="{17D05157-B36E-44E2-B4B4-2FC517093A71}" destId="{B3D87EA5-3886-4821-AAF1-ED1F41C27713}" srcOrd="0" destOrd="0" presId="urn:microsoft.com/office/officeart/2005/8/layout/cycle6"/>
    <dgm:cxn modelId="{FA0AF946-73CC-44A4-A382-CAF9D890CE26}" type="presOf" srcId="{A7959C58-8138-4A01-A1C7-361E9E202425}" destId="{E1607877-F3B5-4F4C-AD07-94CF362FDAF9}" srcOrd="0" destOrd="0" presId="urn:microsoft.com/office/officeart/2005/8/layout/cycle6"/>
    <dgm:cxn modelId="{F1199286-797E-472A-8F85-391D4A1CE9C6}" srcId="{A7959C58-8138-4A01-A1C7-361E9E202425}" destId="{3B7D43A2-68F2-46DE-8B41-70F2ED72AD57}" srcOrd="0" destOrd="0" parTransId="{80FDD3A4-E576-42AF-8BDB-FE288C2B1EC7}" sibTransId="{41D8900C-1655-4B1E-9EEA-4C15ABA21B76}"/>
    <dgm:cxn modelId="{322FE498-0B34-4EEB-9BC8-6121B263266B}" type="presOf" srcId="{3B7D43A2-68F2-46DE-8B41-70F2ED72AD57}" destId="{3F7D86C3-21B3-4942-8893-A6804D08F157}" srcOrd="0" destOrd="0" presId="urn:microsoft.com/office/officeart/2005/8/layout/cycle6"/>
    <dgm:cxn modelId="{4CF197DA-0060-44A7-83F6-BCE83149788A}" type="presOf" srcId="{27BD0E6B-2443-4481-93B0-ECDCB76747DE}" destId="{03094C62-E169-4E70-8C93-41A60657089A}" srcOrd="0" destOrd="0" presId="urn:microsoft.com/office/officeart/2005/8/layout/cycle6"/>
    <dgm:cxn modelId="{0A1905E4-2A6A-4997-9C1E-5C902952687B}" srcId="{A7959C58-8138-4A01-A1C7-361E9E202425}" destId="{27BD0E6B-2443-4481-93B0-ECDCB76747DE}" srcOrd="1" destOrd="0" parTransId="{CCA8DFC0-276A-43B8-B5E0-FFC77C759A4F}" sibTransId="{17D05157-B36E-44E2-B4B4-2FC517093A71}"/>
    <dgm:cxn modelId="{BE0F88E0-13EB-4881-8CBF-859A2C0A91C7}" type="presParOf" srcId="{E1607877-F3B5-4F4C-AD07-94CF362FDAF9}" destId="{3F7D86C3-21B3-4942-8893-A6804D08F157}" srcOrd="0" destOrd="0" presId="urn:microsoft.com/office/officeart/2005/8/layout/cycle6"/>
    <dgm:cxn modelId="{04771F5E-B61C-4F94-9089-84F0B1B648C6}" type="presParOf" srcId="{E1607877-F3B5-4F4C-AD07-94CF362FDAF9}" destId="{1355A94E-6E57-4645-B1CF-E57501120334}" srcOrd="1" destOrd="0" presId="urn:microsoft.com/office/officeart/2005/8/layout/cycle6"/>
    <dgm:cxn modelId="{7F51B4C8-3F25-4EBC-8D6F-E79BF0888206}" type="presParOf" srcId="{E1607877-F3B5-4F4C-AD07-94CF362FDAF9}" destId="{819596F2-D671-408D-88B5-DD09CFC49346}" srcOrd="2" destOrd="0" presId="urn:microsoft.com/office/officeart/2005/8/layout/cycle6"/>
    <dgm:cxn modelId="{72588F30-74C8-4D73-BE39-79576407F652}" type="presParOf" srcId="{E1607877-F3B5-4F4C-AD07-94CF362FDAF9}" destId="{03094C62-E169-4E70-8C93-41A60657089A}" srcOrd="3" destOrd="0" presId="urn:microsoft.com/office/officeart/2005/8/layout/cycle6"/>
    <dgm:cxn modelId="{8F292DB5-AB84-4D45-9E38-C433C99F0B45}" type="presParOf" srcId="{E1607877-F3B5-4F4C-AD07-94CF362FDAF9}" destId="{7D947223-BBD8-4C5D-A955-C78720F8F19D}" srcOrd="4" destOrd="0" presId="urn:microsoft.com/office/officeart/2005/8/layout/cycle6"/>
    <dgm:cxn modelId="{41FD6AC3-FB63-4DDF-B3C5-0D9243E83C7C}" type="presParOf" srcId="{E1607877-F3B5-4F4C-AD07-94CF362FDAF9}" destId="{B3D87EA5-3886-4821-AAF1-ED1F41C27713}" srcOrd="5"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05078ED-5FA8-424B-9E97-43208BD65D9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C0ED4C6E-3FC8-4244-9582-1D1A6B3B4408}">
      <dgm:prSet/>
      <dgm:spPr/>
      <dgm:t>
        <a:bodyPr/>
        <a:lstStyle/>
        <a:p>
          <a:r>
            <a:rPr lang="en-US"/>
            <a:t>Is your Board (or senior leadership) prepared to make the decisions and provide the support necessary for a successful workplace literacy program?</a:t>
          </a:r>
        </a:p>
      </dgm:t>
    </dgm:pt>
    <dgm:pt modelId="{84121E40-295E-4064-A3E8-FEE287098B6F}" type="parTrans" cxnId="{708B459F-A42F-4C71-8701-CBE73B0A13FD}">
      <dgm:prSet/>
      <dgm:spPr/>
      <dgm:t>
        <a:bodyPr/>
        <a:lstStyle/>
        <a:p>
          <a:endParaRPr lang="en-US"/>
        </a:p>
      </dgm:t>
    </dgm:pt>
    <dgm:pt modelId="{4C90331C-65E2-4253-A011-A8F91F67024C}" type="sibTrans" cxnId="{708B459F-A42F-4C71-8701-CBE73B0A13FD}">
      <dgm:prSet/>
      <dgm:spPr/>
      <dgm:t>
        <a:bodyPr/>
        <a:lstStyle/>
        <a:p>
          <a:endParaRPr lang="en-US"/>
        </a:p>
      </dgm:t>
    </dgm:pt>
    <dgm:pt modelId="{E5E82098-578D-49A3-91D7-4C969C0C743E}">
      <dgm:prSet/>
      <dgm:spPr/>
      <dgm:t>
        <a:bodyPr/>
        <a:lstStyle/>
        <a:p>
          <a:r>
            <a:rPr lang="en-US"/>
            <a:t>Are you prepared for the responsibility, visibility and liability a workplace literacy program may bring?</a:t>
          </a:r>
        </a:p>
      </dgm:t>
    </dgm:pt>
    <dgm:pt modelId="{D2675976-68CF-46EA-A6BF-DFC444CB7847}" type="parTrans" cxnId="{C28435F1-68C9-4ADD-AD8A-5701DBEA73BC}">
      <dgm:prSet/>
      <dgm:spPr/>
      <dgm:t>
        <a:bodyPr/>
        <a:lstStyle/>
        <a:p>
          <a:endParaRPr lang="en-US"/>
        </a:p>
      </dgm:t>
    </dgm:pt>
    <dgm:pt modelId="{D8BB4F8A-9C71-41D5-85D5-14323A7D7F2A}" type="sibTrans" cxnId="{C28435F1-68C9-4ADD-AD8A-5701DBEA73BC}">
      <dgm:prSet/>
      <dgm:spPr/>
      <dgm:t>
        <a:bodyPr/>
        <a:lstStyle/>
        <a:p>
          <a:endParaRPr lang="en-US"/>
        </a:p>
      </dgm:t>
    </dgm:pt>
    <dgm:pt modelId="{7ED10C69-709F-4A9C-839C-9726064DBBCF}" type="pres">
      <dgm:prSet presAssocID="{805078ED-5FA8-424B-9E97-43208BD65D9C}" presName="Name0" presStyleCnt="0">
        <dgm:presLayoutVars>
          <dgm:dir/>
          <dgm:animLvl val="lvl"/>
          <dgm:resizeHandles val="exact"/>
        </dgm:presLayoutVars>
      </dgm:prSet>
      <dgm:spPr/>
    </dgm:pt>
    <dgm:pt modelId="{63F48C63-7C47-46EF-80D2-B5DFDE5E3FEC}" type="pres">
      <dgm:prSet presAssocID="{E5E82098-578D-49A3-91D7-4C969C0C743E}" presName="boxAndChildren" presStyleCnt="0"/>
      <dgm:spPr/>
    </dgm:pt>
    <dgm:pt modelId="{7CD3291B-C3B3-4BD7-9BFF-F3CF258525D1}" type="pres">
      <dgm:prSet presAssocID="{E5E82098-578D-49A3-91D7-4C969C0C743E}" presName="parentTextBox" presStyleLbl="node1" presStyleIdx="0" presStyleCnt="2"/>
      <dgm:spPr/>
    </dgm:pt>
    <dgm:pt modelId="{D691C2FD-5EA4-47DB-9A3B-C4A18F13E8DF}" type="pres">
      <dgm:prSet presAssocID="{4C90331C-65E2-4253-A011-A8F91F67024C}" presName="sp" presStyleCnt="0"/>
      <dgm:spPr/>
    </dgm:pt>
    <dgm:pt modelId="{C09DE7D7-8B41-430A-B943-D6EDC02ED43C}" type="pres">
      <dgm:prSet presAssocID="{C0ED4C6E-3FC8-4244-9582-1D1A6B3B4408}" presName="arrowAndChildren" presStyleCnt="0"/>
      <dgm:spPr/>
    </dgm:pt>
    <dgm:pt modelId="{8EEE9CA5-3EDC-4EAE-B9BC-5C9E2175B6C9}" type="pres">
      <dgm:prSet presAssocID="{C0ED4C6E-3FC8-4244-9582-1D1A6B3B4408}" presName="parentTextArrow" presStyleLbl="node1" presStyleIdx="1" presStyleCnt="2"/>
      <dgm:spPr/>
    </dgm:pt>
  </dgm:ptLst>
  <dgm:cxnLst>
    <dgm:cxn modelId="{38E8FB6F-E9CD-4C79-8977-8EED93E06F74}" type="presOf" srcId="{C0ED4C6E-3FC8-4244-9582-1D1A6B3B4408}" destId="{8EEE9CA5-3EDC-4EAE-B9BC-5C9E2175B6C9}" srcOrd="0" destOrd="0" presId="urn:microsoft.com/office/officeart/2005/8/layout/process4"/>
    <dgm:cxn modelId="{708B459F-A42F-4C71-8701-CBE73B0A13FD}" srcId="{805078ED-5FA8-424B-9E97-43208BD65D9C}" destId="{C0ED4C6E-3FC8-4244-9582-1D1A6B3B4408}" srcOrd="0" destOrd="0" parTransId="{84121E40-295E-4064-A3E8-FEE287098B6F}" sibTransId="{4C90331C-65E2-4253-A011-A8F91F67024C}"/>
    <dgm:cxn modelId="{F5B8FFB0-053A-4E64-82C1-5CB14848C725}" type="presOf" srcId="{805078ED-5FA8-424B-9E97-43208BD65D9C}" destId="{7ED10C69-709F-4A9C-839C-9726064DBBCF}" srcOrd="0" destOrd="0" presId="urn:microsoft.com/office/officeart/2005/8/layout/process4"/>
    <dgm:cxn modelId="{221E3CE3-5CC0-4771-8709-273B288031E1}" type="presOf" srcId="{E5E82098-578D-49A3-91D7-4C969C0C743E}" destId="{7CD3291B-C3B3-4BD7-9BFF-F3CF258525D1}" srcOrd="0" destOrd="0" presId="urn:microsoft.com/office/officeart/2005/8/layout/process4"/>
    <dgm:cxn modelId="{C28435F1-68C9-4ADD-AD8A-5701DBEA73BC}" srcId="{805078ED-5FA8-424B-9E97-43208BD65D9C}" destId="{E5E82098-578D-49A3-91D7-4C969C0C743E}" srcOrd="1" destOrd="0" parTransId="{D2675976-68CF-46EA-A6BF-DFC444CB7847}" sibTransId="{D8BB4F8A-9C71-41D5-85D5-14323A7D7F2A}"/>
    <dgm:cxn modelId="{4D7C5D7D-F6AD-45BB-829E-C7BEA1B5AB06}" type="presParOf" srcId="{7ED10C69-709F-4A9C-839C-9726064DBBCF}" destId="{63F48C63-7C47-46EF-80D2-B5DFDE5E3FEC}" srcOrd="0" destOrd="0" presId="urn:microsoft.com/office/officeart/2005/8/layout/process4"/>
    <dgm:cxn modelId="{9F3F41C9-24DD-466D-8239-E29B3E79245F}" type="presParOf" srcId="{63F48C63-7C47-46EF-80D2-B5DFDE5E3FEC}" destId="{7CD3291B-C3B3-4BD7-9BFF-F3CF258525D1}" srcOrd="0" destOrd="0" presId="urn:microsoft.com/office/officeart/2005/8/layout/process4"/>
    <dgm:cxn modelId="{EE92B2E8-E12A-4146-9C31-0A0BED3448C3}" type="presParOf" srcId="{7ED10C69-709F-4A9C-839C-9726064DBBCF}" destId="{D691C2FD-5EA4-47DB-9A3B-C4A18F13E8DF}" srcOrd="1" destOrd="0" presId="urn:microsoft.com/office/officeart/2005/8/layout/process4"/>
    <dgm:cxn modelId="{96CC883E-245D-4F99-BE36-CD247DC259D3}" type="presParOf" srcId="{7ED10C69-709F-4A9C-839C-9726064DBBCF}" destId="{C09DE7D7-8B41-430A-B943-D6EDC02ED43C}" srcOrd="2" destOrd="0" presId="urn:microsoft.com/office/officeart/2005/8/layout/process4"/>
    <dgm:cxn modelId="{EBFCFD73-8F95-4FCC-99A9-01DFE9EB49E7}" type="presParOf" srcId="{C09DE7D7-8B41-430A-B943-D6EDC02ED43C}" destId="{8EEE9CA5-3EDC-4EAE-B9BC-5C9E2175B6C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AA029FF-D09D-43C4-B81E-0EC5099CDF7C}"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DF5A5DD8-E931-4485-9EDC-57C92DAC857E}">
      <dgm:prSet/>
      <dgm:spPr/>
      <dgm:t>
        <a:bodyPr/>
        <a:lstStyle/>
        <a:p>
          <a:r>
            <a:rPr lang="en-CA"/>
            <a:t>Get the backing of your Board or governing body</a:t>
          </a:r>
          <a:endParaRPr lang="en-US"/>
        </a:p>
      </dgm:t>
    </dgm:pt>
    <dgm:pt modelId="{16A8B475-88F8-419A-87FE-BA9C1460EE14}" type="parTrans" cxnId="{D734A98E-3E4A-43B1-8A3F-0D985FD22E8D}">
      <dgm:prSet/>
      <dgm:spPr/>
      <dgm:t>
        <a:bodyPr/>
        <a:lstStyle/>
        <a:p>
          <a:endParaRPr lang="en-US"/>
        </a:p>
      </dgm:t>
    </dgm:pt>
    <dgm:pt modelId="{0AFBE094-6A6C-4BA1-9043-12019268B75B}" type="sibTrans" cxnId="{D734A98E-3E4A-43B1-8A3F-0D985FD22E8D}">
      <dgm:prSet/>
      <dgm:spPr/>
      <dgm:t>
        <a:bodyPr/>
        <a:lstStyle/>
        <a:p>
          <a:endParaRPr lang="en-US"/>
        </a:p>
      </dgm:t>
    </dgm:pt>
    <dgm:pt modelId="{CC211504-A998-450B-95BE-1CE0A1140246}">
      <dgm:prSet/>
      <dgm:spPr/>
      <dgm:t>
        <a:bodyPr/>
        <a:lstStyle/>
        <a:p>
          <a:r>
            <a:rPr lang="en-CA"/>
            <a:t>Identify a community champion</a:t>
          </a:r>
          <a:endParaRPr lang="en-US"/>
        </a:p>
      </dgm:t>
    </dgm:pt>
    <dgm:pt modelId="{82FC66B9-3D6A-4F46-9067-C3A7C6427705}" type="parTrans" cxnId="{3F2F032C-8512-4216-9739-73566BA3CBF6}">
      <dgm:prSet/>
      <dgm:spPr/>
      <dgm:t>
        <a:bodyPr/>
        <a:lstStyle/>
        <a:p>
          <a:endParaRPr lang="en-US"/>
        </a:p>
      </dgm:t>
    </dgm:pt>
    <dgm:pt modelId="{E1BCEE77-66DD-474E-BE1C-0D1EBDB66369}" type="sibTrans" cxnId="{3F2F032C-8512-4216-9739-73566BA3CBF6}">
      <dgm:prSet/>
      <dgm:spPr/>
      <dgm:t>
        <a:bodyPr/>
        <a:lstStyle/>
        <a:p>
          <a:endParaRPr lang="en-US"/>
        </a:p>
      </dgm:t>
    </dgm:pt>
    <dgm:pt modelId="{AD76CA3E-97A8-4088-82B4-ED8C43D9E754}">
      <dgm:prSet/>
      <dgm:spPr/>
      <dgm:t>
        <a:bodyPr/>
        <a:lstStyle/>
        <a:p>
          <a:r>
            <a:rPr lang="en-CA"/>
            <a:t>Obtain letters of support/testimonials</a:t>
          </a:r>
          <a:endParaRPr lang="en-US"/>
        </a:p>
      </dgm:t>
    </dgm:pt>
    <dgm:pt modelId="{875918D4-B75E-4073-B191-EB665D9743D4}" type="parTrans" cxnId="{CB5187A6-0A7F-4C06-BDB9-A2D1FB10CEFF}">
      <dgm:prSet/>
      <dgm:spPr/>
      <dgm:t>
        <a:bodyPr/>
        <a:lstStyle/>
        <a:p>
          <a:endParaRPr lang="en-US"/>
        </a:p>
      </dgm:t>
    </dgm:pt>
    <dgm:pt modelId="{755CC34E-A248-4740-9E13-B8A7928FE5AE}" type="sibTrans" cxnId="{CB5187A6-0A7F-4C06-BDB9-A2D1FB10CEFF}">
      <dgm:prSet/>
      <dgm:spPr/>
      <dgm:t>
        <a:bodyPr/>
        <a:lstStyle/>
        <a:p>
          <a:endParaRPr lang="en-US"/>
        </a:p>
      </dgm:t>
    </dgm:pt>
    <dgm:pt modelId="{C9960714-E4F0-4073-975B-8C6FC2362A5F}">
      <dgm:prSet/>
      <dgm:spPr/>
      <dgm:t>
        <a:bodyPr/>
        <a:lstStyle/>
        <a:p>
          <a:r>
            <a:rPr lang="en-CA"/>
            <a:t>Promote your successes</a:t>
          </a:r>
          <a:endParaRPr lang="en-US"/>
        </a:p>
      </dgm:t>
    </dgm:pt>
    <dgm:pt modelId="{1FDF94B2-960E-4AEE-8DA3-3295BE00EE1F}" type="parTrans" cxnId="{50618610-830A-4BC8-AD5E-E857325DE4F1}">
      <dgm:prSet/>
      <dgm:spPr/>
      <dgm:t>
        <a:bodyPr/>
        <a:lstStyle/>
        <a:p>
          <a:endParaRPr lang="en-US"/>
        </a:p>
      </dgm:t>
    </dgm:pt>
    <dgm:pt modelId="{52E3448F-674D-45FE-A49A-A65B700D1A9D}" type="sibTrans" cxnId="{50618610-830A-4BC8-AD5E-E857325DE4F1}">
      <dgm:prSet/>
      <dgm:spPr/>
      <dgm:t>
        <a:bodyPr/>
        <a:lstStyle/>
        <a:p>
          <a:endParaRPr lang="en-US"/>
        </a:p>
      </dgm:t>
    </dgm:pt>
    <dgm:pt modelId="{C7FCE5BB-E530-488B-85E5-9EE231033212}" type="pres">
      <dgm:prSet presAssocID="{0AA029FF-D09D-43C4-B81E-0EC5099CDF7C}" presName="Name0" presStyleCnt="0">
        <dgm:presLayoutVars>
          <dgm:dir/>
          <dgm:resizeHandles val="exact"/>
        </dgm:presLayoutVars>
      </dgm:prSet>
      <dgm:spPr/>
    </dgm:pt>
    <dgm:pt modelId="{0413C66C-0983-45BA-884C-9C3D56FE3C74}" type="pres">
      <dgm:prSet presAssocID="{DF5A5DD8-E931-4485-9EDC-57C92DAC857E}" presName="node" presStyleLbl="node1" presStyleIdx="0" presStyleCnt="4">
        <dgm:presLayoutVars>
          <dgm:bulletEnabled val="1"/>
        </dgm:presLayoutVars>
      </dgm:prSet>
      <dgm:spPr/>
    </dgm:pt>
    <dgm:pt modelId="{F34BB0E3-85AD-4A57-BA4F-B92C7423346D}" type="pres">
      <dgm:prSet presAssocID="{0AFBE094-6A6C-4BA1-9043-12019268B75B}" presName="sibTrans" presStyleLbl="sibTrans1D1" presStyleIdx="0" presStyleCnt="3"/>
      <dgm:spPr/>
    </dgm:pt>
    <dgm:pt modelId="{29E03EE9-3D21-4D44-9BCC-29AE34DBCAF1}" type="pres">
      <dgm:prSet presAssocID="{0AFBE094-6A6C-4BA1-9043-12019268B75B}" presName="connectorText" presStyleLbl="sibTrans1D1" presStyleIdx="0" presStyleCnt="3"/>
      <dgm:spPr/>
    </dgm:pt>
    <dgm:pt modelId="{CD7B8033-A3E8-43FE-8399-61F2CE4EEAF3}" type="pres">
      <dgm:prSet presAssocID="{CC211504-A998-450B-95BE-1CE0A1140246}" presName="node" presStyleLbl="node1" presStyleIdx="1" presStyleCnt="4">
        <dgm:presLayoutVars>
          <dgm:bulletEnabled val="1"/>
        </dgm:presLayoutVars>
      </dgm:prSet>
      <dgm:spPr/>
    </dgm:pt>
    <dgm:pt modelId="{DB3BD36A-48CE-4F4E-80DA-5124912A8207}" type="pres">
      <dgm:prSet presAssocID="{E1BCEE77-66DD-474E-BE1C-0D1EBDB66369}" presName="sibTrans" presStyleLbl="sibTrans1D1" presStyleIdx="1" presStyleCnt="3"/>
      <dgm:spPr/>
    </dgm:pt>
    <dgm:pt modelId="{5CD0DAF7-7B8E-41EE-9ABC-6F1DE6A33CF8}" type="pres">
      <dgm:prSet presAssocID="{E1BCEE77-66DD-474E-BE1C-0D1EBDB66369}" presName="connectorText" presStyleLbl="sibTrans1D1" presStyleIdx="1" presStyleCnt="3"/>
      <dgm:spPr/>
    </dgm:pt>
    <dgm:pt modelId="{ADE57AF5-5CE5-48A3-885F-59124D48EB33}" type="pres">
      <dgm:prSet presAssocID="{AD76CA3E-97A8-4088-82B4-ED8C43D9E754}" presName="node" presStyleLbl="node1" presStyleIdx="2" presStyleCnt="4">
        <dgm:presLayoutVars>
          <dgm:bulletEnabled val="1"/>
        </dgm:presLayoutVars>
      </dgm:prSet>
      <dgm:spPr/>
    </dgm:pt>
    <dgm:pt modelId="{AF14BB66-27BA-4822-9300-B22563E6F1B3}" type="pres">
      <dgm:prSet presAssocID="{755CC34E-A248-4740-9E13-B8A7928FE5AE}" presName="sibTrans" presStyleLbl="sibTrans1D1" presStyleIdx="2" presStyleCnt="3"/>
      <dgm:spPr/>
    </dgm:pt>
    <dgm:pt modelId="{49C5B47F-966D-4291-BD82-A95059BB27DA}" type="pres">
      <dgm:prSet presAssocID="{755CC34E-A248-4740-9E13-B8A7928FE5AE}" presName="connectorText" presStyleLbl="sibTrans1D1" presStyleIdx="2" presStyleCnt="3"/>
      <dgm:spPr/>
    </dgm:pt>
    <dgm:pt modelId="{9BE8C978-7A9E-4830-864D-F8C4EB2B7E8B}" type="pres">
      <dgm:prSet presAssocID="{C9960714-E4F0-4073-975B-8C6FC2362A5F}" presName="node" presStyleLbl="node1" presStyleIdx="3" presStyleCnt="4">
        <dgm:presLayoutVars>
          <dgm:bulletEnabled val="1"/>
        </dgm:presLayoutVars>
      </dgm:prSet>
      <dgm:spPr/>
    </dgm:pt>
  </dgm:ptLst>
  <dgm:cxnLst>
    <dgm:cxn modelId="{50618610-830A-4BC8-AD5E-E857325DE4F1}" srcId="{0AA029FF-D09D-43C4-B81E-0EC5099CDF7C}" destId="{C9960714-E4F0-4073-975B-8C6FC2362A5F}" srcOrd="3" destOrd="0" parTransId="{1FDF94B2-960E-4AEE-8DA3-3295BE00EE1F}" sibTransId="{52E3448F-674D-45FE-A49A-A65B700D1A9D}"/>
    <dgm:cxn modelId="{7D263829-B671-45E3-91C6-E469544BE919}" type="presOf" srcId="{C9960714-E4F0-4073-975B-8C6FC2362A5F}" destId="{9BE8C978-7A9E-4830-864D-F8C4EB2B7E8B}" srcOrd="0" destOrd="0" presId="urn:microsoft.com/office/officeart/2016/7/layout/RepeatingBendingProcessNew"/>
    <dgm:cxn modelId="{3F2F032C-8512-4216-9739-73566BA3CBF6}" srcId="{0AA029FF-D09D-43C4-B81E-0EC5099CDF7C}" destId="{CC211504-A998-450B-95BE-1CE0A1140246}" srcOrd="1" destOrd="0" parTransId="{82FC66B9-3D6A-4F46-9067-C3A7C6427705}" sibTransId="{E1BCEE77-66DD-474E-BE1C-0D1EBDB66369}"/>
    <dgm:cxn modelId="{3241C535-ECA1-45AB-B2E7-67403B28ED82}" type="presOf" srcId="{E1BCEE77-66DD-474E-BE1C-0D1EBDB66369}" destId="{DB3BD36A-48CE-4F4E-80DA-5124912A8207}" srcOrd="0" destOrd="0" presId="urn:microsoft.com/office/officeart/2016/7/layout/RepeatingBendingProcessNew"/>
    <dgm:cxn modelId="{EB677E3B-7638-4965-A3A6-EBCB15233672}" type="presOf" srcId="{0AFBE094-6A6C-4BA1-9043-12019268B75B}" destId="{F34BB0E3-85AD-4A57-BA4F-B92C7423346D}" srcOrd="0" destOrd="0" presId="urn:microsoft.com/office/officeart/2016/7/layout/RepeatingBendingProcessNew"/>
    <dgm:cxn modelId="{E2A09D3B-E8A5-48FD-995F-7148C16BB408}" type="presOf" srcId="{DF5A5DD8-E931-4485-9EDC-57C92DAC857E}" destId="{0413C66C-0983-45BA-884C-9C3D56FE3C74}" srcOrd="0" destOrd="0" presId="urn:microsoft.com/office/officeart/2016/7/layout/RepeatingBendingProcessNew"/>
    <dgm:cxn modelId="{1963E33E-E6D3-4A20-9E74-D8231059955D}" type="presOf" srcId="{0AA029FF-D09D-43C4-B81E-0EC5099CDF7C}" destId="{C7FCE5BB-E530-488B-85E5-9EE231033212}" srcOrd="0" destOrd="0" presId="urn:microsoft.com/office/officeart/2016/7/layout/RepeatingBendingProcessNew"/>
    <dgm:cxn modelId="{A87DF55F-4511-4B0D-914F-DF8871C1E8EE}" type="presOf" srcId="{AD76CA3E-97A8-4088-82B4-ED8C43D9E754}" destId="{ADE57AF5-5CE5-48A3-885F-59124D48EB33}" srcOrd="0" destOrd="0" presId="urn:microsoft.com/office/officeart/2016/7/layout/RepeatingBendingProcessNew"/>
    <dgm:cxn modelId="{AC6FB951-3DFD-4B46-93E2-7E9B393220DC}" type="presOf" srcId="{755CC34E-A248-4740-9E13-B8A7928FE5AE}" destId="{AF14BB66-27BA-4822-9300-B22563E6F1B3}" srcOrd="0" destOrd="0" presId="urn:microsoft.com/office/officeart/2016/7/layout/RepeatingBendingProcessNew"/>
    <dgm:cxn modelId="{D734A98E-3E4A-43B1-8A3F-0D985FD22E8D}" srcId="{0AA029FF-D09D-43C4-B81E-0EC5099CDF7C}" destId="{DF5A5DD8-E931-4485-9EDC-57C92DAC857E}" srcOrd="0" destOrd="0" parTransId="{16A8B475-88F8-419A-87FE-BA9C1460EE14}" sibTransId="{0AFBE094-6A6C-4BA1-9043-12019268B75B}"/>
    <dgm:cxn modelId="{CB5187A6-0A7F-4C06-BDB9-A2D1FB10CEFF}" srcId="{0AA029FF-D09D-43C4-B81E-0EC5099CDF7C}" destId="{AD76CA3E-97A8-4088-82B4-ED8C43D9E754}" srcOrd="2" destOrd="0" parTransId="{875918D4-B75E-4073-B191-EB665D9743D4}" sibTransId="{755CC34E-A248-4740-9E13-B8A7928FE5AE}"/>
    <dgm:cxn modelId="{5543DDA9-1D89-4A4A-ACAA-8FCC903F2606}" type="presOf" srcId="{E1BCEE77-66DD-474E-BE1C-0D1EBDB66369}" destId="{5CD0DAF7-7B8E-41EE-9ABC-6F1DE6A33CF8}" srcOrd="1" destOrd="0" presId="urn:microsoft.com/office/officeart/2016/7/layout/RepeatingBendingProcessNew"/>
    <dgm:cxn modelId="{C058ABF6-0C50-41D3-B0B7-795D827B2CE8}" type="presOf" srcId="{0AFBE094-6A6C-4BA1-9043-12019268B75B}" destId="{29E03EE9-3D21-4D44-9BCC-29AE34DBCAF1}" srcOrd="1" destOrd="0" presId="urn:microsoft.com/office/officeart/2016/7/layout/RepeatingBendingProcessNew"/>
    <dgm:cxn modelId="{AC8118FB-3051-4005-AF7F-8584CD0EFB1F}" type="presOf" srcId="{CC211504-A998-450B-95BE-1CE0A1140246}" destId="{CD7B8033-A3E8-43FE-8399-61F2CE4EEAF3}" srcOrd="0" destOrd="0" presId="urn:microsoft.com/office/officeart/2016/7/layout/RepeatingBendingProcessNew"/>
    <dgm:cxn modelId="{0A9728FE-6D20-4795-AC87-4505E41CFE27}" type="presOf" srcId="{755CC34E-A248-4740-9E13-B8A7928FE5AE}" destId="{49C5B47F-966D-4291-BD82-A95059BB27DA}" srcOrd="1" destOrd="0" presId="urn:microsoft.com/office/officeart/2016/7/layout/RepeatingBendingProcessNew"/>
    <dgm:cxn modelId="{9E02CD67-72F5-4A0B-A013-A2675C666EF9}" type="presParOf" srcId="{C7FCE5BB-E530-488B-85E5-9EE231033212}" destId="{0413C66C-0983-45BA-884C-9C3D56FE3C74}" srcOrd="0" destOrd="0" presId="urn:microsoft.com/office/officeart/2016/7/layout/RepeatingBendingProcessNew"/>
    <dgm:cxn modelId="{61EBF8F9-8EE0-4D9B-97ED-AF43EDC481E3}" type="presParOf" srcId="{C7FCE5BB-E530-488B-85E5-9EE231033212}" destId="{F34BB0E3-85AD-4A57-BA4F-B92C7423346D}" srcOrd="1" destOrd="0" presId="urn:microsoft.com/office/officeart/2016/7/layout/RepeatingBendingProcessNew"/>
    <dgm:cxn modelId="{147256D2-695E-4718-B9A0-5F872CEC3CBE}" type="presParOf" srcId="{F34BB0E3-85AD-4A57-BA4F-B92C7423346D}" destId="{29E03EE9-3D21-4D44-9BCC-29AE34DBCAF1}" srcOrd="0" destOrd="0" presId="urn:microsoft.com/office/officeart/2016/7/layout/RepeatingBendingProcessNew"/>
    <dgm:cxn modelId="{12E2F7AF-90CF-4F19-95BF-7ADF1FB8CBFE}" type="presParOf" srcId="{C7FCE5BB-E530-488B-85E5-9EE231033212}" destId="{CD7B8033-A3E8-43FE-8399-61F2CE4EEAF3}" srcOrd="2" destOrd="0" presId="urn:microsoft.com/office/officeart/2016/7/layout/RepeatingBendingProcessNew"/>
    <dgm:cxn modelId="{70E1BB5B-67AD-413D-AE09-965F5F533847}" type="presParOf" srcId="{C7FCE5BB-E530-488B-85E5-9EE231033212}" destId="{DB3BD36A-48CE-4F4E-80DA-5124912A8207}" srcOrd="3" destOrd="0" presId="urn:microsoft.com/office/officeart/2016/7/layout/RepeatingBendingProcessNew"/>
    <dgm:cxn modelId="{DFB7FF78-9F37-467D-A18B-DF9A1B1A73EF}" type="presParOf" srcId="{DB3BD36A-48CE-4F4E-80DA-5124912A8207}" destId="{5CD0DAF7-7B8E-41EE-9ABC-6F1DE6A33CF8}" srcOrd="0" destOrd="0" presId="urn:microsoft.com/office/officeart/2016/7/layout/RepeatingBendingProcessNew"/>
    <dgm:cxn modelId="{1997FF11-4AE1-4C47-BE07-926993DEB85A}" type="presParOf" srcId="{C7FCE5BB-E530-488B-85E5-9EE231033212}" destId="{ADE57AF5-5CE5-48A3-885F-59124D48EB33}" srcOrd="4" destOrd="0" presId="urn:microsoft.com/office/officeart/2016/7/layout/RepeatingBendingProcessNew"/>
    <dgm:cxn modelId="{FAA6CCCF-3038-422D-AD2E-7DAF58DA9A92}" type="presParOf" srcId="{C7FCE5BB-E530-488B-85E5-9EE231033212}" destId="{AF14BB66-27BA-4822-9300-B22563E6F1B3}" srcOrd="5" destOrd="0" presId="urn:microsoft.com/office/officeart/2016/7/layout/RepeatingBendingProcessNew"/>
    <dgm:cxn modelId="{FC899411-A28D-43AE-A3F9-1A664A17D304}" type="presParOf" srcId="{AF14BB66-27BA-4822-9300-B22563E6F1B3}" destId="{49C5B47F-966D-4291-BD82-A95059BB27DA}" srcOrd="0" destOrd="0" presId="urn:microsoft.com/office/officeart/2016/7/layout/RepeatingBendingProcessNew"/>
    <dgm:cxn modelId="{8C858FBC-42B2-43A9-BE22-7A47A014BC0E}" type="presParOf" srcId="{C7FCE5BB-E530-488B-85E5-9EE231033212}" destId="{9BE8C978-7A9E-4830-864D-F8C4EB2B7E8B}"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E08B0F-92DF-457F-9F8D-8ED32B6682F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51C106FA-2496-4522-9875-8C2F9094B282}">
      <dgm:prSet/>
      <dgm:spPr/>
      <dgm:t>
        <a:bodyPr/>
        <a:lstStyle/>
        <a:p>
          <a:r>
            <a:rPr lang="en-US" dirty="0"/>
            <a:t>Map out the skills needed</a:t>
          </a:r>
        </a:p>
      </dgm:t>
    </dgm:pt>
    <dgm:pt modelId="{16FE6691-4031-4592-B623-B9832A6A5ADA}" type="parTrans" cxnId="{87D7DB1E-A38E-4906-A50D-78B092A73B05}">
      <dgm:prSet/>
      <dgm:spPr/>
      <dgm:t>
        <a:bodyPr/>
        <a:lstStyle/>
        <a:p>
          <a:endParaRPr lang="en-US"/>
        </a:p>
      </dgm:t>
    </dgm:pt>
    <dgm:pt modelId="{9F776758-3F67-4FED-A60A-3598173406FB}" type="sibTrans" cxnId="{87D7DB1E-A38E-4906-A50D-78B092A73B05}">
      <dgm:prSet/>
      <dgm:spPr/>
      <dgm:t>
        <a:bodyPr/>
        <a:lstStyle/>
        <a:p>
          <a:endParaRPr lang="en-US"/>
        </a:p>
      </dgm:t>
    </dgm:pt>
    <dgm:pt modelId="{AE7F6DDC-4BBE-4AE9-B594-0A68E087D04D}">
      <dgm:prSet/>
      <dgm:spPr/>
      <dgm:t>
        <a:bodyPr/>
        <a:lstStyle/>
        <a:p>
          <a:r>
            <a:rPr lang="en-US" dirty="0"/>
            <a:t>Review current staff skills transference to a workplace setting</a:t>
          </a:r>
        </a:p>
      </dgm:t>
    </dgm:pt>
    <dgm:pt modelId="{BBDDE593-82ED-4862-B27F-E8DDC6CEA2B2}" type="parTrans" cxnId="{A8E2D39E-B106-4824-89A6-5610AFF91484}">
      <dgm:prSet/>
      <dgm:spPr/>
      <dgm:t>
        <a:bodyPr/>
        <a:lstStyle/>
        <a:p>
          <a:endParaRPr lang="en-US"/>
        </a:p>
      </dgm:t>
    </dgm:pt>
    <dgm:pt modelId="{EA665D1F-4CAB-465F-BFE4-3A689E036516}" type="sibTrans" cxnId="{A8E2D39E-B106-4824-89A6-5610AFF91484}">
      <dgm:prSet/>
      <dgm:spPr/>
      <dgm:t>
        <a:bodyPr/>
        <a:lstStyle/>
        <a:p>
          <a:endParaRPr lang="en-US"/>
        </a:p>
      </dgm:t>
    </dgm:pt>
    <dgm:pt modelId="{95BC84A2-1CCB-46D6-8058-A10A5A1D76E9}" type="pres">
      <dgm:prSet presAssocID="{44E08B0F-92DF-457F-9F8D-8ED32B6682FB}" presName="vert0" presStyleCnt="0">
        <dgm:presLayoutVars>
          <dgm:dir/>
          <dgm:animOne val="branch"/>
          <dgm:animLvl val="lvl"/>
        </dgm:presLayoutVars>
      </dgm:prSet>
      <dgm:spPr/>
    </dgm:pt>
    <dgm:pt modelId="{F983BDE2-4164-4D37-9FDB-2BC9CB980F96}" type="pres">
      <dgm:prSet presAssocID="{51C106FA-2496-4522-9875-8C2F9094B282}" presName="thickLine" presStyleLbl="alignNode1" presStyleIdx="0" presStyleCnt="2"/>
      <dgm:spPr/>
    </dgm:pt>
    <dgm:pt modelId="{35429FD9-ACF8-45AE-BF6B-583A8E668EFF}" type="pres">
      <dgm:prSet presAssocID="{51C106FA-2496-4522-9875-8C2F9094B282}" presName="horz1" presStyleCnt="0"/>
      <dgm:spPr/>
    </dgm:pt>
    <dgm:pt modelId="{C4945E03-CA78-4734-8372-88B6FE30C750}" type="pres">
      <dgm:prSet presAssocID="{51C106FA-2496-4522-9875-8C2F9094B282}" presName="tx1" presStyleLbl="revTx" presStyleIdx="0" presStyleCnt="2"/>
      <dgm:spPr/>
    </dgm:pt>
    <dgm:pt modelId="{F873E494-2474-4B60-929C-2189C6A739A9}" type="pres">
      <dgm:prSet presAssocID="{51C106FA-2496-4522-9875-8C2F9094B282}" presName="vert1" presStyleCnt="0"/>
      <dgm:spPr/>
    </dgm:pt>
    <dgm:pt modelId="{33421127-F137-4D61-A17D-1C2DF8F1BAE7}" type="pres">
      <dgm:prSet presAssocID="{AE7F6DDC-4BBE-4AE9-B594-0A68E087D04D}" presName="thickLine" presStyleLbl="alignNode1" presStyleIdx="1" presStyleCnt="2"/>
      <dgm:spPr/>
    </dgm:pt>
    <dgm:pt modelId="{C606FDFB-22D3-4D42-BD14-7A96DCE2B6C6}" type="pres">
      <dgm:prSet presAssocID="{AE7F6DDC-4BBE-4AE9-B594-0A68E087D04D}" presName="horz1" presStyleCnt="0"/>
      <dgm:spPr/>
    </dgm:pt>
    <dgm:pt modelId="{C387392D-40AB-4EA7-8A13-59A7E4F995D5}" type="pres">
      <dgm:prSet presAssocID="{AE7F6DDC-4BBE-4AE9-B594-0A68E087D04D}" presName="tx1" presStyleLbl="revTx" presStyleIdx="1" presStyleCnt="2"/>
      <dgm:spPr/>
    </dgm:pt>
    <dgm:pt modelId="{1767E272-EC1D-428D-92BC-8A7588CFF85C}" type="pres">
      <dgm:prSet presAssocID="{AE7F6DDC-4BBE-4AE9-B594-0A68E087D04D}" presName="vert1" presStyleCnt="0"/>
      <dgm:spPr/>
    </dgm:pt>
  </dgm:ptLst>
  <dgm:cxnLst>
    <dgm:cxn modelId="{0EE62A06-D2C3-43EF-830A-93F99AF57FDC}" type="presOf" srcId="{44E08B0F-92DF-457F-9F8D-8ED32B6682FB}" destId="{95BC84A2-1CCB-46D6-8058-A10A5A1D76E9}" srcOrd="0" destOrd="0" presId="urn:microsoft.com/office/officeart/2008/layout/LinedList"/>
    <dgm:cxn modelId="{87D7DB1E-A38E-4906-A50D-78B092A73B05}" srcId="{44E08B0F-92DF-457F-9F8D-8ED32B6682FB}" destId="{51C106FA-2496-4522-9875-8C2F9094B282}" srcOrd="0" destOrd="0" parTransId="{16FE6691-4031-4592-B623-B9832A6A5ADA}" sibTransId="{9F776758-3F67-4FED-A60A-3598173406FB}"/>
    <dgm:cxn modelId="{FFCFA265-2999-42FE-B672-670B12D03D0F}" type="presOf" srcId="{AE7F6DDC-4BBE-4AE9-B594-0A68E087D04D}" destId="{C387392D-40AB-4EA7-8A13-59A7E4F995D5}" srcOrd="0" destOrd="0" presId="urn:microsoft.com/office/officeart/2008/layout/LinedList"/>
    <dgm:cxn modelId="{A8E2D39E-B106-4824-89A6-5610AFF91484}" srcId="{44E08B0F-92DF-457F-9F8D-8ED32B6682FB}" destId="{AE7F6DDC-4BBE-4AE9-B594-0A68E087D04D}" srcOrd="1" destOrd="0" parTransId="{BBDDE593-82ED-4862-B27F-E8DDC6CEA2B2}" sibTransId="{EA665D1F-4CAB-465F-BFE4-3A689E036516}"/>
    <dgm:cxn modelId="{C75389D3-9A7A-4DFC-90F5-471FB5B40E35}" type="presOf" srcId="{51C106FA-2496-4522-9875-8C2F9094B282}" destId="{C4945E03-CA78-4734-8372-88B6FE30C750}" srcOrd="0" destOrd="0" presId="urn:microsoft.com/office/officeart/2008/layout/LinedList"/>
    <dgm:cxn modelId="{FB69C6D0-070B-4B29-B54E-9B4EEEBF483B}" type="presParOf" srcId="{95BC84A2-1CCB-46D6-8058-A10A5A1D76E9}" destId="{F983BDE2-4164-4D37-9FDB-2BC9CB980F96}" srcOrd="0" destOrd="0" presId="urn:microsoft.com/office/officeart/2008/layout/LinedList"/>
    <dgm:cxn modelId="{B609954C-D664-41D9-8A0D-2CB4D3580301}" type="presParOf" srcId="{95BC84A2-1CCB-46D6-8058-A10A5A1D76E9}" destId="{35429FD9-ACF8-45AE-BF6B-583A8E668EFF}" srcOrd="1" destOrd="0" presId="urn:microsoft.com/office/officeart/2008/layout/LinedList"/>
    <dgm:cxn modelId="{71C39DFE-0BBA-439B-84C6-3D1B99B7116D}" type="presParOf" srcId="{35429FD9-ACF8-45AE-BF6B-583A8E668EFF}" destId="{C4945E03-CA78-4734-8372-88B6FE30C750}" srcOrd="0" destOrd="0" presId="urn:microsoft.com/office/officeart/2008/layout/LinedList"/>
    <dgm:cxn modelId="{3B57AEE7-0446-4A0C-A96A-D4326554E529}" type="presParOf" srcId="{35429FD9-ACF8-45AE-BF6B-583A8E668EFF}" destId="{F873E494-2474-4B60-929C-2189C6A739A9}" srcOrd="1" destOrd="0" presId="urn:microsoft.com/office/officeart/2008/layout/LinedList"/>
    <dgm:cxn modelId="{35D7F2DF-9554-4C6E-A190-14CABF2158C6}" type="presParOf" srcId="{95BC84A2-1CCB-46D6-8058-A10A5A1D76E9}" destId="{33421127-F137-4D61-A17D-1C2DF8F1BAE7}" srcOrd="2" destOrd="0" presId="urn:microsoft.com/office/officeart/2008/layout/LinedList"/>
    <dgm:cxn modelId="{37100640-C8D1-40A0-A75E-B46D6D645118}" type="presParOf" srcId="{95BC84A2-1CCB-46D6-8058-A10A5A1D76E9}" destId="{C606FDFB-22D3-4D42-BD14-7A96DCE2B6C6}" srcOrd="3" destOrd="0" presId="urn:microsoft.com/office/officeart/2008/layout/LinedList"/>
    <dgm:cxn modelId="{6014F967-8FFC-48A2-91C9-0B9853BF5F94}" type="presParOf" srcId="{C606FDFB-22D3-4D42-BD14-7A96DCE2B6C6}" destId="{C387392D-40AB-4EA7-8A13-59A7E4F995D5}" srcOrd="0" destOrd="0" presId="urn:microsoft.com/office/officeart/2008/layout/LinedList"/>
    <dgm:cxn modelId="{ECA8C219-7561-4582-9818-1CA6E5717332}" type="presParOf" srcId="{C606FDFB-22D3-4D42-BD14-7A96DCE2B6C6}" destId="{1767E272-EC1D-428D-92BC-8A7588CFF85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73B7E7-70D1-4256-937D-0E4A60EB3C62}">
      <dsp:nvSpPr>
        <dsp:cNvPr id="0" name=""/>
        <dsp:cNvSpPr/>
      </dsp:nvSpPr>
      <dsp:spPr>
        <a:xfrm>
          <a:off x="1310" y="1171902"/>
          <a:ext cx="2795553" cy="16773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a:t>Share guide templates</a:t>
          </a:r>
          <a:endParaRPr lang="en-US" sz="3100" kern="1200"/>
        </a:p>
      </dsp:txBody>
      <dsp:txXfrm>
        <a:off x="50437" y="1221029"/>
        <a:ext cx="2697299" cy="1579078"/>
      </dsp:txXfrm>
    </dsp:sp>
    <dsp:sp modelId="{26F7F4ED-0801-4A6F-A551-AA3F35F3E729}">
      <dsp:nvSpPr>
        <dsp:cNvPr id="0" name=""/>
        <dsp:cNvSpPr/>
      </dsp:nvSpPr>
      <dsp:spPr>
        <a:xfrm>
          <a:off x="3042873" y="1663920"/>
          <a:ext cx="592657" cy="693297"/>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endParaRPr lang="en-US" sz="2500" kern="1200"/>
        </a:p>
      </dsp:txBody>
      <dsp:txXfrm>
        <a:off x="3042873" y="1802579"/>
        <a:ext cx="414860" cy="415979"/>
      </dsp:txXfrm>
    </dsp:sp>
    <dsp:sp modelId="{BA60B470-BBB6-461C-950A-CEF96D887B1B}">
      <dsp:nvSpPr>
        <dsp:cNvPr id="0" name=""/>
        <dsp:cNvSpPr/>
      </dsp:nvSpPr>
      <dsp:spPr>
        <a:xfrm>
          <a:off x="3915085" y="1171902"/>
          <a:ext cx="2795553" cy="167733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CA" sz="3100" kern="1200"/>
            <a:t>Look at transferable skills</a:t>
          </a:r>
          <a:endParaRPr lang="en-US" sz="3100" kern="1200"/>
        </a:p>
      </dsp:txBody>
      <dsp:txXfrm>
        <a:off x="3964212" y="1221029"/>
        <a:ext cx="2697299" cy="157907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3CCF4-3AA1-4F25-BE0B-3BEF5C039BF5}">
      <dsp:nvSpPr>
        <dsp:cNvPr id="0" name=""/>
        <dsp:cNvSpPr/>
      </dsp:nvSpPr>
      <dsp:spPr>
        <a:xfrm>
          <a:off x="825410" y="1542676"/>
          <a:ext cx="976732" cy="976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B5A3AC-5BC3-40DF-A9E2-E538890B050F}">
      <dsp:nvSpPr>
        <dsp:cNvPr id="0" name=""/>
        <dsp:cNvSpPr/>
      </dsp:nvSpPr>
      <dsp:spPr>
        <a:xfrm>
          <a:off x="228518" y="2824647"/>
          <a:ext cx="21705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Regional LBS Networks</a:t>
          </a:r>
        </a:p>
      </dsp:txBody>
      <dsp:txXfrm>
        <a:off x="228518" y="2824647"/>
        <a:ext cx="2170516" cy="720000"/>
      </dsp:txXfrm>
    </dsp:sp>
    <dsp:sp modelId="{DE0B4189-481B-45A0-A7B7-7B239A4A380D}">
      <dsp:nvSpPr>
        <dsp:cNvPr id="0" name=""/>
        <dsp:cNvSpPr/>
      </dsp:nvSpPr>
      <dsp:spPr>
        <a:xfrm>
          <a:off x="3375767" y="1542676"/>
          <a:ext cx="976732" cy="976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5E9F1C-3A8D-4603-BC68-BED32F2165DB}">
      <dsp:nvSpPr>
        <dsp:cNvPr id="0" name=""/>
        <dsp:cNvSpPr/>
      </dsp:nvSpPr>
      <dsp:spPr>
        <a:xfrm>
          <a:off x="2778875" y="2824647"/>
          <a:ext cx="21705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Provincial Support Organizations and experienced workplace-training individuals</a:t>
          </a:r>
        </a:p>
      </dsp:txBody>
      <dsp:txXfrm>
        <a:off x="2778875" y="2824647"/>
        <a:ext cx="2170516" cy="720000"/>
      </dsp:txXfrm>
    </dsp:sp>
    <dsp:sp modelId="{BEEC159B-8D7C-4238-938B-83CA08B6FC1E}">
      <dsp:nvSpPr>
        <dsp:cNvPr id="0" name=""/>
        <dsp:cNvSpPr/>
      </dsp:nvSpPr>
      <dsp:spPr>
        <a:xfrm>
          <a:off x="5926124" y="1542676"/>
          <a:ext cx="976732" cy="976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F1E66F-9303-4435-AC20-DF6318685B9C}">
      <dsp:nvSpPr>
        <dsp:cNvPr id="0" name=""/>
        <dsp:cNvSpPr/>
      </dsp:nvSpPr>
      <dsp:spPr>
        <a:xfrm>
          <a:off x="5329232" y="2824647"/>
          <a:ext cx="217051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US" sz="1300" kern="1200"/>
            <a:t>Other sources</a:t>
          </a:r>
        </a:p>
      </dsp:txBody>
      <dsp:txXfrm>
        <a:off x="5329232" y="2824647"/>
        <a:ext cx="2170516" cy="72000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D53B4-7B20-4F11-AA00-61F8C2D0541D}">
      <dsp:nvSpPr>
        <dsp:cNvPr id="0" name=""/>
        <dsp:cNvSpPr/>
      </dsp:nvSpPr>
      <dsp:spPr>
        <a:xfrm>
          <a:off x="0" y="27304"/>
          <a:ext cx="7728267" cy="2465957"/>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dirty="0"/>
            <a:t>One sunny July, we met while having our lunches on park benches (2 meters apart, of course).</a:t>
          </a:r>
          <a:endParaRPr lang="en-US" sz="3500" kern="1200" dirty="0"/>
        </a:p>
      </dsp:txBody>
      <dsp:txXfrm>
        <a:off x="120378" y="147682"/>
        <a:ext cx="7487511" cy="2225201"/>
      </dsp:txXfrm>
    </dsp:sp>
    <dsp:sp modelId="{1402FEDF-E100-4C2A-8EA8-E53DD6EE6743}">
      <dsp:nvSpPr>
        <dsp:cNvPr id="0" name=""/>
        <dsp:cNvSpPr/>
      </dsp:nvSpPr>
      <dsp:spPr>
        <a:xfrm>
          <a:off x="0" y="2594061"/>
          <a:ext cx="7728267" cy="2465957"/>
        </a:xfrm>
        <a:prstGeom prst="roundRect">
          <a:avLst/>
        </a:prstGeom>
        <a:solidFill>
          <a:schemeClr val="accent5">
            <a:hueOff val="1800052"/>
            <a:satOff val="64960"/>
            <a:lumOff val="45882"/>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CA" sz="3500" kern="1200" dirty="0"/>
            <a:t>I asked what you did, and you told me you were a practitioner at the Literacy and Basic Skills Program across the street.</a:t>
          </a:r>
          <a:endParaRPr lang="en-US" sz="3500" kern="1200" dirty="0"/>
        </a:p>
      </dsp:txBody>
      <dsp:txXfrm>
        <a:off x="120378" y="2714439"/>
        <a:ext cx="7487511" cy="22252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73CFB-B212-47A9-80EE-FA86D5BAB808}">
      <dsp:nvSpPr>
        <dsp:cNvPr id="0" name=""/>
        <dsp:cNvSpPr/>
      </dsp:nvSpPr>
      <dsp:spPr>
        <a:xfrm>
          <a:off x="37" y="1191403"/>
          <a:ext cx="3611304" cy="1263391"/>
        </a:xfrm>
        <a:prstGeom prst="rect">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a:t>So, what goes on at your program? How does it work? Tell me more.</a:t>
          </a:r>
          <a:endParaRPr lang="en-US" sz="2500" kern="1200"/>
        </a:p>
      </dsp:txBody>
      <dsp:txXfrm>
        <a:off x="37" y="1191403"/>
        <a:ext cx="3611304" cy="1263391"/>
      </dsp:txXfrm>
    </dsp:sp>
    <dsp:sp modelId="{E85ED294-2991-4A37-B771-9B066545B03E}">
      <dsp:nvSpPr>
        <dsp:cNvPr id="0" name=""/>
        <dsp:cNvSpPr/>
      </dsp:nvSpPr>
      <dsp:spPr>
        <a:xfrm>
          <a:off x="37" y="2454795"/>
          <a:ext cx="3611304" cy="1441125"/>
        </a:xfrm>
        <a:prstGeom prst="rect">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E8449C-0EA8-469A-8A45-2976D559D4D4}">
      <dsp:nvSpPr>
        <dsp:cNvPr id="0" name=""/>
        <dsp:cNvSpPr/>
      </dsp:nvSpPr>
      <dsp:spPr>
        <a:xfrm>
          <a:off x="4116924" y="1191403"/>
          <a:ext cx="3611304" cy="1263391"/>
        </a:xfrm>
        <a:prstGeom prst="rect">
          <a:avLst/>
        </a:prstGeom>
        <a:solidFill>
          <a:schemeClr val="accent2">
            <a:hueOff val="-163190"/>
            <a:satOff val="-9432"/>
            <a:lumOff val="12941"/>
            <a:alphaOff val="0"/>
          </a:schemeClr>
        </a:solidFill>
        <a:ln w="10795" cap="flat" cmpd="sng" algn="ctr">
          <a:solidFill>
            <a:schemeClr val="accent2">
              <a:hueOff val="-163190"/>
              <a:satOff val="-9432"/>
              <a:lumOff val="1294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CA" sz="2500" kern="1200" dirty="0"/>
            <a:t>So, you tell me about Intake and Assessment</a:t>
          </a:r>
          <a:endParaRPr lang="en-US" sz="2500" kern="1200" dirty="0"/>
        </a:p>
      </dsp:txBody>
      <dsp:txXfrm>
        <a:off x="4116924" y="1191403"/>
        <a:ext cx="3611304" cy="1263391"/>
      </dsp:txXfrm>
    </dsp:sp>
    <dsp:sp modelId="{2BA7028B-78FF-4850-9FE5-CF1AB886EAC2}">
      <dsp:nvSpPr>
        <dsp:cNvPr id="0" name=""/>
        <dsp:cNvSpPr/>
      </dsp:nvSpPr>
      <dsp:spPr>
        <a:xfrm>
          <a:off x="4116924" y="2454795"/>
          <a:ext cx="3611304" cy="1441125"/>
        </a:xfrm>
        <a:prstGeom prst="rect">
          <a:avLst/>
        </a:prstGeom>
        <a:solidFill>
          <a:schemeClr val="accent2">
            <a:tint val="40000"/>
            <a:alpha val="90000"/>
            <a:hueOff val="-2258"/>
            <a:satOff val="-1241"/>
            <a:lumOff val="2447"/>
            <a:alphaOff val="0"/>
          </a:schemeClr>
        </a:solidFill>
        <a:ln w="10795" cap="flat" cmpd="sng" algn="ctr">
          <a:solidFill>
            <a:schemeClr val="accent2">
              <a:tint val="40000"/>
              <a:alpha val="90000"/>
              <a:hueOff val="-2258"/>
              <a:satOff val="-1241"/>
              <a:lumOff val="2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CA" sz="2500" kern="1200"/>
            <a:t>Now it’s your turn</a:t>
          </a:r>
          <a:endParaRPr lang="en-US" sz="2500" kern="1200"/>
        </a:p>
        <a:p>
          <a:pPr marL="228600" lvl="1" indent="-228600" algn="l" defTabSz="1111250">
            <a:lnSpc>
              <a:spcPct val="90000"/>
            </a:lnSpc>
            <a:spcBef>
              <a:spcPct val="0"/>
            </a:spcBef>
            <a:spcAft>
              <a:spcPct val="15000"/>
            </a:spcAft>
            <a:buChar char="•"/>
          </a:pPr>
          <a:r>
            <a:rPr lang="en-CA" sz="2500" kern="1200"/>
            <a:t>Let’s focus on these two pieces for now.</a:t>
          </a:r>
          <a:endParaRPr lang="en-US" sz="2500" kern="1200"/>
        </a:p>
      </dsp:txBody>
      <dsp:txXfrm>
        <a:off x="4116924" y="2454795"/>
        <a:ext cx="3611304" cy="144112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CED7B-17CD-4B10-9C92-9FA4989A74F4}">
      <dsp:nvSpPr>
        <dsp:cNvPr id="0" name=""/>
        <dsp:cNvSpPr/>
      </dsp:nvSpPr>
      <dsp:spPr>
        <a:xfrm>
          <a:off x="0" y="3217511"/>
          <a:ext cx="7104549" cy="211103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CA" sz="3700" kern="1200" dirty="0"/>
            <a:t>Goal setting</a:t>
          </a:r>
          <a:endParaRPr lang="en-US" sz="3700" kern="1200" dirty="0"/>
        </a:p>
      </dsp:txBody>
      <dsp:txXfrm>
        <a:off x="0" y="3217511"/>
        <a:ext cx="7104549" cy="2111036"/>
      </dsp:txXfrm>
    </dsp:sp>
    <dsp:sp modelId="{3F43C11E-2AE8-4F35-8D77-4641AA17098E}">
      <dsp:nvSpPr>
        <dsp:cNvPr id="0" name=""/>
        <dsp:cNvSpPr/>
      </dsp:nvSpPr>
      <dsp:spPr>
        <a:xfrm rot="10800000">
          <a:off x="0" y="2403"/>
          <a:ext cx="7104549" cy="3246773"/>
        </a:xfrm>
        <a:prstGeom prst="upArrowCallou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ctr" anchorCtr="0">
          <a:noAutofit/>
        </a:bodyPr>
        <a:lstStyle/>
        <a:p>
          <a:pPr marL="0" lvl="0" indent="0" algn="ctr" defTabSz="1644650">
            <a:lnSpc>
              <a:spcPct val="90000"/>
            </a:lnSpc>
            <a:spcBef>
              <a:spcPct val="0"/>
            </a:spcBef>
            <a:spcAft>
              <a:spcPct val="35000"/>
            </a:spcAft>
            <a:buNone/>
          </a:pPr>
          <a:r>
            <a:rPr lang="en-CA" sz="3700" kern="1200" dirty="0"/>
            <a:t>Now I understand a little about assessment. What happens next?</a:t>
          </a:r>
          <a:endParaRPr lang="en-US" sz="3700" kern="1200" dirty="0"/>
        </a:p>
      </dsp:txBody>
      <dsp:txXfrm rot="10800000">
        <a:off x="0" y="2403"/>
        <a:ext cx="7104549" cy="210965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19ABC-F6D2-4377-891C-AA21863BACD9}">
      <dsp:nvSpPr>
        <dsp:cNvPr id="0" name=""/>
        <dsp:cNvSpPr/>
      </dsp:nvSpPr>
      <dsp:spPr>
        <a:xfrm>
          <a:off x="0" y="4312"/>
          <a:ext cx="7728267" cy="247455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CA" sz="4500" kern="1200"/>
            <a:t>So now I see how assessment and goal setting work together. Now what?</a:t>
          </a:r>
          <a:endParaRPr lang="en-US" sz="4500" kern="1200"/>
        </a:p>
      </dsp:txBody>
      <dsp:txXfrm>
        <a:off x="120798" y="125110"/>
        <a:ext cx="7486671" cy="2232954"/>
      </dsp:txXfrm>
    </dsp:sp>
    <dsp:sp modelId="{7E67BE02-0A9F-4DBF-A60E-C93823A76D52}">
      <dsp:nvSpPr>
        <dsp:cNvPr id="0" name=""/>
        <dsp:cNvSpPr/>
      </dsp:nvSpPr>
      <dsp:spPr>
        <a:xfrm>
          <a:off x="0" y="2608462"/>
          <a:ext cx="7728267" cy="2474550"/>
        </a:xfrm>
        <a:prstGeom prst="round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CA" sz="4500" kern="1200" dirty="0"/>
            <a:t>What needs to be delivered and how?</a:t>
          </a:r>
          <a:endParaRPr lang="en-US" sz="4500" kern="1200" dirty="0"/>
        </a:p>
      </dsp:txBody>
      <dsp:txXfrm>
        <a:off x="120798" y="2729260"/>
        <a:ext cx="7486671" cy="2232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6EC8EE-6862-4795-9026-0BCA5B39D9A5}">
      <dsp:nvSpPr>
        <dsp:cNvPr id="0" name=""/>
        <dsp:cNvSpPr/>
      </dsp:nvSpPr>
      <dsp:spPr>
        <a:xfrm>
          <a:off x="0" y="18914"/>
          <a:ext cx="7728267" cy="2461387"/>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I’m starting to get it!  You are real pros!</a:t>
          </a:r>
          <a:endParaRPr lang="en-US" sz="4400" kern="1200"/>
        </a:p>
      </dsp:txBody>
      <dsp:txXfrm>
        <a:off x="120155" y="139069"/>
        <a:ext cx="7487957" cy="2221077"/>
      </dsp:txXfrm>
    </dsp:sp>
    <dsp:sp modelId="{12B2A388-ACB2-42ED-89A5-48C3CBF24D80}">
      <dsp:nvSpPr>
        <dsp:cNvPr id="0" name=""/>
        <dsp:cNvSpPr/>
      </dsp:nvSpPr>
      <dsp:spPr>
        <a:xfrm>
          <a:off x="0" y="2607022"/>
          <a:ext cx="7728267" cy="2461387"/>
        </a:xfrm>
        <a:prstGeom prst="round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What is done to decide a learner is progressing toward their goal?</a:t>
          </a:r>
          <a:endParaRPr lang="en-US" sz="4400" kern="1200"/>
        </a:p>
      </dsp:txBody>
      <dsp:txXfrm>
        <a:off x="120155" y="2727177"/>
        <a:ext cx="7487957" cy="222107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03613A-2FF0-464E-A61F-CD73C0CD5C72}">
      <dsp:nvSpPr>
        <dsp:cNvPr id="0" name=""/>
        <dsp:cNvSpPr/>
      </dsp:nvSpPr>
      <dsp:spPr>
        <a:xfrm>
          <a:off x="0" y="10676"/>
          <a:ext cx="7728267" cy="2479705"/>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CA" sz="3700" kern="1200"/>
            <a:t>How do you and the learner know when the goal is met? What tools do you use?</a:t>
          </a:r>
          <a:endParaRPr lang="en-US" sz="3700" kern="1200"/>
        </a:p>
      </dsp:txBody>
      <dsp:txXfrm>
        <a:off x="121049" y="131725"/>
        <a:ext cx="7486169" cy="2237607"/>
      </dsp:txXfrm>
    </dsp:sp>
    <dsp:sp modelId="{C6634D9B-7354-4789-82E0-0D554FF9FF34}">
      <dsp:nvSpPr>
        <dsp:cNvPr id="0" name=""/>
        <dsp:cNvSpPr/>
      </dsp:nvSpPr>
      <dsp:spPr>
        <a:xfrm>
          <a:off x="0" y="2607618"/>
          <a:ext cx="7728267" cy="2479705"/>
        </a:xfrm>
        <a:prstGeom prst="round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endParaRPr lang="en-CA" sz="3700" kern="1200" dirty="0"/>
        </a:p>
        <a:p>
          <a:pPr marL="0" lvl="0" indent="0" algn="l" defTabSz="1644650">
            <a:lnSpc>
              <a:spcPct val="90000"/>
            </a:lnSpc>
            <a:spcBef>
              <a:spcPct val="0"/>
            </a:spcBef>
            <a:spcAft>
              <a:spcPct val="35000"/>
            </a:spcAft>
            <a:buNone/>
          </a:pPr>
          <a:r>
            <a:rPr lang="en-US" sz="3700" kern="1200" dirty="0"/>
            <a:t>What happens after the goal is met?</a:t>
          </a:r>
          <a:endParaRPr lang="en-CA" sz="3700" kern="1200" dirty="0"/>
        </a:p>
        <a:p>
          <a:pPr marL="0" lvl="0" indent="0" algn="l" defTabSz="1644650">
            <a:lnSpc>
              <a:spcPct val="90000"/>
            </a:lnSpc>
            <a:spcBef>
              <a:spcPct val="0"/>
            </a:spcBef>
            <a:spcAft>
              <a:spcPct val="35000"/>
            </a:spcAft>
            <a:buNone/>
          </a:pPr>
          <a:endParaRPr lang="en-US" sz="3700" kern="1200" dirty="0"/>
        </a:p>
      </dsp:txBody>
      <dsp:txXfrm>
        <a:off x="121049" y="2728667"/>
        <a:ext cx="7486169" cy="223760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E77B11-6DB3-4567-BEE6-63CD83C05923}">
      <dsp:nvSpPr>
        <dsp:cNvPr id="0" name=""/>
        <dsp:cNvSpPr/>
      </dsp:nvSpPr>
      <dsp:spPr>
        <a:xfrm>
          <a:off x="0" y="615"/>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C2C7C-E315-4F4B-A2FD-C032C166C4A7}">
      <dsp:nvSpPr>
        <dsp:cNvPr id="0" name=""/>
        <dsp:cNvSpPr/>
      </dsp:nvSpPr>
      <dsp:spPr>
        <a:xfrm>
          <a:off x="435651" y="324653"/>
          <a:ext cx="792093" cy="7920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034C0E-C707-42FB-B53E-1058B55E058F}">
      <dsp:nvSpPr>
        <dsp:cNvPr id="0" name=""/>
        <dsp:cNvSpPr/>
      </dsp:nvSpPr>
      <dsp:spPr>
        <a:xfrm>
          <a:off x="1663397" y="615"/>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CA" sz="2500" kern="1200"/>
            <a:t>Skill refreshing/Skill upgrading (Upskilling/Uptraining)</a:t>
          </a:r>
          <a:endParaRPr lang="en-US" sz="2500" kern="1200"/>
        </a:p>
      </dsp:txBody>
      <dsp:txXfrm>
        <a:off x="1663397" y="615"/>
        <a:ext cx="5630212" cy="1440170"/>
      </dsp:txXfrm>
    </dsp:sp>
    <dsp:sp modelId="{874474F9-BC73-493E-B2D8-30561ECC2E0F}">
      <dsp:nvSpPr>
        <dsp:cNvPr id="0" name=""/>
        <dsp:cNvSpPr/>
      </dsp:nvSpPr>
      <dsp:spPr>
        <a:xfrm>
          <a:off x="0" y="1800829"/>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AD367A-4585-4704-B9C3-FCB3CCAC8B21}">
      <dsp:nvSpPr>
        <dsp:cNvPr id="0" name=""/>
        <dsp:cNvSpPr/>
      </dsp:nvSpPr>
      <dsp:spPr>
        <a:xfrm>
          <a:off x="435651" y="2124867"/>
          <a:ext cx="792093" cy="7920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733FCC-FD60-4C66-9BF1-9F1FA1B73C40}">
      <dsp:nvSpPr>
        <dsp:cNvPr id="0" name=""/>
        <dsp:cNvSpPr/>
      </dsp:nvSpPr>
      <dsp:spPr>
        <a:xfrm>
          <a:off x="1663397" y="1800829"/>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CA" sz="2500" kern="1200"/>
            <a:t>Individualized programming with management input</a:t>
          </a:r>
          <a:endParaRPr lang="en-US" sz="2500" kern="1200"/>
        </a:p>
      </dsp:txBody>
      <dsp:txXfrm>
        <a:off x="1663397" y="1800829"/>
        <a:ext cx="5630212" cy="1440170"/>
      </dsp:txXfrm>
    </dsp:sp>
    <dsp:sp modelId="{1024C1B9-901B-4D4B-B1B0-EC74F1884BFD}">
      <dsp:nvSpPr>
        <dsp:cNvPr id="0" name=""/>
        <dsp:cNvSpPr/>
      </dsp:nvSpPr>
      <dsp:spPr>
        <a:xfrm>
          <a:off x="0" y="3601042"/>
          <a:ext cx="7293610" cy="144017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760F45-7DAF-4874-B065-BAC0D904123F}">
      <dsp:nvSpPr>
        <dsp:cNvPr id="0" name=""/>
        <dsp:cNvSpPr/>
      </dsp:nvSpPr>
      <dsp:spPr>
        <a:xfrm>
          <a:off x="435651" y="3925081"/>
          <a:ext cx="792093" cy="7920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5D834C-F747-4BD4-868E-115CABE378E1}">
      <dsp:nvSpPr>
        <dsp:cNvPr id="0" name=""/>
        <dsp:cNvSpPr/>
      </dsp:nvSpPr>
      <dsp:spPr>
        <a:xfrm>
          <a:off x="1663397" y="3601042"/>
          <a:ext cx="5630212" cy="144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18" tIns="152418" rIns="152418" bIns="152418" numCol="1" spcCol="1270" anchor="ctr" anchorCtr="0">
          <a:noAutofit/>
        </a:bodyPr>
        <a:lstStyle/>
        <a:p>
          <a:pPr marL="0" lvl="0" indent="0" algn="l" defTabSz="1111250">
            <a:lnSpc>
              <a:spcPct val="90000"/>
            </a:lnSpc>
            <a:spcBef>
              <a:spcPct val="0"/>
            </a:spcBef>
            <a:spcAft>
              <a:spcPct val="35000"/>
            </a:spcAft>
            <a:buNone/>
          </a:pPr>
          <a:r>
            <a:rPr lang="en-CA" sz="2500" kern="1200"/>
            <a:t>Clear writing services</a:t>
          </a:r>
          <a:endParaRPr lang="en-US" sz="2500" kern="1200"/>
        </a:p>
      </dsp:txBody>
      <dsp:txXfrm>
        <a:off x="1663397" y="3601042"/>
        <a:ext cx="5630212" cy="1440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22A9-D7FA-4AC9-9D53-C0F773B31362}">
      <dsp:nvSpPr>
        <dsp:cNvPr id="0" name=""/>
        <dsp:cNvSpPr/>
      </dsp:nvSpPr>
      <dsp:spPr>
        <a:xfrm>
          <a:off x="0" y="580266"/>
          <a:ext cx="7728267" cy="126477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Does your organization have a working definition or a common understanding of workforce literacy that is understood by Board members, senior staff and instructors?</a:t>
          </a:r>
        </a:p>
      </dsp:txBody>
      <dsp:txXfrm>
        <a:off x="61741" y="642007"/>
        <a:ext cx="7604785" cy="1141288"/>
      </dsp:txXfrm>
    </dsp:sp>
    <dsp:sp modelId="{02814E27-05A0-48B3-88B0-67B878A655EC}">
      <dsp:nvSpPr>
        <dsp:cNvPr id="0" name=""/>
        <dsp:cNvSpPr/>
      </dsp:nvSpPr>
      <dsp:spPr>
        <a:xfrm>
          <a:off x="0" y="1911277"/>
          <a:ext cx="7728267" cy="1264770"/>
        </a:xfrm>
        <a:prstGeom prst="roundRect">
          <a:avLst/>
        </a:prstGeom>
        <a:solidFill>
          <a:schemeClr val="accent2">
            <a:hueOff val="-81595"/>
            <a:satOff val="-4716"/>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Does your organization support adult learners on the employment pathway?</a:t>
          </a:r>
        </a:p>
      </dsp:txBody>
      <dsp:txXfrm>
        <a:off x="61741" y="1973018"/>
        <a:ext cx="7604785" cy="1141288"/>
      </dsp:txXfrm>
    </dsp:sp>
    <dsp:sp modelId="{092DA74E-49FB-4706-8901-5AD086C5C1FB}">
      <dsp:nvSpPr>
        <dsp:cNvPr id="0" name=""/>
        <dsp:cNvSpPr/>
      </dsp:nvSpPr>
      <dsp:spPr>
        <a:xfrm>
          <a:off x="0" y="3242287"/>
          <a:ext cx="7728267" cy="1264770"/>
        </a:xfrm>
        <a:prstGeom prst="round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Has your organization discussed the provision of workforce literacy as it is related to serving adult learners on the employment pathway?</a:t>
          </a:r>
        </a:p>
      </dsp:txBody>
      <dsp:txXfrm>
        <a:off x="61741" y="3304028"/>
        <a:ext cx="7604785" cy="11412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07B83-52AF-445A-A433-C5836EB0BB02}">
      <dsp:nvSpPr>
        <dsp:cNvPr id="0" name=""/>
        <dsp:cNvSpPr/>
      </dsp:nvSpPr>
      <dsp:spPr>
        <a:xfrm>
          <a:off x="0" y="0"/>
          <a:ext cx="5470502" cy="959571"/>
        </a:xfrm>
        <a:prstGeom prst="roundRect">
          <a:avLst>
            <a:gd name="adj" fmla="val 10000"/>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your organization have assessment materials that are specific to workforce delivery?</a:t>
          </a:r>
        </a:p>
      </dsp:txBody>
      <dsp:txXfrm>
        <a:off x="28105" y="28105"/>
        <a:ext cx="4322780" cy="903361"/>
      </dsp:txXfrm>
    </dsp:sp>
    <dsp:sp modelId="{FC0C28F7-1113-40B2-BA7A-9A63DD583D9C}">
      <dsp:nvSpPr>
        <dsp:cNvPr id="0" name=""/>
        <dsp:cNvSpPr/>
      </dsp:nvSpPr>
      <dsp:spPr>
        <a:xfrm>
          <a:off x="408511" y="1092845"/>
          <a:ext cx="5470502" cy="959571"/>
        </a:xfrm>
        <a:prstGeom prst="roundRect">
          <a:avLst>
            <a:gd name="adj" fmla="val 10000"/>
          </a:avLst>
        </a:prstGeom>
        <a:solidFill>
          <a:schemeClr val="accent2">
            <a:hueOff val="-40798"/>
            <a:satOff val="-2358"/>
            <a:lumOff val="323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your organization have learning materials that are specific to workforce delivery?</a:t>
          </a:r>
        </a:p>
      </dsp:txBody>
      <dsp:txXfrm>
        <a:off x="436616" y="1120950"/>
        <a:ext cx="4382059" cy="903361"/>
      </dsp:txXfrm>
    </dsp:sp>
    <dsp:sp modelId="{55195541-16E0-4BD2-9561-4C87E7BA7B94}">
      <dsp:nvSpPr>
        <dsp:cNvPr id="0" name=""/>
        <dsp:cNvSpPr/>
      </dsp:nvSpPr>
      <dsp:spPr>
        <a:xfrm>
          <a:off x="817023" y="2185690"/>
          <a:ext cx="5470502" cy="959571"/>
        </a:xfrm>
        <a:prstGeom prst="roundRect">
          <a:avLst>
            <a:gd name="adj" fmla="val 10000"/>
          </a:avLst>
        </a:prstGeom>
        <a:solidFill>
          <a:schemeClr val="accent2">
            <a:hueOff val="-81595"/>
            <a:satOff val="-4716"/>
            <a:lumOff val="647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your organization have ways of keeping up to date on skills needs and skill development trends related to the workforce?</a:t>
          </a:r>
        </a:p>
      </dsp:txBody>
      <dsp:txXfrm>
        <a:off x="845128" y="2213795"/>
        <a:ext cx="4382059" cy="903361"/>
      </dsp:txXfrm>
    </dsp:sp>
    <dsp:sp modelId="{BDF9FB89-8563-46B6-BBB7-5295A55EA17D}">
      <dsp:nvSpPr>
        <dsp:cNvPr id="0" name=""/>
        <dsp:cNvSpPr/>
      </dsp:nvSpPr>
      <dsp:spPr>
        <a:xfrm>
          <a:off x="1225534" y="3278535"/>
          <a:ext cx="5470502" cy="959571"/>
        </a:xfrm>
        <a:prstGeom prst="roundRect">
          <a:avLst>
            <a:gd name="adj" fmla="val 10000"/>
          </a:avLst>
        </a:prstGeom>
        <a:solidFill>
          <a:schemeClr val="accent2">
            <a:hueOff val="-122393"/>
            <a:satOff val="-7074"/>
            <a:lumOff val="970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 you provide or access professional development related to workforce delivery? </a:t>
          </a:r>
        </a:p>
      </dsp:txBody>
      <dsp:txXfrm>
        <a:off x="1253639" y="3306640"/>
        <a:ext cx="4382059" cy="903361"/>
      </dsp:txXfrm>
    </dsp:sp>
    <dsp:sp modelId="{28B20F41-D784-440E-AE03-54C7CDF1239B}">
      <dsp:nvSpPr>
        <dsp:cNvPr id="0" name=""/>
        <dsp:cNvSpPr/>
      </dsp:nvSpPr>
      <dsp:spPr>
        <a:xfrm>
          <a:off x="1634046" y="4371380"/>
          <a:ext cx="5470502" cy="959571"/>
        </a:xfrm>
        <a:prstGeom prst="roundRect">
          <a:avLst>
            <a:gd name="adj" fmla="val 10000"/>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Does your organization have design capacity to develop custom made programing for specific needs?</a:t>
          </a:r>
        </a:p>
      </dsp:txBody>
      <dsp:txXfrm>
        <a:off x="1662151" y="4399485"/>
        <a:ext cx="4382059" cy="903361"/>
      </dsp:txXfrm>
    </dsp:sp>
    <dsp:sp modelId="{E865F98F-DB54-4D69-8859-B17955C7236C}">
      <dsp:nvSpPr>
        <dsp:cNvPr id="0" name=""/>
        <dsp:cNvSpPr/>
      </dsp:nvSpPr>
      <dsp:spPr>
        <a:xfrm>
          <a:off x="4846781" y="701020"/>
          <a:ext cx="623721" cy="623721"/>
        </a:xfrm>
        <a:prstGeom prst="downArrow">
          <a:avLst>
            <a:gd name="adj1" fmla="val 55000"/>
            <a:gd name="adj2" fmla="val 45000"/>
          </a:avLst>
        </a:prstGeom>
        <a:solidFill>
          <a:schemeClr val="accent2">
            <a:tint val="40000"/>
            <a:alpha val="90000"/>
            <a:hueOff val="0"/>
            <a:satOff val="0"/>
            <a:lumOff val="0"/>
            <a:alphaOff val="0"/>
          </a:schemeClr>
        </a:solidFill>
        <a:ln w="1079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4987118" y="701020"/>
        <a:ext cx="343047" cy="469350"/>
      </dsp:txXfrm>
    </dsp:sp>
    <dsp:sp modelId="{5E6DCB69-C97F-4B5A-ADB5-E45FF74E50F2}">
      <dsp:nvSpPr>
        <dsp:cNvPr id="0" name=""/>
        <dsp:cNvSpPr/>
      </dsp:nvSpPr>
      <dsp:spPr>
        <a:xfrm>
          <a:off x="5255292" y="1793865"/>
          <a:ext cx="623721" cy="623721"/>
        </a:xfrm>
        <a:prstGeom prst="downArrow">
          <a:avLst>
            <a:gd name="adj1" fmla="val 55000"/>
            <a:gd name="adj2" fmla="val 45000"/>
          </a:avLst>
        </a:prstGeom>
        <a:solidFill>
          <a:schemeClr val="accent2">
            <a:tint val="40000"/>
            <a:alpha val="90000"/>
            <a:hueOff val="-753"/>
            <a:satOff val="-414"/>
            <a:lumOff val="816"/>
            <a:alphaOff val="0"/>
          </a:schemeClr>
        </a:solidFill>
        <a:ln w="10795" cap="flat" cmpd="sng" algn="ctr">
          <a:solidFill>
            <a:schemeClr val="accent2">
              <a:tint val="40000"/>
              <a:alpha val="90000"/>
              <a:hueOff val="-753"/>
              <a:satOff val="-414"/>
              <a:lumOff val="81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395629" y="1793865"/>
        <a:ext cx="343047" cy="469350"/>
      </dsp:txXfrm>
    </dsp:sp>
    <dsp:sp modelId="{8C412685-0036-43F6-A7C1-05214257017E}">
      <dsp:nvSpPr>
        <dsp:cNvPr id="0" name=""/>
        <dsp:cNvSpPr/>
      </dsp:nvSpPr>
      <dsp:spPr>
        <a:xfrm>
          <a:off x="5663804" y="2870717"/>
          <a:ext cx="623721" cy="623721"/>
        </a:xfrm>
        <a:prstGeom prst="downArrow">
          <a:avLst>
            <a:gd name="adj1" fmla="val 55000"/>
            <a:gd name="adj2" fmla="val 45000"/>
          </a:avLst>
        </a:prstGeom>
        <a:solidFill>
          <a:schemeClr val="accent2">
            <a:tint val="40000"/>
            <a:alpha val="90000"/>
            <a:hueOff val="-1505"/>
            <a:satOff val="-827"/>
            <a:lumOff val="1631"/>
            <a:alphaOff val="0"/>
          </a:schemeClr>
        </a:solidFill>
        <a:ln w="10795" cap="flat" cmpd="sng" algn="ctr">
          <a:solidFill>
            <a:schemeClr val="accent2">
              <a:tint val="40000"/>
              <a:alpha val="90000"/>
              <a:hueOff val="-1505"/>
              <a:satOff val="-827"/>
              <a:lumOff val="16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5804141" y="2870717"/>
        <a:ext cx="343047" cy="469350"/>
      </dsp:txXfrm>
    </dsp:sp>
    <dsp:sp modelId="{3E34408C-F242-4241-B26F-B965599AF20C}">
      <dsp:nvSpPr>
        <dsp:cNvPr id="0" name=""/>
        <dsp:cNvSpPr/>
      </dsp:nvSpPr>
      <dsp:spPr>
        <a:xfrm>
          <a:off x="6072316" y="3974224"/>
          <a:ext cx="623721" cy="623721"/>
        </a:xfrm>
        <a:prstGeom prst="downArrow">
          <a:avLst>
            <a:gd name="adj1" fmla="val 55000"/>
            <a:gd name="adj2" fmla="val 45000"/>
          </a:avLst>
        </a:prstGeom>
        <a:solidFill>
          <a:schemeClr val="accent2">
            <a:tint val="40000"/>
            <a:alpha val="90000"/>
            <a:hueOff val="-2258"/>
            <a:satOff val="-1241"/>
            <a:lumOff val="2447"/>
            <a:alphaOff val="0"/>
          </a:schemeClr>
        </a:solidFill>
        <a:ln w="10795" cap="flat" cmpd="sng" algn="ctr">
          <a:solidFill>
            <a:schemeClr val="accent2">
              <a:tint val="40000"/>
              <a:alpha val="90000"/>
              <a:hueOff val="-2258"/>
              <a:satOff val="-1241"/>
              <a:lumOff val="244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6212653" y="3974224"/>
        <a:ext cx="343047" cy="4693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665F2-0904-43D6-85AF-DF771D534FC2}">
      <dsp:nvSpPr>
        <dsp:cNvPr id="0" name=""/>
        <dsp:cNvSpPr/>
      </dsp:nvSpPr>
      <dsp:spPr>
        <a:xfrm>
          <a:off x="0" y="32841"/>
          <a:ext cx="7728267" cy="502164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Does your organization have the interest or the capacity to explore or develop custom made programs to meet the needs of</a:t>
          </a:r>
        </a:p>
        <a:p>
          <a:pPr marL="0" lvl="0" indent="0" algn="l" defTabSz="1644650">
            <a:lnSpc>
              <a:spcPct val="90000"/>
            </a:lnSpc>
            <a:spcBef>
              <a:spcPct val="0"/>
            </a:spcBef>
            <a:spcAft>
              <a:spcPct val="35000"/>
            </a:spcAft>
            <a:buNone/>
          </a:pPr>
          <a:r>
            <a:rPr lang="en-US" sz="3700" kern="1200" dirty="0"/>
            <a:t>- job seekers?</a:t>
          </a:r>
        </a:p>
        <a:p>
          <a:pPr marL="0" lvl="0" indent="0" algn="l" defTabSz="1644650">
            <a:lnSpc>
              <a:spcPct val="90000"/>
            </a:lnSpc>
            <a:spcBef>
              <a:spcPct val="0"/>
            </a:spcBef>
            <a:spcAft>
              <a:spcPct val="35000"/>
            </a:spcAft>
            <a:buNone/>
          </a:pPr>
          <a:r>
            <a:rPr lang="en-US" sz="3700" kern="1200" dirty="0"/>
            <a:t>- employment services?</a:t>
          </a:r>
        </a:p>
        <a:p>
          <a:pPr marL="0" lvl="0" indent="0" algn="l" defTabSz="1644650">
            <a:lnSpc>
              <a:spcPct val="90000"/>
            </a:lnSpc>
            <a:spcBef>
              <a:spcPct val="0"/>
            </a:spcBef>
            <a:spcAft>
              <a:spcPct val="35000"/>
            </a:spcAft>
            <a:buNone/>
          </a:pPr>
          <a:r>
            <a:rPr lang="en-US" sz="3700" kern="1200" dirty="0"/>
            <a:t>- community partners?</a:t>
          </a:r>
        </a:p>
      </dsp:txBody>
      <dsp:txXfrm>
        <a:off x="245136" y="277977"/>
        <a:ext cx="7237995" cy="4531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0F470-561C-4855-8193-138153514305}">
      <dsp:nvSpPr>
        <dsp:cNvPr id="0" name=""/>
        <dsp:cNvSpPr/>
      </dsp:nvSpPr>
      <dsp:spPr>
        <a:xfrm>
          <a:off x="886798" y="0"/>
          <a:ext cx="5330952" cy="5330952"/>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518AF6-960D-4F2A-890B-C1CB605AD292}">
      <dsp:nvSpPr>
        <dsp:cNvPr id="0" name=""/>
        <dsp:cNvSpPr/>
      </dsp:nvSpPr>
      <dsp:spPr>
        <a:xfrm>
          <a:off x="1393238" y="506440"/>
          <a:ext cx="2079071" cy="2079071"/>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What’s the need?</a:t>
          </a:r>
        </a:p>
      </dsp:txBody>
      <dsp:txXfrm>
        <a:off x="1494730" y="607932"/>
        <a:ext cx="1876087" cy="1876087"/>
      </dsp:txXfrm>
    </dsp:sp>
    <dsp:sp modelId="{F2234C67-32EB-495A-AA21-2C0B58FF0F70}">
      <dsp:nvSpPr>
        <dsp:cNvPr id="0" name=""/>
        <dsp:cNvSpPr/>
      </dsp:nvSpPr>
      <dsp:spPr>
        <a:xfrm>
          <a:off x="3632238" y="506440"/>
          <a:ext cx="2079071" cy="2079071"/>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What’s your role?</a:t>
          </a:r>
        </a:p>
      </dsp:txBody>
      <dsp:txXfrm>
        <a:off x="3733730" y="607932"/>
        <a:ext cx="1876087" cy="1876087"/>
      </dsp:txXfrm>
    </dsp:sp>
    <dsp:sp modelId="{FA407257-E361-4327-A6D4-B32A494923F4}">
      <dsp:nvSpPr>
        <dsp:cNvPr id="0" name=""/>
        <dsp:cNvSpPr/>
      </dsp:nvSpPr>
      <dsp:spPr>
        <a:xfrm>
          <a:off x="1393238" y="2745440"/>
          <a:ext cx="2079071" cy="2079071"/>
        </a:xfrm>
        <a:prstGeom prst="round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Do you know the competition?</a:t>
          </a:r>
        </a:p>
      </dsp:txBody>
      <dsp:txXfrm>
        <a:off x="1494730" y="2846932"/>
        <a:ext cx="1876087" cy="1876087"/>
      </dsp:txXfrm>
    </dsp:sp>
    <dsp:sp modelId="{98E766D3-F61F-44DD-AC58-D19E9CEEEA0A}">
      <dsp:nvSpPr>
        <dsp:cNvPr id="0" name=""/>
        <dsp:cNvSpPr/>
      </dsp:nvSpPr>
      <dsp:spPr>
        <a:xfrm>
          <a:off x="3632238" y="2745440"/>
          <a:ext cx="2079071" cy="2079071"/>
        </a:xfrm>
        <a:prstGeom prst="round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Collaborate or compete?</a:t>
          </a:r>
        </a:p>
      </dsp:txBody>
      <dsp:txXfrm>
        <a:off x="3733730" y="2846932"/>
        <a:ext cx="1876087" cy="18760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D86C3-21B3-4942-8893-A6804D08F157}">
      <dsp:nvSpPr>
        <dsp:cNvPr id="0" name=""/>
        <dsp:cNvSpPr/>
      </dsp:nvSpPr>
      <dsp:spPr>
        <a:xfrm>
          <a:off x="210321" y="1038106"/>
          <a:ext cx="2992192" cy="1944925"/>
        </a:xfrm>
        <a:prstGeom prst="roundRect">
          <a:avLst/>
        </a:prstGeom>
        <a:solidFill>
          <a:schemeClr val="accent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Environmental scan</a:t>
          </a:r>
        </a:p>
      </dsp:txBody>
      <dsp:txXfrm>
        <a:off x="305264" y="1133049"/>
        <a:ext cx="2802306" cy="1755039"/>
      </dsp:txXfrm>
    </dsp:sp>
    <dsp:sp modelId="{819596F2-D671-408D-88B5-DD09CFC49346}">
      <dsp:nvSpPr>
        <dsp:cNvPr id="0" name=""/>
        <dsp:cNvSpPr/>
      </dsp:nvSpPr>
      <dsp:spPr>
        <a:xfrm>
          <a:off x="1706417" y="361011"/>
          <a:ext cx="3299115" cy="3299115"/>
        </a:xfrm>
        <a:custGeom>
          <a:avLst/>
          <a:gdLst/>
          <a:ahLst/>
          <a:cxnLst/>
          <a:rect l="0" t="0" r="0" b="0"/>
          <a:pathLst>
            <a:path>
              <a:moveTo>
                <a:pt x="333015" y="655697"/>
              </a:moveTo>
              <a:arcTo wR="1649557" hR="1649557" stAng="13022953" swAng="6354093"/>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094C62-E169-4E70-8C93-41A60657089A}">
      <dsp:nvSpPr>
        <dsp:cNvPr id="0" name=""/>
        <dsp:cNvSpPr/>
      </dsp:nvSpPr>
      <dsp:spPr>
        <a:xfrm>
          <a:off x="3509436" y="1038106"/>
          <a:ext cx="2992192" cy="1944925"/>
        </a:xfrm>
        <a:prstGeom prst="roundRect">
          <a:avLst/>
        </a:prstGeom>
        <a:solidFill>
          <a:schemeClr val="accent3">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a:t>Work towards a literacy system</a:t>
          </a:r>
        </a:p>
      </dsp:txBody>
      <dsp:txXfrm>
        <a:off x="3604379" y="1133049"/>
        <a:ext cx="2802306" cy="1755039"/>
      </dsp:txXfrm>
    </dsp:sp>
    <dsp:sp modelId="{B3D87EA5-3886-4821-AAF1-ED1F41C27713}">
      <dsp:nvSpPr>
        <dsp:cNvPr id="0" name=""/>
        <dsp:cNvSpPr/>
      </dsp:nvSpPr>
      <dsp:spPr>
        <a:xfrm>
          <a:off x="1706417" y="361011"/>
          <a:ext cx="3299115" cy="3299115"/>
        </a:xfrm>
        <a:custGeom>
          <a:avLst/>
          <a:gdLst/>
          <a:ahLst/>
          <a:cxnLst/>
          <a:rect l="0" t="0" r="0" b="0"/>
          <a:pathLst>
            <a:path>
              <a:moveTo>
                <a:pt x="2966099" y="2643417"/>
              </a:moveTo>
              <a:arcTo wR="1649557" hR="1649557" stAng="2222953" swAng="6354093"/>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D3291B-C3B3-4BD7-9BFF-F3CF258525D1}">
      <dsp:nvSpPr>
        <dsp:cNvPr id="0" name=""/>
        <dsp:cNvSpPr/>
      </dsp:nvSpPr>
      <dsp:spPr>
        <a:xfrm>
          <a:off x="0" y="3217511"/>
          <a:ext cx="7104549" cy="2111036"/>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Are you prepared for the responsibility, visibility and liability a workplace literacy program may bring?</a:t>
          </a:r>
        </a:p>
      </dsp:txBody>
      <dsp:txXfrm>
        <a:off x="0" y="3217511"/>
        <a:ext cx="7104549" cy="2111036"/>
      </dsp:txXfrm>
    </dsp:sp>
    <dsp:sp modelId="{8EEE9CA5-3EDC-4EAE-B9BC-5C9E2175B6C9}">
      <dsp:nvSpPr>
        <dsp:cNvPr id="0" name=""/>
        <dsp:cNvSpPr/>
      </dsp:nvSpPr>
      <dsp:spPr>
        <a:xfrm rot="10800000">
          <a:off x="0" y="2403"/>
          <a:ext cx="7104549" cy="3246773"/>
        </a:xfrm>
        <a:prstGeom prst="upArrowCallou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a:t>Is your Board (or senior leadership) prepared to make the decisions and provide the support necessary for a successful workplace literacy program?</a:t>
          </a:r>
        </a:p>
      </dsp:txBody>
      <dsp:txXfrm rot="10800000">
        <a:off x="0" y="2403"/>
        <a:ext cx="7104549" cy="21096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BB0E3-85AD-4A57-BA4F-B92C7423346D}">
      <dsp:nvSpPr>
        <dsp:cNvPr id="0" name=""/>
        <dsp:cNvSpPr/>
      </dsp:nvSpPr>
      <dsp:spPr>
        <a:xfrm>
          <a:off x="3184250" y="1298164"/>
          <a:ext cx="701848" cy="91440"/>
        </a:xfrm>
        <a:custGeom>
          <a:avLst/>
          <a:gdLst/>
          <a:ahLst/>
          <a:cxnLst/>
          <a:rect l="0" t="0" r="0" b="0"/>
          <a:pathLst>
            <a:path>
              <a:moveTo>
                <a:pt x="0" y="45720"/>
              </a:moveTo>
              <a:lnTo>
                <a:pt x="701848"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6863" y="1340221"/>
        <a:ext cx="36622" cy="7324"/>
      </dsp:txXfrm>
    </dsp:sp>
    <dsp:sp modelId="{0413C66C-0983-45BA-884C-9C3D56FE3C74}">
      <dsp:nvSpPr>
        <dsp:cNvPr id="0" name=""/>
        <dsp:cNvSpPr/>
      </dsp:nvSpPr>
      <dsp:spPr>
        <a:xfrm>
          <a:off x="1491" y="388516"/>
          <a:ext cx="3184558" cy="1910735"/>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46" tIns="163798" rIns="156046" bIns="163798" numCol="1" spcCol="1270" anchor="ctr" anchorCtr="0">
          <a:noAutofit/>
        </a:bodyPr>
        <a:lstStyle/>
        <a:p>
          <a:pPr marL="0" lvl="0" indent="0" algn="ctr" defTabSz="1155700">
            <a:lnSpc>
              <a:spcPct val="90000"/>
            </a:lnSpc>
            <a:spcBef>
              <a:spcPct val="0"/>
            </a:spcBef>
            <a:spcAft>
              <a:spcPct val="35000"/>
            </a:spcAft>
            <a:buNone/>
          </a:pPr>
          <a:r>
            <a:rPr lang="en-CA" sz="2600" kern="1200"/>
            <a:t>Get the backing of your Board or governing body</a:t>
          </a:r>
          <a:endParaRPr lang="en-US" sz="2600" kern="1200"/>
        </a:p>
      </dsp:txBody>
      <dsp:txXfrm>
        <a:off x="1491" y="388516"/>
        <a:ext cx="3184558" cy="1910735"/>
      </dsp:txXfrm>
    </dsp:sp>
    <dsp:sp modelId="{DB3BD36A-48CE-4F4E-80DA-5124912A8207}">
      <dsp:nvSpPr>
        <dsp:cNvPr id="0" name=""/>
        <dsp:cNvSpPr/>
      </dsp:nvSpPr>
      <dsp:spPr>
        <a:xfrm>
          <a:off x="1593770" y="2297451"/>
          <a:ext cx="3917007" cy="701848"/>
        </a:xfrm>
        <a:custGeom>
          <a:avLst/>
          <a:gdLst/>
          <a:ahLst/>
          <a:cxnLst/>
          <a:rect l="0" t="0" r="0" b="0"/>
          <a:pathLst>
            <a:path>
              <a:moveTo>
                <a:pt x="3917007" y="0"/>
              </a:moveTo>
              <a:lnTo>
                <a:pt x="3917007" y="368024"/>
              </a:lnTo>
              <a:lnTo>
                <a:pt x="0" y="368024"/>
              </a:lnTo>
              <a:lnTo>
                <a:pt x="0" y="701848"/>
              </a:lnTo>
            </a:path>
          </a:pathLst>
        </a:custGeom>
        <a:noFill/>
        <a:ln w="9525" cap="flat" cmpd="sng" algn="ctr">
          <a:solidFill>
            <a:schemeClr val="accent2">
              <a:hueOff val="-81595"/>
              <a:satOff val="-4716"/>
              <a:lumOff val="647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52652" y="2644713"/>
        <a:ext cx="199244" cy="7324"/>
      </dsp:txXfrm>
    </dsp:sp>
    <dsp:sp modelId="{CD7B8033-A3E8-43FE-8399-61F2CE4EEAF3}">
      <dsp:nvSpPr>
        <dsp:cNvPr id="0" name=""/>
        <dsp:cNvSpPr/>
      </dsp:nvSpPr>
      <dsp:spPr>
        <a:xfrm>
          <a:off x="3918498" y="388516"/>
          <a:ext cx="3184558" cy="1910735"/>
        </a:xfrm>
        <a:prstGeom prst="rect">
          <a:avLst/>
        </a:prstGeom>
        <a:solidFill>
          <a:schemeClr val="accent2">
            <a:hueOff val="-54397"/>
            <a:satOff val="-3144"/>
            <a:lumOff val="4314"/>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46" tIns="163798" rIns="156046" bIns="163798" numCol="1" spcCol="1270" anchor="ctr" anchorCtr="0">
          <a:noAutofit/>
        </a:bodyPr>
        <a:lstStyle/>
        <a:p>
          <a:pPr marL="0" lvl="0" indent="0" algn="ctr" defTabSz="1155700">
            <a:lnSpc>
              <a:spcPct val="90000"/>
            </a:lnSpc>
            <a:spcBef>
              <a:spcPct val="0"/>
            </a:spcBef>
            <a:spcAft>
              <a:spcPct val="35000"/>
            </a:spcAft>
            <a:buNone/>
          </a:pPr>
          <a:r>
            <a:rPr lang="en-CA" sz="2600" kern="1200"/>
            <a:t>Identify a community champion</a:t>
          </a:r>
          <a:endParaRPr lang="en-US" sz="2600" kern="1200"/>
        </a:p>
      </dsp:txBody>
      <dsp:txXfrm>
        <a:off x="3918498" y="388516"/>
        <a:ext cx="3184558" cy="1910735"/>
      </dsp:txXfrm>
    </dsp:sp>
    <dsp:sp modelId="{AF14BB66-27BA-4822-9300-B22563E6F1B3}">
      <dsp:nvSpPr>
        <dsp:cNvPr id="0" name=""/>
        <dsp:cNvSpPr/>
      </dsp:nvSpPr>
      <dsp:spPr>
        <a:xfrm>
          <a:off x="3184250" y="3941347"/>
          <a:ext cx="701848" cy="91440"/>
        </a:xfrm>
        <a:custGeom>
          <a:avLst/>
          <a:gdLst/>
          <a:ahLst/>
          <a:cxnLst/>
          <a:rect l="0" t="0" r="0" b="0"/>
          <a:pathLst>
            <a:path>
              <a:moveTo>
                <a:pt x="0" y="45720"/>
              </a:moveTo>
              <a:lnTo>
                <a:pt x="701848" y="45720"/>
              </a:lnTo>
            </a:path>
          </a:pathLst>
        </a:custGeom>
        <a:noFill/>
        <a:ln w="9525" cap="flat" cmpd="sng" algn="ctr">
          <a:solidFill>
            <a:schemeClr val="accent2">
              <a:hueOff val="-163190"/>
              <a:satOff val="-9432"/>
              <a:lumOff val="12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16863" y="3983405"/>
        <a:ext cx="36622" cy="7324"/>
      </dsp:txXfrm>
    </dsp:sp>
    <dsp:sp modelId="{ADE57AF5-5CE5-48A3-885F-59124D48EB33}">
      <dsp:nvSpPr>
        <dsp:cNvPr id="0" name=""/>
        <dsp:cNvSpPr/>
      </dsp:nvSpPr>
      <dsp:spPr>
        <a:xfrm>
          <a:off x="1491" y="3031700"/>
          <a:ext cx="3184558" cy="1910735"/>
        </a:xfrm>
        <a:prstGeom prst="rect">
          <a:avLst/>
        </a:prstGeom>
        <a:solidFill>
          <a:schemeClr val="accent2">
            <a:hueOff val="-108793"/>
            <a:satOff val="-6288"/>
            <a:lumOff val="862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46" tIns="163798" rIns="156046" bIns="163798" numCol="1" spcCol="1270" anchor="ctr" anchorCtr="0">
          <a:noAutofit/>
        </a:bodyPr>
        <a:lstStyle/>
        <a:p>
          <a:pPr marL="0" lvl="0" indent="0" algn="ctr" defTabSz="1155700">
            <a:lnSpc>
              <a:spcPct val="90000"/>
            </a:lnSpc>
            <a:spcBef>
              <a:spcPct val="0"/>
            </a:spcBef>
            <a:spcAft>
              <a:spcPct val="35000"/>
            </a:spcAft>
            <a:buNone/>
          </a:pPr>
          <a:r>
            <a:rPr lang="en-CA" sz="2600" kern="1200"/>
            <a:t>Obtain letters of support/testimonials</a:t>
          </a:r>
          <a:endParaRPr lang="en-US" sz="2600" kern="1200"/>
        </a:p>
      </dsp:txBody>
      <dsp:txXfrm>
        <a:off x="1491" y="3031700"/>
        <a:ext cx="3184558" cy="1910735"/>
      </dsp:txXfrm>
    </dsp:sp>
    <dsp:sp modelId="{9BE8C978-7A9E-4830-864D-F8C4EB2B7E8B}">
      <dsp:nvSpPr>
        <dsp:cNvPr id="0" name=""/>
        <dsp:cNvSpPr/>
      </dsp:nvSpPr>
      <dsp:spPr>
        <a:xfrm>
          <a:off x="3918498" y="3031700"/>
          <a:ext cx="3184558" cy="1910735"/>
        </a:xfrm>
        <a:prstGeom prst="rect">
          <a:avLst/>
        </a:prstGeom>
        <a:solidFill>
          <a:schemeClr val="accent2">
            <a:hueOff val="-163190"/>
            <a:satOff val="-9432"/>
            <a:lumOff val="12941"/>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046" tIns="163798" rIns="156046" bIns="163798" numCol="1" spcCol="1270" anchor="ctr" anchorCtr="0">
          <a:noAutofit/>
        </a:bodyPr>
        <a:lstStyle/>
        <a:p>
          <a:pPr marL="0" lvl="0" indent="0" algn="ctr" defTabSz="1155700">
            <a:lnSpc>
              <a:spcPct val="90000"/>
            </a:lnSpc>
            <a:spcBef>
              <a:spcPct val="0"/>
            </a:spcBef>
            <a:spcAft>
              <a:spcPct val="35000"/>
            </a:spcAft>
            <a:buNone/>
          </a:pPr>
          <a:r>
            <a:rPr lang="en-CA" sz="2600" kern="1200"/>
            <a:t>Promote your successes</a:t>
          </a:r>
          <a:endParaRPr lang="en-US" sz="2600" kern="1200"/>
        </a:p>
      </dsp:txBody>
      <dsp:txXfrm>
        <a:off x="3918498" y="3031700"/>
        <a:ext cx="3184558" cy="19107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BDE2-4164-4D37-9FDB-2BC9CB980F96}">
      <dsp:nvSpPr>
        <dsp:cNvPr id="0" name=""/>
        <dsp:cNvSpPr/>
      </dsp:nvSpPr>
      <dsp:spPr>
        <a:xfrm>
          <a:off x="0" y="0"/>
          <a:ext cx="7104549" cy="0"/>
        </a:xfrm>
        <a:prstGeom prst="line">
          <a:avLst/>
        </a:prstGeom>
        <a:solidFill>
          <a:schemeClr val="accent2">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945E03-CA78-4734-8372-88B6FE30C750}">
      <dsp:nvSpPr>
        <dsp:cNvPr id="0" name=""/>
        <dsp:cNvSpPr/>
      </dsp:nvSpPr>
      <dsp:spPr>
        <a:xfrm>
          <a:off x="0" y="0"/>
          <a:ext cx="7104549" cy="178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Map out the skills needed</a:t>
          </a:r>
        </a:p>
      </dsp:txBody>
      <dsp:txXfrm>
        <a:off x="0" y="0"/>
        <a:ext cx="7104549" cy="1781302"/>
      </dsp:txXfrm>
    </dsp:sp>
    <dsp:sp modelId="{33421127-F137-4D61-A17D-1C2DF8F1BAE7}">
      <dsp:nvSpPr>
        <dsp:cNvPr id="0" name=""/>
        <dsp:cNvSpPr/>
      </dsp:nvSpPr>
      <dsp:spPr>
        <a:xfrm>
          <a:off x="0" y="1781302"/>
          <a:ext cx="7104549" cy="0"/>
        </a:xfrm>
        <a:prstGeom prst="line">
          <a:avLst/>
        </a:prstGeom>
        <a:solidFill>
          <a:schemeClr val="accent3">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7392D-40AB-4EA7-8A13-59A7E4F995D5}">
      <dsp:nvSpPr>
        <dsp:cNvPr id="0" name=""/>
        <dsp:cNvSpPr/>
      </dsp:nvSpPr>
      <dsp:spPr>
        <a:xfrm>
          <a:off x="0" y="1781302"/>
          <a:ext cx="7104549" cy="17813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dirty="0"/>
            <a:t>Review current staff skills transference to a workplace setting</a:t>
          </a:r>
        </a:p>
      </dsp:txBody>
      <dsp:txXfrm>
        <a:off x="0" y="1781302"/>
        <a:ext cx="7104549" cy="178130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EE1707-6488-4321-83C4-3DC749935833}" type="datetimeFigureOut">
              <a:rPr lang="en-CA" smtClean="0"/>
              <a:t>2021-11-15</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AB6D69B-3508-4646-97A0-C3A30E501700}" type="slidenum">
              <a:rPr lang="en-CA" smtClean="0"/>
              <a:t>‹#›</a:t>
            </a:fld>
            <a:endParaRPr lang="en-CA"/>
          </a:p>
        </p:txBody>
      </p:sp>
    </p:spTree>
    <p:extLst>
      <p:ext uri="{BB962C8B-B14F-4D97-AF65-F5344CB8AC3E}">
        <p14:creationId xmlns:p14="http://schemas.microsoft.com/office/powerpoint/2010/main" val="68489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Welcome, everyone, to the second webinar in our Workforce/Workplace Literacy series: What’s Your Stake in Workplace and Workforce Literacy?</a:t>
            </a:r>
          </a:p>
          <a:p>
            <a:endParaRPr lang="en-CA" dirty="0"/>
          </a:p>
          <a:p>
            <a:r>
              <a:rPr lang="en-CA" dirty="0"/>
              <a:t>My name is Tamara Kaattari and I am the Executive Director of Literacy Link South Central – a Literacy and Basic Skills support organization and one of sixteen regional literacy networks in the province. It’s my pleasure to be delivering this afternoon’s webinar. </a:t>
            </a:r>
          </a:p>
          <a:p>
            <a:endParaRPr lang="en-CA" dirty="0"/>
          </a:p>
          <a:p>
            <a:r>
              <a:rPr lang="en-CA" dirty="0"/>
              <a:t>Before we get started, just a couple of housekeeping details. First of all, today’s webinar will be recorded. Secondly, we are very pleased to have two ASL interpreters with us today – Shannon and Francine – from Sign Language Interpreting Associates Ottawa Inc. We thank you both for your attendance and your skills today. </a:t>
            </a:r>
          </a:p>
          <a:p>
            <a:endParaRPr lang="en-CA" dirty="0"/>
          </a:p>
          <a:p>
            <a:r>
              <a:rPr lang="en-CA" dirty="0"/>
              <a:t>Throughout this afternoon’s webinar, we’ll be referring to two short guides – one on Workforce Literacy and one on Workplace Literacy. Sarah is going to post both of these documents in the chat if you haven’t yet had a chance to see them. </a:t>
            </a:r>
          </a:p>
          <a:p>
            <a:endParaRPr lang="en-CA" dirty="0"/>
          </a:p>
          <a:p>
            <a:r>
              <a:rPr lang="en-CA" dirty="0"/>
              <a:t>My co-host today is Doug Noyes. Doug is the Executive Director of Literacy Link Eastern Ontario – also an LBS support organization and one of the sixteen regional literacy networks in Ontario. I’d like to thank you, Doug, for your assistance not only today in delivering this webinar, but for your time and attention in developing it.</a:t>
            </a:r>
          </a:p>
          <a:p>
            <a:endParaRPr lang="en-CA" dirty="0"/>
          </a:p>
          <a:p>
            <a:r>
              <a:rPr lang="en-CA" i="1" dirty="0"/>
              <a:t>Invite Doug to say a few words about his interest in the webinar</a:t>
            </a:r>
            <a:r>
              <a:rPr lang="en-CA" dirty="0"/>
              <a:t>…</a:t>
            </a:r>
            <a:r>
              <a:rPr lang="en-US" dirty="0"/>
              <a:t>I have been interested in exploring workplace LBS delivery for the past 5 years. I believe the timing is right now for LBS to support the struggling employers (and employees). It will also raise the profile of the LBS program and the scope of its offerings to businesses and communities.</a:t>
            </a:r>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a:t>
            </a:fld>
            <a:endParaRPr lang="en-CA"/>
          </a:p>
        </p:txBody>
      </p:sp>
    </p:spTree>
    <p:extLst>
      <p:ext uri="{BB962C8B-B14F-4D97-AF65-F5344CB8AC3E}">
        <p14:creationId xmlns:p14="http://schemas.microsoft.com/office/powerpoint/2010/main" val="1360545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We’re going to begin with Workforce Literacy. </a:t>
            </a:r>
          </a:p>
        </p:txBody>
      </p:sp>
      <p:sp>
        <p:nvSpPr>
          <p:cNvPr id="4" name="Slide Number Placeholder 3"/>
          <p:cNvSpPr>
            <a:spLocks noGrp="1"/>
          </p:cNvSpPr>
          <p:nvPr>
            <p:ph type="sldNum" sz="quarter" idx="5"/>
          </p:nvPr>
        </p:nvSpPr>
        <p:spPr/>
        <p:txBody>
          <a:bodyPr/>
          <a:lstStyle/>
          <a:p>
            <a:fld id="{0AB6D69B-3508-4646-97A0-C3A30E501700}" type="slidenum">
              <a:rPr lang="en-CA" smtClean="0"/>
              <a:t>10</a:t>
            </a:fld>
            <a:endParaRPr lang="en-CA"/>
          </a:p>
        </p:txBody>
      </p:sp>
    </p:spTree>
    <p:extLst>
      <p:ext uri="{BB962C8B-B14F-4D97-AF65-F5344CB8AC3E}">
        <p14:creationId xmlns:p14="http://schemas.microsoft.com/office/powerpoint/2010/main" val="336040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a couple of examples of question in the Workforce Literacy Guide we posed around two different areas:</a:t>
            </a:r>
          </a:p>
          <a:p>
            <a:pPr marL="174708" indent="-174708">
              <a:buFont typeface="Arial" panose="020B0604020202020204" pitchFamily="34" charset="0"/>
              <a:buChar char="•"/>
            </a:pPr>
            <a:r>
              <a:rPr lang="en-CA" dirty="0"/>
              <a:t>Knowing Who You Serve and Why, and</a:t>
            </a:r>
          </a:p>
          <a:p>
            <a:pPr marL="174708" indent="-174708">
              <a:buFont typeface="Arial" panose="020B0604020202020204" pitchFamily="34" charset="0"/>
              <a:buChar char="•"/>
            </a:pPr>
            <a:r>
              <a:rPr lang="en-CA" dirty="0"/>
              <a:t>Creating Partnerships</a:t>
            </a:r>
          </a:p>
          <a:p>
            <a:pPr marL="174708" indent="-174708">
              <a:buFont typeface="Arial" panose="020B0604020202020204" pitchFamily="34" charset="0"/>
              <a:buChar char="•"/>
            </a:pPr>
            <a:endParaRPr lang="en-CA" dirty="0"/>
          </a:p>
          <a:p>
            <a:r>
              <a:rPr lang="en-CA" dirty="0"/>
              <a:t>The guide has columns for LBS staff to note their comments to each question, any documents they have that may be related and any specific resources they may have.</a:t>
            </a:r>
          </a:p>
        </p:txBody>
      </p:sp>
      <p:sp>
        <p:nvSpPr>
          <p:cNvPr id="4" name="Slide Number Placeholder 3"/>
          <p:cNvSpPr>
            <a:spLocks noGrp="1"/>
          </p:cNvSpPr>
          <p:nvPr>
            <p:ph type="sldNum" sz="quarter" idx="5"/>
          </p:nvPr>
        </p:nvSpPr>
        <p:spPr/>
        <p:txBody>
          <a:bodyPr/>
          <a:lstStyle/>
          <a:p>
            <a:fld id="{0AB6D69B-3508-4646-97A0-C3A30E501700}" type="slidenum">
              <a:rPr lang="en-CA" smtClean="0"/>
              <a:t>11</a:t>
            </a:fld>
            <a:endParaRPr lang="en-CA"/>
          </a:p>
        </p:txBody>
      </p:sp>
    </p:spTree>
    <p:extLst>
      <p:ext uri="{BB962C8B-B14F-4D97-AF65-F5344CB8AC3E}">
        <p14:creationId xmlns:p14="http://schemas.microsoft.com/office/powerpoint/2010/main" val="2107064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It’s a bit of an interesting question – who do you serve and why? Literacy training is so fundamental. I think it can be tempting to just say “Well, we serve whoever needs our help.” And there’s nothing wrong with this type of approach. If that’s your organization’s mission, that’s great. However, there are times when we have to be a bit more specific – like when the Ministry that funds us asks us what plans we have to strengthen our agency’s role in workforce and/or workplace literacy…</a:t>
            </a:r>
          </a:p>
          <a:p>
            <a:pPr defTabSz="931774">
              <a:defRPr/>
            </a:pPr>
            <a:endParaRPr lang="en-CA" dirty="0"/>
          </a:p>
          <a:p>
            <a:pPr defTabSz="931774">
              <a:defRPr/>
            </a:pPr>
            <a:r>
              <a:rPr lang="en-CA" dirty="0"/>
              <a:t>I’m going to turn it over to Doug now to share some of the activities and sources of information you probably already use naturally to determine who you serve and why.</a:t>
            </a:r>
          </a:p>
          <a:p>
            <a:pPr defTabSz="931774">
              <a:defRPr/>
            </a:pPr>
            <a:endParaRPr lang="en-CA" dirty="0"/>
          </a:p>
          <a:p>
            <a:pPr defTabSz="931774">
              <a:defRPr/>
            </a:pPr>
            <a:r>
              <a:rPr lang="en-CA" dirty="0"/>
              <a:t>Doug…</a:t>
            </a:r>
          </a:p>
          <a:p>
            <a:pPr defTabSz="931774">
              <a:defRPr/>
            </a:pPr>
            <a:endParaRPr lang="en-CA" dirty="0"/>
          </a:p>
          <a:p>
            <a:pPr defTabSz="931774">
              <a:defRPr/>
            </a:pPr>
            <a:r>
              <a:rPr lang="en-CA" dirty="0"/>
              <a:t>We understand through input into the annual Literacy Service Plan (especially the Service Delivery Chart). We also further define the details at LSP meetings, conversations with our regional Network, ETC, and professional development. Analyzing the agency’s year end stats to the provincial roll-up (region, sector, stream, etc.) and working with local Training Boards to understand the local Labour Market Information. Also, one of our strongest EO partners, Employment Services, can provide LBS staff with lots of information about local employer needs.</a:t>
            </a:r>
          </a:p>
          <a:p>
            <a:pPr defTabSz="931774">
              <a:defRPr/>
            </a:pPr>
            <a:endParaRPr lang="en-CA" dirty="0"/>
          </a:p>
          <a:p>
            <a:pPr defTabSz="931774">
              <a:defRPr/>
            </a:pPr>
            <a:r>
              <a:rPr lang="en-CA" dirty="0"/>
              <a:t>Doug – ask participants if there are any other activities or sources of information that participants use to determine who they serve and why…</a:t>
            </a:r>
          </a:p>
          <a:p>
            <a:pPr defTabSz="931774">
              <a:defRPr/>
            </a:pPr>
            <a:endParaRPr lang="en-CA" dirty="0"/>
          </a:p>
          <a:p>
            <a:pPr defTabSz="931774">
              <a:defRPr/>
            </a:pPr>
            <a:r>
              <a:rPr lang="en-CA" dirty="0"/>
              <a:t>Thank them for sharing. </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12</a:t>
            </a:fld>
            <a:endParaRPr lang="en-CA"/>
          </a:p>
        </p:txBody>
      </p:sp>
    </p:spTree>
    <p:extLst>
      <p:ext uri="{BB962C8B-B14F-4D97-AF65-F5344CB8AC3E}">
        <p14:creationId xmlns:p14="http://schemas.microsoft.com/office/powerpoint/2010/main" val="234699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Next, in the Workforce Guide, we invite you to think about how you resource workforce programming. Again, it might be tempting (and true) to think “Well, we use our core funding to hire instructors and/or train tutors.” But our goal was to develop a tool that would be a bit more specific. So we’ve asked things like:</a:t>
            </a:r>
          </a:p>
          <a:p>
            <a:endParaRPr lang="en-CA" dirty="0"/>
          </a:p>
          <a:p>
            <a:pPr marL="174708" indent="-174708">
              <a:buFont typeface="Arial" panose="020B0604020202020204" pitchFamily="34" charset="0"/>
              <a:buChar char="•"/>
            </a:pPr>
            <a:r>
              <a:rPr lang="en-CA" dirty="0"/>
              <a:t>Do you have assessment materials that are specific to workforce delivery?</a:t>
            </a:r>
          </a:p>
          <a:p>
            <a:pPr marL="174708" indent="-174708">
              <a:buFont typeface="Arial" panose="020B0604020202020204" pitchFamily="34" charset="0"/>
              <a:buChar char="•"/>
            </a:pPr>
            <a:r>
              <a:rPr lang="en-CA" dirty="0"/>
              <a:t>Learning materials that are specific to workforce delivery?</a:t>
            </a:r>
          </a:p>
          <a:p>
            <a:pPr marL="174708" indent="-174708">
              <a:buFont typeface="Arial" panose="020B0604020202020204" pitchFamily="34" charset="0"/>
              <a:buChar char="•"/>
            </a:pPr>
            <a:r>
              <a:rPr lang="en-CA" dirty="0"/>
              <a:t>How do you keep up to date on skills and skill development trends related to workforce? For example, the recent surge of interest in soft skills?</a:t>
            </a:r>
          </a:p>
          <a:p>
            <a:pPr marL="174708" indent="-174708">
              <a:buFont typeface="Arial" panose="020B0604020202020204" pitchFamily="34" charset="0"/>
              <a:buChar char="•"/>
            </a:pPr>
            <a:r>
              <a:rPr lang="en-CA" dirty="0"/>
              <a:t>How do you seek out or provide professional development to staff on workforce literacy?</a:t>
            </a:r>
          </a:p>
          <a:p>
            <a:pPr marL="174708" indent="-174708">
              <a:buFont typeface="Arial" panose="020B0604020202020204" pitchFamily="34" charset="0"/>
              <a:buChar char="•"/>
            </a:pPr>
            <a:r>
              <a:rPr lang="en-CA" dirty="0"/>
              <a:t>And here’s a question – does your organization have the capacity to develop custom-made programming for specific needs? Like if your local Employment Service agency came to you and said’ We have 15 clients who could really use some document use training so they can work at Company X that is hiring 200 people over the next six months”? And capacity is a bit of a loaded word? Does that mean do you have the skills to develop such programming? Even if you have the skills, do you have the time? You may not…I doubt there are many LBS organizations in Ontario that haven’t had to say “no” to an opportunity over the years because you just didn’t have the capacity to get the work done. </a:t>
            </a:r>
          </a:p>
        </p:txBody>
      </p:sp>
      <p:sp>
        <p:nvSpPr>
          <p:cNvPr id="4" name="Slide Number Placeholder 3"/>
          <p:cNvSpPr>
            <a:spLocks noGrp="1"/>
          </p:cNvSpPr>
          <p:nvPr>
            <p:ph type="sldNum" sz="quarter" idx="5"/>
          </p:nvPr>
        </p:nvSpPr>
        <p:spPr/>
        <p:txBody>
          <a:bodyPr/>
          <a:lstStyle/>
          <a:p>
            <a:fld id="{0AB6D69B-3508-4646-97A0-C3A30E501700}" type="slidenum">
              <a:rPr lang="en-CA" smtClean="0"/>
              <a:t>13</a:t>
            </a:fld>
            <a:endParaRPr lang="en-CA"/>
          </a:p>
        </p:txBody>
      </p:sp>
    </p:spTree>
    <p:extLst>
      <p:ext uri="{BB962C8B-B14F-4D97-AF65-F5344CB8AC3E}">
        <p14:creationId xmlns:p14="http://schemas.microsoft.com/office/powerpoint/2010/main" val="308766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now I’m going to turn it over to Doug to identify some of the things that many, if not all, LBS programs already do that may answer some of these questions or at least provide a start.</a:t>
            </a:r>
          </a:p>
          <a:p>
            <a:endParaRPr lang="en-US" dirty="0"/>
          </a:p>
          <a:p>
            <a:r>
              <a:rPr lang="en-US" dirty="0"/>
              <a:t>Doug: It is crucial that each LBS service provider know which goal paths they serve (for the majority of learners). Once this is determined, reach out to your Regional network, sector and stream provincial organizations and others to find resources that can be used by journeying on goal paths. Pay attention to development opportunities to learn about new resources and how to modify existing resources to meet your needs.</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14</a:t>
            </a:fld>
            <a:endParaRPr lang="en-CA"/>
          </a:p>
        </p:txBody>
      </p:sp>
    </p:spTree>
    <p:extLst>
      <p:ext uri="{BB962C8B-B14F-4D97-AF65-F5344CB8AC3E}">
        <p14:creationId xmlns:p14="http://schemas.microsoft.com/office/powerpoint/2010/main" val="3531208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ability to effectively cost out activities is a fundamental part of running any agency. Some of the participants on today’s call may not have the responsibility for costing out whether or not certain activities can be undertaken in your agency.  Even if it’s not your role to do this type of activity, I think it’s important for all staff to have some sense of questions that might be taken into account when trying to figure out if you can meet specific workforce needs in your community.</a:t>
            </a:r>
          </a:p>
          <a:p>
            <a:endParaRPr lang="en-CA" dirty="0"/>
          </a:p>
          <a:p>
            <a:r>
              <a:rPr lang="en-CA" dirty="0"/>
              <a:t>So, when it comes to workforce, your agency may already have considered: Do we have the internet or the capacity to explore or develop custom-made programs to meet the needs of:</a:t>
            </a:r>
          </a:p>
          <a:p>
            <a:pPr marL="174708" indent="-174708">
              <a:buFont typeface="Arial" panose="020B0604020202020204" pitchFamily="34" charset="0"/>
              <a:buChar char="•"/>
            </a:pPr>
            <a:r>
              <a:rPr lang="en-CA" dirty="0"/>
              <a:t>Job seekers</a:t>
            </a:r>
          </a:p>
          <a:p>
            <a:pPr marL="174708" indent="-174708">
              <a:buFont typeface="Arial" panose="020B0604020202020204" pitchFamily="34" charset="0"/>
              <a:buChar char="•"/>
            </a:pPr>
            <a:r>
              <a:rPr lang="en-CA" dirty="0"/>
              <a:t>Employment services</a:t>
            </a:r>
          </a:p>
          <a:p>
            <a:pPr marL="174708" indent="-174708">
              <a:buFont typeface="Arial" panose="020B0604020202020204" pitchFamily="34" charset="0"/>
              <a:buChar char="•"/>
            </a:pPr>
            <a:r>
              <a:rPr lang="en-CA" dirty="0"/>
              <a:t>Community partners</a:t>
            </a:r>
          </a:p>
          <a:p>
            <a:pPr marL="174708" indent="-174708">
              <a:buFont typeface="Arial" panose="020B0604020202020204" pitchFamily="34" charset="0"/>
              <a:buChar char="•"/>
            </a:pPr>
            <a:endParaRPr lang="en-CA" dirty="0"/>
          </a:p>
          <a:p>
            <a:r>
              <a:rPr lang="en-CA" dirty="0"/>
              <a:t>I imagine it might be tempting if you haven’t had an increase to core funding in quite some time to say “No – we only have the capacity to serve people who come in to us and we use the materials we already have or we can get for free from other LBS agencies. And if this is your position, then that’s perfectly understandable. </a:t>
            </a:r>
          </a:p>
          <a:p>
            <a:endParaRPr lang="en-CA" dirty="0"/>
          </a:p>
          <a:p>
            <a:r>
              <a:rPr lang="en-CA" dirty="0"/>
              <a:t>However, I’d like to share a couple of examples…</a:t>
            </a:r>
          </a:p>
          <a:p>
            <a:endParaRPr lang="en-CA" dirty="0"/>
          </a:p>
          <a:p>
            <a:r>
              <a:rPr lang="en-CA" dirty="0"/>
              <a:t>In light of the pandemic, there are quite a few LBS agencies that struggled to meet targets. However, here are some “off the beaten path” custom made programs that surfaced in my networking area over the past 18 months:</a:t>
            </a:r>
          </a:p>
          <a:p>
            <a:pPr marL="174708" indent="-174708">
              <a:buFontTx/>
              <a:buChar char="-"/>
            </a:pPr>
            <a:r>
              <a:rPr lang="en-CA" dirty="0"/>
              <a:t>A local trade union needed numeracy programming. A local LBS program stepped up to develop a 35-page booklet on math that members of this trade union would need to know. And then they served 68 people this year through five 16-hour courses they delivered online to pre-apprentices. A relatively small investment resulted in 68 new learners and a relationship that will continue in to the future.</a:t>
            </a:r>
          </a:p>
          <a:p>
            <a:pPr marL="174708" indent="-174708">
              <a:buFontTx/>
              <a:buChar char="-"/>
            </a:pPr>
            <a:r>
              <a:rPr lang="en-CA" dirty="0"/>
              <a:t>Our local Ontario Works in London reached out to ask about digital literacy training – both in terms of life stabilization and in terms of employment. They wanted to see 35 of their clients served over a 3-month period. </a:t>
            </a:r>
          </a:p>
          <a:p>
            <a:endParaRPr lang="en-CA" dirty="0"/>
          </a:p>
          <a:p>
            <a:r>
              <a:rPr lang="en-CA" dirty="0"/>
              <a:t>In both of these cases, LBS programs met the needs of local job seekers and community partners. There ARE costs associated with setting up these kinds of partnerships, but perhaps your LBS agency doesn’t have to do it all alone. Perhaps your regional network could assist in doing some of the leg work. </a:t>
            </a:r>
          </a:p>
          <a:p>
            <a:pPr marL="174708" indent="-174708">
              <a:buFontTx/>
              <a:buChar char="-"/>
            </a:pPr>
            <a:endParaRPr lang="en-CA" dirty="0"/>
          </a:p>
          <a:p>
            <a:pPr marL="174708" indent="-174708">
              <a:buFontTx/>
              <a:buChar char="-"/>
            </a:pP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15</a:t>
            </a:fld>
            <a:endParaRPr lang="en-CA"/>
          </a:p>
        </p:txBody>
      </p:sp>
    </p:spTree>
    <p:extLst>
      <p:ext uri="{BB962C8B-B14F-4D97-AF65-F5344CB8AC3E}">
        <p14:creationId xmlns:p14="http://schemas.microsoft.com/office/powerpoint/2010/main" val="2517251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LBS programs – how do they cost out their services?</a:t>
            </a:r>
          </a:p>
          <a:p>
            <a:endParaRPr lang="en-CA" dirty="0"/>
          </a:p>
          <a:p>
            <a:r>
              <a:rPr lang="en-CA" dirty="0"/>
              <a:t>Do their research – how? Consider the support orgs? The Planning Boards?</a:t>
            </a:r>
          </a:p>
          <a:p>
            <a:r>
              <a:rPr lang="en-CA" dirty="0"/>
              <a:t>Curriculum development – beg, borrow (but don’t steal) </a:t>
            </a:r>
          </a:p>
          <a:p>
            <a:r>
              <a:rPr lang="en-CA" dirty="0"/>
              <a:t>Human resources – maybe leverage human resources outside of your agency – work in partnership with another LBS agency in your community!</a:t>
            </a:r>
          </a:p>
          <a:p>
            <a:r>
              <a:rPr lang="en-CA" dirty="0"/>
              <a:t>Consider equipment needs</a:t>
            </a:r>
          </a:p>
          <a:p>
            <a:endParaRPr lang="en-CA" dirty="0"/>
          </a:p>
          <a:p>
            <a:r>
              <a:rPr lang="en-CA" dirty="0"/>
              <a:t>Doug – can you think of any other examples of how your local LBS providers met the needs of job seekers, employment services or community stakeholders? Invite participants to share any workforce partnerships they have developed? Were they costly? How did they manage the additional costs?</a:t>
            </a:r>
          </a:p>
        </p:txBody>
      </p:sp>
      <p:sp>
        <p:nvSpPr>
          <p:cNvPr id="4" name="Slide Number Placeholder 3"/>
          <p:cNvSpPr>
            <a:spLocks noGrp="1"/>
          </p:cNvSpPr>
          <p:nvPr>
            <p:ph type="sldNum" sz="quarter" idx="5"/>
          </p:nvPr>
        </p:nvSpPr>
        <p:spPr/>
        <p:txBody>
          <a:bodyPr/>
          <a:lstStyle/>
          <a:p>
            <a:fld id="{0AB6D69B-3508-4646-97A0-C3A30E501700}" type="slidenum">
              <a:rPr lang="en-CA" smtClean="0"/>
              <a:t>16</a:t>
            </a:fld>
            <a:endParaRPr lang="en-CA"/>
          </a:p>
        </p:txBody>
      </p:sp>
    </p:spTree>
    <p:extLst>
      <p:ext uri="{BB962C8B-B14F-4D97-AF65-F5344CB8AC3E}">
        <p14:creationId xmlns:p14="http://schemas.microsoft.com/office/powerpoint/2010/main" val="1153518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Now we’re going to switch gears to talk about Workplace. Workplace is different from workforce. Almost every LBS agency in Ontario does workforce. Fewer do workplace. So, in this section of the webinar, we’re going to talk about some of the considerations for </a:t>
            </a:r>
            <a:r>
              <a:rPr lang="en-CA" dirty="0" err="1"/>
              <a:t>delivring</a:t>
            </a:r>
            <a:r>
              <a:rPr lang="en-CA" dirty="0"/>
              <a:t> workplace literacy AND we're going to discuss what transferrable skills LBS practitioners might already have. </a:t>
            </a:r>
          </a:p>
        </p:txBody>
      </p:sp>
      <p:sp>
        <p:nvSpPr>
          <p:cNvPr id="4" name="Slide Number Placeholder 3"/>
          <p:cNvSpPr>
            <a:spLocks noGrp="1"/>
          </p:cNvSpPr>
          <p:nvPr>
            <p:ph type="sldNum" sz="quarter" idx="5"/>
          </p:nvPr>
        </p:nvSpPr>
        <p:spPr/>
        <p:txBody>
          <a:bodyPr/>
          <a:lstStyle/>
          <a:p>
            <a:fld id="{0AB6D69B-3508-4646-97A0-C3A30E501700}" type="slidenum">
              <a:rPr lang="en-CA" smtClean="0"/>
              <a:t>17</a:t>
            </a:fld>
            <a:endParaRPr lang="en-CA"/>
          </a:p>
        </p:txBody>
      </p:sp>
    </p:spTree>
    <p:extLst>
      <p:ext uri="{BB962C8B-B14F-4D97-AF65-F5344CB8AC3E}">
        <p14:creationId xmlns:p14="http://schemas.microsoft.com/office/powerpoint/2010/main" val="57793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But before we proceed, I want to reiterate that it’s not our intent today to persuade every LBS agency in Ontario that you SHOULD deliver workplace literacy.</a:t>
            </a:r>
          </a:p>
          <a:p>
            <a:endParaRPr lang="en-CA" dirty="0"/>
          </a:p>
          <a:p>
            <a:r>
              <a:rPr lang="en-CA" dirty="0"/>
              <a:t>Not every LBS program will be in a good position to offer workplace literacy training. Not every community will require it to the same extent as others.</a:t>
            </a:r>
          </a:p>
          <a:p>
            <a:endParaRPr lang="en-CA" dirty="0"/>
          </a:p>
          <a:p>
            <a:r>
              <a:rPr lang="en-CA" dirty="0"/>
              <a:t>It’s possible that there are already LBS programs in your community with a history of and an appetite to deliver workplace literacy.</a:t>
            </a:r>
          </a:p>
          <a:p>
            <a:endParaRPr lang="en-CA" dirty="0"/>
          </a:p>
          <a:p>
            <a:r>
              <a:rPr lang="en-CA" dirty="0"/>
              <a:t>If delivering workplace literacy is not possible or desirable for your program, then we encourage you to use the “My Agency’s Role in Workplace Literacy” guide to document why. Make your reasons transparent and show you’ve done your homework. Then continue to provide your programming with confidence.</a:t>
            </a:r>
          </a:p>
        </p:txBody>
      </p:sp>
      <p:sp>
        <p:nvSpPr>
          <p:cNvPr id="4" name="Slide Number Placeholder 3"/>
          <p:cNvSpPr>
            <a:spLocks noGrp="1"/>
          </p:cNvSpPr>
          <p:nvPr>
            <p:ph type="sldNum" sz="quarter" idx="5"/>
          </p:nvPr>
        </p:nvSpPr>
        <p:spPr/>
        <p:txBody>
          <a:bodyPr/>
          <a:lstStyle/>
          <a:p>
            <a:fld id="{0AB6D69B-3508-4646-97A0-C3A30E501700}" type="slidenum">
              <a:rPr lang="en-CA" smtClean="0"/>
              <a:t>18</a:t>
            </a:fld>
            <a:endParaRPr lang="en-CA"/>
          </a:p>
        </p:txBody>
      </p:sp>
    </p:spTree>
    <p:extLst>
      <p:ext uri="{BB962C8B-B14F-4D97-AF65-F5344CB8AC3E}">
        <p14:creationId xmlns:p14="http://schemas.microsoft.com/office/powerpoint/2010/main" val="2830289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For some LBS agencies, the delivery of workplace literacy programming or the delivery of more workplace literacy programming may be desirable. However, instead of just responding to workplace literacy opportunities when and where they may occur, we are suggesting it may be a good use of your agency staff time to do some research or document the research you’ve done around:</a:t>
            </a:r>
          </a:p>
          <a:p>
            <a:pPr defTabSz="931774">
              <a:defRPr/>
            </a:pPr>
            <a:endParaRPr lang="en-US" dirty="0"/>
          </a:p>
          <a:p>
            <a:pPr defTabSz="931774">
              <a:defRPr/>
            </a:pPr>
            <a:r>
              <a:rPr lang="en-US" dirty="0"/>
              <a:t>Understanding and effectively describing how employers in your area (or in general) are impacted by low skills</a:t>
            </a:r>
          </a:p>
          <a:p>
            <a:endParaRPr lang="en-US" dirty="0"/>
          </a:p>
          <a:p>
            <a:r>
              <a:rPr lang="en-US" dirty="0"/>
              <a:t>Are you clear on why your organization wants to offer workplace literacy services?</a:t>
            </a:r>
          </a:p>
          <a:p>
            <a:r>
              <a:rPr lang="en-US" dirty="0"/>
              <a:t>E.g.:</a:t>
            </a:r>
          </a:p>
          <a:p>
            <a:r>
              <a:rPr lang="en-US" dirty="0"/>
              <a:t>There’s a local need you want to meet</a:t>
            </a:r>
          </a:p>
          <a:p>
            <a:r>
              <a:rPr lang="en-US" dirty="0"/>
              <a:t>You want to generate revenue</a:t>
            </a:r>
          </a:p>
          <a:p>
            <a:r>
              <a:rPr lang="en-US" dirty="0"/>
              <a:t>You want to increase the number of learners your organization serves</a:t>
            </a:r>
          </a:p>
          <a:p>
            <a:r>
              <a:rPr lang="en-US" dirty="0"/>
              <a:t>An employer has requested help from your organization</a:t>
            </a:r>
          </a:p>
          <a:p>
            <a:endParaRPr lang="en-US"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19</a:t>
            </a:fld>
            <a:endParaRPr lang="en-CA"/>
          </a:p>
        </p:txBody>
      </p:sp>
    </p:spTree>
    <p:extLst>
      <p:ext uri="{BB962C8B-B14F-4D97-AF65-F5344CB8AC3E}">
        <p14:creationId xmlns:p14="http://schemas.microsoft.com/office/powerpoint/2010/main" val="302119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I am facilitating today, this webinar – as part of a larger deliverable – represents the combined efforts and perspectives of numerous other practitioners and organizations in Literacy and Basic Skills. I would like to begin by acknowledging them:</a:t>
            </a:r>
          </a:p>
          <a:p>
            <a:endParaRPr lang="en-CA" dirty="0"/>
          </a:p>
          <a:p>
            <a:r>
              <a:rPr lang="en-CA" dirty="0"/>
              <a:t>Gabrielle Lopez from Coalition </a:t>
            </a:r>
            <a:r>
              <a:rPr lang="en-CA" dirty="0" err="1"/>
              <a:t>Ontarienne</a:t>
            </a:r>
            <a:r>
              <a:rPr lang="en-CA" dirty="0"/>
              <a:t> de Formation Des </a:t>
            </a:r>
            <a:r>
              <a:rPr lang="en-CA" dirty="0" err="1"/>
              <a:t>Adultes</a:t>
            </a:r>
            <a:endParaRPr lang="en-CA" dirty="0"/>
          </a:p>
          <a:p>
            <a:r>
              <a:rPr lang="en-CA" dirty="0"/>
              <a:t>Sarah Stocker from Contact North</a:t>
            </a:r>
          </a:p>
          <a:p>
            <a:r>
              <a:rPr lang="en-CA" dirty="0"/>
              <a:t>Jennine Agnew-Kate from Literacy Network of Durham Region</a:t>
            </a:r>
          </a:p>
          <a:p>
            <a:r>
              <a:rPr lang="en-CA" dirty="0"/>
              <a:t>Annemarie </a:t>
            </a:r>
            <a:r>
              <a:rPr lang="en-CA" dirty="0" err="1"/>
              <a:t>Wesolowski</a:t>
            </a:r>
            <a:r>
              <a:rPr lang="en-CA" dirty="0"/>
              <a:t> from Literacy Northwest</a:t>
            </a:r>
          </a:p>
          <a:p>
            <a:r>
              <a:rPr lang="en-CA" dirty="0"/>
              <a:t>Gay Douglas from Literacy Link Niagara AND</a:t>
            </a:r>
          </a:p>
          <a:p>
            <a:r>
              <a:rPr lang="en-CA" dirty="0"/>
              <a:t>Lisa </a:t>
            </a:r>
            <a:r>
              <a:rPr lang="en-CA" dirty="0" err="1"/>
              <a:t>Ambaye</a:t>
            </a:r>
            <a:r>
              <a:rPr lang="en-CA" dirty="0"/>
              <a:t> from Rideau Ottawa Valley Learning Network </a:t>
            </a:r>
          </a:p>
          <a:p>
            <a:endParaRPr lang="en-CA" dirty="0"/>
          </a:p>
          <a:p>
            <a:r>
              <a:rPr lang="en-CA" dirty="0"/>
              <a:t>Every webinar we develop and deliver in this four-part series is a collaborative effort. I know I’m grateful for the expertise and feedback of my colleagues.</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a:t>
            </a:fld>
            <a:endParaRPr lang="en-CA"/>
          </a:p>
        </p:txBody>
      </p:sp>
    </p:spTree>
    <p:extLst>
      <p:ext uri="{BB962C8B-B14F-4D97-AF65-F5344CB8AC3E}">
        <p14:creationId xmlns:p14="http://schemas.microsoft.com/office/powerpoint/2010/main" val="2075606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a:p>
            <a:r>
              <a:rPr lang="en-CA" dirty="0"/>
              <a:t>Identify that LBS agencies are already accustomed to coming to Literacy Service Planning tables and sharing information on what’s happening locally and who (in terms of LBS programs is doing what). These are transferrable skills to considering who does what to address workplace literacy needs.</a:t>
            </a:r>
          </a:p>
          <a:p>
            <a:endParaRPr lang="en-CA" dirty="0"/>
          </a:p>
          <a:p>
            <a:r>
              <a:rPr lang="en-CA" dirty="0"/>
              <a:t>Make sure 3 other local LBS agencies aren’t providing the same sort of programming</a:t>
            </a:r>
          </a:p>
          <a:p>
            <a:r>
              <a:rPr lang="en-CA" dirty="0"/>
              <a:t>Are there holes in programming that your agency is well positioned to address? </a:t>
            </a:r>
          </a:p>
          <a:p>
            <a:endParaRPr lang="en-CA" dirty="0"/>
          </a:p>
          <a:p>
            <a:pPr defTabSz="931774">
              <a:defRPr/>
            </a:pPr>
            <a:r>
              <a:rPr lang="en-US" dirty="0"/>
              <a:t>I believe any workplace initiative, at this point in time, should be brought to the LSP table. Each LBS service provider has certain strengths so collaborating might be a good place to start. Competing, at this point in time, would elevate only one program at the cost of the others.</a:t>
            </a:r>
          </a:p>
          <a:p>
            <a:pPr defTabSz="931774">
              <a:defRPr/>
            </a:pPr>
            <a:endParaRPr lang="en-US" dirty="0"/>
          </a:p>
          <a:p>
            <a:pPr defTabSz="931774">
              <a:defRPr/>
            </a:pPr>
            <a:r>
              <a:rPr lang="en-US" dirty="0"/>
              <a:t>Doug: Ask participants if they know of any instances in which an LBS program collaborated with another to deliver workplace literacy training?</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20</a:t>
            </a:fld>
            <a:endParaRPr lang="en-CA"/>
          </a:p>
        </p:txBody>
      </p:sp>
    </p:spTree>
    <p:extLst>
      <p:ext uri="{BB962C8B-B14F-4D97-AF65-F5344CB8AC3E}">
        <p14:creationId xmlns:p14="http://schemas.microsoft.com/office/powerpoint/2010/main" val="4271272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your agency has already delivered or is considering delivering workplace literacy, you will need support. Certainly from your Board of Directors or senior leadership within your organization. Employers have more of that “just in time” approach to work. When they make decisions or agree to enter into a partnership, they usually expect programming to happen quickly. However, in the not-for-profit world, it usually takes more time to get programming in place. Getting your Board or senior leadership’s approval for workplace literacy delivery ahead of time can reduce the time it takes to respond to employer needs.</a:t>
            </a:r>
          </a:p>
          <a:p>
            <a:endParaRPr lang="en-CA" dirty="0"/>
          </a:p>
          <a:p>
            <a:r>
              <a:rPr lang="en-CA" dirty="0"/>
              <a:t>And part of getting your Board or senior leadership’s approval is to show that you’ve considered risks that may come with moving in the direction of delivering in the workplace. </a:t>
            </a:r>
          </a:p>
        </p:txBody>
      </p:sp>
      <p:sp>
        <p:nvSpPr>
          <p:cNvPr id="4" name="Slide Number Placeholder 3"/>
          <p:cNvSpPr>
            <a:spLocks noGrp="1"/>
          </p:cNvSpPr>
          <p:nvPr>
            <p:ph type="sldNum" sz="quarter" idx="5"/>
          </p:nvPr>
        </p:nvSpPr>
        <p:spPr/>
        <p:txBody>
          <a:bodyPr/>
          <a:lstStyle/>
          <a:p>
            <a:fld id="{0AB6D69B-3508-4646-97A0-C3A30E501700}" type="slidenum">
              <a:rPr lang="en-CA" smtClean="0"/>
              <a:t>21</a:t>
            </a:fld>
            <a:endParaRPr lang="en-CA"/>
          </a:p>
        </p:txBody>
      </p:sp>
    </p:spTree>
    <p:extLst>
      <p:ext uri="{BB962C8B-B14F-4D97-AF65-F5344CB8AC3E}">
        <p14:creationId xmlns:p14="http://schemas.microsoft.com/office/powerpoint/2010/main" val="107231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Doug…And yet, LBS programs are no strangers to garnering support. At a minimum, most LBS agencies have worked to garner support from:</a:t>
            </a:r>
          </a:p>
          <a:p>
            <a:endParaRPr lang="en-CA" dirty="0"/>
          </a:p>
          <a:p>
            <a:r>
              <a:rPr lang="en-CA" dirty="0"/>
              <a:t>Employment Services</a:t>
            </a:r>
          </a:p>
          <a:p>
            <a:r>
              <a:rPr lang="en-CA" dirty="0"/>
              <a:t>Ontario Works</a:t>
            </a:r>
          </a:p>
          <a:p>
            <a:r>
              <a:rPr lang="en-CA" dirty="0"/>
              <a:t>Apprenticeship/trade unions</a:t>
            </a:r>
          </a:p>
          <a:p>
            <a:r>
              <a:rPr lang="en-CA" dirty="0"/>
              <a:t>Food banks, mental health and other wraparound supports</a:t>
            </a:r>
          </a:p>
          <a:p>
            <a:endParaRPr lang="en-CA" dirty="0"/>
          </a:p>
          <a:p>
            <a:endParaRPr lang="en-CA" dirty="0"/>
          </a:p>
          <a:p>
            <a:r>
              <a:rPr lang="en-CA" dirty="0"/>
              <a:t>These are examples of </a:t>
            </a:r>
            <a:r>
              <a:rPr lang="en-CA" b="1" dirty="0"/>
              <a:t>who</a:t>
            </a:r>
            <a:r>
              <a:rPr lang="en-CA" dirty="0"/>
              <a:t> LBS agencies garner support from, but</a:t>
            </a:r>
            <a:r>
              <a:rPr lang="en-CA" b="1" i="0" dirty="0"/>
              <a:t> how </a:t>
            </a:r>
            <a:r>
              <a:rPr lang="en-CA" dirty="0"/>
              <a:t>do they actually do it?</a:t>
            </a:r>
          </a:p>
          <a:p>
            <a:endParaRPr lang="en-CA" dirty="0"/>
          </a:p>
          <a:p>
            <a:r>
              <a:rPr lang="en-US" dirty="0"/>
              <a:t>An LBS program garners support from the backing of its Board to start with. Look for a community champion who can speak on behalf of the LBS service partner. Get letters of support or testimonials from learners you have served in the past and continue to gather this support over time.</a:t>
            </a:r>
          </a:p>
          <a:p>
            <a:endParaRPr lang="en-US" dirty="0"/>
          </a:p>
          <a:p>
            <a:r>
              <a:rPr lang="en-US" dirty="0"/>
              <a:t>Use social media and other forms of promotion…</a:t>
            </a:r>
          </a:p>
          <a:p>
            <a:endParaRPr lang="en-US" dirty="0"/>
          </a:p>
          <a:p>
            <a:endParaRPr lang="en-US" dirty="0"/>
          </a:p>
          <a:p>
            <a:r>
              <a:rPr lang="en-US" dirty="0"/>
              <a:t>Doug…ask participants for other examples of ways they have garnered support for programming…</a:t>
            </a:r>
          </a:p>
          <a:p>
            <a:endParaRPr lang="en-US" dirty="0"/>
          </a:p>
          <a:p>
            <a:r>
              <a:rPr lang="en-US" dirty="0">
                <a:solidFill>
                  <a:schemeClr val="bg1"/>
                </a:solidFill>
              </a:rPr>
              <a:t>For example, does your organization have collaborative relationships with employers or employer representation agencies (ex: Chamber of Commerce)? If not, does it have the capacity to build some? Service clubs? Often comprised of employers…</a:t>
            </a:r>
            <a:endParaRPr lang="en-US" dirty="0"/>
          </a:p>
          <a:p>
            <a:endParaRPr lang="en-US" dirty="0"/>
          </a:p>
          <a:p>
            <a:r>
              <a:rPr lang="en-US" dirty="0"/>
              <a:t>For each piece of wisdom shared, is there a way that wisdom can be applied in the workplace?</a:t>
            </a:r>
          </a:p>
          <a:p>
            <a:endParaRPr lang="en-US"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22</a:t>
            </a:fld>
            <a:endParaRPr lang="en-CA"/>
          </a:p>
        </p:txBody>
      </p:sp>
    </p:spTree>
    <p:extLst>
      <p:ext uri="{BB962C8B-B14F-4D97-AF65-F5344CB8AC3E}">
        <p14:creationId xmlns:p14="http://schemas.microsoft.com/office/powerpoint/2010/main" val="2302568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 – take this slide? </a:t>
            </a:r>
          </a:p>
          <a:p>
            <a:endParaRPr lang="en-US" dirty="0"/>
          </a:p>
          <a:p>
            <a:r>
              <a:rPr lang="en-US" dirty="0"/>
              <a:t>Talk about what professional development might be needed to deliver in the workplace?</a:t>
            </a:r>
          </a:p>
          <a:p>
            <a:endParaRPr lang="en-US" dirty="0"/>
          </a:p>
          <a:p>
            <a:r>
              <a:rPr lang="en-US" dirty="0"/>
              <a:t>Organizational Needs Assessments</a:t>
            </a:r>
          </a:p>
          <a:p>
            <a:r>
              <a:rPr lang="en-US" dirty="0"/>
              <a:t>Essential Skills profiling</a:t>
            </a:r>
          </a:p>
          <a:p>
            <a:r>
              <a:rPr lang="en-US" dirty="0"/>
              <a:t>Clear Writing…</a:t>
            </a:r>
          </a:p>
          <a:p>
            <a:endParaRPr lang="en-US" dirty="0"/>
          </a:p>
          <a:p>
            <a:r>
              <a:rPr lang="en-US" dirty="0"/>
              <a:t>Experienced workplace-training individuals provide LBS practitioners with the training to confidently transfer their awesome skills to a new environment.</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23</a:t>
            </a:fld>
            <a:endParaRPr lang="en-CA"/>
          </a:p>
        </p:txBody>
      </p:sp>
    </p:spTree>
    <p:extLst>
      <p:ext uri="{BB962C8B-B14F-4D97-AF65-F5344CB8AC3E}">
        <p14:creationId xmlns:p14="http://schemas.microsoft.com/office/powerpoint/2010/main" val="39082061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Doug…With support from MLTSD, Regional LBS Networks, Provincial Support Organizations and experienced workplace-training individuals provide LBS practitioners with the training to confidently transfer their awesome skills to a new environment.</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24</a:t>
            </a:fld>
            <a:endParaRPr lang="en-CA"/>
          </a:p>
        </p:txBody>
      </p:sp>
    </p:spTree>
    <p:extLst>
      <p:ext uri="{BB962C8B-B14F-4D97-AF65-F5344CB8AC3E}">
        <p14:creationId xmlns:p14="http://schemas.microsoft.com/office/powerpoint/2010/main" val="36648535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p:txBody>
      </p:sp>
      <p:sp>
        <p:nvSpPr>
          <p:cNvPr id="4" name="Slide Number Placeholder 3"/>
          <p:cNvSpPr>
            <a:spLocks noGrp="1"/>
          </p:cNvSpPr>
          <p:nvPr>
            <p:ph type="sldNum" sz="quarter" idx="5"/>
          </p:nvPr>
        </p:nvSpPr>
        <p:spPr/>
        <p:txBody>
          <a:bodyPr/>
          <a:lstStyle/>
          <a:p>
            <a:fld id="{0AB6D69B-3508-4646-97A0-C3A30E501700}" type="slidenum">
              <a:rPr lang="en-CA" smtClean="0"/>
              <a:t>25</a:t>
            </a:fld>
            <a:endParaRPr lang="en-CA"/>
          </a:p>
        </p:txBody>
      </p:sp>
    </p:spTree>
    <p:extLst>
      <p:ext uri="{BB962C8B-B14F-4D97-AF65-F5344CB8AC3E}">
        <p14:creationId xmlns:p14="http://schemas.microsoft.com/office/powerpoint/2010/main" val="7328524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p:txBody>
      </p:sp>
      <p:sp>
        <p:nvSpPr>
          <p:cNvPr id="4" name="Slide Number Placeholder 3"/>
          <p:cNvSpPr>
            <a:spLocks noGrp="1"/>
          </p:cNvSpPr>
          <p:nvPr>
            <p:ph type="sldNum" sz="quarter" idx="5"/>
          </p:nvPr>
        </p:nvSpPr>
        <p:spPr/>
        <p:txBody>
          <a:bodyPr/>
          <a:lstStyle/>
          <a:p>
            <a:fld id="{0AB6D69B-3508-4646-97A0-C3A30E501700}" type="slidenum">
              <a:rPr lang="en-CA" smtClean="0"/>
              <a:t>26</a:t>
            </a:fld>
            <a:endParaRPr lang="en-CA"/>
          </a:p>
        </p:txBody>
      </p:sp>
    </p:spTree>
    <p:extLst>
      <p:ext uri="{BB962C8B-B14F-4D97-AF65-F5344CB8AC3E}">
        <p14:creationId xmlns:p14="http://schemas.microsoft.com/office/powerpoint/2010/main" val="502638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a:p>
            <a:r>
              <a:rPr lang="en-US" dirty="0"/>
              <a:t>What is Intake?</a:t>
            </a:r>
          </a:p>
          <a:p>
            <a:r>
              <a:rPr lang="en-US" dirty="0"/>
              <a:t>What do you assess? Why?</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27</a:t>
            </a:fld>
            <a:endParaRPr lang="en-CA"/>
          </a:p>
        </p:txBody>
      </p:sp>
    </p:spTree>
    <p:extLst>
      <p:ext uri="{BB962C8B-B14F-4D97-AF65-F5344CB8AC3E}">
        <p14:creationId xmlns:p14="http://schemas.microsoft.com/office/powerpoint/2010/main" val="35630894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a:p>
            <a:endParaRPr lang="en-US" dirty="0"/>
          </a:p>
          <a:p>
            <a:r>
              <a:rPr lang="en-US" dirty="0"/>
              <a:t>What do you mean by a goal?</a:t>
            </a:r>
          </a:p>
          <a:p>
            <a:r>
              <a:rPr lang="en-US" dirty="0"/>
              <a:t>How many goals are there? What are they?</a:t>
            </a:r>
          </a:p>
          <a:p>
            <a:r>
              <a:rPr lang="en-US" dirty="0"/>
              <a:t>How does the assessment relate to the goal?</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28</a:t>
            </a:fld>
            <a:endParaRPr lang="en-CA"/>
          </a:p>
        </p:txBody>
      </p:sp>
    </p:spTree>
    <p:extLst>
      <p:ext uri="{BB962C8B-B14F-4D97-AF65-F5344CB8AC3E}">
        <p14:creationId xmlns:p14="http://schemas.microsoft.com/office/powerpoint/2010/main" val="540549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a:p>
            <a:endParaRPr lang="en-US" dirty="0"/>
          </a:p>
          <a:p>
            <a:r>
              <a:rPr lang="en-US" dirty="0"/>
              <a:t>Does each learner have a unique plan?  If so, why?</a:t>
            </a:r>
          </a:p>
          <a:p>
            <a:r>
              <a:rPr lang="en-US" dirty="0"/>
              <a:t>How do you decide which skills to focus on?</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29</a:t>
            </a:fld>
            <a:endParaRPr lang="en-CA"/>
          </a:p>
        </p:txBody>
      </p:sp>
    </p:spTree>
    <p:extLst>
      <p:ext uri="{BB962C8B-B14F-4D97-AF65-F5344CB8AC3E}">
        <p14:creationId xmlns:p14="http://schemas.microsoft.com/office/powerpoint/2010/main" val="3337049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begin by acknowledging the Indigenous Peoples of all the lands that we are on today. While we meet today on a virtual platform, we would like to take a moment to acknowledge the importance of the lands, which we each call home. We do this to reaffirm our commitment and responsibility in improving relationships between nations and to improving our own understanding of local Indigenous peoples and their cultures. From coast to coast to coast, we acknowledge the ancestral and </a:t>
            </a:r>
            <a:r>
              <a:rPr lang="en-US" dirty="0" err="1"/>
              <a:t>unceded</a:t>
            </a:r>
            <a:r>
              <a:rPr lang="en-US"/>
              <a:t> territory of all the Inuit, Métis, and First Nations people that call this land home. </a:t>
            </a:r>
            <a:endParaRPr lang="en-CA"/>
          </a:p>
        </p:txBody>
      </p:sp>
      <p:sp>
        <p:nvSpPr>
          <p:cNvPr id="4" name="Slide Number Placeholder 3"/>
          <p:cNvSpPr>
            <a:spLocks noGrp="1"/>
          </p:cNvSpPr>
          <p:nvPr>
            <p:ph type="sldNum" sz="quarter" idx="5"/>
          </p:nvPr>
        </p:nvSpPr>
        <p:spPr/>
        <p:txBody>
          <a:bodyPr/>
          <a:lstStyle/>
          <a:p>
            <a:fld id="{0AB6D69B-3508-4646-97A0-C3A30E501700}" type="slidenum">
              <a:rPr lang="en-CA" smtClean="0"/>
              <a:t>3</a:t>
            </a:fld>
            <a:endParaRPr lang="en-CA"/>
          </a:p>
        </p:txBody>
      </p:sp>
    </p:spTree>
    <p:extLst>
      <p:ext uri="{BB962C8B-B14F-4D97-AF65-F5344CB8AC3E}">
        <p14:creationId xmlns:p14="http://schemas.microsoft.com/office/powerpoint/2010/main" val="27053161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 </a:t>
            </a:r>
          </a:p>
          <a:p>
            <a:pPr marL="174708" indent="-174708">
              <a:buFont typeface="Arial" panose="020B0604020202020204" pitchFamily="34" charset="0"/>
              <a:buChar char="•"/>
            </a:pPr>
            <a:endParaRPr lang="en-CA" dirty="0"/>
          </a:p>
          <a:p>
            <a:pPr marL="174708" indent="-174708">
              <a:buFont typeface="Arial" panose="020B0604020202020204" pitchFamily="34" charset="0"/>
              <a:buChar char="•"/>
            </a:pPr>
            <a:r>
              <a:rPr lang="en-CA" dirty="0"/>
              <a:t>What do you do if the learner ‘hits a wall’ re: progress?</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30</a:t>
            </a:fld>
            <a:endParaRPr lang="en-CA"/>
          </a:p>
        </p:txBody>
      </p:sp>
    </p:spTree>
    <p:extLst>
      <p:ext uri="{BB962C8B-B14F-4D97-AF65-F5344CB8AC3E}">
        <p14:creationId xmlns:p14="http://schemas.microsoft.com/office/powerpoint/2010/main" val="2645433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a:p>
            <a:r>
              <a:rPr lang="en-US" dirty="0"/>
              <a:t>What happens after the goal is met?</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31</a:t>
            </a:fld>
            <a:endParaRPr lang="en-CA"/>
          </a:p>
        </p:txBody>
      </p:sp>
    </p:spTree>
    <p:extLst>
      <p:ext uri="{BB962C8B-B14F-4D97-AF65-F5344CB8AC3E}">
        <p14:creationId xmlns:p14="http://schemas.microsoft.com/office/powerpoint/2010/main" val="42340053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p:txBody>
      </p:sp>
      <p:sp>
        <p:nvSpPr>
          <p:cNvPr id="4" name="Slide Number Placeholder 3"/>
          <p:cNvSpPr>
            <a:spLocks noGrp="1"/>
          </p:cNvSpPr>
          <p:nvPr>
            <p:ph type="sldNum" sz="quarter" idx="5"/>
          </p:nvPr>
        </p:nvSpPr>
        <p:spPr/>
        <p:txBody>
          <a:bodyPr/>
          <a:lstStyle/>
          <a:p>
            <a:fld id="{0AB6D69B-3508-4646-97A0-C3A30E501700}" type="slidenum">
              <a:rPr lang="en-CA" smtClean="0"/>
              <a:t>32</a:t>
            </a:fld>
            <a:endParaRPr lang="en-CA"/>
          </a:p>
        </p:txBody>
      </p:sp>
    </p:spTree>
    <p:extLst>
      <p:ext uri="{BB962C8B-B14F-4D97-AF65-F5344CB8AC3E}">
        <p14:creationId xmlns:p14="http://schemas.microsoft.com/office/powerpoint/2010/main" val="18222651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p:txBody>
      </p:sp>
      <p:sp>
        <p:nvSpPr>
          <p:cNvPr id="4" name="Slide Number Placeholder 3"/>
          <p:cNvSpPr>
            <a:spLocks noGrp="1"/>
          </p:cNvSpPr>
          <p:nvPr>
            <p:ph type="sldNum" sz="quarter" idx="5"/>
          </p:nvPr>
        </p:nvSpPr>
        <p:spPr/>
        <p:txBody>
          <a:bodyPr/>
          <a:lstStyle/>
          <a:p>
            <a:fld id="{0AB6D69B-3508-4646-97A0-C3A30E501700}" type="slidenum">
              <a:rPr lang="en-CA" smtClean="0"/>
              <a:t>33</a:t>
            </a:fld>
            <a:endParaRPr lang="en-CA"/>
          </a:p>
        </p:txBody>
      </p:sp>
    </p:spTree>
    <p:extLst>
      <p:ext uri="{BB962C8B-B14F-4D97-AF65-F5344CB8AC3E}">
        <p14:creationId xmlns:p14="http://schemas.microsoft.com/office/powerpoint/2010/main" val="1570420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a:t>
            </a:r>
          </a:p>
          <a:p>
            <a:r>
              <a:rPr lang="en-US" dirty="0"/>
              <a:t>These are few terms used within workplace training models.  Sound familiar?</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34</a:t>
            </a:fld>
            <a:endParaRPr lang="en-CA"/>
          </a:p>
        </p:txBody>
      </p:sp>
    </p:spTree>
    <p:extLst>
      <p:ext uri="{BB962C8B-B14F-4D97-AF65-F5344CB8AC3E}">
        <p14:creationId xmlns:p14="http://schemas.microsoft.com/office/powerpoint/2010/main" val="20774814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Doug…</a:t>
            </a:r>
          </a:p>
        </p:txBody>
      </p:sp>
      <p:sp>
        <p:nvSpPr>
          <p:cNvPr id="4" name="Slide Number Placeholder 3"/>
          <p:cNvSpPr>
            <a:spLocks noGrp="1"/>
          </p:cNvSpPr>
          <p:nvPr>
            <p:ph type="sldNum" sz="quarter" idx="5"/>
          </p:nvPr>
        </p:nvSpPr>
        <p:spPr/>
        <p:txBody>
          <a:bodyPr/>
          <a:lstStyle/>
          <a:p>
            <a:fld id="{0AB6D69B-3508-4646-97A0-C3A30E501700}" type="slidenum">
              <a:rPr lang="en-CA" smtClean="0"/>
              <a:t>35</a:t>
            </a:fld>
            <a:endParaRPr lang="en-CA"/>
          </a:p>
        </p:txBody>
      </p:sp>
    </p:spTree>
    <p:extLst>
      <p:ext uri="{BB962C8B-B14F-4D97-AF65-F5344CB8AC3E}">
        <p14:creationId xmlns:p14="http://schemas.microsoft.com/office/powerpoint/2010/main" val="283930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AB6D69B-3508-4646-97A0-C3A30E501700}" type="slidenum">
              <a:rPr lang="en-CA" smtClean="0"/>
              <a:t>36</a:t>
            </a:fld>
            <a:endParaRPr lang="en-CA"/>
          </a:p>
        </p:txBody>
      </p:sp>
    </p:spTree>
    <p:extLst>
      <p:ext uri="{BB962C8B-B14F-4D97-AF65-F5344CB8AC3E}">
        <p14:creationId xmlns:p14="http://schemas.microsoft.com/office/powerpoint/2010/main" val="15808638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CA" dirty="0"/>
              <a:t>And speaking of evaluation, which we actually were a short time ago, we’d love to hear your thoughts on today’s webinar. We’ve developed two different ways for you to offer your feedback. First, we have a more conventional link that will take you to the evaluation. Sarah will also share the link in the chat.</a:t>
            </a:r>
          </a:p>
          <a:p>
            <a:endParaRPr lang="en-CA" dirty="0"/>
          </a:p>
          <a:p>
            <a:r>
              <a:rPr lang="en-CA" dirty="0"/>
              <a:t>Or maybe you downloaded your proof of vaccination, and you can’t wait to use QR Codes to get into public spaces. Well, you can also get to our evaluation by clicking on the QR code on the screen and using your phone. It’s up to you. Of course, there’s no need to do both forms of evaluations. The questions will be the same!</a:t>
            </a:r>
          </a:p>
          <a:p>
            <a:endParaRPr lang="en-CA" dirty="0"/>
          </a:p>
          <a:p>
            <a:r>
              <a:rPr lang="en-US" dirty="0"/>
              <a:t>We hope you’ve enjoyed this webinar. If you didn’t enjoy it, we at least hope you’ve learned something from it.</a:t>
            </a:r>
          </a:p>
          <a:p>
            <a:endParaRPr lang="en-CA" dirty="0"/>
          </a:p>
          <a:p>
            <a:endParaRPr lang="en-CA" dirty="0"/>
          </a:p>
          <a:p>
            <a:r>
              <a:rPr lang="en-CA" dirty="0"/>
              <a:t>You are under no obligation to use the Guides we have shared with you. We just wanted to, as I said earlier, create some time and some space to support you – our LBS agencies – in thinking through, or further thinking through, your positions related to workforce and workplace literacy. </a:t>
            </a:r>
          </a:p>
          <a:p>
            <a:endParaRPr lang="en-CA" dirty="0"/>
          </a:p>
          <a:p>
            <a:r>
              <a:rPr lang="en-CA" dirty="0"/>
              <a:t>And who knows? With business planning just around the corner, these guides or templates may be useful in helping you answer some questions related to business planning.</a:t>
            </a:r>
          </a:p>
          <a:p>
            <a:endParaRPr lang="en-CA" dirty="0"/>
          </a:p>
          <a:p>
            <a:r>
              <a:rPr lang="en-CA" dirty="0"/>
              <a:t>Thank you all for your time today. I’d like to thank the interpreters. I’d like to thank Sarah Stocker for her constant technological assistance. And I’d like to thank Doug Noyes for sharing his experience and his insights today.</a:t>
            </a:r>
          </a:p>
        </p:txBody>
      </p:sp>
      <p:sp>
        <p:nvSpPr>
          <p:cNvPr id="4" name="Slide Number Placeholder 3"/>
          <p:cNvSpPr>
            <a:spLocks noGrp="1"/>
          </p:cNvSpPr>
          <p:nvPr>
            <p:ph type="sldNum" sz="quarter" idx="5"/>
          </p:nvPr>
        </p:nvSpPr>
        <p:spPr/>
        <p:txBody>
          <a:bodyPr/>
          <a:lstStyle/>
          <a:p>
            <a:fld id="{0AB6D69B-3508-4646-97A0-C3A30E501700}" type="slidenum">
              <a:rPr lang="en-CA" smtClean="0"/>
              <a:t>37</a:t>
            </a:fld>
            <a:endParaRPr lang="en-CA"/>
          </a:p>
        </p:txBody>
      </p:sp>
    </p:spTree>
    <p:extLst>
      <p:ext uri="{BB962C8B-B14F-4D97-AF65-F5344CB8AC3E}">
        <p14:creationId xmlns:p14="http://schemas.microsoft.com/office/powerpoint/2010/main" val="2884792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We thought we’d get today’s webinar started by revisiting some working definitions of workforce and workplace literacy. Note: As I said in the first webinar in this series, these definitions are not “THE” definitions of workforce and workplace literacy. They are working definitions. You may have different definitions of workforce and workplace literacy at your agency and that’s fine. What’s probably important is that staff at your agency understand the distinction and that the way you define these terms is consistent across your agency.</a:t>
            </a:r>
          </a:p>
          <a:p>
            <a:endParaRPr lang="en-CA" dirty="0"/>
          </a:p>
          <a:p>
            <a:r>
              <a:rPr lang="en-CA" dirty="0"/>
              <a:t>Our goal for this series of webinars is not to present ourselves as the final authorities on the topics of workforce and workplace literacy, nor is it our goal to tell LBS practitioners what they should be doing around workforce and workplace literacy. Our goal, rather, is to create some specific times and spaces this year for LBS practitioners to talk about these two important forms of literacy and to encourage each of you, in collaboration with others in your organization, community, sector or stream to think about these specific forms of literacy and how or if you should strengthen your organization with regard to one, the other, or both.</a:t>
            </a:r>
          </a:p>
          <a:p>
            <a:endParaRPr lang="en-CA" dirty="0"/>
          </a:p>
          <a:p>
            <a:r>
              <a:rPr lang="en-CA" dirty="0"/>
              <a:t>So now to our working definitions. [TK read them out] </a:t>
            </a:r>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4</a:t>
            </a:fld>
            <a:endParaRPr lang="en-CA"/>
          </a:p>
        </p:txBody>
      </p:sp>
    </p:spTree>
    <p:extLst>
      <p:ext uri="{BB962C8B-B14F-4D97-AF65-F5344CB8AC3E}">
        <p14:creationId xmlns:p14="http://schemas.microsoft.com/office/powerpoint/2010/main" val="201759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One of our goals for this year’s series on Workforce/Workplace literacy is to assist LBS practitioners in developing a comfort level with talking about both forms of literacy. At first blush, it may seem odd that there is confusion around these two terms. What contributes to this confusion? Well, to our knowledge, there are no standard definitions of workforce or workplace literacy which can make it difficult to talk across programs, communities, streams and sectors. When it comes to delivering workforce and workplace literacy, we heard from survey respondents that many receive mixed messages. Do LBS agencies HAVE to deliver workplace literacy? If they do, is it a requirement that they do so with core funding? When is a fee-for-service arrangement with an employer acceptable?</a:t>
            </a:r>
          </a:p>
          <a:p>
            <a:endParaRPr lang="en-CA" dirty="0"/>
          </a:p>
          <a:p>
            <a:r>
              <a:rPr lang="en-CA" dirty="0"/>
              <a:t>One of the amazing things about Literacy and Basic Skills is the diversity of learners we support and therefore the diversity of the system that exists to serve these learners. Not all LBS agencies are the same. Not all have the same capacity to reach out to employers and participate in workplace literacy delivery, for example. And not all communities are the same. Some have significant numbers of local employers that may require adult literacy support. Others do not. </a:t>
            </a:r>
          </a:p>
          <a:p>
            <a:endParaRPr lang="en-CA" dirty="0"/>
          </a:p>
          <a:p>
            <a:r>
              <a:rPr lang="en-CA" dirty="0"/>
              <a:t>And LBS, like any other sector, has its fair share of staff turnover. If there is a considerable grey area between workforce and workplace literacy for </a:t>
            </a:r>
            <a:r>
              <a:rPr lang="en-CA" dirty="0" err="1"/>
              <a:t>tho</a:t>
            </a:r>
            <a:r>
              <a:rPr lang="en-US" dirty="0"/>
              <a:t>se of us who have been in LBS for a long time, what is it like for new LBS staff?</a:t>
            </a:r>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5</a:t>
            </a:fld>
            <a:endParaRPr lang="en-CA"/>
          </a:p>
        </p:txBody>
      </p:sp>
    </p:spTree>
    <p:extLst>
      <p:ext uri="{BB962C8B-B14F-4D97-AF65-F5344CB8AC3E}">
        <p14:creationId xmlns:p14="http://schemas.microsoft.com/office/powerpoint/2010/main" val="1450016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 why this webinar and why now? Well, when we were doing some brainstorming to create the topics for the four webinars we wanted to provide to the LBS field this year, we felt that many LBS programs were a) uncertain about what might constitute workforce literacy – even though almost all LBS agencies prepare learners for the employment goal path. And b) it seemed as though there is some expectation or desire from MLTSD that LBS programs be prepared to respond to the needs of employers – and we make this assumption because LBS agencies were asked via Literacy Service Planning this year (and last year) to p</a:t>
            </a:r>
            <a:r>
              <a:rPr lang="en-US" dirty="0"/>
              <a:t>lease describe any plans to strengthen the quality of workplace and/or workforce Literacy and Basic Skills delivery in your community.</a:t>
            </a:r>
          </a:p>
          <a:p>
            <a:endParaRPr lang="en-US" dirty="0"/>
          </a:p>
          <a:p>
            <a:r>
              <a:rPr lang="en-US" dirty="0"/>
              <a:t>So, we thought to ourselves – what if your Employment and Training Consultant (or ETC) asked you why you’re not doing workplace literacy? Why you’re not actively going out to talk to employers about their foundational training needs? I think many of us could come up with a few reasons. In fact, let’s take a moment to brainstorm. If you don’t do workplace literacy or if you don’t do it to the extent that you’d like to, why not?</a:t>
            </a:r>
            <a:endParaRPr lang="en-CA" dirty="0"/>
          </a:p>
          <a:p>
            <a:endParaRPr lang="en-CA" dirty="0"/>
          </a:p>
          <a:p>
            <a:r>
              <a:rPr lang="en-CA" dirty="0"/>
              <a:t>Let people share why they don’t…</a:t>
            </a:r>
          </a:p>
          <a:p>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6</a:t>
            </a:fld>
            <a:endParaRPr lang="en-CA"/>
          </a:p>
        </p:txBody>
      </p:sp>
    </p:spTree>
    <p:extLst>
      <p:ext uri="{BB962C8B-B14F-4D97-AF65-F5344CB8AC3E}">
        <p14:creationId xmlns:p14="http://schemas.microsoft.com/office/powerpoint/2010/main" val="3869111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people share why they don’t…</a:t>
            </a:r>
          </a:p>
          <a:p>
            <a:endParaRPr lang="en-US" dirty="0"/>
          </a:p>
          <a:p>
            <a:r>
              <a:rPr lang="en-US" dirty="0"/>
              <a:t>And these are all very valid reasons. Not enough time. Not enough resources. Not feeling comfortable because it seems like working with employers might require a whole different set of skills…How do you even get in touch with employers?</a:t>
            </a:r>
          </a:p>
          <a:p>
            <a:endParaRPr lang="en-US"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7</a:t>
            </a:fld>
            <a:endParaRPr lang="en-CA"/>
          </a:p>
        </p:txBody>
      </p:sp>
    </p:spTree>
    <p:extLst>
      <p:ext uri="{BB962C8B-B14F-4D97-AF65-F5344CB8AC3E}">
        <p14:creationId xmlns:p14="http://schemas.microsoft.com/office/powerpoint/2010/main" val="491147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 we have two goals today. Our committee has developed guides that outline some questions an LBS agency might want to ask itself (and be capable of answering) to justify its position for either providing or not providing workforce or workplace literacy. The guides take some of the things we’ve already talked about a bit further – not enough funds, not enough human resources, not enough skills to work with employers, limited to no contact with employers... Our hope in putting these guides (which are more like working checklists) together was to create a structure for LBS program staff to consider their ability to provide either or both workforce and workplace literacy. And to make a program’s position transparent on both counts. So, today we’d like to show you some aspects of each of the guides we’ve developed. We don’t have enough time today to go through each of the guides and talk about every question. Instead, we want to use our time today to hit the highlights and create some opportunity for discussion. </a:t>
            </a:r>
          </a:p>
          <a:p>
            <a:endParaRPr lang="en-US" dirty="0"/>
          </a:p>
          <a:p>
            <a:r>
              <a:rPr lang="en-US" dirty="0"/>
              <a:t>Our second goal for today is to explore this perception that it takes very different skills to deliver workplace literacy than it does to deliver workforce literacy. We talk a lot in LBS about transferable skills. We wonder though if maybe LBS program staff might be selling themselves short – perhaps you do have some skills that you can transfer to delivering literacy in the workplace. Our goal today is not to convince you that you this is this case – just to encourage you to think about it.</a:t>
            </a:r>
          </a:p>
          <a:p>
            <a:endParaRPr lang="en-US" dirty="0"/>
          </a:p>
          <a:p>
            <a:r>
              <a:rPr lang="en-US" dirty="0"/>
              <a:t>And just to make things interesting (we hope), we’re going to weave these two goals together throughout the remainder of the presentation.</a:t>
            </a:r>
          </a:p>
          <a:p>
            <a:endParaRPr lang="en-US" dirty="0"/>
          </a:p>
          <a:p>
            <a:endParaRPr lang="en-US" dirty="0"/>
          </a:p>
          <a:p>
            <a:endParaRPr lang="en-CA" dirty="0"/>
          </a:p>
          <a:p>
            <a:endParaRPr lang="en-CA" dirty="0"/>
          </a:p>
        </p:txBody>
      </p:sp>
      <p:sp>
        <p:nvSpPr>
          <p:cNvPr id="4" name="Slide Number Placeholder 3"/>
          <p:cNvSpPr>
            <a:spLocks noGrp="1"/>
          </p:cNvSpPr>
          <p:nvPr>
            <p:ph type="sldNum" sz="quarter" idx="5"/>
          </p:nvPr>
        </p:nvSpPr>
        <p:spPr/>
        <p:txBody>
          <a:bodyPr/>
          <a:lstStyle/>
          <a:p>
            <a:fld id="{0AB6D69B-3508-4646-97A0-C3A30E501700}" type="slidenum">
              <a:rPr lang="en-CA" smtClean="0"/>
              <a:t>8</a:t>
            </a:fld>
            <a:endParaRPr lang="en-CA"/>
          </a:p>
        </p:txBody>
      </p:sp>
    </p:spTree>
    <p:extLst>
      <p:ext uri="{BB962C8B-B14F-4D97-AF65-F5344CB8AC3E}">
        <p14:creationId xmlns:p14="http://schemas.microsoft.com/office/powerpoint/2010/main" val="2134865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Show the front pages of both guides…</a:t>
            </a:r>
          </a:p>
          <a:p>
            <a:endParaRPr lang="en-CA" dirty="0"/>
          </a:p>
          <a:p>
            <a:r>
              <a:rPr lang="en-CA" dirty="0"/>
              <a:t>Note – we are not sharing the templates in their entirety here…just portions of them! But here you will see the front covers of each. Already I’ve referred to them as guides AND as templates. Basically, each consists of a series of questions about each type of literacy and the goal is to provide a format for LBS agencies to use to record the answers the already have and perhaps to explore some areas they haven’t previously addressed.</a:t>
            </a:r>
          </a:p>
        </p:txBody>
      </p:sp>
      <p:sp>
        <p:nvSpPr>
          <p:cNvPr id="4" name="Slide Number Placeholder 3"/>
          <p:cNvSpPr>
            <a:spLocks noGrp="1"/>
          </p:cNvSpPr>
          <p:nvPr>
            <p:ph type="sldNum" sz="quarter" idx="5"/>
          </p:nvPr>
        </p:nvSpPr>
        <p:spPr/>
        <p:txBody>
          <a:bodyPr/>
          <a:lstStyle/>
          <a:p>
            <a:fld id="{0AB6D69B-3508-4646-97A0-C3A30E501700}" type="slidenum">
              <a:rPr lang="en-CA" smtClean="0"/>
              <a:t>9</a:t>
            </a:fld>
            <a:endParaRPr lang="en-CA"/>
          </a:p>
        </p:txBody>
      </p:sp>
    </p:spTree>
    <p:extLst>
      <p:ext uri="{BB962C8B-B14F-4D97-AF65-F5344CB8AC3E}">
        <p14:creationId xmlns:p14="http://schemas.microsoft.com/office/powerpoint/2010/main" val="82511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1619"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141619" y="1"/>
            <a:ext cx="3050381" cy="6096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b="0" cap="none" spc="0" baseline="0">
                <a:ln w="0"/>
                <a:solidFill>
                  <a:schemeClr val="bg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Date Placeholder 3">
            <a:extLst>
              <a:ext uri="{FF2B5EF4-FFF2-40B4-BE49-F238E27FC236}">
                <a16:creationId xmlns:a16="http://schemas.microsoft.com/office/drawing/2014/main" id="{017C1E39-066C-4473-A990-C8713824407E}"/>
              </a:ext>
            </a:extLst>
          </p:cNvPr>
          <p:cNvSpPr txBox="1">
            <a:spLocks/>
          </p:cNvSpPr>
          <p:nvPr userDrawn="1"/>
        </p:nvSpPr>
        <p:spPr>
          <a:xfrm>
            <a:off x="256032" y="6356350"/>
            <a:ext cx="1517684"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10" name="Footer Placeholder 4">
            <a:extLst>
              <a:ext uri="{FF2B5EF4-FFF2-40B4-BE49-F238E27FC236}">
                <a16:creationId xmlns:a16="http://schemas.microsoft.com/office/drawing/2014/main" id="{5119CAA8-C435-4C23-B577-A6561887C9F6}"/>
              </a:ext>
            </a:extLst>
          </p:cNvPr>
          <p:cNvSpPr txBox="1">
            <a:spLocks/>
          </p:cNvSpPr>
          <p:nvPr userDrawn="1"/>
        </p:nvSpPr>
        <p:spPr>
          <a:xfrm>
            <a:off x="3862835"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sz="1800"/>
            </a:lvl1p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20DAB3B8-B959-4B60-981F-5588C199B011}"/>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8" name="Footer Placeholder 4">
            <a:extLst>
              <a:ext uri="{FF2B5EF4-FFF2-40B4-BE49-F238E27FC236}">
                <a16:creationId xmlns:a16="http://schemas.microsoft.com/office/drawing/2014/main" id="{7B7F6C15-0FC6-43E4-93CE-86A6AFD291B7}"/>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cap="none" spc="0" baseline="0">
                <a:ln w="0"/>
                <a:solidFill>
                  <a:schemeClr val="tx1"/>
                </a:solidFill>
                <a:effectLst>
                  <a:outerShdw blurRad="38100" dist="19050" dir="2700000" algn="tl" rotWithShape="0">
                    <a:schemeClr val="dk1">
                      <a:alpha val="4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
        <p:nvSpPr>
          <p:cNvPr id="7" name="Date Placeholder 3">
            <a:extLst>
              <a:ext uri="{FF2B5EF4-FFF2-40B4-BE49-F238E27FC236}">
                <a16:creationId xmlns:a16="http://schemas.microsoft.com/office/drawing/2014/main" id="{7C0CE403-0A12-4652-AFB8-A445A71FAD9B}"/>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8" name="Footer Placeholder 4">
            <a:extLst>
              <a:ext uri="{FF2B5EF4-FFF2-40B4-BE49-F238E27FC236}">
                <a16:creationId xmlns:a16="http://schemas.microsoft.com/office/drawing/2014/main" id="{B3E1E180-20E9-4FBA-8DBD-BB80A97A1462}"/>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solidFill>
                  <a:schemeClr val="tx1"/>
                </a:solidFill>
              </a:defRPr>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361F0AB0-2FE2-449E-A95E-624B38C6667A}"/>
              </a:ext>
            </a:extLst>
          </p:cNvPr>
          <p:cNvSpPr txBox="1">
            <a:spLocks/>
          </p:cNvSpPr>
          <p:nvPr userDrawn="1"/>
        </p:nvSpPr>
        <p:spPr>
          <a:xfrm>
            <a:off x="262465" y="6356350"/>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12" name="Footer Placeholder 4">
            <a:extLst>
              <a:ext uri="{FF2B5EF4-FFF2-40B4-BE49-F238E27FC236}">
                <a16:creationId xmlns:a16="http://schemas.microsoft.com/office/drawing/2014/main" id="{0B5F3B0B-58E8-48DB-980A-5DD64BA0E22C}"/>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10"/>
          <p:cNvSpPr>
            <a:spLocks noGrp="1"/>
          </p:cNvSpPr>
          <p:nvPr>
            <p:ph type="ftr" sz="quarter" idx="11"/>
          </p:nvPr>
        </p:nvSpPr>
        <p:spPr/>
        <p:txBody>
          <a:bodyPr/>
          <a:lstStyle>
            <a:lvl1pPr>
              <a:defRPr sz="1600"/>
            </a:lvl1p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
        <p:nvSpPr>
          <p:cNvPr id="13" name="Date Placeholder 3">
            <a:extLst>
              <a:ext uri="{FF2B5EF4-FFF2-40B4-BE49-F238E27FC236}">
                <a16:creationId xmlns:a16="http://schemas.microsoft.com/office/drawing/2014/main" id="{4A2214CF-24D8-49A4-A1F4-5D84941AF08D}"/>
              </a:ext>
            </a:extLst>
          </p:cNvPr>
          <p:cNvSpPr txBox="1">
            <a:spLocks/>
          </p:cNvSpPr>
          <p:nvPr userDrawn="1"/>
        </p:nvSpPr>
        <p:spPr>
          <a:xfrm>
            <a:off x="252919" y="635089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14" name="Footer Placeholder 4">
            <a:extLst>
              <a:ext uri="{FF2B5EF4-FFF2-40B4-BE49-F238E27FC236}">
                <a16:creationId xmlns:a16="http://schemas.microsoft.com/office/drawing/2014/main" id="{11CABC2B-9BCA-4FC0-8AF7-39F4A6FE14E7}"/>
              </a:ext>
            </a:extLst>
          </p:cNvPr>
          <p:cNvSpPr txBox="1">
            <a:spLocks/>
          </p:cNvSpPr>
          <p:nvPr userDrawn="1"/>
        </p:nvSpPr>
        <p:spPr>
          <a:xfrm>
            <a:off x="3859722" y="6350899"/>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
        <p:nvSpPr>
          <p:cNvPr id="12" name="Footer Placeholder 4">
            <a:extLst>
              <a:ext uri="{FF2B5EF4-FFF2-40B4-BE49-F238E27FC236}">
                <a16:creationId xmlns:a16="http://schemas.microsoft.com/office/drawing/2014/main" id="{ABDC45D5-802E-4D90-82E8-8336102198E5}"/>
              </a:ext>
            </a:extLst>
          </p:cNvPr>
          <p:cNvSpPr txBox="1">
            <a:spLocks/>
          </p:cNvSpPr>
          <p:nvPr userDrawn="1"/>
        </p:nvSpPr>
        <p:spPr>
          <a:xfrm>
            <a:off x="3859722"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
        <p:nvSpPr>
          <p:cNvPr id="13" name="Date Placeholder 1">
            <a:extLst>
              <a:ext uri="{FF2B5EF4-FFF2-40B4-BE49-F238E27FC236}">
                <a16:creationId xmlns:a16="http://schemas.microsoft.com/office/drawing/2014/main" id="{7B30187A-20E0-435B-8CDC-05A8BC288149}"/>
              </a:ext>
            </a:extLst>
          </p:cNvPr>
          <p:cNvSpPr>
            <a:spLocks noGrp="1"/>
          </p:cNvSpPr>
          <p:nvPr>
            <p:ph type="dt" sz="half" idx="10"/>
          </p:nvPr>
        </p:nvSpPr>
        <p:spPr>
          <a:xfrm>
            <a:off x="262465" y="6356350"/>
            <a:ext cx="2743200" cy="365125"/>
          </a:xfrm>
        </p:spPr>
        <p:txBody>
          <a:bodyPr/>
          <a:lstStyle/>
          <a:p>
            <a:r>
              <a:rPr lang="en-US" dirty="0"/>
              <a:t>11/18/21</a:t>
            </a:r>
          </a:p>
        </p:txBody>
      </p:sp>
      <p:sp>
        <p:nvSpPr>
          <p:cNvPr id="9" name="Date Placeholder 3">
            <a:extLst>
              <a:ext uri="{FF2B5EF4-FFF2-40B4-BE49-F238E27FC236}">
                <a16:creationId xmlns:a16="http://schemas.microsoft.com/office/drawing/2014/main" id="{112AFE81-4EF9-4FD3-A6AD-6AA2E89C4D57}"/>
              </a:ext>
            </a:extLst>
          </p:cNvPr>
          <p:cNvSpPr txBox="1">
            <a:spLocks/>
          </p:cNvSpPr>
          <p:nvPr userDrawn="1"/>
        </p:nvSpPr>
        <p:spPr>
          <a:xfrm>
            <a:off x="252919" y="635089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lvl1pPr>
              <a:defRPr b="0"/>
            </a:lvl1pPr>
          </a:lstStyle>
          <a:p>
            <a:r>
              <a:rPr lang="en-US" dirty="0"/>
              <a:t>11/18/21</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
        <p:nvSpPr>
          <p:cNvPr id="9" name="Footer Placeholder 4">
            <a:extLst>
              <a:ext uri="{FF2B5EF4-FFF2-40B4-BE49-F238E27FC236}">
                <a16:creationId xmlns:a16="http://schemas.microsoft.com/office/drawing/2014/main" id="{E035E45F-840A-4650-9030-6CF0F57184A1}"/>
              </a:ext>
            </a:extLst>
          </p:cNvPr>
          <p:cNvSpPr txBox="1">
            <a:spLocks/>
          </p:cNvSpPr>
          <p:nvPr userDrawn="1"/>
        </p:nvSpPr>
        <p:spPr>
          <a:xfrm>
            <a:off x="3869268"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
        <p:nvSpPr>
          <p:cNvPr id="10" name="Date Placeholder 4">
            <a:extLst>
              <a:ext uri="{FF2B5EF4-FFF2-40B4-BE49-F238E27FC236}">
                <a16:creationId xmlns:a16="http://schemas.microsoft.com/office/drawing/2014/main" id="{B555DC66-A603-43E4-AB5D-747AF8E8B19E}"/>
              </a:ext>
            </a:extLst>
          </p:cNvPr>
          <p:cNvSpPr txBox="1">
            <a:spLocks/>
          </p:cNvSpPr>
          <p:nvPr userDrawn="1"/>
        </p:nvSpPr>
        <p:spPr>
          <a:xfrm>
            <a:off x="272718" y="6356349"/>
            <a:ext cx="2743200" cy="365125"/>
          </a:xfrm>
          <a:prstGeom prst="rect">
            <a:avLst/>
          </a:prstGeom>
        </p:spPr>
        <p:txBody>
          <a:bodyPr vert="horz" lIns="91440" tIns="45720" rIns="91440" bIns="45720" rtlCol="0" anchor="ctr"/>
          <a:lstStyle>
            <a:defPPr>
              <a:defRPr lang="en-US"/>
            </a:defPPr>
            <a:lvl1pPr marL="0" algn="l" defTabSz="457200" rtl="0" eaLnBrk="1" latinLnBrk="0" hangingPunct="1">
              <a:defRPr sz="16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11/18/21</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2" name="Footer Placeholder 4">
            <a:extLst>
              <a:ext uri="{FF2B5EF4-FFF2-40B4-BE49-F238E27FC236}">
                <a16:creationId xmlns:a16="http://schemas.microsoft.com/office/drawing/2014/main" id="{0BD8FFAF-0C20-45EF-B155-695EC4A67932}"/>
              </a:ext>
            </a:extLst>
          </p:cNvPr>
          <p:cNvSpPr txBox="1">
            <a:spLocks/>
          </p:cNvSpPr>
          <p:nvPr userDrawn="1"/>
        </p:nvSpPr>
        <p:spPr>
          <a:xfrm>
            <a:off x="3862835"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
        <p:nvSpPr>
          <p:cNvPr id="13" name="Date Placeholder 3">
            <a:extLst>
              <a:ext uri="{FF2B5EF4-FFF2-40B4-BE49-F238E27FC236}">
                <a16:creationId xmlns:a16="http://schemas.microsoft.com/office/drawing/2014/main" id="{E1B9B07A-A25D-4ED1-A292-0E62B19D12ED}"/>
              </a:ext>
            </a:extLst>
          </p:cNvPr>
          <p:cNvSpPr txBox="1">
            <a:spLocks/>
          </p:cNvSpPr>
          <p:nvPr userDrawn="1"/>
        </p:nvSpPr>
        <p:spPr>
          <a:xfrm>
            <a:off x="256032" y="6356350"/>
            <a:ext cx="1517684"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46585" y="-9525"/>
            <a:ext cx="8377310" cy="6091311"/>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
        <p:nvSpPr>
          <p:cNvPr id="11" name="Date Placeholder 3">
            <a:extLst>
              <a:ext uri="{FF2B5EF4-FFF2-40B4-BE49-F238E27FC236}">
                <a16:creationId xmlns:a16="http://schemas.microsoft.com/office/drawing/2014/main" id="{68BF09F1-508C-4B6B-9934-D26160D09E00}"/>
              </a:ext>
            </a:extLst>
          </p:cNvPr>
          <p:cNvSpPr txBox="1">
            <a:spLocks/>
          </p:cNvSpPr>
          <p:nvPr userDrawn="1"/>
        </p:nvSpPr>
        <p:spPr>
          <a:xfrm>
            <a:off x="256032" y="6356350"/>
            <a:ext cx="1517684"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dirty="0"/>
              <a:t>11/18/21</a:t>
            </a:r>
          </a:p>
        </p:txBody>
      </p:sp>
      <p:sp>
        <p:nvSpPr>
          <p:cNvPr id="12" name="Footer Placeholder 4">
            <a:extLst>
              <a:ext uri="{FF2B5EF4-FFF2-40B4-BE49-F238E27FC236}">
                <a16:creationId xmlns:a16="http://schemas.microsoft.com/office/drawing/2014/main" id="{6E46F049-943A-4D77-8FAF-2AE8301453A7}"/>
              </a:ext>
            </a:extLst>
          </p:cNvPr>
          <p:cNvSpPr txBox="1">
            <a:spLocks/>
          </p:cNvSpPr>
          <p:nvPr userDrawn="1"/>
        </p:nvSpPr>
        <p:spPr>
          <a:xfrm>
            <a:off x="3862835" y="6356350"/>
            <a:ext cx="5911517" cy="365125"/>
          </a:xfrm>
          <a:prstGeom prst="rect">
            <a:avLst/>
          </a:prstGeom>
        </p:spPr>
        <p:txBody>
          <a:bodyPr vert="horz" lIns="91440" tIns="45720" rIns="91440" bIns="45720" rtlCol="0" anchor="ctr"/>
          <a:lstStyle>
            <a:defPPr>
              <a:defRPr lang="en-US"/>
            </a:defPPr>
            <a:lvl1pPr marL="0" algn="l" defTabSz="457200" rtl="0" eaLnBrk="1" latinLnBrk="0" hangingPunct="1">
              <a:defRPr sz="1100" kern="1200">
                <a:solidFill>
                  <a:schemeClr val="tx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600" b="1" dirty="0">
                <a:solidFill>
                  <a:srgbClr val="000000"/>
                </a:solidFill>
              </a:rPr>
              <a:t>Webinar 2: </a:t>
            </a:r>
            <a:r>
              <a:rPr lang="en-US" sz="1600" dirty="0">
                <a:solidFill>
                  <a:srgbClr val="000000"/>
                </a:solidFill>
              </a:rPr>
              <a:t>What's Your Stake in Workplace and Workforce Literacy?</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4D991E-9ABC-41DF-A7DA-7374DFB6ABBA}"/>
              </a:ext>
            </a:extLst>
          </p:cNvPr>
          <p:cNvSpPr/>
          <p:nvPr userDrawn="1"/>
        </p:nvSpPr>
        <p:spPr>
          <a:xfrm>
            <a:off x="-34850" y="6089904"/>
            <a:ext cx="12234762"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 y="0"/>
            <a:ext cx="3443590" cy="608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0"/>
            <a:ext cx="384048" cy="60899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600">
                <a:solidFill>
                  <a:schemeClr val="tx1"/>
                </a:solidFill>
              </a:defRPr>
            </a:lvl1pPr>
          </a:lstStyle>
          <a:p>
            <a:r>
              <a:rPr lang="en-US" dirty="0"/>
              <a:t>11/18/21</a:t>
            </a: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600">
                <a:solidFill>
                  <a:schemeClr val="tx1">
                    <a:lumMod val="50000"/>
                    <a:lumOff val="50000"/>
                  </a:schemeClr>
                </a:solidFill>
              </a:defRPr>
            </a:lvl1pPr>
          </a:lstStyle>
          <a:p>
            <a:r>
              <a:rPr lang="en-US" b="1" dirty="0">
                <a:solidFill>
                  <a:srgbClr val="000000"/>
                </a:solidFill>
              </a:rPr>
              <a:t>Webinar 2: </a:t>
            </a:r>
            <a:r>
              <a:rPr lang="en-US" dirty="0">
                <a:solidFill>
                  <a:srgbClr val="000000"/>
                </a:solidFill>
              </a:rPr>
              <a:t>What's Your Stake in Workplace and Workforce Literacy?</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nada.ca/en/services/jobs/training/initiatives/skills-success/resources.html" TargetMode="External"/><Relationship Id="rId7" Type="http://schemas.openxmlformats.org/officeDocument/2006/relationships/hyperlink" Target="http://www.skillplan.c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publications.gc.ca/collections/collection_2010/rhdcc-hrsdc/HS4-74-4-2008-eng.pdf" TargetMode="External"/><Relationship Id="rId5" Type="http://schemas.openxmlformats.org/officeDocument/2006/relationships/hyperlink" Target="https://www.canada.ca/en/services/jobs/training/initiatives/skills-success/tools/job-enhancement.html" TargetMode="External"/><Relationship Id="rId4" Type="http://schemas.openxmlformats.org/officeDocument/2006/relationships/hyperlink" Target="https://www.canada.ca/en/services/jobs/training/initiatives/skills-success/tools/building.html#step"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hyperlink" Target="https://tinyurl.com/yv5swxm7"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49AA500A-010D-4598-9FB9-DEA08000F43F}"/>
              </a:ext>
            </a:extLst>
          </p:cNvPr>
          <p:cNvSpPr>
            <a:spLocks noGrp="1"/>
          </p:cNvSpPr>
          <p:nvPr>
            <p:ph type="subTitle" idx="1"/>
          </p:nvPr>
        </p:nvSpPr>
        <p:spPr>
          <a:xfrm>
            <a:off x="3298928" y="2495265"/>
            <a:ext cx="7315200" cy="612995"/>
          </a:xfrm>
        </p:spPr>
        <p:txBody>
          <a:bodyPr>
            <a:normAutofit fontScale="70000" lnSpcReduction="20000"/>
          </a:bodyPr>
          <a:lstStyle/>
          <a:p>
            <a:r>
              <a:rPr lang="en-CA" dirty="0">
                <a:solidFill>
                  <a:schemeClr val="tx1"/>
                </a:solidFill>
              </a:rPr>
              <a:t>November 18, 2021, 2:00 pm – 3:30 pm</a:t>
            </a:r>
          </a:p>
          <a:p>
            <a:r>
              <a:rPr lang="en-CA" dirty="0">
                <a:solidFill>
                  <a:schemeClr val="tx1"/>
                </a:solidFill>
              </a:rPr>
              <a:t>Presented by: Doug Noyes and Tamara Kaattari</a:t>
            </a:r>
          </a:p>
        </p:txBody>
      </p:sp>
      <p:sp>
        <p:nvSpPr>
          <p:cNvPr id="15" name="Title 1">
            <a:extLst>
              <a:ext uri="{FF2B5EF4-FFF2-40B4-BE49-F238E27FC236}">
                <a16:creationId xmlns:a16="http://schemas.microsoft.com/office/drawing/2014/main" id="{06A6BF9D-549A-4129-BE52-58AD768AFD72}"/>
              </a:ext>
            </a:extLst>
          </p:cNvPr>
          <p:cNvSpPr>
            <a:spLocks noGrp="1"/>
          </p:cNvSpPr>
          <p:nvPr>
            <p:ph type="ctrTitle"/>
          </p:nvPr>
        </p:nvSpPr>
        <p:spPr>
          <a:xfrm>
            <a:off x="3298928" y="793715"/>
            <a:ext cx="8048446" cy="1501927"/>
          </a:xfrm>
        </p:spPr>
        <p:txBody>
          <a:bodyPr>
            <a:noAutofit/>
          </a:bodyPr>
          <a:lstStyle/>
          <a:p>
            <a:pPr>
              <a:spcAft>
                <a:spcPts val="1200"/>
              </a:spcAft>
            </a:pPr>
            <a:r>
              <a:rPr lang="en-US" sz="4700" dirty="0">
                <a:solidFill>
                  <a:schemeClr val="tx1"/>
                </a:solidFill>
              </a:rPr>
              <a:t>What's Your Stake in Workplace and Workforce Literacy?</a:t>
            </a:r>
            <a:endParaRPr lang="en-CA" sz="4700" dirty="0">
              <a:solidFill>
                <a:schemeClr val="tx1"/>
              </a:solidFill>
            </a:endParaRPr>
          </a:p>
        </p:txBody>
      </p:sp>
      <p:cxnSp>
        <p:nvCxnSpPr>
          <p:cNvPr id="16" name="Straight Connector 15">
            <a:extLst>
              <a:ext uri="{FF2B5EF4-FFF2-40B4-BE49-F238E27FC236}">
                <a16:creationId xmlns:a16="http://schemas.microsoft.com/office/drawing/2014/main" id="{92F1B855-1E36-4093-8DDB-1024FFC9415A}"/>
              </a:ext>
            </a:extLst>
          </p:cNvPr>
          <p:cNvCxnSpPr>
            <a:cxnSpLocks/>
          </p:cNvCxnSpPr>
          <p:nvPr/>
        </p:nvCxnSpPr>
        <p:spPr>
          <a:xfrm>
            <a:off x="3366437" y="2327837"/>
            <a:ext cx="772309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Subtitle 2">
            <a:extLst>
              <a:ext uri="{FF2B5EF4-FFF2-40B4-BE49-F238E27FC236}">
                <a16:creationId xmlns:a16="http://schemas.microsoft.com/office/drawing/2014/main" id="{ED29F547-8F14-4997-BD6D-9F0C730EC711}"/>
              </a:ext>
            </a:extLst>
          </p:cNvPr>
          <p:cNvSpPr txBox="1">
            <a:spLocks/>
          </p:cNvSpPr>
          <p:nvPr/>
        </p:nvSpPr>
        <p:spPr>
          <a:xfrm>
            <a:off x="3298928" y="467920"/>
            <a:ext cx="7315200" cy="4957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r>
              <a:rPr lang="en-CA" sz="2800" dirty="0">
                <a:solidFill>
                  <a:schemeClr val="tx1"/>
                </a:solidFill>
                <a:effectLst>
                  <a:outerShdw blurRad="38100" dist="38100" dir="2700000" algn="tl">
                    <a:srgbClr val="000000">
                      <a:alpha val="43137"/>
                    </a:srgbClr>
                  </a:outerShdw>
                </a:effectLst>
              </a:rPr>
              <a:t>Webinar 2:</a:t>
            </a:r>
          </a:p>
        </p:txBody>
      </p:sp>
    </p:spTree>
    <p:extLst>
      <p:ext uri="{BB962C8B-B14F-4D97-AF65-F5344CB8AC3E}">
        <p14:creationId xmlns:p14="http://schemas.microsoft.com/office/powerpoint/2010/main" val="27959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8F6DC1F-9116-4111-8F58-6FEE4E71C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E4B1AE-C79F-4C53-9482-446EC01B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a:extLst>
              <a:ext uri="{FF2B5EF4-FFF2-40B4-BE49-F238E27FC236}">
                <a16:creationId xmlns:a16="http://schemas.microsoft.com/office/drawing/2014/main" id="{2DAA8DE2-599B-4BCC-B1C1-8F2991AF3C1D}"/>
              </a:ext>
            </a:extLst>
          </p:cNvPr>
          <p:cNvSpPr>
            <a:spLocks noGrp="1"/>
          </p:cNvSpPr>
          <p:nvPr>
            <p:ph type="title"/>
          </p:nvPr>
        </p:nvSpPr>
        <p:spPr>
          <a:xfrm>
            <a:off x="252919" y="1123837"/>
            <a:ext cx="2947482" cy="4601183"/>
          </a:xfrm>
        </p:spPr>
        <p:txBody>
          <a:bodyPr>
            <a:normAutofit/>
          </a:bodyPr>
          <a:lstStyle/>
          <a:p>
            <a:r>
              <a:rPr lang="en-CA" dirty="0"/>
              <a:t>Workforce</a:t>
            </a:r>
          </a:p>
        </p:txBody>
      </p:sp>
      <p:pic>
        <p:nvPicPr>
          <p:cNvPr id="2" name="Content Placeholder 1">
            <a:extLst>
              <a:ext uri="{FF2B5EF4-FFF2-40B4-BE49-F238E27FC236}">
                <a16:creationId xmlns:a16="http://schemas.microsoft.com/office/drawing/2014/main" id="{8B840BCE-D7DE-4A00-82ED-273B32C1C551}"/>
              </a:ext>
            </a:extLst>
          </p:cNvPr>
          <p:cNvPicPr>
            <a:picLocks noGrp="1" noChangeAspect="1"/>
          </p:cNvPicPr>
          <p:nvPr>
            <p:ph idx="1"/>
          </p:nvPr>
        </p:nvPicPr>
        <p:blipFill>
          <a:blip r:embed="rId3"/>
          <a:stretch>
            <a:fillRect/>
          </a:stretch>
        </p:blipFill>
        <p:spPr>
          <a:xfrm>
            <a:off x="4809288" y="1755778"/>
            <a:ext cx="2314323" cy="3410582"/>
          </a:xfrm>
          <a:prstGeom prst="rect">
            <a:avLst/>
          </a:prstGeom>
        </p:spPr>
      </p:pic>
      <p:pic>
        <p:nvPicPr>
          <p:cNvPr id="5" name="Picture 4">
            <a:extLst>
              <a:ext uri="{FF2B5EF4-FFF2-40B4-BE49-F238E27FC236}">
                <a16:creationId xmlns:a16="http://schemas.microsoft.com/office/drawing/2014/main" id="{04BA2303-9C6F-4149-A9BF-2750C82B581E}"/>
              </a:ext>
            </a:extLst>
          </p:cNvPr>
          <p:cNvPicPr>
            <a:picLocks noChangeAspect="1"/>
          </p:cNvPicPr>
          <p:nvPr/>
        </p:nvPicPr>
        <p:blipFill>
          <a:blip r:embed="rId4"/>
          <a:stretch/>
        </p:blipFill>
        <p:spPr>
          <a:xfrm flipH="1">
            <a:off x="7818120" y="1691640"/>
            <a:ext cx="3474720" cy="3474720"/>
          </a:xfrm>
          <a:prstGeom prst="rect">
            <a:avLst/>
          </a:prstGeom>
        </p:spPr>
      </p:pic>
      <p:sp>
        <p:nvSpPr>
          <p:cNvPr id="16" name="Rectangle 15">
            <a:extLst>
              <a:ext uri="{FF2B5EF4-FFF2-40B4-BE49-F238E27FC236}">
                <a16:creationId xmlns:a16="http://schemas.microsoft.com/office/drawing/2014/main" id="{7B9BC52A-979C-4CAD-A00D-2D6E821B2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CAD937E-7158-4328-A2D1-C753E64693E9}"/>
              </a:ext>
            </a:extLst>
          </p:cNvPr>
          <p:cNvPicPr>
            <a:picLocks noChangeAspect="1"/>
          </p:cNvPicPr>
          <p:nvPr/>
        </p:nvPicPr>
        <p:blipFill>
          <a:blip r:embed="rId5"/>
          <a:stretch>
            <a:fillRect/>
          </a:stretch>
        </p:blipFill>
        <p:spPr>
          <a:xfrm>
            <a:off x="3966615" y="1920615"/>
            <a:ext cx="3958711" cy="3057343"/>
          </a:xfrm>
          <a:prstGeom prst="rect">
            <a:avLst/>
          </a:prstGeom>
        </p:spPr>
      </p:pic>
    </p:spTree>
    <p:extLst>
      <p:ext uri="{BB962C8B-B14F-4D97-AF65-F5344CB8AC3E}">
        <p14:creationId xmlns:p14="http://schemas.microsoft.com/office/powerpoint/2010/main" val="359860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a:normAutofit/>
          </a:bodyPr>
          <a:lstStyle/>
          <a:p>
            <a:r>
              <a:rPr lang="en-CA" dirty="0"/>
              <a:t>Know Who You Serve and Why</a:t>
            </a:r>
            <a:br>
              <a:rPr lang="en-CA" dirty="0"/>
            </a:br>
            <a:br>
              <a:rPr lang="en-CA" dirty="0"/>
            </a:br>
            <a:r>
              <a:rPr lang="en-CA" dirty="0"/>
              <a:t>Creating Partnerships</a:t>
            </a:r>
            <a:br>
              <a:rPr lang="en-CA" dirty="0"/>
            </a:br>
            <a:br>
              <a:rPr lang="en-CA" dirty="0"/>
            </a:br>
            <a:r>
              <a:rPr lang="en-CA" i="1" dirty="0">
                <a:solidFill>
                  <a:schemeClr val="tx1"/>
                </a:solidFill>
              </a:rPr>
              <a:t>Workforce</a:t>
            </a:r>
          </a:p>
        </p:txBody>
      </p:sp>
      <p:graphicFrame>
        <p:nvGraphicFramePr>
          <p:cNvPr id="5" name="Content Placeholder 2">
            <a:extLst>
              <a:ext uri="{FF2B5EF4-FFF2-40B4-BE49-F238E27FC236}">
                <a16:creationId xmlns:a16="http://schemas.microsoft.com/office/drawing/2014/main" id="{8FD1E6E5-2567-42A9-A2BB-B53719BD0B5F}"/>
              </a:ext>
            </a:extLst>
          </p:cNvPr>
          <p:cNvGraphicFramePr>
            <a:graphicFrameLocks noGrp="1"/>
          </p:cNvGraphicFramePr>
          <p:nvPr>
            <p:ph idx="1"/>
            <p:extLst>
              <p:ext uri="{D42A27DB-BD31-4B8C-83A1-F6EECF244321}">
                <p14:modId xmlns:p14="http://schemas.microsoft.com/office/powerpoint/2010/main" val="242436579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67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0B12E-CF91-4AAC-B7A0-FA48719754C4}"/>
              </a:ext>
            </a:extLst>
          </p:cNvPr>
          <p:cNvSpPr>
            <a:spLocks noGrp="1"/>
          </p:cNvSpPr>
          <p:nvPr>
            <p:ph type="title"/>
          </p:nvPr>
        </p:nvSpPr>
        <p:spPr/>
        <p:txBody>
          <a:bodyPr/>
          <a:lstStyle/>
          <a:p>
            <a:r>
              <a:rPr lang="en-US" dirty="0"/>
              <a:t>Know Who You Serve and Why</a:t>
            </a:r>
            <a:br>
              <a:rPr lang="en-US" dirty="0"/>
            </a:br>
            <a:br>
              <a:rPr lang="en-US" dirty="0"/>
            </a:br>
            <a:r>
              <a:rPr lang="en-US" i="1" dirty="0">
                <a:solidFill>
                  <a:schemeClr val="tx1"/>
                </a:solidFill>
              </a:rPr>
              <a:t>Consider…</a:t>
            </a:r>
            <a:endParaRPr lang="en-CA" i="1" dirty="0">
              <a:solidFill>
                <a:schemeClr val="tx1"/>
              </a:solidFill>
            </a:endParaRPr>
          </a:p>
        </p:txBody>
      </p:sp>
      <p:sp>
        <p:nvSpPr>
          <p:cNvPr id="5" name="Content Placeholder 4">
            <a:extLst>
              <a:ext uri="{FF2B5EF4-FFF2-40B4-BE49-F238E27FC236}">
                <a16:creationId xmlns:a16="http://schemas.microsoft.com/office/drawing/2014/main" id="{593E369D-B819-4E66-B1C9-1EEE79530C76}"/>
              </a:ext>
            </a:extLst>
          </p:cNvPr>
          <p:cNvSpPr>
            <a:spLocks noGrp="1"/>
          </p:cNvSpPr>
          <p:nvPr>
            <p:ph idx="1"/>
          </p:nvPr>
        </p:nvSpPr>
        <p:spPr/>
        <p:txBody>
          <a:bodyPr/>
          <a:lstStyle/>
          <a:p>
            <a:r>
              <a:rPr lang="en-CA" dirty="0"/>
              <a:t>Service Delivery Chart results</a:t>
            </a:r>
          </a:p>
          <a:p>
            <a:r>
              <a:rPr lang="en-CA" dirty="0"/>
              <a:t>Literacy Service Planning meetings</a:t>
            </a:r>
          </a:p>
          <a:p>
            <a:r>
              <a:rPr lang="en-CA" dirty="0"/>
              <a:t>Discussions with the regional network and with Employment Training Consultants</a:t>
            </a:r>
          </a:p>
          <a:p>
            <a:r>
              <a:rPr lang="en-CA" dirty="0"/>
              <a:t>Analysis of year-end statistics</a:t>
            </a:r>
          </a:p>
          <a:p>
            <a:r>
              <a:rPr lang="en-CA" dirty="0"/>
              <a:t>Local Training Boards and Labour Market Information</a:t>
            </a:r>
          </a:p>
          <a:p>
            <a:r>
              <a:rPr lang="en-CA" dirty="0"/>
              <a:t>Information from Employment Services</a:t>
            </a:r>
          </a:p>
          <a:p>
            <a:pPr marL="0" indent="0">
              <a:buNone/>
            </a:pPr>
            <a:endParaRPr lang="en-CA" dirty="0"/>
          </a:p>
        </p:txBody>
      </p:sp>
    </p:spTree>
    <p:extLst>
      <p:ext uri="{BB962C8B-B14F-4D97-AF65-F5344CB8AC3E}">
        <p14:creationId xmlns:p14="http://schemas.microsoft.com/office/powerpoint/2010/main" val="52455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a:normAutofit/>
          </a:bodyPr>
          <a:lstStyle/>
          <a:p>
            <a:r>
              <a:rPr lang="en-CA" dirty="0"/>
              <a:t>Resourcing </a:t>
            </a:r>
            <a:br>
              <a:rPr lang="en-CA" dirty="0"/>
            </a:br>
            <a:br>
              <a:rPr lang="en-CA" dirty="0"/>
            </a:br>
            <a:r>
              <a:rPr lang="en-CA" i="1" dirty="0"/>
              <a:t>Workforce</a:t>
            </a:r>
          </a:p>
        </p:txBody>
      </p:sp>
      <p:graphicFrame>
        <p:nvGraphicFramePr>
          <p:cNvPr id="5" name="Content Placeholder 2">
            <a:extLst>
              <a:ext uri="{FF2B5EF4-FFF2-40B4-BE49-F238E27FC236}">
                <a16:creationId xmlns:a16="http://schemas.microsoft.com/office/drawing/2014/main" id="{3D137AB5-B243-4F9D-B18C-6F6D70005C11}"/>
              </a:ext>
            </a:extLst>
          </p:cNvPr>
          <p:cNvGraphicFramePr>
            <a:graphicFrameLocks noGrp="1"/>
          </p:cNvGraphicFramePr>
          <p:nvPr>
            <p:ph idx="1"/>
            <p:extLst>
              <p:ext uri="{D42A27DB-BD31-4B8C-83A1-F6EECF244321}">
                <p14:modId xmlns:p14="http://schemas.microsoft.com/office/powerpoint/2010/main" val="1568929026"/>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473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CCA-2097-4DE8-976F-59B874828090}"/>
              </a:ext>
            </a:extLst>
          </p:cNvPr>
          <p:cNvSpPr>
            <a:spLocks noGrp="1"/>
          </p:cNvSpPr>
          <p:nvPr>
            <p:ph type="title"/>
          </p:nvPr>
        </p:nvSpPr>
        <p:spPr/>
        <p:txBody>
          <a:bodyPr/>
          <a:lstStyle/>
          <a:p>
            <a:r>
              <a:rPr lang="en-CA" dirty="0"/>
              <a:t>Resourcing Workforce</a:t>
            </a:r>
            <a:br>
              <a:rPr lang="en-CA" dirty="0"/>
            </a:br>
            <a:br>
              <a:rPr lang="en-CA" dirty="0"/>
            </a:br>
            <a:r>
              <a:rPr lang="en-CA" b="1" i="1" dirty="0">
                <a:solidFill>
                  <a:schemeClr val="tx1"/>
                </a:solidFill>
              </a:rPr>
              <a:t>Consider…</a:t>
            </a:r>
          </a:p>
        </p:txBody>
      </p:sp>
      <p:sp>
        <p:nvSpPr>
          <p:cNvPr id="3" name="Content Placeholder 2">
            <a:extLst>
              <a:ext uri="{FF2B5EF4-FFF2-40B4-BE49-F238E27FC236}">
                <a16:creationId xmlns:a16="http://schemas.microsoft.com/office/drawing/2014/main" id="{AAD41640-3660-46F8-B7C0-5A8AC56F4A02}"/>
              </a:ext>
            </a:extLst>
          </p:cNvPr>
          <p:cNvSpPr>
            <a:spLocks noGrp="1"/>
          </p:cNvSpPr>
          <p:nvPr>
            <p:ph idx="1"/>
          </p:nvPr>
        </p:nvSpPr>
        <p:spPr/>
        <p:txBody>
          <a:bodyPr/>
          <a:lstStyle/>
          <a:p>
            <a:r>
              <a:rPr lang="en-CA" dirty="0"/>
              <a:t>Know your goal paths</a:t>
            </a:r>
          </a:p>
          <a:p>
            <a:r>
              <a:rPr lang="en-CA" dirty="0"/>
              <a:t>Find appropriate resources</a:t>
            </a:r>
          </a:p>
          <a:p>
            <a:r>
              <a:rPr lang="en-CA" dirty="0"/>
              <a:t>Modify resources as required</a:t>
            </a:r>
          </a:p>
        </p:txBody>
      </p:sp>
    </p:spTree>
    <p:extLst>
      <p:ext uri="{BB962C8B-B14F-4D97-AF65-F5344CB8AC3E}">
        <p14:creationId xmlns:p14="http://schemas.microsoft.com/office/powerpoint/2010/main" val="804098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a:normAutofit/>
          </a:bodyPr>
          <a:lstStyle/>
          <a:p>
            <a:r>
              <a:rPr lang="en-CA" dirty="0"/>
              <a:t>Costing</a:t>
            </a:r>
            <a:br>
              <a:rPr lang="en-CA" dirty="0"/>
            </a:br>
            <a:br>
              <a:rPr lang="en-CA" dirty="0"/>
            </a:br>
            <a:r>
              <a:rPr lang="en-CA" i="1" dirty="0">
                <a:solidFill>
                  <a:schemeClr val="tx1"/>
                </a:solidFill>
              </a:rPr>
              <a:t>Workforce</a:t>
            </a:r>
          </a:p>
        </p:txBody>
      </p:sp>
      <p:graphicFrame>
        <p:nvGraphicFramePr>
          <p:cNvPr id="5" name="Content Placeholder 2">
            <a:extLst>
              <a:ext uri="{FF2B5EF4-FFF2-40B4-BE49-F238E27FC236}">
                <a16:creationId xmlns:a16="http://schemas.microsoft.com/office/drawing/2014/main" id="{E14A0653-A7E9-47EC-BC7C-383EDE55A517}"/>
              </a:ext>
            </a:extLst>
          </p:cNvPr>
          <p:cNvGraphicFramePr>
            <a:graphicFrameLocks noGrp="1"/>
          </p:cNvGraphicFramePr>
          <p:nvPr>
            <p:ph idx="1"/>
            <p:extLst>
              <p:ext uri="{D42A27DB-BD31-4B8C-83A1-F6EECF244321}">
                <p14:modId xmlns:p14="http://schemas.microsoft.com/office/powerpoint/2010/main" val="212168451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9711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B23C2B-2054-4D8B-9E98-9190F8E05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797B5BC-9873-45F9-97D6-298FB5AF08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FCE2F69-4B63-4B59-8DF3-5A42076C1533}"/>
              </a:ext>
            </a:extLst>
          </p:cNvPr>
          <p:cNvSpPr>
            <a:spLocks noGrp="1"/>
          </p:cNvSpPr>
          <p:nvPr>
            <p:ph type="title"/>
          </p:nvPr>
        </p:nvSpPr>
        <p:spPr>
          <a:xfrm>
            <a:off x="494260" y="1683144"/>
            <a:ext cx="2774922" cy="3491712"/>
          </a:xfrm>
        </p:spPr>
        <p:txBody>
          <a:bodyPr>
            <a:normAutofit/>
          </a:bodyPr>
          <a:lstStyle/>
          <a:p>
            <a:r>
              <a:rPr lang="en-CA" dirty="0"/>
              <a:t>Costing Workforce</a:t>
            </a:r>
            <a:br>
              <a:rPr lang="en-CA" dirty="0"/>
            </a:br>
            <a:br>
              <a:rPr lang="en-CA" dirty="0"/>
            </a:br>
            <a:r>
              <a:rPr lang="en-CA" i="1" dirty="0">
                <a:solidFill>
                  <a:schemeClr val="tx1"/>
                </a:solidFill>
              </a:rPr>
              <a:t>Consider…</a:t>
            </a:r>
          </a:p>
        </p:txBody>
      </p:sp>
      <p:sp>
        <p:nvSpPr>
          <p:cNvPr id="3" name="Content Placeholder 2">
            <a:extLst>
              <a:ext uri="{FF2B5EF4-FFF2-40B4-BE49-F238E27FC236}">
                <a16:creationId xmlns:a16="http://schemas.microsoft.com/office/drawing/2014/main" id="{0B535B6C-6109-44B7-84C1-557B4346EBDC}"/>
              </a:ext>
            </a:extLst>
          </p:cNvPr>
          <p:cNvSpPr>
            <a:spLocks noGrp="1"/>
          </p:cNvSpPr>
          <p:nvPr>
            <p:ph idx="1"/>
          </p:nvPr>
        </p:nvSpPr>
        <p:spPr>
          <a:xfrm>
            <a:off x="4361606" y="1683143"/>
            <a:ext cx="6627377" cy="3491713"/>
          </a:xfrm>
        </p:spPr>
        <p:txBody>
          <a:bodyPr>
            <a:normAutofit/>
          </a:bodyPr>
          <a:lstStyle/>
          <a:p>
            <a:r>
              <a:rPr lang="en-CA" dirty="0"/>
              <a:t>Research</a:t>
            </a:r>
          </a:p>
          <a:p>
            <a:r>
              <a:rPr lang="en-CA" dirty="0"/>
              <a:t>Curriculum development</a:t>
            </a:r>
          </a:p>
          <a:p>
            <a:r>
              <a:rPr lang="en-CA" dirty="0"/>
              <a:t>Human resources</a:t>
            </a:r>
          </a:p>
          <a:p>
            <a:r>
              <a:rPr lang="en-CA" dirty="0"/>
              <a:t>Equipment needs</a:t>
            </a:r>
          </a:p>
        </p:txBody>
      </p:sp>
      <p:sp>
        <p:nvSpPr>
          <p:cNvPr id="12" name="Freeform: Shape 11">
            <a:extLst>
              <a:ext uri="{FF2B5EF4-FFF2-40B4-BE49-F238E27FC236}">
                <a16:creationId xmlns:a16="http://schemas.microsoft.com/office/drawing/2014/main" id="{665C2FCD-09A4-4B4B-AA73-F330DFE91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6154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F37826C-4A8B-4AA5-BE8C-A755B1970A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BFB47C81-5765-4486-9BD1-E0EB32F4A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A7335839-C047-457D-8E0C-E4268E6E32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1DDCC3-00A5-4610-994F-904F20C8E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300114"/>
            <a:ext cx="4053525" cy="4257773"/>
          </a:xfrm>
          <a:prstGeom prst="rect">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334557" y="1653703"/>
            <a:ext cx="3361953" cy="2470488"/>
          </a:xfrm>
        </p:spPr>
        <p:txBody>
          <a:bodyPr vert="horz" lIns="91440" tIns="45720" rIns="91440" bIns="45720" rtlCol="0" anchor="b">
            <a:normAutofit/>
          </a:bodyPr>
          <a:lstStyle/>
          <a:p>
            <a:r>
              <a:rPr lang="en-US" sz="4400" spc="-100">
                <a:solidFill>
                  <a:schemeClr val="bg1"/>
                </a:solidFill>
              </a:rPr>
              <a:t>Workplace</a:t>
            </a:r>
          </a:p>
        </p:txBody>
      </p:sp>
      <p:pic>
        <p:nvPicPr>
          <p:cNvPr id="6" name="Content Placeholder 5">
            <a:extLst>
              <a:ext uri="{FF2B5EF4-FFF2-40B4-BE49-F238E27FC236}">
                <a16:creationId xmlns:a16="http://schemas.microsoft.com/office/drawing/2014/main" id="{87C6C702-F0C3-487B-9518-6473F7F3672C}"/>
              </a:ext>
            </a:extLst>
          </p:cNvPr>
          <p:cNvPicPr>
            <a:picLocks noGrp="1" noChangeAspect="1"/>
          </p:cNvPicPr>
          <p:nvPr>
            <p:ph idx="1"/>
          </p:nvPr>
        </p:nvPicPr>
        <p:blipFill>
          <a:blip r:embed="rId3"/>
          <a:stretch>
            <a:fillRect/>
          </a:stretch>
        </p:blipFill>
        <p:spPr>
          <a:xfrm>
            <a:off x="4487334" y="701611"/>
            <a:ext cx="7061200" cy="5454777"/>
          </a:xfrm>
          <a:prstGeom prst="rect">
            <a:avLst/>
          </a:prstGeom>
        </p:spPr>
      </p:pic>
    </p:spTree>
    <p:extLst>
      <p:ext uri="{BB962C8B-B14F-4D97-AF65-F5344CB8AC3E}">
        <p14:creationId xmlns:p14="http://schemas.microsoft.com/office/powerpoint/2010/main" val="3092417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9B86EB1B-4B55-4579-97FA-337EE5CFA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DFFECBC-3365-4A8E-B5C9-F04909FEC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4642228" cy="53309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F47A2B3-2B39-46E3-8EE2-71EDF0897FD2}"/>
              </a:ext>
            </a:extLst>
          </p:cNvPr>
          <p:cNvSpPr>
            <a:spLocks noGrp="1"/>
          </p:cNvSpPr>
          <p:nvPr>
            <p:ph type="title"/>
          </p:nvPr>
        </p:nvSpPr>
        <p:spPr>
          <a:xfrm>
            <a:off x="289249" y="1123837"/>
            <a:ext cx="4016116" cy="1255469"/>
          </a:xfrm>
        </p:spPr>
        <p:txBody>
          <a:bodyPr vert="horz" lIns="91440" tIns="45720" rIns="91440" bIns="45720" rtlCol="0">
            <a:normAutofit/>
          </a:bodyPr>
          <a:lstStyle/>
          <a:p>
            <a:r>
              <a:rPr lang="en-US" spc="-100">
                <a:solidFill>
                  <a:schemeClr val="tx1"/>
                </a:solidFill>
              </a:rPr>
              <a:t>Reality Check</a:t>
            </a:r>
          </a:p>
        </p:txBody>
      </p:sp>
      <p:sp>
        <p:nvSpPr>
          <p:cNvPr id="19" name="Content Placeholder 18">
            <a:extLst>
              <a:ext uri="{FF2B5EF4-FFF2-40B4-BE49-F238E27FC236}">
                <a16:creationId xmlns:a16="http://schemas.microsoft.com/office/drawing/2014/main" id="{1530FC93-C7DA-44C3-B2D8-CF0EFF86E480}"/>
              </a:ext>
            </a:extLst>
          </p:cNvPr>
          <p:cNvSpPr>
            <a:spLocks noGrp="1"/>
          </p:cNvSpPr>
          <p:nvPr>
            <p:ph idx="1"/>
          </p:nvPr>
        </p:nvSpPr>
        <p:spPr>
          <a:xfrm>
            <a:off x="289249" y="2510395"/>
            <a:ext cx="4016116" cy="3274586"/>
          </a:xfrm>
        </p:spPr>
        <p:txBody>
          <a:bodyPr anchor="t">
            <a:normAutofit/>
          </a:bodyPr>
          <a:lstStyle/>
          <a:p>
            <a:pPr>
              <a:buClr>
                <a:srgbClr val="DF9B68"/>
              </a:buClr>
            </a:pPr>
            <a:r>
              <a:rPr lang="en-US" dirty="0"/>
              <a:t>Consider your agency strengths</a:t>
            </a:r>
          </a:p>
          <a:p>
            <a:pPr>
              <a:buClr>
                <a:srgbClr val="DF9B68"/>
              </a:buClr>
            </a:pPr>
            <a:r>
              <a:rPr lang="en-US" dirty="0"/>
              <a:t>Know your community</a:t>
            </a:r>
          </a:p>
          <a:p>
            <a:pPr>
              <a:buClr>
                <a:srgbClr val="DF9B68"/>
              </a:buClr>
            </a:pPr>
            <a:r>
              <a:rPr lang="en-US" dirty="0"/>
              <a:t>Know other LBS programs’ capacity</a:t>
            </a:r>
          </a:p>
          <a:p>
            <a:pPr>
              <a:buClr>
                <a:srgbClr val="DF9B68"/>
              </a:buClr>
            </a:pPr>
            <a:r>
              <a:rPr lang="en-US" dirty="0"/>
              <a:t>It’s OK to say “no” - say it with confidence</a:t>
            </a:r>
          </a:p>
          <a:p>
            <a:pPr>
              <a:buClr>
                <a:srgbClr val="DF9B68"/>
              </a:buClr>
            </a:pPr>
            <a:endParaRPr lang="en-US" dirty="0"/>
          </a:p>
        </p:txBody>
      </p:sp>
      <p:pic>
        <p:nvPicPr>
          <p:cNvPr id="4" name="Content Placeholder 3">
            <a:extLst>
              <a:ext uri="{FF2B5EF4-FFF2-40B4-BE49-F238E27FC236}">
                <a16:creationId xmlns:a16="http://schemas.microsoft.com/office/drawing/2014/main" id="{F6423CF6-723E-4E70-90EE-FD80BED03E69}"/>
              </a:ext>
            </a:extLst>
          </p:cNvPr>
          <p:cNvPicPr>
            <a:picLocks noChangeAspect="1"/>
          </p:cNvPicPr>
          <p:nvPr/>
        </p:nvPicPr>
        <p:blipFill>
          <a:blip r:embed="rId3"/>
          <a:stretch>
            <a:fillRect/>
          </a:stretch>
        </p:blipFill>
        <p:spPr>
          <a:xfrm>
            <a:off x="5543675" y="643467"/>
            <a:ext cx="5571066" cy="5571066"/>
          </a:xfrm>
          <a:prstGeom prst="rect">
            <a:avLst/>
          </a:prstGeom>
        </p:spPr>
      </p:pic>
    </p:spTree>
    <p:extLst>
      <p:ext uri="{BB962C8B-B14F-4D97-AF65-F5344CB8AC3E}">
        <p14:creationId xmlns:p14="http://schemas.microsoft.com/office/powerpoint/2010/main" val="87154148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4AE898F-D367-43CB-8149-7F3810C1F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5667154B-AC93-4B1E-94B8-A22FD20CE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Understanding the Environment</a:t>
            </a:r>
            <a:br>
              <a:rPr lang="en-US" sz="3600" dirty="0"/>
            </a:br>
            <a:br>
              <a:rPr lang="en-US" sz="3600" dirty="0"/>
            </a:br>
            <a:r>
              <a:rPr lang="en-US" sz="3600" i="1" dirty="0"/>
              <a:t>Workplace</a:t>
            </a:r>
          </a:p>
        </p:txBody>
      </p:sp>
      <p:graphicFrame>
        <p:nvGraphicFramePr>
          <p:cNvPr id="8" name="Content Placeholder 4">
            <a:extLst>
              <a:ext uri="{FF2B5EF4-FFF2-40B4-BE49-F238E27FC236}">
                <a16:creationId xmlns:a16="http://schemas.microsoft.com/office/drawing/2014/main" id="{AC95AE7F-759A-4759-89DB-9D866F80D1BB}"/>
              </a:ext>
            </a:extLst>
          </p:cNvPr>
          <p:cNvGraphicFramePr/>
          <p:nvPr>
            <p:extLst>
              <p:ext uri="{D42A27DB-BD31-4B8C-83A1-F6EECF244321}">
                <p14:modId xmlns:p14="http://schemas.microsoft.com/office/powerpoint/2010/main" val="1768724579"/>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23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933738F-F83C-4B87-B2FE-47C89029B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bstract blurred public library with bookshelves">
            <a:extLst>
              <a:ext uri="{FF2B5EF4-FFF2-40B4-BE49-F238E27FC236}">
                <a16:creationId xmlns:a16="http://schemas.microsoft.com/office/drawing/2014/main" id="{5D7A6CD3-06E7-4211-995E-D037680FC27E}"/>
              </a:ext>
            </a:extLst>
          </p:cNvPr>
          <p:cNvPicPr>
            <a:picLocks noChangeAspect="1"/>
          </p:cNvPicPr>
          <p:nvPr/>
        </p:nvPicPr>
        <p:blipFill rotWithShape="1">
          <a:blip r:embed="rId3"/>
          <a:srcRect t="1300" r="-1" b="14409"/>
          <a:stretch/>
        </p:blipFill>
        <p:spPr>
          <a:xfrm>
            <a:off x="1524" y="10"/>
            <a:ext cx="12188952" cy="6857990"/>
          </a:xfrm>
          <a:prstGeom prst="rect">
            <a:avLst/>
          </a:prstGeom>
        </p:spPr>
      </p:pic>
      <p:sp>
        <p:nvSpPr>
          <p:cNvPr id="12" name="Rectangle 11">
            <a:extLst>
              <a:ext uri="{FF2B5EF4-FFF2-40B4-BE49-F238E27FC236}">
                <a16:creationId xmlns:a16="http://schemas.microsoft.com/office/drawing/2014/main" id="{19BF0EFF-1CF1-4170-85D9-F374F80C89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rgbClr val="77655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1F36D8-DDB0-407B-A881-4378C1EDA1C9}"/>
              </a:ext>
            </a:extLst>
          </p:cNvPr>
          <p:cNvSpPr>
            <a:spLocks noGrp="1"/>
          </p:cNvSpPr>
          <p:nvPr>
            <p:ph type="title"/>
          </p:nvPr>
        </p:nvSpPr>
        <p:spPr>
          <a:xfrm>
            <a:off x="252919" y="1123837"/>
            <a:ext cx="2947482" cy="1283461"/>
          </a:xfrm>
        </p:spPr>
        <p:txBody>
          <a:bodyPr anchor="b">
            <a:normAutofit/>
          </a:bodyPr>
          <a:lstStyle/>
          <a:p>
            <a:r>
              <a:rPr lang="en-CA" sz="2800"/>
              <a:t>Welcome!</a:t>
            </a:r>
          </a:p>
        </p:txBody>
      </p:sp>
      <p:sp>
        <p:nvSpPr>
          <p:cNvPr id="4" name="Content Placeholder 3">
            <a:extLst>
              <a:ext uri="{FF2B5EF4-FFF2-40B4-BE49-F238E27FC236}">
                <a16:creationId xmlns:a16="http://schemas.microsoft.com/office/drawing/2014/main" id="{0B1A3F18-CCC5-4979-90B5-9F0C8AE6E18B}"/>
              </a:ext>
            </a:extLst>
          </p:cNvPr>
          <p:cNvSpPr>
            <a:spLocks noGrp="1"/>
          </p:cNvSpPr>
          <p:nvPr>
            <p:ph idx="1"/>
          </p:nvPr>
        </p:nvSpPr>
        <p:spPr>
          <a:xfrm>
            <a:off x="252920" y="2407298"/>
            <a:ext cx="2947482" cy="3498980"/>
          </a:xfrm>
        </p:spPr>
        <p:txBody>
          <a:bodyPr anchor="t">
            <a:normAutofit/>
          </a:bodyPr>
          <a:lstStyle/>
          <a:p>
            <a:pPr marL="0" indent="0">
              <a:buNone/>
            </a:pPr>
            <a:r>
              <a:rPr lang="en-CA" sz="1500" b="1">
                <a:solidFill>
                  <a:schemeClr val="bg1"/>
                </a:solidFill>
              </a:rPr>
              <a:t>Partners</a:t>
            </a:r>
          </a:p>
          <a:p>
            <a:pPr marL="0" indent="0">
              <a:buNone/>
            </a:pPr>
            <a:r>
              <a:rPr lang="fr-FR" sz="1500">
                <a:solidFill>
                  <a:schemeClr val="bg1"/>
                </a:solidFill>
              </a:rPr>
              <a:t>Coalition Ontarienne De Formation Des Adultes</a:t>
            </a:r>
          </a:p>
          <a:p>
            <a:pPr marL="0" indent="0">
              <a:buNone/>
            </a:pPr>
            <a:r>
              <a:rPr lang="fr-FR" sz="1500">
                <a:solidFill>
                  <a:schemeClr val="bg1"/>
                </a:solidFill>
              </a:rPr>
              <a:t>Contact North</a:t>
            </a:r>
          </a:p>
          <a:p>
            <a:pPr marL="0" indent="0">
              <a:buNone/>
            </a:pPr>
            <a:r>
              <a:rPr lang="en-CA" sz="1500">
                <a:solidFill>
                  <a:schemeClr val="bg1"/>
                </a:solidFill>
              </a:rPr>
              <a:t>Literacy Network of Durham Region</a:t>
            </a:r>
          </a:p>
          <a:p>
            <a:pPr marL="0" indent="0">
              <a:buNone/>
            </a:pPr>
            <a:r>
              <a:rPr lang="en-CA" sz="1500">
                <a:solidFill>
                  <a:schemeClr val="bg1"/>
                </a:solidFill>
              </a:rPr>
              <a:t>Literacy Northwest</a:t>
            </a:r>
          </a:p>
          <a:p>
            <a:pPr marL="0" indent="0">
              <a:buNone/>
            </a:pPr>
            <a:r>
              <a:rPr lang="en-CA" sz="1500">
                <a:solidFill>
                  <a:schemeClr val="bg1"/>
                </a:solidFill>
              </a:rPr>
              <a:t>Literacy Link Niagara</a:t>
            </a:r>
          </a:p>
          <a:p>
            <a:pPr marL="0" indent="0">
              <a:buNone/>
            </a:pPr>
            <a:r>
              <a:rPr lang="en-CA" sz="1500">
                <a:solidFill>
                  <a:schemeClr val="bg1"/>
                </a:solidFill>
              </a:rPr>
              <a:t>Literacy Link South Central</a:t>
            </a:r>
          </a:p>
          <a:p>
            <a:pPr marL="0" indent="0">
              <a:buNone/>
            </a:pPr>
            <a:r>
              <a:rPr lang="en-US" sz="1500">
                <a:solidFill>
                  <a:schemeClr val="bg1"/>
                </a:solidFill>
              </a:rPr>
              <a:t>Rideau Ottawa Valley Learning Network</a:t>
            </a:r>
          </a:p>
          <a:p>
            <a:pPr marL="0" indent="0">
              <a:buNone/>
            </a:pPr>
            <a:endParaRPr lang="en-CA" sz="1500">
              <a:solidFill>
                <a:schemeClr val="bg1"/>
              </a:solidFill>
            </a:endParaRPr>
          </a:p>
          <a:p>
            <a:endParaRPr lang="en-CA" sz="1500">
              <a:solidFill>
                <a:schemeClr val="bg1"/>
              </a:solidFill>
            </a:endParaRPr>
          </a:p>
        </p:txBody>
      </p:sp>
      <p:sp>
        <p:nvSpPr>
          <p:cNvPr id="14" name="Rectangle 13">
            <a:extLst>
              <a:ext uri="{FF2B5EF4-FFF2-40B4-BE49-F238E27FC236}">
                <a16:creationId xmlns:a16="http://schemas.microsoft.com/office/drawing/2014/main" id="{3D59E22E-2E4E-400B-B6CD-86ED04367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85073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4AE898F-D367-43CB-8149-7F3810C1F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667154B-AC93-4B1E-94B8-A22FD20CE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9C189FC-4307-43C2-B618-E64F2D726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B3868B5-131D-48CB-B4D4-70C2C4E80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40B505C-E06B-458A-8E08-02E8FD86B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89A4A5-15EB-46BD-8BE3-48D03F6CC8DC}"/>
              </a:ext>
            </a:extLst>
          </p:cNvPr>
          <p:cNvSpPr>
            <a:spLocks noGrp="1"/>
          </p:cNvSpPr>
          <p:nvPr>
            <p:ph type="title"/>
          </p:nvPr>
        </p:nvSpPr>
        <p:spPr>
          <a:xfrm>
            <a:off x="8389648" y="1123837"/>
            <a:ext cx="2947482" cy="4601183"/>
          </a:xfrm>
        </p:spPr>
        <p:txBody>
          <a:bodyPr vert="horz" lIns="91440" tIns="45720" rIns="91440" bIns="45720" rtlCol="0" anchor="ctr">
            <a:normAutofit/>
          </a:bodyPr>
          <a:lstStyle/>
          <a:p>
            <a:r>
              <a:rPr lang="en-US" sz="3600" dirty="0"/>
              <a:t>Understanding the Environment</a:t>
            </a:r>
            <a:br>
              <a:rPr lang="en-US" sz="3600" dirty="0"/>
            </a:br>
            <a:br>
              <a:rPr lang="en-US" sz="3600" dirty="0"/>
            </a:br>
            <a:r>
              <a:rPr lang="en-US" sz="3600" i="1" dirty="0">
                <a:solidFill>
                  <a:schemeClr val="bg1"/>
                </a:solidFill>
              </a:rPr>
              <a:t>LBS transferable skills…</a:t>
            </a:r>
          </a:p>
        </p:txBody>
      </p:sp>
      <p:sp>
        <p:nvSpPr>
          <p:cNvPr id="21" name="Rectangle 20">
            <a:extLst>
              <a:ext uri="{FF2B5EF4-FFF2-40B4-BE49-F238E27FC236}">
                <a16:creationId xmlns:a16="http://schemas.microsoft.com/office/drawing/2014/main" id="{6FFD3F97-E2B9-4CC6-8504-5732EF438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3">
            <a:extLst>
              <a:ext uri="{FF2B5EF4-FFF2-40B4-BE49-F238E27FC236}">
                <a16:creationId xmlns:a16="http://schemas.microsoft.com/office/drawing/2014/main" id="{96B78172-9996-42A8-BE17-43BEAB958ADA}"/>
              </a:ext>
            </a:extLst>
          </p:cNvPr>
          <p:cNvGraphicFramePr/>
          <p:nvPr>
            <p:extLst>
              <p:ext uri="{D42A27DB-BD31-4B8C-83A1-F6EECF244321}">
                <p14:modId xmlns:p14="http://schemas.microsoft.com/office/powerpoint/2010/main" val="361094537"/>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4457141"/>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a:normAutofit/>
          </a:bodyPr>
          <a:lstStyle/>
          <a:p>
            <a:r>
              <a:rPr lang="en-CA" dirty="0"/>
              <a:t>Garnering Support</a:t>
            </a:r>
            <a:br>
              <a:rPr lang="en-CA" dirty="0"/>
            </a:br>
            <a:br>
              <a:rPr lang="en-CA" dirty="0"/>
            </a:br>
            <a:r>
              <a:rPr lang="en-CA" i="1" dirty="0"/>
              <a:t>Workplace</a:t>
            </a:r>
          </a:p>
        </p:txBody>
      </p:sp>
      <p:graphicFrame>
        <p:nvGraphicFramePr>
          <p:cNvPr id="5" name="Content Placeholder 2">
            <a:extLst>
              <a:ext uri="{FF2B5EF4-FFF2-40B4-BE49-F238E27FC236}">
                <a16:creationId xmlns:a16="http://schemas.microsoft.com/office/drawing/2014/main" id="{660987E9-F2DF-4F76-8418-9B0D25D02C6F}"/>
              </a:ext>
            </a:extLst>
          </p:cNvPr>
          <p:cNvGraphicFramePr>
            <a:graphicFrameLocks noGrp="1"/>
          </p:cNvGraphicFramePr>
          <p:nvPr>
            <p:ph idx="1"/>
            <p:extLst>
              <p:ext uri="{D42A27DB-BD31-4B8C-83A1-F6EECF244321}">
                <p14:modId xmlns:p14="http://schemas.microsoft.com/office/powerpoint/2010/main" val="1926830427"/>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6331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9">
            <a:extLst>
              <a:ext uri="{FF2B5EF4-FFF2-40B4-BE49-F238E27FC236}">
                <a16:creationId xmlns:a16="http://schemas.microsoft.com/office/drawing/2014/main" id="{A4AE898F-D367-43CB-8149-7F3810C1F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11">
            <a:extLst>
              <a:ext uri="{FF2B5EF4-FFF2-40B4-BE49-F238E27FC236}">
                <a16:creationId xmlns:a16="http://schemas.microsoft.com/office/drawing/2014/main" id="{5667154B-AC93-4B1E-94B8-A22FD20CE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3">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3391AA-4519-467D-A158-75671FD48540}"/>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a:t>Garnering Support</a:t>
            </a:r>
            <a:br>
              <a:rPr lang="en-US" sz="3600"/>
            </a:br>
            <a:br>
              <a:rPr lang="en-US" sz="3600"/>
            </a:br>
            <a:r>
              <a:rPr lang="en-US" sz="3600" i="1"/>
              <a:t>LBS transferable skills…</a:t>
            </a:r>
          </a:p>
        </p:txBody>
      </p:sp>
      <p:graphicFrame>
        <p:nvGraphicFramePr>
          <p:cNvPr id="25" name="Content Placeholder 2">
            <a:extLst>
              <a:ext uri="{FF2B5EF4-FFF2-40B4-BE49-F238E27FC236}">
                <a16:creationId xmlns:a16="http://schemas.microsoft.com/office/drawing/2014/main" id="{25BE637C-1EE6-407F-AE6B-A3BF3495B09D}"/>
              </a:ext>
            </a:extLst>
          </p:cNvPr>
          <p:cNvGraphicFramePr/>
          <p:nvPr>
            <p:extLst>
              <p:ext uri="{D42A27DB-BD31-4B8C-83A1-F6EECF244321}">
                <p14:modId xmlns:p14="http://schemas.microsoft.com/office/powerpoint/2010/main" val="68158514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577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73E8B8D-BC69-4324-865A-D71ADE8AF461}"/>
              </a:ext>
            </a:extLst>
          </p:cNvPr>
          <p:cNvSpPr>
            <a:spLocks noGrp="1"/>
          </p:cNvSpPr>
          <p:nvPr>
            <p:ph type="title"/>
          </p:nvPr>
        </p:nvSpPr>
        <p:spPr>
          <a:xfrm>
            <a:off x="252919" y="1123837"/>
            <a:ext cx="2947482" cy="4601183"/>
          </a:xfrm>
        </p:spPr>
        <p:txBody>
          <a:bodyPr>
            <a:normAutofit/>
          </a:bodyPr>
          <a:lstStyle/>
          <a:p>
            <a:r>
              <a:rPr lang="en-CA" dirty="0"/>
              <a:t>Seeking Professional Development</a:t>
            </a:r>
            <a:br>
              <a:rPr lang="en-CA" dirty="0"/>
            </a:br>
            <a:br>
              <a:rPr lang="en-CA" dirty="0"/>
            </a:br>
            <a:r>
              <a:rPr lang="en-CA" i="1" dirty="0"/>
              <a:t>Workplace</a:t>
            </a:r>
          </a:p>
        </p:txBody>
      </p:sp>
      <p:graphicFrame>
        <p:nvGraphicFramePr>
          <p:cNvPr id="12" name="Content Placeholder 2">
            <a:extLst>
              <a:ext uri="{FF2B5EF4-FFF2-40B4-BE49-F238E27FC236}">
                <a16:creationId xmlns:a16="http://schemas.microsoft.com/office/drawing/2014/main" id="{08D2A95A-886E-468A-B8B2-83334EFA85FC}"/>
              </a:ext>
            </a:extLst>
          </p:cNvPr>
          <p:cNvGraphicFramePr>
            <a:graphicFrameLocks noGrp="1"/>
          </p:cNvGraphicFramePr>
          <p:nvPr>
            <p:ph idx="1"/>
            <p:extLst>
              <p:ext uri="{D42A27DB-BD31-4B8C-83A1-F6EECF244321}">
                <p14:modId xmlns:p14="http://schemas.microsoft.com/office/powerpoint/2010/main" val="3912776029"/>
              </p:ext>
            </p:extLst>
          </p:nvPr>
        </p:nvGraphicFramePr>
        <p:xfrm>
          <a:off x="4110735" y="762000"/>
          <a:ext cx="7104549" cy="3562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09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4AE898F-D367-43CB-8149-7F3810C1F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1">
            <a:extLst>
              <a:ext uri="{FF2B5EF4-FFF2-40B4-BE49-F238E27FC236}">
                <a16:creationId xmlns:a16="http://schemas.microsoft.com/office/drawing/2014/main" id="{5667154B-AC93-4B1E-94B8-A22FD20CE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1A2C02E-4C4C-4FC6-978D-7FEDB818AE88}"/>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sz="3600" dirty="0"/>
              <a:t>Professional Development</a:t>
            </a:r>
            <a:br>
              <a:rPr lang="en-US" sz="3600" dirty="0"/>
            </a:br>
            <a:br>
              <a:rPr lang="en-US" sz="3600" dirty="0"/>
            </a:br>
            <a:r>
              <a:rPr lang="en-US" sz="3600" i="1" dirty="0">
                <a:solidFill>
                  <a:schemeClr val="tx1"/>
                </a:solidFill>
              </a:rPr>
              <a:t>LBS transferable skills…</a:t>
            </a:r>
          </a:p>
        </p:txBody>
      </p:sp>
      <p:graphicFrame>
        <p:nvGraphicFramePr>
          <p:cNvPr id="16" name="Content Placeholder 2">
            <a:extLst>
              <a:ext uri="{FF2B5EF4-FFF2-40B4-BE49-F238E27FC236}">
                <a16:creationId xmlns:a16="http://schemas.microsoft.com/office/drawing/2014/main" id="{7C23C6F2-291D-4DE9-B90D-8AD385D65856}"/>
              </a:ext>
            </a:extLst>
          </p:cNvPr>
          <p:cNvGraphicFramePr/>
          <p:nvPr>
            <p:extLst>
              <p:ext uri="{D42A27DB-BD31-4B8C-83A1-F6EECF244321}">
                <p14:modId xmlns:p14="http://schemas.microsoft.com/office/powerpoint/2010/main" val="303071486"/>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52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68D8C5A-D6A8-4B82-A915-65B3BE9D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A4306A5-A549-4C0D-A7D2-34D4D4A996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488E6146-1C0A-4739-84A4-CE454A7B2A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ight bulb on yellow background with sketched light beams and cord">
            <a:extLst>
              <a:ext uri="{FF2B5EF4-FFF2-40B4-BE49-F238E27FC236}">
                <a16:creationId xmlns:a16="http://schemas.microsoft.com/office/drawing/2014/main" id="{3C750F87-93C5-448B-AF50-2DED41D809A5}"/>
              </a:ext>
            </a:extLst>
          </p:cNvPr>
          <p:cNvPicPr>
            <a:picLocks noChangeAspect="1"/>
          </p:cNvPicPr>
          <p:nvPr/>
        </p:nvPicPr>
        <p:blipFill rotWithShape="1">
          <a:blip r:embed="rId3"/>
          <a:srcRect t="8537"/>
          <a:stretch/>
        </p:blipFill>
        <p:spPr>
          <a:xfrm>
            <a:off x="20" y="10"/>
            <a:ext cx="12191980" cy="6857990"/>
          </a:xfrm>
          <a:prstGeom prst="rect">
            <a:avLst/>
          </a:prstGeom>
        </p:spPr>
      </p:pic>
      <p:sp>
        <p:nvSpPr>
          <p:cNvPr id="19" name="Rectangle 18">
            <a:extLst>
              <a:ext uri="{FF2B5EF4-FFF2-40B4-BE49-F238E27FC236}">
                <a16:creationId xmlns:a16="http://schemas.microsoft.com/office/drawing/2014/main" id="{56DB519C-E7E6-4ED7-8440-9702C7004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129873" cy="1852186"/>
          </a:xfrm>
          <a:prstGeom prst="rect">
            <a:avLst/>
          </a:prstGeom>
          <a:solidFill>
            <a:srgbClr val="29292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5299A6AD-2A2D-4623-A8C0-FC5FA682347D}"/>
              </a:ext>
            </a:extLst>
          </p:cNvPr>
          <p:cNvSpPr>
            <a:spLocks noGrp="1"/>
          </p:cNvSpPr>
          <p:nvPr>
            <p:ph type="title"/>
          </p:nvPr>
        </p:nvSpPr>
        <p:spPr>
          <a:xfrm>
            <a:off x="1069848" y="4590661"/>
            <a:ext cx="6830299" cy="1065690"/>
          </a:xfrm>
        </p:spPr>
        <p:txBody>
          <a:bodyPr vert="horz" lIns="91440" tIns="45720" rIns="91440" bIns="45720" rtlCol="0" anchor="b">
            <a:normAutofit/>
          </a:bodyPr>
          <a:lstStyle/>
          <a:p>
            <a:r>
              <a:rPr lang="en-US" sz="4600" spc="-100"/>
              <a:t>Workplace Literacy Delivery</a:t>
            </a:r>
          </a:p>
        </p:txBody>
      </p:sp>
      <p:sp>
        <p:nvSpPr>
          <p:cNvPr id="7" name="Text Placeholder 6">
            <a:extLst>
              <a:ext uri="{FF2B5EF4-FFF2-40B4-BE49-F238E27FC236}">
                <a16:creationId xmlns:a16="http://schemas.microsoft.com/office/drawing/2014/main" id="{A94BEEF1-27B7-4F4F-9137-015AF08A7E53}"/>
              </a:ext>
            </a:extLst>
          </p:cNvPr>
          <p:cNvSpPr>
            <a:spLocks noGrp="1"/>
          </p:cNvSpPr>
          <p:nvPr>
            <p:ph type="body" sz="half" idx="2"/>
          </p:nvPr>
        </p:nvSpPr>
        <p:spPr>
          <a:xfrm>
            <a:off x="1100014" y="5666792"/>
            <a:ext cx="6732890" cy="542592"/>
          </a:xfrm>
        </p:spPr>
        <p:txBody>
          <a:bodyPr vert="horz" lIns="91440" tIns="45720" rIns="91440" bIns="45720" rtlCol="0" anchor="t">
            <a:normAutofit/>
          </a:bodyPr>
          <a:lstStyle/>
          <a:p>
            <a:pPr>
              <a:lnSpc>
                <a:spcPct val="90000"/>
              </a:lnSpc>
            </a:pPr>
            <a:r>
              <a:rPr lang="en-US" sz="2200" dirty="0">
                <a:solidFill>
                  <a:srgbClr val="F5E835"/>
                </a:solidFill>
              </a:rPr>
              <a:t>Five LBS Services…</a:t>
            </a:r>
          </a:p>
        </p:txBody>
      </p:sp>
    </p:spTree>
    <p:extLst>
      <p:ext uri="{BB962C8B-B14F-4D97-AF65-F5344CB8AC3E}">
        <p14:creationId xmlns:p14="http://schemas.microsoft.com/office/powerpoint/2010/main" val="629266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4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9CDB571-55C6-46C7-9058-31789AE0D47B}"/>
              </a:ext>
            </a:extLst>
          </p:cNvPr>
          <p:cNvSpPr>
            <a:spLocks noGrp="1"/>
          </p:cNvSpPr>
          <p:nvPr>
            <p:ph type="title"/>
          </p:nvPr>
        </p:nvSpPr>
        <p:spPr>
          <a:xfrm>
            <a:off x="252919" y="1123837"/>
            <a:ext cx="2947482" cy="4601183"/>
          </a:xfrm>
        </p:spPr>
        <p:txBody>
          <a:bodyPr>
            <a:normAutofit/>
          </a:bodyPr>
          <a:lstStyle/>
          <a:p>
            <a:r>
              <a:rPr lang="en-CA" dirty="0"/>
              <a:t>Here’s a scenario…</a:t>
            </a:r>
            <a:br>
              <a:rPr lang="en-CA" dirty="0"/>
            </a:br>
            <a:br>
              <a:rPr lang="en-CA" dirty="0"/>
            </a:br>
            <a:br>
              <a:rPr lang="en-CA" dirty="0"/>
            </a:br>
            <a:r>
              <a:rPr lang="en-CA" dirty="0"/>
              <a:t>Information and Referral</a:t>
            </a:r>
          </a:p>
        </p:txBody>
      </p:sp>
      <p:graphicFrame>
        <p:nvGraphicFramePr>
          <p:cNvPr id="10" name="Content Placeholder 7">
            <a:extLst>
              <a:ext uri="{FF2B5EF4-FFF2-40B4-BE49-F238E27FC236}">
                <a16:creationId xmlns:a16="http://schemas.microsoft.com/office/drawing/2014/main" id="{5AE6D080-5B1F-4B22-BC58-F0839A70F709}"/>
              </a:ext>
            </a:extLst>
          </p:cNvPr>
          <p:cNvGraphicFramePr>
            <a:graphicFrameLocks noGrp="1"/>
          </p:cNvGraphicFramePr>
          <p:nvPr>
            <p:ph idx="1"/>
            <p:extLst>
              <p:ext uri="{D42A27DB-BD31-4B8C-83A1-F6EECF244321}">
                <p14:modId xmlns:p14="http://schemas.microsoft.com/office/powerpoint/2010/main" val="181704230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9610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9E0A6-C3CC-444B-9ADA-4125C06C66BA}"/>
              </a:ext>
            </a:extLst>
          </p:cNvPr>
          <p:cNvSpPr>
            <a:spLocks noGrp="1"/>
          </p:cNvSpPr>
          <p:nvPr>
            <p:ph type="title"/>
          </p:nvPr>
        </p:nvSpPr>
        <p:spPr>
          <a:xfrm>
            <a:off x="252919" y="1123837"/>
            <a:ext cx="2947482" cy="4601183"/>
          </a:xfrm>
        </p:spPr>
        <p:txBody>
          <a:bodyPr>
            <a:normAutofit/>
          </a:bodyPr>
          <a:lstStyle/>
          <a:p>
            <a:r>
              <a:rPr lang="en-CA" dirty="0"/>
              <a:t>Scenario </a:t>
            </a:r>
            <a:br>
              <a:rPr lang="en-CA" dirty="0"/>
            </a:br>
            <a:br>
              <a:rPr lang="en-CA" dirty="0"/>
            </a:br>
            <a:r>
              <a:rPr lang="en-CA" dirty="0"/>
              <a:t>Assessment - Intake</a:t>
            </a:r>
          </a:p>
        </p:txBody>
      </p:sp>
      <p:graphicFrame>
        <p:nvGraphicFramePr>
          <p:cNvPr id="18" name="Content Placeholder 2">
            <a:extLst>
              <a:ext uri="{FF2B5EF4-FFF2-40B4-BE49-F238E27FC236}">
                <a16:creationId xmlns:a16="http://schemas.microsoft.com/office/drawing/2014/main" id="{72700110-020C-4739-93B9-894B3D0318FD}"/>
              </a:ext>
            </a:extLst>
          </p:cNvPr>
          <p:cNvGraphicFramePr>
            <a:graphicFrameLocks noGrp="1"/>
          </p:cNvGraphicFramePr>
          <p:nvPr>
            <p:ph idx="1"/>
            <p:extLst>
              <p:ext uri="{D42A27DB-BD31-4B8C-83A1-F6EECF244321}">
                <p14:modId xmlns:p14="http://schemas.microsoft.com/office/powerpoint/2010/main" val="883750487"/>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6601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F26EFC68-212A-47F8-9663-C40DB8D35F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2000"/>
            <a:ext cx="3443591" cy="53400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A4F4AAC-1BA0-4E04-86EB-F0A1B39FCD3F}"/>
              </a:ext>
            </a:extLst>
          </p:cNvPr>
          <p:cNvSpPr>
            <a:spLocks noGrp="1"/>
          </p:cNvSpPr>
          <p:nvPr>
            <p:ph type="title"/>
          </p:nvPr>
        </p:nvSpPr>
        <p:spPr>
          <a:xfrm>
            <a:off x="252919" y="1123837"/>
            <a:ext cx="2947482" cy="4601183"/>
          </a:xfrm>
        </p:spPr>
        <p:txBody>
          <a:bodyPr>
            <a:normAutofit/>
          </a:bodyPr>
          <a:lstStyle/>
          <a:p>
            <a:r>
              <a:rPr lang="en-CA" dirty="0"/>
              <a:t>Scenario </a:t>
            </a:r>
            <a:br>
              <a:rPr lang="en-CA" dirty="0"/>
            </a:br>
            <a:br>
              <a:rPr lang="en-CA" dirty="0"/>
            </a:br>
            <a:r>
              <a:rPr lang="en-CA" dirty="0"/>
              <a:t>Training Plan Development</a:t>
            </a:r>
          </a:p>
        </p:txBody>
      </p:sp>
      <p:graphicFrame>
        <p:nvGraphicFramePr>
          <p:cNvPr id="16" name="Content Placeholder 2">
            <a:extLst>
              <a:ext uri="{FF2B5EF4-FFF2-40B4-BE49-F238E27FC236}">
                <a16:creationId xmlns:a16="http://schemas.microsoft.com/office/drawing/2014/main" id="{A01CDDC7-9F9A-48E1-823F-6F0C72EF8FF1}"/>
              </a:ext>
            </a:extLst>
          </p:cNvPr>
          <p:cNvGraphicFramePr>
            <a:graphicFrameLocks noGrp="1"/>
          </p:cNvGraphicFramePr>
          <p:nvPr>
            <p:ph idx="1"/>
            <p:extLst>
              <p:ext uri="{D42A27DB-BD31-4B8C-83A1-F6EECF244321}">
                <p14:modId xmlns:p14="http://schemas.microsoft.com/office/powerpoint/2010/main" val="467034702"/>
              </p:ext>
            </p:extLst>
          </p:nvPr>
        </p:nvGraphicFramePr>
        <p:xfrm>
          <a:off x="4059935" y="758952"/>
          <a:ext cx="7104549" cy="5330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935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7096-65DF-4920-AE1B-F49EA5494ABC}"/>
              </a:ext>
            </a:extLst>
          </p:cNvPr>
          <p:cNvSpPr>
            <a:spLocks noGrp="1"/>
          </p:cNvSpPr>
          <p:nvPr>
            <p:ph type="title"/>
          </p:nvPr>
        </p:nvSpPr>
        <p:spPr>
          <a:xfrm>
            <a:off x="252919" y="1123837"/>
            <a:ext cx="2947482" cy="4601183"/>
          </a:xfrm>
        </p:spPr>
        <p:txBody>
          <a:bodyPr>
            <a:normAutofit/>
          </a:bodyPr>
          <a:lstStyle/>
          <a:p>
            <a:r>
              <a:rPr lang="en-CA" dirty="0"/>
              <a:t>Scenario:</a:t>
            </a:r>
            <a:br>
              <a:rPr lang="en-CA" dirty="0"/>
            </a:br>
            <a:br>
              <a:rPr lang="en-CA" dirty="0"/>
            </a:br>
            <a:r>
              <a:rPr lang="en-CA" dirty="0"/>
              <a:t>Training</a:t>
            </a:r>
          </a:p>
        </p:txBody>
      </p:sp>
      <p:graphicFrame>
        <p:nvGraphicFramePr>
          <p:cNvPr id="5" name="Content Placeholder 2">
            <a:extLst>
              <a:ext uri="{FF2B5EF4-FFF2-40B4-BE49-F238E27FC236}">
                <a16:creationId xmlns:a16="http://schemas.microsoft.com/office/drawing/2014/main" id="{1E337865-A5C5-4687-819B-3BDAF6EEFC53}"/>
              </a:ext>
            </a:extLst>
          </p:cNvPr>
          <p:cNvGraphicFramePr>
            <a:graphicFrameLocks noGrp="1"/>
          </p:cNvGraphicFramePr>
          <p:nvPr>
            <p:ph idx="1"/>
            <p:extLst>
              <p:ext uri="{D42A27DB-BD31-4B8C-83A1-F6EECF244321}">
                <p14:modId xmlns:p14="http://schemas.microsoft.com/office/powerpoint/2010/main" val="314100512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187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90B0-066A-4E17-8AB8-22671AE22993}"/>
              </a:ext>
            </a:extLst>
          </p:cNvPr>
          <p:cNvSpPr>
            <a:spLocks noGrp="1"/>
          </p:cNvSpPr>
          <p:nvPr>
            <p:ph type="ctrTitle"/>
          </p:nvPr>
        </p:nvSpPr>
        <p:spPr/>
        <p:txBody>
          <a:bodyPr/>
          <a:lstStyle/>
          <a:p>
            <a:r>
              <a:rPr lang="en-CA" dirty="0"/>
              <a:t>Land Acknowledgement</a:t>
            </a:r>
          </a:p>
        </p:txBody>
      </p:sp>
    </p:spTree>
    <p:extLst>
      <p:ext uri="{BB962C8B-B14F-4D97-AF65-F5344CB8AC3E}">
        <p14:creationId xmlns:p14="http://schemas.microsoft.com/office/powerpoint/2010/main" val="384506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4B5C-9EA4-47E1-99FC-CF7378BD85AC}"/>
              </a:ext>
            </a:extLst>
          </p:cNvPr>
          <p:cNvSpPr>
            <a:spLocks noGrp="1"/>
          </p:cNvSpPr>
          <p:nvPr>
            <p:ph type="title"/>
          </p:nvPr>
        </p:nvSpPr>
        <p:spPr>
          <a:xfrm>
            <a:off x="295782" y="623775"/>
            <a:ext cx="2947482" cy="4601183"/>
          </a:xfrm>
        </p:spPr>
        <p:txBody>
          <a:bodyPr>
            <a:normAutofit/>
          </a:bodyPr>
          <a:lstStyle/>
          <a:p>
            <a:r>
              <a:rPr lang="en-CA" dirty="0"/>
              <a:t>Scenario:</a:t>
            </a:r>
            <a:br>
              <a:rPr lang="en-CA" dirty="0"/>
            </a:br>
            <a:br>
              <a:rPr lang="en-CA" dirty="0"/>
            </a:br>
            <a:r>
              <a:rPr lang="en-CA" dirty="0"/>
              <a:t>Ongoing Assessment</a:t>
            </a:r>
          </a:p>
        </p:txBody>
      </p:sp>
      <p:graphicFrame>
        <p:nvGraphicFramePr>
          <p:cNvPr id="5" name="Content Placeholder 2">
            <a:extLst>
              <a:ext uri="{FF2B5EF4-FFF2-40B4-BE49-F238E27FC236}">
                <a16:creationId xmlns:a16="http://schemas.microsoft.com/office/drawing/2014/main" id="{A11B98FB-45DB-4006-BBAA-71DCF4292BDF}"/>
              </a:ext>
            </a:extLst>
          </p:cNvPr>
          <p:cNvGraphicFramePr>
            <a:graphicFrameLocks noGrp="1"/>
          </p:cNvGraphicFramePr>
          <p:nvPr>
            <p:ph idx="1"/>
            <p:extLst>
              <p:ext uri="{D42A27DB-BD31-4B8C-83A1-F6EECF244321}">
                <p14:modId xmlns:p14="http://schemas.microsoft.com/office/powerpoint/2010/main" val="1704996121"/>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107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77645-8528-4B42-85D9-4483E533D305}"/>
              </a:ext>
            </a:extLst>
          </p:cNvPr>
          <p:cNvSpPr>
            <a:spLocks noGrp="1"/>
          </p:cNvSpPr>
          <p:nvPr>
            <p:ph type="title"/>
          </p:nvPr>
        </p:nvSpPr>
        <p:spPr>
          <a:xfrm>
            <a:off x="252919" y="1123837"/>
            <a:ext cx="2947482" cy="4601183"/>
          </a:xfrm>
        </p:spPr>
        <p:txBody>
          <a:bodyPr>
            <a:normAutofit/>
          </a:bodyPr>
          <a:lstStyle/>
          <a:p>
            <a:r>
              <a:rPr lang="en-CA" dirty="0"/>
              <a:t>Scenario</a:t>
            </a:r>
            <a:br>
              <a:rPr lang="en-CA" dirty="0"/>
            </a:br>
            <a:br>
              <a:rPr lang="en-CA" dirty="0"/>
            </a:br>
            <a:r>
              <a:rPr lang="en-CA" dirty="0"/>
              <a:t>Evaluation and Follow Up</a:t>
            </a:r>
          </a:p>
        </p:txBody>
      </p:sp>
      <p:graphicFrame>
        <p:nvGraphicFramePr>
          <p:cNvPr id="11" name="Content Placeholder 2">
            <a:extLst>
              <a:ext uri="{FF2B5EF4-FFF2-40B4-BE49-F238E27FC236}">
                <a16:creationId xmlns:a16="http://schemas.microsoft.com/office/drawing/2014/main" id="{15D58E98-48B0-4937-992E-7A041463C353}"/>
              </a:ext>
            </a:extLst>
          </p:cNvPr>
          <p:cNvGraphicFramePr>
            <a:graphicFrameLocks noGrp="1"/>
          </p:cNvGraphicFramePr>
          <p:nvPr>
            <p:ph idx="1"/>
            <p:extLst>
              <p:ext uri="{D42A27DB-BD31-4B8C-83A1-F6EECF244321}">
                <p14:modId xmlns:p14="http://schemas.microsoft.com/office/powerpoint/2010/main" val="2490472738"/>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78621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2675247-6E1F-4096-9972-E38A07BCABDA}"/>
              </a:ext>
            </a:extLst>
          </p:cNvPr>
          <p:cNvSpPr>
            <a:spLocks noGrp="1"/>
          </p:cNvSpPr>
          <p:nvPr>
            <p:ph type="title"/>
          </p:nvPr>
        </p:nvSpPr>
        <p:spPr>
          <a:xfrm>
            <a:off x="643467" y="1123837"/>
            <a:ext cx="3073914" cy="4601183"/>
          </a:xfrm>
        </p:spPr>
        <p:txBody>
          <a:bodyPr>
            <a:normAutofit/>
          </a:bodyPr>
          <a:lstStyle/>
          <a:p>
            <a:pPr algn="r"/>
            <a:r>
              <a:rPr lang="en-CA">
                <a:solidFill>
                  <a:schemeClr val="tx1">
                    <a:lumMod val="85000"/>
                    <a:lumOff val="15000"/>
                  </a:schemeClr>
                </a:solidFill>
              </a:rPr>
              <a:t>Activity conclusion</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0EC921-14FE-4150-80F2-49B7838450C3}"/>
              </a:ext>
            </a:extLst>
          </p:cNvPr>
          <p:cNvSpPr>
            <a:spLocks noGrp="1"/>
          </p:cNvSpPr>
          <p:nvPr>
            <p:ph idx="1"/>
          </p:nvPr>
        </p:nvSpPr>
        <p:spPr>
          <a:xfrm>
            <a:off x="4393580" y="864108"/>
            <a:ext cx="6144367" cy="5120640"/>
          </a:xfrm>
        </p:spPr>
        <p:txBody>
          <a:bodyPr>
            <a:normAutofit/>
          </a:bodyPr>
          <a:lstStyle/>
          <a:p>
            <a:r>
              <a:rPr lang="en-CA" dirty="0"/>
              <a:t>I am so impressed with what happens at an LBS program!  Very professional! I sure hope you get paid a lot for all you do for your learners and community.</a:t>
            </a:r>
          </a:p>
          <a:p>
            <a:r>
              <a:rPr lang="en-CA" dirty="0"/>
              <a:t>Cheers!</a:t>
            </a:r>
          </a:p>
        </p:txBody>
      </p:sp>
    </p:spTree>
    <p:extLst>
      <p:ext uri="{BB962C8B-B14F-4D97-AF65-F5344CB8AC3E}">
        <p14:creationId xmlns:p14="http://schemas.microsoft.com/office/powerpoint/2010/main" val="2548398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1D7602-6D2D-46C2-A7B2-434F3678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5539253-EA7C-41D9-9930-0923683AA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1219810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0A45AB1-8A44-4284-95D7-CA7AFF85963B}"/>
              </a:ext>
            </a:extLst>
          </p:cNvPr>
          <p:cNvSpPr>
            <a:spLocks noGrp="1"/>
          </p:cNvSpPr>
          <p:nvPr>
            <p:ph type="title"/>
          </p:nvPr>
        </p:nvSpPr>
        <p:spPr>
          <a:xfrm>
            <a:off x="643467" y="1123837"/>
            <a:ext cx="3073914" cy="4601183"/>
          </a:xfrm>
        </p:spPr>
        <p:txBody>
          <a:bodyPr>
            <a:normAutofit/>
          </a:bodyPr>
          <a:lstStyle/>
          <a:p>
            <a:pPr algn="r"/>
            <a:r>
              <a:rPr lang="en-CA">
                <a:solidFill>
                  <a:schemeClr val="tx1">
                    <a:lumMod val="85000"/>
                    <a:lumOff val="15000"/>
                  </a:schemeClr>
                </a:solidFill>
              </a:rPr>
              <a:t>Letter from a local Workplace</a:t>
            </a:r>
          </a:p>
        </p:txBody>
      </p:sp>
      <p:cxnSp>
        <p:nvCxnSpPr>
          <p:cNvPr id="12" name="Straight Connector 11">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48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ADF5488-5C8E-4825-870A-5F180DE29573}"/>
              </a:ext>
            </a:extLst>
          </p:cNvPr>
          <p:cNvSpPr>
            <a:spLocks noGrp="1"/>
          </p:cNvSpPr>
          <p:nvPr>
            <p:ph idx="1"/>
          </p:nvPr>
        </p:nvSpPr>
        <p:spPr>
          <a:xfrm>
            <a:off x="4393580" y="864108"/>
            <a:ext cx="6144367" cy="5120640"/>
          </a:xfrm>
        </p:spPr>
        <p:txBody>
          <a:bodyPr>
            <a:normAutofit/>
          </a:bodyPr>
          <a:lstStyle/>
          <a:p>
            <a:pPr marL="0" indent="0">
              <a:buNone/>
            </a:pPr>
            <a:r>
              <a:rPr lang="en-CA" dirty="0"/>
              <a:t>Dear LBS Manager:</a:t>
            </a:r>
          </a:p>
          <a:p>
            <a:pPr marL="0" indent="0">
              <a:buNone/>
            </a:pPr>
            <a:r>
              <a:rPr lang="en-CA" dirty="0"/>
              <a:t>I met your staff member at lunch the other day and am very impressed with what your LBS program provides and the professionalism demonstrated.  I am the plant manager 2 blocks down the street.</a:t>
            </a:r>
          </a:p>
          <a:p>
            <a:pPr marL="0" indent="0">
              <a:buNone/>
            </a:pPr>
            <a:r>
              <a:rPr lang="en-CA" dirty="0"/>
              <a:t>Would you and your team be willing to bring your skills to my company to assist me and my employees?</a:t>
            </a:r>
          </a:p>
          <a:p>
            <a:pPr marL="0" indent="0">
              <a:buNone/>
            </a:pPr>
            <a:r>
              <a:rPr lang="en-CA" dirty="0"/>
              <a:t>How soon can you start?</a:t>
            </a:r>
          </a:p>
        </p:txBody>
      </p:sp>
    </p:spTree>
    <p:extLst>
      <p:ext uri="{BB962C8B-B14F-4D97-AF65-F5344CB8AC3E}">
        <p14:creationId xmlns:p14="http://schemas.microsoft.com/office/powerpoint/2010/main" val="3980371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8A81A9-A442-4FB4-A3AC-254A64023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9379D16-E9B5-4217-96FC-4444572AA0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42856"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8A994-C750-4B4A-87CE-A6CD4172CB61}"/>
              </a:ext>
            </a:extLst>
          </p:cNvPr>
          <p:cNvSpPr>
            <a:spLocks noGrp="1"/>
          </p:cNvSpPr>
          <p:nvPr>
            <p:ph type="title"/>
          </p:nvPr>
        </p:nvSpPr>
        <p:spPr>
          <a:xfrm>
            <a:off x="8895775" y="1123837"/>
            <a:ext cx="2947482" cy="4601183"/>
          </a:xfrm>
        </p:spPr>
        <p:txBody>
          <a:bodyPr>
            <a:normAutofit/>
          </a:bodyPr>
          <a:lstStyle/>
          <a:p>
            <a:r>
              <a:rPr lang="en-CA" dirty="0"/>
              <a:t>LBS services</a:t>
            </a:r>
          </a:p>
        </p:txBody>
      </p:sp>
      <p:sp>
        <p:nvSpPr>
          <p:cNvPr id="13" name="Rectangle 12">
            <a:extLst>
              <a:ext uri="{FF2B5EF4-FFF2-40B4-BE49-F238E27FC236}">
                <a16:creationId xmlns:a16="http://schemas.microsoft.com/office/drawing/2014/main" id="{CD6054B7-5AC5-49DB-A3ED-354175FA8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B2A24B96-9AD2-4C38-A268-BD8087150C88}"/>
              </a:ext>
            </a:extLst>
          </p:cNvPr>
          <p:cNvGraphicFramePr>
            <a:graphicFrameLocks noGrp="1"/>
          </p:cNvGraphicFramePr>
          <p:nvPr>
            <p:ph idx="1"/>
            <p:extLst>
              <p:ext uri="{D42A27DB-BD31-4B8C-83A1-F6EECF244321}">
                <p14:modId xmlns:p14="http://schemas.microsoft.com/office/powerpoint/2010/main" val="114090373"/>
              </p:ext>
            </p:extLst>
          </p:nvPr>
        </p:nvGraphicFramePr>
        <p:xfrm>
          <a:off x="866647" y="933854"/>
          <a:ext cx="7293610" cy="5041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7798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2DE12-EF01-45B7-A9C0-1C0C373D776C}"/>
              </a:ext>
            </a:extLst>
          </p:cNvPr>
          <p:cNvSpPr>
            <a:spLocks noGrp="1"/>
          </p:cNvSpPr>
          <p:nvPr>
            <p:ph type="title"/>
          </p:nvPr>
        </p:nvSpPr>
        <p:spPr/>
        <p:txBody>
          <a:bodyPr/>
          <a:lstStyle/>
          <a:p>
            <a:r>
              <a:rPr lang="en-CA"/>
              <a:t>Workplace resources</a:t>
            </a:r>
          </a:p>
        </p:txBody>
      </p:sp>
      <p:sp>
        <p:nvSpPr>
          <p:cNvPr id="3" name="Content Placeholder 2">
            <a:extLst>
              <a:ext uri="{FF2B5EF4-FFF2-40B4-BE49-F238E27FC236}">
                <a16:creationId xmlns:a16="http://schemas.microsoft.com/office/drawing/2014/main" id="{18D87F4C-540A-4C23-B236-138BD766D80D}"/>
              </a:ext>
            </a:extLst>
          </p:cNvPr>
          <p:cNvSpPr>
            <a:spLocks noGrp="1"/>
          </p:cNvSpPr>
          <p:nvPr>
            <p:ph idx="1"/>
          </p:nvPr>
        </p:nvSpPr>
        <p:spPr/>
        <p:txBody>
          <a:bodyPr/>
          <a:lstStyle/>
          <a:p>
            <a:r>
              <a:rPr lang="en-CA" dirty="0">
                <a:hlinkClick r:id="rId3"/>
              </a:rPr>
              <a:t>Resources to help you understand Skills for Success - Canada.ca</a:t>
            </a:r>
            <a:endParaRPr lang="en-CA" dirty="0"/>
          </a:p>
          <a:p>
            <a:r>
              <a:rPr lang="en-CA" dirty="0">
                <a:hlinkClick r:id="rId4"/>
              </a:rPr>
              <a:t>Building Essential Skills in the Workplace - Canada.ca</a:t>
            </a:r>
            <a:endParaRPr lang="en-CA" dirty="0"/>
          </a:p>
          <a:p>
            <a:r>
              <a:rPr lang="en-CA" dirty="0">
                <a:hlinkClick r:id="rId5"/>
              </a:rPr>
              <a:t>Job enhancement and essential skills - Canada.ca</a:t>
            </a:r>
            <a:endParaRPr lang="en-CA" dirty="0"/>
          </a:p>
          <a:p>
            <a:r>
              <a:rPr lang="en-CA" dirty="0">
                <a:hlinkClick r:id="rId6"/>
              </a:rPr>
              <a:t>untitled (publications.gc.ca)</a:t>
            </a:r>
            <a:endParaRPr lang="en-CA" dirty="0"/>
          </a:p>
          <a:p>
            <a:r>
              <a:rPr lang="en-CA">
                <a:hlinkClick r:id="rId7"/>
              </a:rPr>
              <a:t>Workforce Training &amp; Essential Skills Improvement (skillplan.ca)</a:t>
            </a:r>
            <a:endParaRPr lang="en-CA" dirty="0"/>
          </a:p>
        </p:txBody>
      </p:sp>
    </p:spTree>
    <p:extLst>
      <p:ext uri="{BB962C8B-B14F-4D97-AF65-F5344CB8AC3E}">
        <p14:creationId xmlns:p14="http://schemas.microsoft.com/office/powerpoint/2010/main" val="535235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221E5E-35A4-4A16-B392-7F1D223BD0A8}"/>
              </a:ext>
            </a:extLst>
          </p:cNvPr>
          <p:cNvSpPr>
            <a:spLocks noGrp="1"/>
          </p:cNvSpPr>
          <p:nvPr>
            <p:ph type="title"/>
          </p:nvPr>
        </p:nvSpPr>
        <p:spPr/>
        <p:txBody>
          <a:bodyPr/>
          <a:lstStyle/>
          <a:p>
            <a:r>
              <a:rPr lang="en-CA" dirty="0"/>
              <a:t>Questions?</a:t>
            </a:r>
          </a:p>
        </p:txBody>
      </p:sp>
      <p:pic>
        <p:nvPicPr>
          <p:cNvPr id="6" name="Content Placeholder 5">
            <a:extLst>
              <a:ext uri="{FF2B5EF4-FFF2-40B4-BE49-F238E27FC236}">
                <a16:creationId xmlns:a16="http://schemas.microsoft.com/office/drawing/2014/main" id="{75AEFC59-4E30-453C-93C1-6E50B10814B5}"/>
              </a:ext>
            </a:extLst>
          </p:cNvPr>
          <p:cNvPicPr>
            <a:picLocks noGrp="1" noChangeAspect="1"/>
          </p:cNvPicPr>
          <p:nvPr>
            <p:ph idx="1"/>
          </p:nvPr>
        </p:nvPicPr>
        <p:blipFill>
          <a:blip r:embed="rId3"/>
          <a:stretch>
            <a:fillRect/>
          </a:stretch>
        </p:blipFill>
        <p:spPr>
          <a:xfrm>
            <a:off x="5511800" y="2071687"/>
            <a:ext cx="4029075" cy="2705100"/>
          </a:xfrm>
          <a:prstGeom prst="rect">
            <a:avLst/>
          </a:prstGeom>
        </p:spPr>
      </p:pic>
    </p:spTree>
    <p:extLst>
      <p:ext uri="{BB962C8B-B14F-4D97-AF65-F5344CB8AC3E}">
        <p14:creationId xmlns:p14="http://schemas.microsoft.com/office/powerpoint/2010/main" val="1844690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0FB4B3A-8256-4E39-8994-77FD8A91D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9EBF008B-88F3-472A-BA96-CD0281B6C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4" descr="Magnifying glass on clear background">
            <a:extLst>
              <a:ext uri="{FF2B5EF4-FFF2-40B4-BE49-F238E27FC236}">
                <a16:creationId xmlns:a16="http://schemas.microsoft.com/office/drawing/2014/main" id="{24368DBB-44BD-40A8-A325-FB3907CC2FBE}"/>
              </a:ext>
            </a:extLst>
          </p:cNvPr>
          <p:cNvPicPr>
            <a:picLocks noChangeAspect="1"/>
          </p:cNvPicPr>
          <p:nvPr/>
        </p:nvPicPr>
        <p:blipFill rotWithShape="1">
          <a:blip r:embed="rId3"/>
          <a:srcRect t="1626" r="9091" b="21766"/>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8DFFECBC-3365-4A8E-B5C9-F04909FEC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4642228" cy="53309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BA9EE4D-21A7-47B3-A8BF-E3A4C1C1989E}"/>
              </a:ext>
            </a:extLst>
          </p:cNvPr>
          <p:cNvSpPr>
            <a:spLocks noGrp="1"/>
          </p:cNvSpPr>
          <p:nvPr>
            <p:ph type="title"/>
          </p:nvPr>
        </p:nvSpPr>
        <p:spPr>
          <a:xfrm>
            <a:off x="289249" y="1123837"/>
            <a:ext cx="4016116" cy="1255469"/>
          </a:xfrm>
        </p:spPr>
        <p:txBody>
          <a:bodyPr vert="horz" lIns="91440" tIns="45720" rIns="91440" bIns="45720" rtlCol="0" anchor="ctr">
            <a:normAutofit/>
          </a:bodyPr>
          <a:lstStyle/>
          <a:p>
            <a:r>
              <a:rPr lang="en-US" sz="3600">
                <a:solidFill>
                  <a:schemeClr val="tx1"/>
                </a:solidFill>
              </a:rPr>
              <a:t>Thank you!</a:t>
            </a:r>
          </a:p>
        </p:txBody>
      </p:sp>
      <p:sp>
        <p:nvSpPr>
          <p:cNvPr id="16" name="Text Placeholder 15">
            <a:extLst>
              <a:ext uri="{FF2B5EF4-FFF2-40B4-BE49-F238E27FC236}">
                <a16:creationId xmlns:a16="http://schemas.microsoft.com/office/drawing/2014/main" id="{0DF43D04-7D22-49E7-A6FE-78BF76DF4331}"/>
              </a:ext>
            </a:extLst>
          </p:cNvPr>
          <p:cNvSpPr>
            <a:spLocks noGrp="1"/>
          </p:cNvSpPr>
          <p:nvPr>
            <p:ph type="body" sz="half" idx="2"/>
          </p:nvPr>
        </p:nvSpPr>
        <p:spPr>
          <a:xfrm>
            <a:off x="289249" y="2510395"/>
            <a:ext cx="4016116" cy="3274586"/>
          </a:xfrm>
        </p:spPr>
        <p:txBody>
          <a:bodyPr vert="horz" lIns="91440" tIns="45720" rIns="91440" bIns="45720" rtlCol="0" anchor="t">
            <a:normAutofit/>
          </a:bodyPr>
          <a:lstStyle/>
          <a:p>
            <a:pPr indent="-182880">
              <a:lnSpc>
                <a:spcPct val="90000"/>
              </a:lnSpc>
              <a:buClr>
                <a:srgbClr val="E19616"/>
              </a:buClr>
              <a:buFont typeface="Wingdings 2" pitchFamily="18" charset="2"/>
              <a:buChar char=""/>
            </a:pPr>
            <a:r>
              <a:rPr lang="en-US" dirty="0">
                <a:solidFill>
                  <a:schemeClr val="tx1"/>
                </a:solidFill>
                <a:hlinkClick r:id="rId4"/>
              </a:rPr>
              <a:t>https://tinyurl.com/yv5swxm7</a:t>
            </a:r>
            <a:endParaRPr lang="en-US" dirty="0">
              <a:solidFill>
                <a:schemeClr val="tx1"/>
              </a:solidFill>
            </a:endParaRPr>
          </a:p>
          <a:p>
            <a:pPr>
              <a:lnSpc>
                <a:spcPct val="90000"/>
              </a:lnSpc>
              <a:buClr>
                <a:srgbClr val="E19616"/>
              </a:buClr>
            </a:pPr>
            <a:endParaRPr lang="en-US" dirty="0">
              <a:solidFill>
                <a:schemeClr val="tx1"/>
              </a:solidFill>
            </a:endParaRPr>
          </a:p>
          <a:p>
            <a:pPr indent="-182880">
              <a:lnSpc>
                <a:spcPct val="90000"/>
              </a:lnSpc>
              <a:buClr>
                <a:srgbClr val="E19616"/>
              </a:buClr>
              <a:buFont typeface="Wingdings 2" pitchFamily="18" charset="2"/>
              <a:buChar char=""/>
            </a:pPr>
            <a:endParaRPr lang="en-US" dirty="0">
              <a:solidFill>
                <a:schemeClr val="tx1"/>
              </a:solidFill>
            </a:endParaRPr>
          </a:p>
          <a:p>
            <a:pPr indent="-182880">
              <a:lnSpc>
                <a:spcPct val="90000"/>
              </a:lnSpc>
              <a:buClr>
                <a:srgbClr val="E19616"/>
              </a:buClr>
              <a:buFont typeface="Wingdings 2" pitchFamily="18" charset="2"/>
              <a:buChar char=""/>
            </a:pPr>
            <a:endParaRPr lang="en-US" dirty="0">
              <a:solidFill>
                <a:schemeClr val="tx1"/>
              </a:solidFill>
            </a:endParaRPr>
          </a:p>
        </p:txBody>
      </p:sp>
      <p:pic>
        <p:nvPicPr>
          <p:cNvPr id="4" name="Picture 3">
            <a:extLst>
              <a:ext uri="{FF2B5EF4-FFF2-40B4-BE49-F238E27FC236}">
                <a16:creationId xmlns:a16="http://schemas.microsoft.com/office/drawing/2014/main" id="{A4E5A73C-FE63-44E5-9DAE-05277821839B}"/>
              </a:ext>
            </a:extLst>
          </p:cNvPr>
          <p:cNvPicPr>
            <a:picLocks noChangeAspect="1"/>
          </p:cNvPicPr>
          <p:nvPr/>
        </p:nvPicPr>
        <p:blipFill>
          <a:blip r:embed="rId5"/>
          <a:stretch>
            <a:fillRect/>
          </a:stretch>
        </p:blipFill>
        <p:spPr>
          <a:xfrm>
            <a:off x="1108802" y="3395418"/>
            <a:ext cx="2338745" cy="2338745"/>
          </a:xfrm>
          <a:prstGeom prst="rect">
            <a:avLst/>
          </a:prstGeom>
        </p:spPr>
      </p:pic>
    </p:spTree>
    <p:extLst>
      <p:ext uri="{BB962C8B-B14F-4D97-AF65-F5344CB8AC3E}">
        <p14:creationId xmlns:p14="http://schemas.microsoft.com/office/powerpoint/2010/main" val="152037911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8F6DC1F-9116-4111-8F58-6FEE4E71C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E4B1AE-C79F-4C53-9482-446EC01BCC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252919" y="1123837"/>
            <a:ext cx="2947482" cy="4601183"/>
          </a:xfrm>
        </p:spPr>
        <p:txBody>
          <a:bodyPr>
            <a:normAutofit/>
          </a:bodyPr>
          <a:lstStyle/>
          <a:p>
            <a:r>
              <a:rPr lang="en-CA" dirty="0"/>
              <a:t>Working Definitions</a:t>
            </a:r>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a:xfrm>
            <a:off x="3869267" y="864108"/>
            <a:ext cx="3585891" cy="5120640"/>
          </a:xfrm>
        </p:spPr>
        <p:txBody>
          <a:bodyPr>
            <a:normAutofit/>
          </a:bodyPr>
          <a:lstStyle/>
          <a:p>
            <a:pPr>
              <a:buClr>
                <a:srgbClr val="00AC3B"/>
              </a:buClr>
            </a:pPr>
            <a:r>
              <a:rPr lang="en-US" dirty="0"/>
              <a:t>Workforce literacy is often referred to as the activities or tasks adult learners need to learn to complete to prepare for the workforce.</a:t>
            </a:r>
            <a:endParaRPr lang="en-US"/>
          </a:p>
          <a:p>
            <a:pPr>
              <a:buClr>
                <a:srgbClr val="00AC3B"/>
              </a:buClr>
            </a:pPr>
            <a:endParaRPr lang="en-US"/>
          </a:p>
          <a:p>
            <a:pPr>
              <a:buClr>
                <a:srgbClr val="00AC3B"/>
              </a:buClr>
            </a:pPr>
            <a:r>
              <a:rPr lang="en-US" dirty="0"/>
              <a:t> Workplace literacy is often referred to as activities or tasks that are specific to a particular workplace’s documentation and practices. Workplace literacy programs are also often described as taking place on-site at an employer’s location. </a:t>
            </a:r>
            <a:endParaRPr lang="en-CA"/>
          </a:p>
          <a:p>
            <a:pPr>
              <a:buClr>
                <a:srgbClr val="00AC3B"/>
              </a:buClr>
            </a:pPr>
            <a:endParaRPr lang="en-CA"/>
          </a:p>
        </p:txBody>
      </p:sp>
      <p:pic>
        <p:nvPicPr>
          <p:cNvPr id="14" name="Content Placeholder 10">
            <a:extLst>
              <a:ext uri="{FF2B5EF4-FFF2-40B4-BE49-F238E27FC236}">
                <a16:creationId xmlns:a16="http://schemas.microsoft.com/office/drawing/2014/main" id="{17478851-22A9-4779-B3FC-933860B4AC48}"/>
              </a:ext>
            </a:extLst>
          </p:cNvPr>
          <p:cNvPicPr>
            <a:picLocks noChangeAspect="1"/>
          </p:cNvPicPr>
          <p:nvPr/>
        </p:nvPicPr>
        <p:blipFill>
          <a:blip r:embed="rId3"/>
          <a:stretch/>
        </p:blipFill>
        <p:spPr>
          <a:xfrm>
            <a:off x="7818120" y="1691640"/>
            <a:ext cx="3474720" cy="3474720"/>
          </a:xfrm>
          <a:prstGeom prst="rect">
            <a:avLst/>
          </a:prstGeom>
        </p:spPr>
      </p:pic>
      <p:sp>
        <p:nvSpPr>
          <p:cNvPr id="23" name="Rectangle 22">
            <a:extLst>
              <a:ext uri="{FF2B5EF4-FFF2-40B4-BE49-F238E27FC236}">
                <a16:creationId xmlns:a16="http://schemas.microsoft.com/office/drawing/2014/main" id="{7B9BC52A-979C-4CAD-A00D-2D6E821B2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3070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B86EB1B-4B55-4579-97FA-337EE5CFA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DFFECBC-3365-4A8E-B5C9-F04909FEC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3"/>
            <a:ext cx="4642228" cy="5330952"/>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CA625B-689A-4D97-8111-9BEB70F8584A}"/>
              </a:ext>
            </a:extLst>
          </p:cNvPr>
          <p:cNvSpPr>
            <a:spLocks noGrp="1"/>
          </p:cNvSpPr>
          <p:nvPr>
            <p:ph type="title"/>
          </p:nvPr>
        </p:nvSpPr>
        <p:spPr>
          <a:xfrm>
            <a:off x="289249" y="1123837"/>
            <a:ext cx="4016116" cy="1255469"/>
          </a:xfrm>
        </p:spPr>
        <p:txBody>
          <a:bodyPr>
            <a:normAutofit/>
          </a:bodyPr>
          <a:lstStyle/>
          <a:p>
            <a:r>
              <a:rPr lang="en-CA">
                <a:solidFill>
                  <a:schemeClr val="tx1"/>
                </a:solidFill>
              </a:rPr>
              <a:t>Background</a:t>
            </a:r>
          </a:p>
        </p:txBody>
      </p:sp>
      <p:sp>
        <p:nvSpPr>
          <p:cNvPr id="7" name="Content Placeholder 6">
            <a:extLst>
              <a:ext uri="{FF2B5EF4-FFF2-40B4-BE49-F238E27FC236}">
                <a16:creationId xmlns:a16="http://schemas.microsoft.com/office/drawing/2014/main" id="{9288606B-1A45-44E2-AF9F-9E5281BEA4E9}"/>
              </a:ext>
            </a:extLst>
          </p:cNvPr>
          <p:cNvSpPr>
            <a:spLocks noGrp="1"/>
          </p:cNvSpPr>
          <p:nvPr>
            <p:ph idx="1"/>
          </p:nvPr>
        </p:nvSpPr>
        <p:spPr>
          <a:xfrm>
            <a:off x="289249" y="2510395"/>
            <a:ext cx="4016116" cy="3274586"/>
          </a:xfrm>
        </p:spPr>
        <p:txBody>
          <a:bodyPr anchor="t">
            <a:normAutofit/>
          </a:bodyPr>
          <a:lstStyle/>
          <a:p>
            <a:pPr marL="0" indent="0">
              <a:buClr>
                <a:srgbClr val="00AC3B"/>
              </a:buClr>
              <a:buNone/>
            </a:pPr>
            <a:r>
              <a:rPr lang="en-CA" dirty="0"/>
              <a:t>What’s confusing about workplace and workforce literacy?</a:t>
            </a:r>
            <a:endParaRPr lang="en-CA"/>
          </a:p>
          <a:p>
            <a:pPr>
              <a:buClr>
                <a:srgbClr val="00AC3B"/>
              </a:buClr>
            </a:pPr>
            <a:r>
              <a:rPr lang="en-CA" dirty="0"/>
              <a:t>No standard definitions</a:t>
            </a:r>
            <a:endParaRPr lang="en-CA"/>
          </a:p>
          <a:p>
            <a:pPr>
              <a:buClr>
                <a:srgbClr val="00AC3B"/>
              </a:buClr>
            </a:pPr>
            <a:r>
              <a:rPr lang="en-CA" dirty="0"/>
              <a:t>Mixed messages</a:t>
            </a:r>
            <a:endParaRPr lang="en-CA"/>
          </a:p>
          <a:p>
            <a:pPr>
              <a:buClr>
                <a:srgbClr val="00AC3B"/>
              </a:buClr>
            </a:pPr>
            <a:r>
              <a:rPr lang="en-CA" dirty="0"/>
              <a:t>Capacity challenges</a:t>
            </a:r>
            <a:endParaRPr lang="en-CA"/>
          </a:p>
          <a:p>
            <a:pPr>
              <a:buClr>
                <a:srgbClr val="00AC3B"/>
              </a:buClr>
            </a:pPr>
            <a:r>
              <a:rPr lang="en-CA" dirty="0"/>
              <a:t>Regional differences</a:t>
            </a:r>
            <a:endParaRPr lang="en-CA"/>
          </a:p>
          <a:p>
            <a:pPr>
              <a:buClr>
                <a:srgbClr val="00AC3B"/>
              </a:buClr>
            </a:pPr>
            <a:r>
              <a:rPr lang="en-CA" dirty="0"/>
              <a:t>New LBS staff</a:t>
            </a:r>
            <a:endParaRPr lang="en-CA"/>
          </a:p>
        </p:txBody>
      </p:sp>
      <p:pic>
        <p:nvPicPr>
          <p:cNvPr id="14" name="Content Placeholder 10">
            <a:extLst>
              <a:ext uri="{FF2B5EF4-FFF2-40B4-BE49-F238E27FC236}">
                <a16:creationId xmlns:a16="http://schemas.microsoft.com/office/drawing/2014/main" id="{17478851-22A9-4779-B3FC-933860B4AC48}"/>
              </a:ext>
            </a:extLst>
          </p:cNvPr>
          <p:cNvPicPr>
            <a:picLocks noChangeAspect="1"/>
          </p:cNvPicPr>
          <p:nvPr/>
        </p:nvPicPr>
        <p:blipFill>
          <a:blip r:embed="rId3"/>
          <a:stretch/>
        </p:blipFill>
        <p:spPr>
          <a:xfrm>
            <a:off x="5543675" y="643467"/>
            <a:ext cx="5571066" cy="5571066"/>
          </a:xfrm>
          <a:prstGeom prst="rect">
            <a:avLst/>
          </a:prstGeom>
        </p:spPr>
      </p:pic>
    </p:spTree>
    <p:extLst>
      <p:ext uri="{BB962C8B-B14F-4D97-AF65-F5344CB8AC3E}">
        <p14:creationId xmlns:p14="http://schemas.microsoft.com/office/powerpoint/2010/main" val="34541634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960B4CE3-9A2A-4E94-AAE0-473955F9D250}"/>
              </a:ext>
            </a:extLst>
          </p:cNvPr>
          <p:cNvSpPr>
            <a:spLocks noGrp="1"/>
          </p:cNvSpPr>
          <p:nvPr>
            <p:ph type="title"/>
          </p:nvPr>
        </p:nvSpPr>
        <p:spPr>
          <a:xfrm>
            <a:off x="1600754" y="1087374"/>
            <a:ext cx="8983489" cy="1000978"/>
          </a:xfrm>
        </p:spPr>
        <p:txBody>
          <a:bodyPr>
            <a:normAutofit/>
          </a:bodyPr>
          <a:lstStyle/>
          <a:p>
            <a:r>
              <a:rPr lang="en-CA" dirty="0"/>
              <a:t>Why are we doing this webinar?</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 Placeholder 2">
            <a:extLst>
              <a:ext uri="{FF2B5EF4-FFF2-40B4-BE49-F238E27FC236}">
                <a16:creationId xmlns:a16="http://schemas.microsoft.com/office/drawing/2014/main" id="{398046AA-08DB-4900-B4CF-E5E2D8C5C3C5}"/>
              </a:ext>
            </a:extLst>
          </p:cNvPr>
          <p:cNvSpPr>
            <a:spLocks noGrp="1"/>
          </p:cNvSpPr>
          <p:nvPr>
            <p:ph idx="1"/>
          </p:nvPr>
        </p:nvSpPr>
        <p:spPr>
          <a:xfrm>
            <a:off x="1600753" y="2535446"/>
            <a:ext cx="8983489" cy="3554457"/>
          </a:xfrm>
        </p:spPr>
        <p:txBody>
          <a:bodyPr>
            <a:normAutofit/>
          </a:bodyPr>
          <a:lstStyle/>
          <a:p>
            <a:pPr marL="0" indent="0">
              <a:buNone/>
            </a:pPr>
            <a:r>
              <a:rPr lang="en-CA" dirty="0"/>
              <a:t>What’s hard about delivering adult literacy programming in the workplace?</a:t>
            </a:r>
          </a:p>
        </p:txBody>
      </p:sp>
    </p:spTree>
    <p:extLst>
      <p:ext uri="{BB962C8B-B14F-4D97-AF65-F5344CB8AC3E}">
        <p14:creationId xmlns:p14="http://schemas.microsoft.com/office/powerpoint/2010/main" val="382229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8DE3555-2858-4E7A-8CEB-160A1D633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80254437-48FC-43CB-8500-B1331C826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rgbClr val="C7A36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58165445-F688-42D4-A2D8-7079B08E8750}"/>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4600" spc="-100"/>
              <a:t>Why workplace literacy can be challenging</a:t>
            </a:r>
          </a:p>
        </p:txBody>
      </p:sp>
      <p:pic>
        <p:nvPicPr>
          <p:cNvPr id="6" name="Picture 5">
            <a:extLst>
              <a:ext uri="{FF2B5EF4-FFF2-40B4-BE49-F238E27FC236}">
                <a16:creationId xmlns:a16="http://schemas.microsoft.com/office/drawing/2014/main" id="{3FDAC0E7-C301-44C2-82D5-CB25FAA9A03B}"/>
              </a:ext>
            </a:extLst>
          </p:cNvPr>
          <p:cNvPicPr>
            <a:picLocks noChangeAspect="1"/>
          </p:cNvPicPr>
          <p:nvPr/>
        </p:nvPicPr>
        <p:blipFill>
          <a:blip r:embed="rId3"/>
          <a:stretch>
            <a:fillRect/>
          </a:stretch>
        </p:blipFill>
        <p:spPr>
          <a:xfrm>
            <a:off x="1063691" y="988554"/>
            <a:ext cx="2539145" cy="2548911"/>
          </a:xfrm>
          <a:prstGeom prst="rect">
            <a:avLst/>
          </a:prstGeom>
        </p:spPr>
      </p:pic>
      <p:pic>
        <p:nvPicPr>
          <p:cNvPr id="5" name="Picture 4">
            <a:extLst>
              <a:ext uri="{FF2B5EF4-FFF2-40B4-BE49-F238E27FC236}">
                <a16:creationId xmlns:a16="http://schemas.microsoft.com/office/drawing/2014/main" id="{C41C23B7-1B70-45CD-9627-251B99060D94}"/>
              </a:ext>
            </a:extLst>
          </p:cNvPr>
          <p:cNvPicPr>
            <a:picLocks noChangeAspect="1"/>
          </p:cNvPicPr>
          <p:nvPr/>
        </p:nvPicPr>
        <p:blipFill>
          <a:blip r:embed="rId4"/>
          <a:stretch>
            <a:fillRect/>
          </a:stretch>
        </p:blipFill>
        <p:spPr>
          <a:xfrm>
            <a:off x="3763702" y="1422333"/>
            <a:ext cx="2539145" cy="1690190"/>
          </a:xfrm>
          <a:prstGeom prst="rect">
            <a:avLst/>
          </a:prstGeom>
        </p:spPr>
      </p:pic>
      <p:pic>
        <p:nvPicPr>
          <p:cNvPr id="7" name="Picture 6">
            <a:extLst>
              <a:ext uri="{FF2B5EF4-FFF2-40B4-BE49-F238E27FC236}">
                <a16:creationId xmlns:a16="http://schemas.microsoft.com/office/drawing/2014/main" id="{796A2275-FC94-4343-9F17-DC8B26807E8F}"/>
              </a:ext>
            </a:extLst>
          </p:cNvPr>
          <p:cNvPicPr>
            <a:picLocks noChangeAspect="1"/>
          </p:cNvPicPr>
          <p:nvPr/>
        </p:nvPicPr>
        <p:blipFill>
          <a:blip r:embed="rId5"/>
          <a:stretch>
            <a:fillRect/>
          </a:stretch>
        </p:blipFill>
        <p:spPr>
          <a:xfrm>
            <a:off x="6463713" y="997696"/>
            <a:ext cx="2539147" cy="2530627"/>
          </a:xfrm>
          <a:prstGeom prst="rect">
            <a:avLst/>
          </a:prstGeom>
        </p:spPr>
      </p:pic>
      <p:pic>
        <p:nvPicPr>
          <p:cNvPr id="8" name="Picture 7">
            <a:extLst>
              <a:ext uri="{FF2B5EF4-FFF2-40B4-BE49-F238E27FC236}">
                <a16:creationId xmlns:a16="http://schemas.microsoft.com/office/drawing/2014/main" id="{0E3B68A1-D34F-4F9A-90AE-E1E18A448E75}"/>
              </a:ext>
            </a:extLst>
          </p:cNvPr>
          <p:cNvPicPr>
            <a:picLocks noChangeAspect="1"/>
          </p:cNvPicPr>
          <p:nvPr/>
        </p:nvPicPr>
        <p:blipFill>
          <a:blip r:embed="rId6"/>
          <a:stretch>
            <a:fillRect/>
          </a:stretch>
        </p:blipFill>
        <p:spPr>
          <a:xfrm>
            <a:off x="9163725" y="1177380"/>
            <a:ext cx="2539147" cy="2171259"/>
          </a:xfrm>
          <a:prstGeom prst="rect">
            <a:avLst/>
          </a:prstGeom>
        </p:spPr>
      </p:pic>
    </p:spTree>
    <p:extLst>
      <p:ext uri="{BB962C8B-B14F-4D97-AF65-F5344CB8AC3E}">
        <p14:creationId xmlns:p14="http://schemas.microsoft.com/office/powerpoint/2010/main" val="165659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09C189FC-4307-43C2-B618-E64F2D726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B3868B5-131D-48CB-B4D4-70C2C4E80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A40B505C-E06B-458A-8E08-02E8FD86B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0B4CE3-9A2A-4E94-AAE0-473955F9D250}"/>
              </a:ext>
            </a:extLst>
          </p:cNvPr>
          <p:cNvSpPr>
            <a:spLocks noGrp="1"/>
          </p:cNvSpPr>
          <p:nvPr>
            <p:ph type="title"/>
          </p:nvPr>
        </p:nvSpPr>
        <p:spPr>
          <a:xfrm>
            <a:off x="8389648" y="1123837"/>
            <a:ext cx="2947482" cy="4601183"/>
          </a:xfrm>
        </p:spPr>
        <p:txBody>
          <a:bodyPr>
            <a:normAutofit/>
          </a:bodyPr>
          <a:lstStyle/>
          <a:p>
            <a:r>
              <a:rPr lang="en-CA" dirty="0"/>
              <a:t>Why are we doing this webinar?</a:t>
            </a:r>
          </a:p>
        </p:txBody>
      </p:sp>
      <p:sp>
        <p:nvSpPr>
          <p:cNvPr id="15" name="Rectangle 14">
            <a:extLst>
              <a:ext uri="{FF2B5EF4-FFF2-40B4-BE49-F238E27FC236}">
                <a16:creationId xmlns:a16="http://schemas.microsoft.com/office/drawing/2014/main" id="{6FFD3F97-E2B9-4CC6-8504-5732EF438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4" name="Text Placeholder 2">
            <a:extLst>
              <a:ext uri="{FF2B5EF4-FFF2-40B4-BE49-F238E27FC236}">
                <a16:creationId xmlns:a16="http://schemas.microsoft.com/office/drawing/2014/main" id="{C2516506-F794-4345-9E7C-0DC105C03EE0}"/>
              </a:ext>
            </a:extLst>
          </p:cNvPr>
          <p:cNvGraphicFramePr>
            <a:graphicFrameLocks noGrp="1"/>
          </p:cNvGraphicFramePr>
          <p:nvPr>
            <p:ph idx="1"/>
            <p:extLst>
              <p:ext uri="{D42A27DB-BD31-4B8C-83A1-F6EECF244321}">
                <p14:modId xmlns:p14="http://schemas.microsoft.com/office/powerpoint/2010/main" val="3639237429"/>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631392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A0BD9-5863-460C-8F1C-3940E6B4B6B3}"/>
              </a:ext>
            </a:extLst>
          </p:cNvPr>
          <p:cNvSpPr>
            <a:spLocks noGrp="1"/>
          </p:cNvSpPr>
          <p:nvPr>
            <p:ph type="title"/>
          </p:nvPr>
        </p:nvSpPr>
        <p:spPr>
          <a:xfrm>
            <a:off x="252919" y="1123837"/>
            <a:ext cx="2947482" cy="4601183"/>
          </a:xfrm>
        </p:spPr>
        <p:txBody>
          <a:bodyPr/>
          <a:lstStyle/>
          <a:p>
            <a:r>
              <a:rPr lang="en-CA" dirty="0"/>
              <a:t>A Guide</a:t>
            </a:r>
          </a:p>
        </p:txBody>
      </p:sp>
      <p:sp>
        <p:nvSpPr>
          <p:cNvPr id="3" name="Content Placeholder 2">
            <a:extLst>
              <a:ext uri="{FF2B5EF4-FFF2-40B4-BE49-F238E27FC236}">
                <a16:creationId xmlns:a16="http://schemas.microsoft.com/office/drawing/2014/main" id="{68117779-075D-4B3B-914A-C321DF11E1E7}"/>
              </a:ext>
            </a:extLst>
          </p:cNvPr>
          <p:cNvSpPr>
            <a:spLocks noGrp="1"/>
          </p:cNvSpPr>
          <p:nvPr>
            <p:ph sz="half" idx="1"/>
          </p:nvPr>
        </p:nvSpPr>
        <p:spPr>
          <a:xfrm>
            <a:off x="3867912" y="868680"/>
            <a:ext cx="3474720" cy="5120640"/>
          </a:xfrm>
        </p:spPr>
        <p:txBody>
          <a:bodyPr/>
          <a:lstStyle/>
          <a:p>
            <a:r>
              <a:rPr lang="en-CA" dirty="0"/>
              <a:t>Workforce</a:t>
            </a:r>
          </a:p>
        </p:txBody>
      </p:sp>
      <p:pic>
        <p:nvPicPr>
          <p:cNvPr id="10" name="Content Placeholder 9">
            <a:extLst>
              <a:ext uri="{FF2B5EF4-FFF2-40B4-BE49-F238E27FC236}">
                <a16:creationId xmlns:a16="http://schemas.microsoft.com/office/drawing/2014/main" id="{1D93A93A-7718-4A42-8AC8-B21BF9F93950}"/>
              </a:ext>
            </a:extLst>
          </p:cNvPr>
          <p:cNvPicPr>
            <a:picLocks noGrp="1" noChangeAspect="1"/>
          </p:cNvPicPr>
          <p:nvPr>
            <p:ph sz="half" idx="2"/>
          </p:nvPr>
        </p:nvPicPr>
        <p:blipFill>
          <a:blip r:embed="rId3"/>
          <a:stretch>
            <a:fillRect/>
          </a:stretch>
        </p:blipFill>
        <p:spPr>
          <a:xfrm>
            <a:off x="7818438" y="2086852"/>
            <a:ext cx="3475037" cy="2684297"/>
          </a:xfrm>
          <a:prstGeom prst="rect">
            <a:avLst/>
          </a:prstGeom>
        </p:spPr>
      </p:pic>
      <p:pic>
        <p:nvPicPr>
          <p:cNvPr id="11" name="Picture 10">
            <a:extLst>
              <a:ext uri="{FF2B5EF4-FFF2-40B4-BE49-F238E27FC236}">
                <a16:creationId xmlns:a16="http://schemas.microsoft.com/office/drawing/2014/main" id="{D840225D-CC51-4388-9346-B1071FDAE371}"/>
              </a:ext>
            </a:extLst>
          </p:cNvPr>
          <p:cNvPicPr>
            <a:picLocks noChangeAspect="1"/>
          </p:cNvPicPr>
          <p:nvPr/>
        </p:nvPicPr>
        <p:blipFill>
          <a:blip r:embed="rId4"/>
          <a:stretch>
            <a:fillRect/>
          </a:stretch>
        </p:blipFill>
        <p:spPr>
          <a:xfrm>
            <a:off x="3547919" y="2086852"/>
            <a:ext cx="3475685" cy="2684298"/>
          </a:xfrm>
          <a:prstGeom prst="rect">
            <a:avLst/>
          </a:prstGeom>
        </p:spPr>
      </p:pic>
    </p:spTree>
    <p:extLst>
      <p:ext uri="{BB962C8B-B14F-4D97-AF65-F5344CB8AC3E}">
        <p14:creationId xmlns:p14="http://schemas.microsoft.com/office/powerpoint/2010/main" val="2047305540"/>
      </p:ext>
    </p:extLst>
  </p:cSld>
  <p:clrMapOvr>
    <a:masterClrMapping/>
  </p:clrMapOvr>
</p:sld>
</file>

<file path=ppt/theme/theme1.xml><?xml version="1.0" encoding="utf-8"?>
<a:theme xmlns:a="http://schemas.openxmlformats.org/drawingml/2006/main" name="Frame">
  <a:themeElements>
    <a:clrScheme name="Custom 16">
      <a:dk1>
        <a:sysClr val="windowText" lastClr="000000"/>
      </a:dk1>
      <a:lt1>
        <a:sysClr val="window" lastClr="FFFFFF"/>
      </a:lt1>
      <a:dk2>
        <a:srgbClr val="000000"/>
      </a:dk2>
      <a:lt2>
        <a:srgbClr val="F8F3F2"/>
      </a:lt2>
      <a:accent1>
        <a:srgbClr val="04A84A"/>
      </a:accent1>
      <a:accent2>
        <a:srgbClr val="A5644E"/>
      </a:accent2>
      <a:accent3>
        <a:srgbClr val="B58B80"/>
      </a:accent3>
      <a:accent4>
        <a:srgbClr val="C3986D"/>
      </a:accent4>
      <a:accent5>
        <a:srgbClr val="000000"/>
      </a:accent5>
      <a:accent6>
        <a:srgbClr val="C17529"/>
      </a:accent6>
      <a:hlink>
        <a:srgbClr val="0070C0"/>
      </a:hlink>
      <a:folHlink>
        <a:srgbClr val="002060"/>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1250</TotalTime>
  <Words>5402</Words>
  <Application>Microsoft Office PowerPoint</Application>
  <PresentationFormat>Widescreen</PresentationFormat>
  <Paragraphs>375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Corbel</vt:lpstr>
      <vt:lpstr>Wingdings 2</vt:lpstr>
      <vt:lpstr>Frame</vt:lpstr>
      <vt:lpstr>What's Your Stake in Workplace and Workforce Literacy?</vt:lpstr>
      <vt:lpstr>Welcome!</vt:lpstr>
      <vt:lpstr>Land Acknowledgement</vt:lpstr>
      <vt:lpstr>Working Definitions</vt:lpstr>
      <vt:lpstr>Background</vt:lpstr>
      <vt:lpstr>Why are we doing this webinar?</vt:lpstr>
      <vt:lpstr>Why workplace literacy can be challenging</vt:lpstr>
      <vt:lpstr>Why are we doing this webinar?</vt:lpstr>
      <vt:lpstr>A Guide</vt:lpstr>
      <vt:lpstr>Workforce</vt:lpstr>
      <vt:lpstr>Know Who You Serve and Why  Creating Partnerships  Workforce</vt:lpstr>
      <vt:lpstr>Know Who You Serve and Why  Consider…</vt:lpstr>
      <vt:lpstr>Resourcing   Workforce</vt:lpstr>
      <vt:lpstr>Resourcing Workforce  Consider…</vt:lpstr>
      <vt:lpstr>Costing  Workforce</vt:lpstr>
      <vt:lpstr>Costing Workforce  Consider…</vt:lpstr>
      <vt:lpstr>Workplace</vt:lpstr>
      <vt:lpstr>Reality Check</vt:lpstr>
      <vt:lpstr>Understanding the Environment  Workplace</vt:lpstr>
      <vt:lpstr>Understanding the Environment  LBS transferable skills…</vt:lpstr>
      <vt:lpstr>Garnering Support  Workplace</vt:lpstr>
      <vt:lpstr>Garnering Support  LBS transferable skills…</vt:lpstr>
      <vt:lpstr>Seeking Professional Development  Workplace</vt:lpstr>
      <vt:lpstr>Professional Development  LBS transferable skills…</vt:lpstr>
      <vt:lpstr>Workplace Literacy Delivery</vt:lpstr>
      <vt:lpstr>Here’s a scenario…   Information and Referral</vt:lpstr>
      <vt:lpstr>Scenario   Assessment - Intake</vt:lpstr>
      <vt:lpstr>Scenario   Training Plan Development</vt:lpstr>
      <vt:lpstr>Scenario:  Training</vt:lpstr>
      <vt:lpstr>Scenario:  Ongoing Assessment</vt:lpstr>
      <vt:lpstr>Scenario  Evaluation and Follow Up</vt:lpstr>
      <vt:lpstr>Activity conclusion</vt:lpstr>
      <vt:lpstr>Letter from a local Workplace</vt:lpstr>
      <vt:lpstr>LBS services</vt:lpstr>
      <vt:lpstr>Workplace 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the Pulse on Workforce/Workplace Literacy</dc:title>
  <dc:creator>Melanie Connell</dc:creator>
  <cp:lastModifiedBy>Kate Goring</cp:lastModifiedBy>
  <cp:revision>31</cp:revision>
  <cp:lastPrinted>2021-11-15T13:49:12Z</cp:lastPrinted>
  <dcterms:created xsi:type="dcterms:W3CDTF">2021-10-06T15:08:51Z</dcterms:created>
  <dcterms:modified xsi:type="dcterms:W3CDTF">2021-11-15T20:03:18Z</dcterms:modified>
</cp:coreProperties>
</file>