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267" r:id="rId5"/>
    <p:sldId id="259" r:id="rId6"/>
    <p:sldId id="260" r:id="rId7"/>
    <p:sldId id="2596" r:id="rId8"/>
    <p:sldId id="2597" r:id="rId9"/>
    <p:sldId id="2540" r:id="rId10"/>
    <p:sldId id="2598" r:id="rId11"/>
    <p:sldId id="2565" r:id="rId12"/>
    <p:sldId id="2600" r:id="rId13"/>
    <p:sldId id="2599" r:id="rId14"/>
    <p:sldId id="2602" r:id="rId15"/>
    <p:sldId id="2603" r:id="rId16"/>
    <p:sldId id="2604" r:id="rId17"/>
    <p:sldId id="2605" r:id="rId18"/>
    <p:sldId id="2607" r:id="rId19"/>
    <p:sldId id="2608" r:id="rId20"/>
    <p:sldId id="2609" r:id="rId21"/>
    <p:sldId id="2567" r:id="rId22"/>
    <p:sldId id="274" r:id="rId23"/>
    <p:sldId id="279" r:id="rId24"/>
    <p:sldId id="280" r:id="rId25"/>
    <p:sldId id="282" r:id="rId26"/>
    <p:sldId id="284" r:id="rId27"/>
    <p:sldId id="285" r:id="rId28"/>
    <p:sldId id="286" r:id="rId29"/>
    <p:sldId id="2610" r:id="rId30"/>
    <p:sldId id="275" r:id="rId31"/>
    <p:sldId id="2611" r:id="rId32"/>
    <p:sldId id="261" r:id="rId33"/>
    <p:sldId id="288" r:id="rId34"/>
    <p:sldId id="289" r:id="rId35"/>
    <p:sldId id="290" r:id="rId36"/>
    <p:sldId id="273" r:id="rId37"/>
    <p:sldId id="2612" r:id="rId38"/>
    <p:sldId id="2613" r:id="rId39"/>
    <p:sldId id="2614" r:id="rId40"/>
    <p:sldId id="2615" r:id="rId41"/>
    <p:sldId id="2616" r:id="rId42"/>
    <p:sldId id="2617" r:id="rId43"/>
    <p:sldId id="262" r:id="rId44"/>
    <p:sldId id="263" r:id="rId45"/>
    <p:sldId id="2618" r:id="rId46"/>
    <p:sldId id="2619" r:id="rId47"/>
    <p:sldId id="264" r:id="rId48"/>
    <p:sldId id="265" r:id="rId49"/>
  </p:sldIdLst>
  <p:sldSz cx="12192000" cy="6858000"/>
  <p:notesSz cx="6950075" cy="9236075"/>
  <p:embeddedFontLst>
    <p:embeddedFont>
      <p:font typeface="Book Antiqua" panose="02040602050305030304" pitchFamily="18" charset="0"/>
      <p:regular r:id="rId51"/>
      <p:bold r:id="rId52"/>
      <p:italic r:id="rId53"/>
      <p:boldItalic r:id="rId54"/>
    </p:embeddedFont>
    <p:embeddedFont>
      <p:font typeface="Calibri" panose="020F050202020403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hD+uqukfnOT8w9f0S6JFEMR3XH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81" autoAdjust="0"/>
    <p:restoredTop sz="94646"/>
  </p:normalViewPr>
  <p:slideViewPr>
    <p:cSldViewPr snapToGrid="0">
      <p:cViewPr varScale="1">
        <p:scale>
          <a:sx n="98" d="100"/>
          <a:sy n="98" d="100"/>
        </p:scale>
        <p:origin x="600"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endParaRPr/>
          </a:p>
        </p:txBody>
      </p:sp>
      <p:sp>
        <p:nvSpPr>
          <p:cNvPr id="84" name="Google Shape;84;p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2: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r>
              <a:rPr lang="en-US"/>
              <a:t>These stats are reflective of being a school board program, but are also reflective of the current COVID situation and uncertainty of GED writing dates</a:t>
            </a:r>
            <a:endParaRPr/>
          </a:p>
          <a:p>
            <a:pPr marL="0" indent="0"/>
            <a:r>
              <a:rPr lang="en-US"/>
              <a:t>September to June program with workshops or bootcamps to prepare over the summer for fall credit programming </a:t>
            </a:r>
            <a:endParaRPr/>
          </a:p>
          <a:p>
            <a:pPr marL="0" indent="0"/>
            <a:r>
              <a:rPr lang="en-US"/>
              <a:t> in the past 3 week math boot camps </a:t>
            </a:r>
            <a:endParaRPr/>
          </a:p>
          <a:p>
            <a:pPr marL="0" indent="0"/>
            <a:r>
              <a:rPr lang="en-US"/>
              <a:t>have run limited remote programming over the past two summers with varying degrees of success</a:t>
            </a:r>
            <a:endParaRPr/>
          </a:p>
          <a:p>
            <a:pPr marL="0" indent="0"/>
            <a:r>
              <a:rPr lang="en-US"/>
              <a:t>St. Louis- Karen Morgan Boyer shared their PSW program with us to help us </a:t>
            </a:r>
            <a:endParaRPr/>
          </a:p>
        </p:txBody>
      </p:sp>
      <p:sp>
        <p:nvSpPr>
          <p:cNvPr id="103" name="Google Shape;103;p12: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r>
              <a:rPr lang="en-US"/>
              <a:t>How does this play in to workforce literacy?</a:t>
            </a:r>
            <a:endParaRPr/>
          </a:p>
          <a:p>
            <a:pPr marL="0" indent="0"/>
            <a:r>
              <a:rPr lang="en-US"/>
              <a:t>Currently the majority of our learners are employed</a:t>
            </a:r>
            <a:endParaRPr/>
          </a:p>
          <a:p>
            <a:pPr marL="0" indent="0"/>
            <a:r>
              <a:rPr lang="en-US"/>
              <a:t>Our area is a second or third landing site for new immigrants- Eritrean immigrant population is very large</a:t>
            </a:r>
            <a:endParaRPr/>
          </a:p>
          <a:p>
            <a:pPr marL="0" indent="0"/>
            <a:r>
              <a:rPr lang="en-US"/>
              <a:t>Guelph has an incredibly healthy manufacturing focus- manufacturers want to keep their employees</a:t>
            </a:r>
            <a:endParaRPr/>
          </a:p>
        </p:txBody>
      </p:sp>
      <p:sp>
        <p:nvSpPr>
          <p:cNvPr id="111" name="Google Shape;111;p4: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r>
              <a:rPr lang="en-US"/>
              <a:t>The SWAF staff assessed the learners, created education plans when learners did not meet the necessary requirements for their required or requested credits, SUP  recommended to get them up to speed. In some cases they came to SUP locations in others we went into the factories to help build the pre credit skills.</a:t>
            </a:r>
            <a:endParaRPr/>
          </a:p>
        </p:txBody>
      </p:sp>
      <p:sp>
        <p:nvSpPr>
          <p:cNvPr id="120" name="Google Shape;120;p5: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lvl="1" indent="0">
              <a:spcBef>
                <a:spcPts val="402"/>
              </a:spcBef>
              <a:buClr>
                <a:schemeClr val="dk1"/>
              </a:buClr>
              <a:buSzPts val="2000"/>
            </a:pPr>
            <a:r>
              <a:rPr lang="en-US"/>
              <a:t>Services were provided in a centralized location or on site in board rooms or lunch rooms</a:t>
            </a:r>
            <a:endParaRPr/>
          </a:p>
          <a:p>
            <a:pPr marL="0" lvl="1" indent="0">
              <a:spcBef>
                <a:spcPts val="402"/>
              </a:spcBef>
              <a:buClr>
                <a:schemeClr val="dk1"/>
              </a:buClr>
              <a:buSzPts val="2000"/>
            </a:pPr>
            <a:r>
              <a:rPr lang="en-US"/>
              <a:t> Math, English  and Co-op Credits were the focus of the program</a:t>
            </a:r>
            <a:endParaRPr/>
          </a:p>
          <a:p>
            <a:pPr marL="0" lvl="1" indent="0">
              <a:spcBef>
                <a:spcPts val="402"/>
              </a:spcBef>
              <a:buClr>
                <a:schemeClr val="dk1"/>
              </a:buClr>
              <a:buSzPts val="2000"/>
            </a:pPr>
            <a:r>
              <a:rPr lang="en-US"/>
              <a:t>Available for both graduates as well as those who were not yet graduates.</a:t>
            </a:r>
            <a:endParaRPr/>
          </a:p>
          <a:p>
            <a:pPr marL="0" lvl="1" indent="0">
              <a:spcBef>
                <a:spcPts val="402"/>
              </a:spcBef>
              <a:buClr>
                <a:schemeClr val="dk1"/>
              </a:buClr>
              <a:buSzPts val="2000"/>
            </a:pPr>
            <a:r>
              <a:rPr lang="en-US"/>
              <a:t>Credit Support: Learners were using correspondence booklets or elearning resources to work on the course work</a:t>
            </a:r>
            <a:endParaRPr/>
          </a:p>
          <a:p>
            <a:pPr marL="0" lvl="1" indent="0">
              <a:spcBef>
                <a:spcPts val="402"/>
              </a:spcBef>
              <a:buClr>
                <a:schemeClr val="dk1"/>
              </a:buClr>
              <a:buSzPts val="2000"/>
            </a:pPr>
            <a:r>
              <a:rPr lang="en-US"/>
              <a:t>Co-op credits were earned based on hours worked within the workplace setting</a:t>
            </a:r>
            <a:endParaRPr/>
          </a:p>
          <a:p>
            <a:pPr marL="0" lvl="1" indent="0">
              <a:spcBef>
                <a:spcPts val="402"/>
              </a:spcBef>
              <a:buClr>
                <a:schemeClr val="dk1"/>
              </a:buClr>
              <a:buSzPts val="2000"/>
            </a:pPr>
            <a:r>
              <a:rPr lang="en-US"/>
              <a:t>HR managers/staff recommended the program to potential learners and employees. They saw this as an opportunity to grow their skilled workforce</a:t>
            </a:r>
            <a:endParaRPr/>
          </a:p>
          <a:p>
            <a:pPr marL="0" lvl="1" indent="0">
              <a:spcBef>
                <a:spcPts val="402"/>
              </a:spcBef>
            </a:pPr>
            <a:r>
              <a:rPr lang="en-US"/>
              <a:t>Those seeking apprenticeships with current employers were directed to SWAF</a:t>
            </a:r>
            <a:endParaRPr/>
          </a:p>
          <a:p>
            <a:pPr marL="0" lvl="1" indent="0">
              <a:spcBef>
                <a:spcPts val="402"/>
              </a:spcBef>
            </a:pPr>
            <a:r>
              <a:rPr lang="en-US"/>
              <a:t>2020-2021 instructors succonded to remote school- manufacturers closed their doors to outsiders</a:t>
            </a:r>
            <a:endParaRPr/>
          </a:p>
          <a:p>
            <a:pPr marL="0" lvl="1" indent="0">
              <a:spcBef>
                <a:spcPts val="402"/>
              </a:spcBef>
              <a:buClr>
                <a:schemeClr val="dk1"/>
              </a:buClr>
              <a:buSzPts val="2000"/>
            </a:pPr>
            <a:r>
              <a:rPr lang="en-US"/>
              <a:t>SWAF basically closed or at least the one on one support that learners were receiving in their credits ended</a:t>
            </a:r>
            <a:endParaRPr/>
          </a:p>
        </p:txBody>
      </p:sp>
      <p:sp>
        <p:nvSpPr>
          <p:cNvPr id="129" name="Google Shape;129;p7: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r>
              <a:rPr lang="en-US"/>
              <a:t>Referrals go both ways as we see learners fine tune their next steps in SUP</a:t>
            </a:r>
            <a:endParaRPr/>
          </a:p>
          <a:p>
            <a:pPr marL="0" indent="0"/>
            <a:r>
              <a:rPr lang="en-US"/>
              <a:t>If working can get Co-op credits as well as receive credit support on their graduating credits if connected to WLP</a:t>
            </a:r>
            <a:endParaRPr/>
          </a:p>
        </p:txBody>
      </p:sp>
      <p:sp>
        <p:nvSpPr>
          <p:cNvPr id="138" name="Google Shape;138;p8: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b8c6c9cfa_0_7: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r>
              <a:rPr lang="en-US"/>
              <a:t>Lessons learned</a:t>
            </a:r>
            <a:endParaRPr/>
          </a:p>
          <a:p>
            <a:pPr marL="0" indent="0"/>
            <a:r>
              <a:rPr lang="en-US"/>
              <a:t>some learners could not handle the speed of the preparation program, so would not be good candidates for the PSW program</a:t>
            </a:r>
            <a:endParaRPr/>
          </a:p>
          <a:p>
            <a:pPr marL="0" indent="0"/>
            <a:r>
              <a:rPr lang="en-US"/>
              <a:t>we would start earlier- if people are interested in our PSW program- this would be expected of everyone to help with overall completion of the PSW program</a:t>
            </a:r>
            <a:endParaRPr/>
          </a:p>
          <a:p>
            <a:pPr marL="0" indent="0"/>
            <a:r>
              <a:rPr lang="en-US"/>
              <a:t>higher ESL levels needed overall for success in the PSW program</a:t>
            </a:r>
            <a:endParaRPr/>
          </a:p>
        </p:txBody>
      </p:sp>
      <p:sp>
        <p:nvSpPr>
          <p:cNvPr id="146" name="Google Shape;146;g10b8c6c9cfa_0_7: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1: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r>
              <a:rPr lang="en-US"/>
              <a:t>Increasing number of employed learners</a:t>
            </a:r>
            <a:endParaRPr/>
          </a:p>
          <a:p>
            <a:pPr marL="0" indent="0"/>
            <a:r>
              <a:rPr lang="en-US"/>
              <a:t>remote allows us to serve more learners who are working</a:t>
            </a:r>
            <a:endParaRPr/>
          </a:p>
        </p:txBody>
      </p:sp>
      <p:sp>
        <p:nvSpPr>
          <p:cNvPr id="154" name="Google Shape;154;p21: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b8c6c9cfa_0_19: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endParaRPr/>
          </a:p>
        </p:txBody>
      </p:sp>
      <p:sp>
        <p:nvSpPr>
          <p:cNvPr id="162" name="Google Shape;162;g10b8c6c9cfa_0_19: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endParaRPr/>
          </a:p>
        </p:txBody>
      </p:sp>
      <p:sp>
        <p:nvSpPr>
          <p:cNvPr id="133" name="Google Shape;133;p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3a1afd9ad_0_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e3a1afd9ad_0_0:notes"/>
          <p:cNvSpPr txBox="1">
            <a:spLocks noGrp="1"/>
          </p:cNvSpPr>
          <p:nvPr>
            <p:ph type="body" idx="1"/>
          </p:nvPr>
        </p:nvSpPr>
        <p:spPr>
          <a:xfrm>
            <a:off x="695008" y="4387136"/>
            <a:ext cx="5559941" cy="4156353"/>
          </a:xfrm>
          <a:prstGeom prst="rect">
            <a:avLst/>
          </a:prstGeom>
          <a:noFill/>
          <a:ln>
            <a:noFill/>
          </a:ln>
        </p:spPr>
        <p:txBody>
          <a:bodyPr spcFirstLastPara="1" wrap="square" lIns="92461" tIns="92461" rIns="92461" bIns="92461"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b82dc03b3_0_0:notes"/>
          <p:cNvSpPr txBox="1">
            <a:spLocks noGrp="1"/>
          </p:cNvSpPr>
          <p:nvPr>
            <p:ph type="body" idx="1"/>
          </p:nvPr>
        </p:nvSpPr>
        <p:spPr>
          <a:xfrm>
            <a:off x="695008" y="4387136"/>
            <a:ext cx="5559941" cy="4156353"/>
          </a:xfrm>
          <a:prstGeom prst="rect">
            <a:avLst/>
          </a:prstGeom>
          <a:noFill/>
          <a:ln>
            <a:noFill/>
          </a:ln>
        </p:spPr>
        <p:txBody>
          <a:bodyPr spcFirstLastPara="1" wrap="square" lIns="92461" tIns="92461" rIns="92461" bIns="92461" anchor="t" anchorCtr="0">
            <a:noAutofit/>
          </a:bodyPr>
          <a:lstStyle/>
          <a:p>
            <a:pPr marL="0" indent="0">
              <a:buNone/>
            </a:pPr>
            <a:endParaRPr/>
          </a:p>
        </p:txBody>
      </p:sp>
      <p:sp>
        <p:nvSpPr>
          <p:cNvPr id="91" name="Google Shape;91;gcb82dc03b3_0_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endParaRPr/>
          </a:p>
        </p:txBody>
      </p:sp>
      <p:sp>
        <p:nvSpPr>
          <p:cNvPr id="97" name="Google Shape;97;p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3a1afd9ad_0_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e3a1afd9ad_0_0:notes"/>
          <p:cNvSpPr txBox="1">
            <a:spLocks noGrp="1"/>
          </p:cNvSpPr>
          <p:nvPr>
            <p:ph type="body" idx="1"/>
          </p:nvPr>
        </p:nvSpPr>
        <p:spPr>
          <a:xfrm>
            <a:off x="695008" y="4387136"/>
            <a:ext cx="5559941" cy="4156353"/>
          </a:xfrm>
          <a:prstGeom prst="rect">
            <a:avLst/>
          </a:prstGeom>
          <a:noFill/>
          <a:ln>
            <a:noFill/>
          </a:ln>
        </p:spPr>
        <p:txBody>
          <a:bodyPr spcFirstLastPara="1" wrap="square" lIns="92461" tIns="92461" rIns="92461" bIns="92461" anchor="t" anchorCtr="0">
            <a:noAutofit/>
          </a:bodyPr>
          <a:lstStyle/>
          <a:p>
            <a:pPr marL="0" indent="0">
              <a:buNone/>
            </a:pPr>
            <a:endParaRPr/>
          </a:p>
        </p:txBody>
      </p:sp>
    </p:spTree>
    <p:extLst>
      <p:ext uri="{BB962C8B-B14F-4D97-AF65-F5344CB8AC3E}">
        <p14:creationId xmlns:p14="http://schemas.microsoft.com/office/powerpoint/2010/main" val="2148594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endParaRPr/>
          </a:p>
        </p:txBody>
      </p:sp>
      <p:sp>
        <p:nvSpPr>
          <p:cNvPr id="103" name="Google Shape;103;p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8: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endParaRPr/>
          </a:p>
        </p:txBody>
      </p:sp>
      <p:sp>
        <p:nvSpPr>
          <p:cNvPr id="109" name="Google Shape;109;p1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11354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endParaRPr/>
          </a:p>
        </p:txBody>
      </p:sp>
      <p:sp>
        <p:nvSpPr>
          <p:cNvPr id="88" name="Google Shape;88;p2: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endParaRPr/>
          </a:p>
        </p:txBody>
      </p:sp>
      <p:sp>
        <p:nvSpPr>
          <p:cNvPr id="96" name="Google Shape;96;p1:notes"/>
          <p:cNvSpPr>
            <a:spLocks noGrp="1" noRot="1" noChangeAspect="1"/>
          </p:cNvSpPr>
          <p:nvPr>
            <p:ph type="sldImg" idx="2"/>
          </p:nvPr>
        </p:nvSpPr>
        <p:spPr>
          <a:xfrm>
            <a:off x="387350" y="687388"/>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7"/>
          <p:cNvSpPr txBox="1">
            <a:spLocks noGrp="1"/>
          </p:cNvSpPr>
          <p:nvPr>
            <p:ph type="title"/>
          </p:nvPr>
        </p:nvSpPr>
        <p:spPr>
          <a:xfrm>
            <a:off x="1420091" y="220316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Google Shape;8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5581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5068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667351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2188567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Edit Master text styles</a:t>
            </a:r>
          </a:p>
        </p:txBody>
      </p:sp>
    </p:spTree>
    <p:extLst>
      <p:ext uri="{BB962C8B-B14F-4D97-AF65-F5344CB8AC3E}">
        <p14:creationId xmlns:p14="http://schemas.microsoft.com/office/powerpoint/2010/main" val="129825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 name="Google Shape;20;p8"/>
          <p:cNvGrpSpPr/>
          <p:nvPr/>
        </p:nvGrpSpPr>
        <p:grpSpPr>
          <a:xfrm>
            <a:off x="0" y="6026478"/>
            <a:ext cx="11958172" cy="832052"/>
            <a:chOff x="0" y="6026478"/>
            <a:chExt cx="11958172" cy="832052"/>
          </a:xfrm>
        </p:grpSpPr>
        <p:pic>
          <p:nvPicPr>
            <p:cNvPr id="21" name="Google Shape;21;p8"/>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22" name="Google Shape;22;p8"/>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 name="Google Shape;23;p8"/>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 name="Google Shape;24;p8"/>
            <p:cNvSpPr txBox="1"/>
            <p:nvPr/>
          </p:nvSpPr>
          <p:spPr>
            <a:xfrm>
              <a:off x="347130" y="6413698"/>
              <a:ext cx="85650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lt1"/>
                  </a:solidFill>
                  <a:latin typeface="Arial"/>
                  <a:ea typeface="Arial"/>
                  <a:cs typeface="Arial"/>
                  <a:sym typeface="Arial"/>
                </a:rPr>
                <a:t>Workplace Literacy: A Snapshot of What’s Happening in the LBS Field</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9"/>
          <p:cNvGrpSpPr/>
          <p:nvPr/>
        </p:nvGrpSpPr>
        <p:grpSpPr>
          <a:xfrm>
            <a:off x="0" y="6026478"/>
            <a:ext cx="11958172" cy="832052"/>
            <a:chOff x="0" y="6026478"/>
            <a:chExt cx="11958172" cy="832052"/>
          </a:xfrm>
        </p:grpSpPr>
        <p:pic>
          <p:nvPicPr>
            <p:cNvPr id="29" name="Google Shape;29;p9"/>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30" name="Google Shape;30;p9"/>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Google Shape;31;p9"/>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Google Shape;32;p9"/>
            <p:cNvSpPr txBox="1"/>
            <p:nvPr/>
          </p:nvSpPr>
          <p:spPr>
            <a:xfrm>
              <a:off x="347130" y="6413698"/>
              <a:ext cx="847489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lt1"/>
                  </a:solidFill>
                  <a:latin typeface="Arial"/>
                  <a:ea typeface="Arial"/>
                  <a:cs typeface="Arial"/>
                  <a:sym typeface="Arial"/>
                </a:rPr>
                <a:t>Workplace Literacy: A Snapshot of What’s Happening in the LBS Field</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grpSp>
        <p:nvGrpSpPr>
          <p:cNvPr id="10" name="Google Shape;10;p6"/>
          <p:cNvGrpSpPr/>
          <p:nvPr/>
        </p:nvGrpSpPr>
        <p:grpSpPr>
          <a:xfrm>
            <a:off x="0" y="6026478"/>
            <a:ext cx="11958172" cy="832052"/>
            <a:chOff x="0" y="6026478"/>
            <a:chExt cx="11958172" cy="832052"/>
          </a:xfrm>
        </p:grpSpPr>
        <p:pic>
          <p:nvPicPr>
            <p:cNvPr id="11" name="Google Shape;11;p6"/>
            <p:cNvPicPr preferRelativeResize="0"/>
            <p:nvPr/>
          </p:nvPicPr>
          <p:blipFill rotWithShape="1">
            <a:blip r:embed="rId19">
              <a:alphaModFix/>
            </a:blip>
            <a:srcRect/>
            <a:stretch/>
          </p:blipFill>
          <p:spPr>
            <a:xfrm>
              <a:off x="9076267" y="6026478"/>
              <a:ext cx="2881905" cy="699428"/>
            </a:xfrm>
            <a:prstGeom prst="rect">
              <a:avLst/>
            </a:prstGeom>
            <a:noFill/>
            <a:ln>
              <a:noFill/>
            </a:ln>
          </p:spPr>
        </p:pic>
        <p:sp>
          <p:nvSpPr>
            <p:cNvPr id="12" name="Google Shape;12;p6"/>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 name="Google Shape;13;p6"/>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6"/>
            <p:cNvSpPr txBox="1"/>
            <p:nvPr/>
          </p:nvSpPr>
          <p:spPr>
            <a:xfrm>
              <a:off x="347130" y="6413698"/>
              <a:ext cx="819673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lt1"/>
                  </a:solidFill>
                  <a:latin typeface="Arial"/>
                  <a:ea typeface="Arial"/>
                  <a:cs typeface="Arial"/>
                  <a:sym typeface="Arial"/>
                </a:rPr>
                <a:t>Workplace Literacy: A Snapshot of What’s Happening in the LBS Field</a:t>
              </a:r>
              <a:endParaRPr sz="1400" b="0" i="0" u="none" strike="noStrike" cap="none">
                <a:solidFill>
                  <a:schemeClr val="lt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e-channel@contactnorth.ca"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skillsupgradingprogram@ugconed.ca"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skillsupgradingprogram@ugconed.ca"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hyperlink" Target="https://surveys.oalcf-echannel-repository.ca/s3/Pop-UP-PD-21-22-Web-5-Workplace-Literacy" TargetMode="External"/><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apprentissageenligne.ca/formateurs/programme-afb-ressources-de-la-communaute-de-pratique-en-ligneDo" TargetMode="External"/><Relationship Id="rId5" Type="http://schemas.openxmlformats.org/officeDocument/2006/relationships/hyperlink" Target="https://e-channel.ca/practitioners/pop-pd-resources" TargetMode="External"/><Relationship Id="rId4" Type="http://schemas.openxmlformats.org/officeDocument/2006/relationships/hyperlink" Target="https://learningnetworks.ca/resources-publications/popuppd/"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subTitle" idx="1"/>
          </p:nvPr>
        </p:nvSpPr>
        <p:spPr>
          <a:xfrm>
            <a:off x="1576251" y="3128704"/>
            <a:ext cx="9144000" cy="24572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CA" sz="7200" b="1">
                <a:solidFill>
                  <a:srgbClr val="C00000"/>
                </a:solidFill>
              </a:rPr>
              <a:t>Webinar Title</a:t>
            </a:r>
            <a:endParaRPr sz="7200">
              <a:solidFill>
                <a:srgbClr val="C00000"/>
              </a:solidFill>
            </a:endParaRPr>
          </a:p>
          <a:p>
            <a:pPr marL="0" lvl="0" indent="0" algn="ctr" rtl="0">
              <a:lnSpc>
                <a:spcPct val="90000"/>
              </a:lnSpc>
              <a:spcBef>
                <a:spcPts val="1000"/>
              </a:spcBef>
              <a:spcAft>
                <a:spcPts val="0"/>
              </a:spcAft>
              <a:buClr>
                <a:schemeClr val="dk1"/>
              </a:buClr>
              <a:buSzPts val="2400"/>
              <a:buNone/>
            </a:pPr>
            <a:r>
              <a:rPr lang="en-CA"/>
              <a:t>((DATE))</a:t>
            </a:r>
            <a:endParaRPr/>
          </a:p>
        </p:txBody>
      </p:sp>
      <p:pic>
        <p:nvPicPr>
          <p:cNvPr id="87" name="Google Shape;87;p1"/>
          <p:cNvPicPr preferRelativeResize="0"/>
          <p:nvPr/>
        </p:nvPicPr>
        <p:blipFill rotWithShape="1">
          <a:blip r:embed="rId3">
            <a:alphaModFix/>
          </a:blip>
          <a:srcRect/>
          <a:stretch/>
        </p:blipFill>
        <p:spPr>
          <a:xfrm>
            <a:off x="3621645" y="354392"/>
            <a:ext cx="5053211" cy="2774312"/>
          </a:xfrm>
          <a:prstGeom prst="rect">
            <a:avLst/>
          </a:prstGeom>
          <a:noFill/>
          <a:ln>
            <a:noFill/>
          </a:ln>
        </p:spPr>
      </p:pic>
      <p:pic>
        <p:nvPicPr>
          <p:cNvPr id="88" name="Google Shape;88;p1"/>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1766277"/>
            <a:ext cx="12192000" cy="4314093"/>
          </a:xfrm>
        </p:spPr>
        <p:txBody>
          <a:bodyPr/>
          <a:lstStyle/>
          <a:p>
            <a:pPr marL="285750" indent="-285750">
              <a:buFont typeface="Arial" panose="020B0604020202020204" pitchFamily="34" charset="0"/>
              <a:buChar char="•"/>
            </a:pPr>
            <a:r>
              <a:rPr lang="en-US" sz="1800" dirty="0"/>
              <a:t>Essential Skills project</a:t>
            </a:r>
          </a:p>
          <a:p>
            <a:pPr marL="285750" indent="-285750">
              <a:buFont typeface="Arial" panose="020B0604020202020204" pitchFamily="34" charset="0"/>
              <a:buChar char="•"/>
            </a:pPr>
            <a:r>
              <a:rPr lang="en-US" sz="1800" dirty="0"/>
              <a:t>Run in conjunction with Super 8 hotel in 2010</a:t>
            </a:r>
          </a:p>
          <a:p>
            <a:pPr marL="285750" indent="-285750">
              <a:buFont typeface="Arial" panose="020B0604020202020204" pitchFamily="34" charset="0"/>
              <a:buChar char="•"/>
            </a:pPr>
            <a:r>
              <a:rPr lang="en-US" sz="1800" dirty="0"/>
              <a:t>To address essential skills needs in the workplace</a:t>
            </a:r>
          </a:p>
          <a:p>
            <a:pPr marL="285750" indent="-285750">
              <a:buFont typeface="Arial" panose="020B0604020202020204" pitchFamily="34" charset="0"/>
              <a:buChar char="•"/>
            </a:pPr>
            <a:r>
              <a:rPr lang="en-US" sz="1800" dirty="0"/>
              <a:t>Super 8 staff required skills upgrading in digital technology in order to transition into new computer management system</a:t>
            </a:r>
          </a:p>
          <a:p>
            <a:pPr marL="285750" indent="-285750">
              <a:buFont typeface="Arial" panose="020B0604020202020204" pitchFamily="34" charset="0"/>
              <a:buChar char="•"/>
            </a:pPr>
            <a:r>
              <a:rPr lang="en-US" sz="1800" dirty="0"/>
              <a:t>17 staff members participated</a:t>
            </a:r>
          </a:p>
          <a:p>
            <a:pPr marL="285750" indent="-285750">
              <a:buFont typeface="Arial" panose="020B0604020202020204" pitchFamily="34" charset="0"/>
              <a:buChar char="•"/>
            </a:pPr>
            <a:r>
              <a:rPr lang="en-US" sz="1800" dirty="0"/>
              <a:t>6 month computer training course </a:t>
            </a:r>
            <a:br>
              <a:rPr lang="en-US" sz="1800" dirty="0"/>
            </a:br>
            <a:r>
              <a:rPr lang="en-US" sz="1800" dirty="0"/>
              <a:t>(2 days per week to alternate staff)</a:t>
            </a:r>
          </a:p>
          <a:p>
            <a:pPr marL="285750" indent="-285750">
              <a:buFont typeface="Arial" panose="020B0604020202020204" pitchFamily="34" charset="0"/>
              <a:buChar char="•"/>
            </a:pPr>
            <a:r>
              <a:rPr lang="en-US" sz="1800" dirty="0"/>
              <a:t>Staff paid wages by Super 8 during training</a:t>
            </a:r>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278053" y="468924"/>
            <a:ext cx="6435524" cy="1414584"/>
          </a:xfrm>
        </p:spPr>
        <p:txBody>
          <a:bodyPr/>
          <a:lstStyle/>
          <a:p>
            <a:r>
              <a:rPr lang="en-US" dirty="0"/>
              <a:t>Super 8 Essential Skills Training Project</a:t>
            </a:r>
          </a:p>
        </p:txBody>
      </p:sp>
      <p:pic>
        <p:nvPicPr>
          <p:cNvPr id="4" name="Picture Placeholder 3"/>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136073" y="323274"/>
            <a:ext cx="3064455" cy="2788542"/>
          </a:xfrm>
        </p:spPr>
      </p:pic>
      <p:sp>
        <p:nvSpPr>
          <p:cNvPr id="2" name="TextBox 1"/>
          <p:cNvSpPr txBox="1"/>
          <p:nvPr/>
        </p:nvSpPr>
        <p:spPr>
          <a:xfrm>
            <a:off x="1136073" y="3600931"/>
            <a:ext cx="2670019" cy="2299684"/>
          </a:xfrm>
          <a:prstGeom prst="rect">
            <a:avLst/>
          </a:prstGeom>
          <a:solidFill>
            <a:schemeClr val="bg1"/>
          </a:solidFill>
        </p:spPr>
        <p:txBody>
          <a:bodyPr wrap="square" rtlCol="0">
            <a:spAutoFit/>
          </a:bodyPr>
          <a:lstStyle/>
          <a:p>
            <a:r>
              <a:rPr lang="en-CA" dirty="0"/>
              <a:t>“Manager at the Super 8 is pleasantly surprised at the increase in the staff camaraderie and problem solving abilities.  Staff were able to complete the training online after completing the computer training”</a:t>
            </a:r>
          </a:p>
          <a:p>
            <a:endParaRPr lang="en-CA" dirty="0"/>
          </a:p>
          <a:p>
            <a:r>
              <a:rPr lang="en-CA" dirty="0"/>
              <a:t>	  --</a:t>
            </a:r>
            <a:r>
              <a:rPr lang="en-CA" i="1" dirty="0"/>
              <a:t>Wanda Barker</a:t>
            </a:r>
          </a:p>
        </p:txBody>
      </p:sp>
    </p:spTree>
    <p:extLst>
      <p:ext uri="{BB962C8B-B14F-4D97-AF65-F5344CB8AC3E}">
        <p14:creationId xmlns:p14="http://schemas.microsoft.com/office/powerpoint/2010/main" val="239358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920838"/>
            <a:ext cx="12074770" cy="5261131"/>
          </a:xfrm>
        </p:spPr>
        <p:txBody>
          <a:bodyPr/>
          <a:lstStyle/>
          <a:p>
            <a:pPr marL="285750" indent="-285750">
              <a:buFont typeface="Arial" panose="020B0604020202020204" pitchFamily="34" charset="0"/>
              <a:buChar char="•"/>
            </a:pPr>
            <a:r>
              <a:rPr lang="en-US" sz="1600" dirty="0"/>
              <a:t>OTEC (Ontario Tourism Education Corporation) provided curriculum, staff training and facilitator</a:t>
            </a:r>
          </a:p>
          <a:p>
            <a:pPr marL="285750" indent="-285750">
              <a:buFont typeface="Arial" panose="020B0604020202020204" pitchFamily="34" charset="0"/>
              <a:buChar char="•"/>
            </a:pPr>
            <a:r>
              <a:rPr lang="en-US" sz="1600" dirty="0"/>
              <a:t>VALA required to provide 10 Learners at Management level and 10 learners at Line level (front line workers) in hospitality sector</a:t>
            </a:r>
          </a:p>
          <a:p>
            <a:pPr marL="285750" indent="-285750">
              <a:buFont typeface="Arial" panose="020B0604020202020204" pitchFamily="34" charset="0"/>
              <a:buChar char="•"/>
            </a:pPr>
            <a:r>
              <a:rPr lang="en-US" sz="1600" dirty="0"/>
              <a:t>Management CSR training = 2 full days of training, Line Level = 3 full days of training</a:t>
            </a:r>
          </a:p>
          <a:p>
            <a:pPr marL="285750" indent="-285750">
              <a:buFont typeface="Arial" panose="020B0604020202020204" pitchFamily="34" charset="0"/>
              <a:buChar char="•"/>
            </a:pPr>
            <a:r>
              <a:rPr lang="en-US" sz="1600" dirty="0"/>
              <a:t>Lunches provided out of LBS budget and patronized the restaurants which participated- reimbursed by OTEC</a:t>
            </a:r>
          </a:p>
          <a:p>
            <a:pPr marL="285750" indent="-285750">
              <a:buFont typeface="Arial" panose="020B0604020202020204" pitchFamily="34" charset="0"/>
              <a:buChar char="•"/>
            </a:pPr>
            <a:r>
              <a:rPr lang="en-US" sz="1600" dirty="0"/>
              <a:t>Outreach worker established contact with local hospitality employers and marketed program.</a:t>
            </a:r>
          </a:p>
          <a:p>
            <a:pPr marL="285750" indent="-285750">
              <a:buFont typeface="Arial" panose="020B0604020202020204" pitchFamily="34" charset="0"/>
              <a:buChar char="•"/>
            </a:pPr>
            <a:r>
              <a:rPr lang="en-US" sz="1600" dirty="0"/>
              <a:t>Recruitment was intense and took approx. 1 month, 3 days/</a:t>
            </a:r>
            <a:r>
              <a:rPr lang="en-US" sz="1600" dirty="0" err="1"/>
              <a:t>wk</a:t>
            </a:r>
            <a:endParaRPr lang="en-US" sz="1600" dirty="0"/>
          </a:p>
          <a:p>
            <a:pPr marL="285750" indent="-285750">
              <a:buFont typeface="Arial" panose="020B0604020202020204" pitchFamily="34" charset="0"/>
              <a:buChar char="•"/>
            </a:pPr>
            <a:r>
              <a:rPr lang="en-US" sz="1600" dirty="0"/>
              <a:t>Monetary incentive paid to participants (reimbursed by OTEC) to cover lost wages during training</a:t>
            </a:r>
          </a:p>
          <a:p>
            <a:pPr marL="285750" indent="-285750">
              <a:buFont typeface="Arial" panose="020B0604020202020204" pitchFamily="34" charset="0"/>
              <a:buChar char="•"/>
            </a:pPr>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004377" y="-250090"/>
            <a:ext cx="6435524" cy="1281722"/>
          </a:xfrm>
        </p:spPr>
        <p:txBody>
          <a:bodyPr>
            <a:normAutofit/>
          </a:bodyPr>
          <a:lstStyle/>
          <a:p>
            <a:r>
              <a:rPr lang="en-US" sz="3200" dirty="0"/>
              <a:t>OTEC- Customer </a:t>
            </a:r>
            <a:br>
              <a:rPr lang="en-US" sz="3200" dirty="0"/>
            </a:br>
            <a:r>
              <a:rPr lang="en-US" sz="3200" dirty="0"/>
              <a:t>Service Results</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2446" y="411019"/>
            <a:ext cx="1535079" cy="197990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961832" y="-193537"/>
            <a:ext cx="3006245" cy="3918527"/>
          </a:xfrm>
          <a:prstGeom prst="rect">
            <a:avLst/>
          </a:prstGeom>
        </p:spPr>
      </p:pic>
      <p:sp>
        <p:nvSpPr>
          <p:cNvPr id="13" name="TextBox 12"/>
          <p:cNvSpPr txBox="1"/>
          <p:nvPr/>
        </p:nvSpPr>
        <p:spPr>
          <a:xfrm>
            <a:off x="505690" y="3666837"/>
            <a:ext cx="3659910" cy="2031325"/>
          </a:xfrm>
          <a:prstGeom prst="rect">
            <a:avLst/>
          </a:prstGeom>
          <a:solidFill>
            <a:schemeClr val="bg1"/>
          </a:solidFill>
        </p:spPr>
        <p:txBody>
          <a:bodyPr wrap="square" rtlCol="0">
            <a:spAutoFit/>
          </a:bodyPr>
          <a:lstStyle/>
          <a:p>
            <a:r>
              <a:rPr lang="en-CA" dirty="0"/>
              <a:t>“I think the biggest thing that I learned through the course was just how important communication is, whether it is the words you’re speaking or just how you’re presenting yourself”</a:t>
            </a:r>
          </a:p>
          <a:p>
            <a:endParaRPr lang="en-CA" dirty="0"/>
          </a:p>
          <a:p>
            <a:r>
              <a:rPr lang="en-CA" dirty="0"/>
              <a:t>		--</a:t>
            </a:r>
            <a:r>
              <a:rPr lang="en-CA" i="1" dirty="0"/>
              <a:t>Diane Gibson</a:t>
            </a:r>
          </a:p>
          <a:p>
            <a:r>
              <a:rPr lang="en-CA" i="1" dirty="0"/>
              <a:t>		Manager at 		Copper River Inn</a:t>
            </a:r>
          </a:p>
        </p:txBody>
      </p:sp>
    </p:spTree>
    <p:extLst>
      <p:ext uri="{BB962C8B-B14F-4D97-AF65-F5344CB8AC3E}">
        <p14:creationId xmlns:p14="http://schemas.microsoft.com/office/powerpoint/2010/main" val="42991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238897" y="675504"/>
            <a:ext cx="11664779" cy="5231026"/>
          </a:xfrm>
        </p:spPr>
        <p:txBody>
          <a:bodyPr/>
          <a:lstStyle/>
          <a:p>
            <a:pPr marL="285750" indent="-285750">
              <a:buFont typeface="Arial" panose="020B0604020202020204" pitchFamily="34" charset="0"/>
              <a:buChar char="•"/>
            </a:pPr>
            <a:r>
              <a:rPr lang="en-US" dirty="0"/>
              <a:t>Ontario Works First Nation requested an Administration course for recipients</a:t>
            </a:r>
          </a:p>
          <a:p>
            <a:pPr marL="285750" indent="-285750">
              <a:buFont typeface="Arial" panose="020B0604020202020204" pitchFamily="34" charset="0"/>
              <a:buChar char="•"/>
            </a:pPr>
            <a:r>
              <a:rPr lang="en-US" dirty="0"/>
              <a:t>OW determined the schedule- 4 days per week, 10:00 – 2:00 for 3 weeks. Schedule was created to accommodate daycare, schooling and transportation in from community</a:t>
            </a:r>
          </a:p>
          <a:p>
            <a:pPr marL="285750" indent="-285750">
              <a:buFont typeface="Arial" panose="020B0604020202020204" pitchFamily="34" charset="0"/>
              <a:buChar char="•"/>
            </a:pPr>
            <a:r>
              <a:rPr lang="en-US" dirty="0"/>
              <a:t>OW paid for lunches to be brought in and arranged transportation</a:t>
            </a:r>
          </a:p>
          <a:p>
            <a:pPr marL="285750" indent="-285750">
              <a:buFont typeface="Arial" panose="020B0604020202020204" pitchFamily="34" charset="0"/>
              <a:buChar char="•"/>
            </a:pPr>
            <a:r>
              <a:rPr lang="en-US" dirty="0"/>
              <a:t>Training included digital technology, office technology, Computer training, policies and procedures, Workplace communications, Dress for success, Employer Expectations</a:t>
            </a:r>
          </a:p>
          <a:p>
            <a:pPr marL="285750" indent="-285750">
              <a:buFont typeface="Arial" panose="020B0604020202020204" pitchFamily="34" charset="0"/>
              <a:buChar char="•"/>
            </a:pPr>
            <a:r>
              <a:rPr lang="en-US" dirty="0"/>
              <a:t>Incentives provided by OW and VALA</a:t>
            </a:r>
          </a:p>
          <a:p>
            <a:pPr marL="285750" indent="-285750">
              <a:buFont typeface="Arial" panose="020B0604020202020204" pitchFamily="34" charset="0"/>
              <a:buChar char="•"/>
            </a:pPr>
            <a:r>
              <a:rPr lang="en-US" dirty="0"/>
              <a:t>All participants were on Methadone so training needed to work around medical appointments</a:t>
            </a:r>
          </a:p>
          <a:p>
            <a:pPr marL="285750" indent="-285750">
              <a:buFont typeface="Arial" panose="020B0604020202020204" pitchFamily="34" charset="0"/>
              <a:buChar char="•"/>
            </a:pPr>
            <a:r>
              <a:rPr lang="en-US" dirty="0"/>
              <a:t>Participants set their own policies for the course</a:t>
            </a:r>
          </a:p>
          <a:p>
            <a:pPr marL="285750" indent="-285750">
              <a:buFont typeface="Arial" panose="020B0604020202020204" pitchFamily="34" charset="0"/>
              <a:buChar char="•"/>
            </a:pPr>
            <a:r>
              <a:rPr lang="en-US" dirty="0"/>
              <a:t>Certificate upon completion given in a graduation ceremony</a:t>
            </a:r>
          </a:p>
          <a:p>
            <a:pPr marL="285750" indent="-285750">
              <a:buFont typeface="Arial" panose="020B0604020202020204" pitchFamily="34" charset="0"/>
              <a:buChar char="•"/>
            </a:pPr>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361180" y="0"/>
            <a:ext cx="6435524" cy="675504"/>
          </a:xfrm>
        </p:spPr>
        <p:txBody>
          <a:bodyPr>
            <a:normAutofit fontScale="90000"/>
          </a:bodyPr>
          <a:lstStyle/>
          <a:p>
            <a:r>
              <a:rPr lang="en-US" dirty="0"/>
              <a:t>Intro to Admin</a:t>
            </a:r>
          </a:p>
        </p:txBody>
      </p:sp>
      <p:pic>
        <p:nvPicPr>
          <p:cNvPr id="2" name="Picture Placeholder 1"/>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394" r="5394"/>
          <a:stretch>
            <a:fillRect/>
          </a:stretch>
        </p:blipFill>
        <p:spPr>
          <a:xfrm>
            <a:off x="768636" y="3437414"/>
            <a:ext cx="3766564" cy="2616545"/>
          </a:xfrm>
          <a:prstGeom prst="rect">
            <a:avLst/>
          </a:prstGeom>
          <a:ln>
            <a:noFill/>
          </a:ln>
          <a:effectLst>
            <a:outerShdw blurRad="292100" dist="139700" dir="2700000" algn="tl" rotWithShape="0">
              <a:srgbClr val="333333">
                <a:alpha val="65000"/>
              </a:srgbClr>
            </a:outerShdw>
          </a:effectLst>
        </p:spPr>
      </p:pic>
      <p:pic>
        <p:nvPicPr>
          <p:cNvPr id="9" name="Picture Placeholder 1"/>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768636" y="152401"/>
            <a:ext cx="3523423" cy="32061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7626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1474860"/>
            <a:ext cx="12123684" cy="4657926"/>
          </a:xfrm>
        </p:spPr>
        <p:txBody>
          <a:bodyPr/>
          <a:lstStyle/>
          <a:p>
            <a:pPr marL="285750" indent="-285750">
              <a:buFont typeface="Arial" panose="020B0604020202020204" pitchFamily="34" charset="0"/>
              <a:buChar char="•"/>
            </a:pPr>
            <a:r>
              <a:rPr lang="en-US" sz="1600" dirty="0"/>
              <a:t>Sometimes employers will contact us directly to request specific skills training for employees.  Examples are:</a:t>
            </a:r>
          </a:p>
          <a:p>
            <a:pPr marL="285750" indent="-285750">
              <a:buFont typeface="Arial" panose="020B0604020202020204" pitchFamily="34" charset="0"/>
              <a:buChar char="•"/>
            </a:pPr>
            <a:r>
              <a:rPr lang="en-US" sz="1600" dirty="0"/>
              <a:t>Power point and presentation training for an employee new to a team leader role requested by the Gold Mine</a:t>
            </a:r>
          </a:p>
          <a:p>
            <a:pPr marL="285750" indent="-285750">
              <a:buFont typeface="Arial" panose="020B0604020202020204" pitchFamily="34" charset="0"/>
              <a:buChar char="•"/>
            </a:pPr>
            <a:r>
              <a:rPr lang="en-US" sz="1600" dirty="0"/>
              <a:t>Excel training for Administrative employees requested by the Town of Fort Frances</a:t>
            </a:r>
          </a:p>
          <a:p>
            <a:pPr marL="285750" indent="-285750">
              <a:buFont typeface="Arial" panose="020B0604020202020204" pitchFamily="34" charset="0"/>
              <a:buChar char="•"/>
            </a:pPr>
            <a:r>
              <a:rPr lang="en-US" sz="1600" dirty="0"/>
              <a:t>Office program training for a secretary who was newly hired requested by UNFC</a:t>
            </a:r>
          </a:p>
          <a:p>
            <a:pPr marL="285750" indent="-285750">
              <a:buFont typeface="Arial" panose="020B0604020202020204" pitchFamily="34" charset="0"/>
              <a:buChar char="•"/>
            </a:pPr>
            <a:r>
              <a:rPr lang="en-US" sz="1600" dirty="0"/>
              <a:t>Onsite computer training for employees using in house templates requested by the Fort Frances Jail</a:t>
            </a:r>
          </a:p>
          <a:p>
            <a:pPr marL="285750" indent="-285750">
              <a:buFont typeface="Arial" panose="020B0604020202020204" pitchFamily="34" charset="0"/>
              <a:buChar char="•"/>
            </a:pPr>
            <a:r>
              <a:rPr lang="en-US" sz="1600" dirty="0"/>
              <a:t>Small business owners requiring computer upgrading to effectively run their business- </a:t>
            </a:r>
            <a:r>
              <a:rPr lang="en-US" sz="1600" dirty="0" err="1"/>
              <a:t>Wasaw</a:t>
            </a:r>
            <a:r>
              <a:rPr lang="en-US" sz="1600" dirty="0"/>
              <a:t> foods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278053" y="569696"/>
            <a:ext cx="6435524" cy="905164"/>
          </a:xfrm>
        </p:spPr>
        <p:txBody>
          <a:bodyPr>
            <a:normAutofit fontScale="90000"/>
          </a:bodyPr>
          <a:lstStyle/>
          <a:p>
            <a:r>
              <a:rPr lang="en-US" dirty="0"/>
              <a:t>Specific Employer Requests</a:t>
            </a:r>
          </a:p>
        </p:txBody>
      </p:sp>
      <p:pic>
        <p:nvPicPr>
          <p:cNvPr id="6" name="Picture 5"/>
          <p:cNvPicPr>
            <a:picLocks noChangeAspect="1"/>
          </p:cNvPicPr>
          <p:nvPr/>
        </p:nvPicPr>
        <p:blipFill>
          <a:blip r:embed="rId2"/>
          <a:stretch>
            <a:fillRect/>
          </a:stretch>
        </p:blipFill>
        <p:spPr>
          <a:xfrm>
            <a:off x="752475" y="2647807"/>
            <a:ext cx="3962400" cy="11438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1290292" y="4231418"/>
            <a:ext cx="2886508" cy="1838307"/>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090484" y="569696"/>
            <a:ext cx="3286125" cy="1638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5656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367323" y="929593"/>
            <a:ext cx="3493477" cy="1555699"/>
          </a:xfrm>
        </p:spPr>
        <p:txBody>
          <a:bodyPr/>
          <a:lstStyle/>
          <a:p>
            <a:r>
              <a:rPr lang="en-US" dirty="0">
                <a:solidFill>
                  <a:schemeClr val="tx1"/>
                </a:solidFill>
              </a:rPr>
              <a:t>Workforce Examples </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a:xfrm>
            <a:off x="4210572" y="458483"/>
            <a:ext cx="3797355" cy="1573518"/>
          </a:xfrm>
        </p:spPr>
        <p:txBody>
          <a:bodyPr>
            <a:normAutofit/>
          </a:bodyPr>
          <a:lstStyle/>
          <a:p>
            <a:r>
              <a:rPr lang="en-US" sz="2400" dirty="0">
                <a:solidFill>
                  <a:schemeClr val="tx1"/>
                </a:solidFill>
              </a:rPr>
              <a:t>Excel and Computer Training</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4179280" y="1776036"/>
            <a:ext cx="3478820" cy="1248783"/>
          </a:xfrm>
        </p:spPr>
        <p:txBody>
          <a:bodyPr/>
          <a:lstStyle/>
          <a:p>
            <a:r>
              <a:rPr lang="en-US" sz="2400" dirty="0">
                <a:solidFill>
                  <a:schemeClr val="tx1"/>
                </a:solidFill>
              </a:rPr>
              <a:t>On-site computer support at Fort Frances Jail</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4179280" y="3126154"/>
            <a:ext cx="4473439" cy="1514960"/>
          </a:xfrm>
        </p:spPr>
        <p:txBody>
          <a:bodyPr>
            <a:normAutofit/>
          </a:bodyPr>
          <a:lstStyle/>
          <a:p>
            <a:r>
              <a:rPr lang="en-US" sz="2800" dirty="0">
                <a:solidFill>
                  <a:schemeClr val="tx1"/>
                </a:solidFill>
              </a:rPr>
              <a:t>Employee support at Safeway and Fort Frances Clinic</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4179280" y="5195717"/>
            <a:ext cx="4294206" cy="1079099"/>
          </a:xfrm>
        </p:spPr>
        <p:txBody>
          <a:bodyPr>
            <a:normAutofit/>
          </a:bodyPr>
          <a:lstStyle/>
          <a:p>
            <a:r>
              <a:rPr lang="en-US" sz="2800" dirty="0">
                <a:solidFill>
                  <a:schemeClr val="tx1"/>
                </a:solidFill>
              </a:rPr>
              <a:t>Customer service skills    training</a:t>
            </a:r>
          </a:p>
        </p:txBody>
      </p:sp>
      <p:sp>
        <p:nvSpPr>
          <p:cNvPr id="9"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4179280" y="4204677"/>
            <a:ext cx="4473439" cy="1374645"/>
          </a:xfrm>
        </p:spPr>
        <p:txBody>
          <a:bodyPr>
            <a:normAutofit/>
          </a:bodyPr>
          <a:lstStyle/>
          <a:p>
            <a:r>
              <a:rPr lang="en-US" sz="2800" dirty="0">
                <a:solidFill>
                  <a:schemeClr val="tx1"/>
                </a:solidFill>
              </a:rPr>
              <a:t>Cash register training</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9697" y="814240"/>
            <a:ext cx="3797356" cy="25305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1677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1844432"/>
            <a:ext cx="12192000" cy="4142153"/>
          </a:xfrm>
        </p:spPr>
        <p:txBody>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Learner working at RRDSSAB, moved into a new positon.  Requires skills upgrading in Excel</a:t>
            </a:r>
          </a:p>
          <a:p>
            <a:pPr marL="285750" indent="-285750">
              <a:buFont typeface="Arial" panose="020B0604020202020204" pitchFamily="34" charset="0"/>
              <a:buChar char="•"/>
            </a:pPr>
            <a:r>
              <a:rPr lang="en-US" sz="1800" dirty="0"/>
              <a:t>Excel is very popular as  workforce training due to its requirement for most office positions Self referrals from many employees/learners for work specific skills training</a:t>
            </a:r>
          </a:p>
          <a:p>
            <a:pPr marL="285750" indent="-285750">
              <a:buFont typeface="Arial" panose="020B0604020202020204" pitchFamily="34" charset="0"/>
              <a:buChar char="•"/>
            </a:pPr>
            <a:r>
              <a:rPr lang="en-US" sz="1800" dirty="0"/>
              <a:t>Referrals in from NCDS for workforce skills training (advantageous for job search)</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278053" y="1043711"/>
            <a:ext cx="6435524" cy="800722"/>
          </a:xfrm>
        </p:spPr>
        <p:txBody>
          <a:bodyPr>
            <a:normAutofit fontScale="90000"/>
          </a:bodyPr>
          <a:lstStyle/>
          <a:p>
            <a:r>
              <a:rPr lang="en-US" dirty="0"/>
              <a:t>Excel and Computer Training</a:t>
            </a:r>
          </a:p>
        </p:txBody>
      </p:sp>
      <p:pic>
        <p:nvPicPr>
          <p:cNvPr id="7" name="Picture 2" descr="Image previe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5840" y="1043710"/>
            <a:ext cx="4434897" cy="33261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94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2309091"/>
            <a:ext cx="12192000" cy="3591524"/>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Receptionist requested assistance with computer training (self Referral)</a:t>
            </a:r>
          </a:p>
          <a:p>
            <a:pPr marL="285750" indent="-285750">
              <a:buFont typeface="Arial" panose="020B0604020202020204" pitchFamily="34" charset="0"/>
              <a:buChar char="•"/>
            </a:pPr>
            <a:r>
              <a:rPr lang="en-US" sz="1800" dirty="0"/>
              <a:t>Training had to be on-site due to sensitive materials which could not be removed from the office</a:t>
            </a:r>
          </a:p>
          <a:p>
            <a:pPr marL="285750" indent="-285750">
              <a:buFont typeface="Arial" panose="020B0604020202020204" pitchFamily="34" charset="0"/>
              <a:buChar char="•"/>
            </a:pPr>
            <a:r>
              <a:rPr lang="en-US" sz="1800" dirty="0"/>
              <a:t>Training needed for upwards mobility into new position as Rehabilitation Support Officer</a:t>
            </a:r>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278053" y="1043710"/>
            <a:ext cx="6435524" cy="1265381"/>
          </a:xfrm>
        </p:spPr>
        <p:txBody>
          <a:bodyPr>
            <a:normAutofit fontScale="90000"/>
          </a:bodyPr>
          <a:lstStyle/>
          <a:p>
            <a:r>
              <a:rPr lang="en-US" dirty="0"/>
              <a:t>On-Site Computer Support at Fort Frances Jail</a:t>
            </a:r>
          </a:p>
        </p:txBody>
      </p:sp>
      <p:pic>
        <p:nvPicPr>
          <p:cNvPr id="5" name="Picture 4"/>
          <p:cNvPicPr>
            <a:picLocks noChangeAspect="1"/>
          </p:cNvPicPr>
          <p:nvPr/>
        </p:nvPicPr>
        <p:blipFill>
          <a:blip r:embed="rId2"/>
          <a:stretch>
            <a:fillRect/>
          </a:stretch>
        </p:blipFill>
        <p:spPr>
          <a:xfrm>
            <a:off x="650730" y="1769484"/>
            <a:ext cx="4071896" cy="33659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140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1615966"/>
            <a:ext cx="12700000" cy="4339458"/>
          </a:xfrm>
        </p:spPr>
        <p:txBody>
          <a:bodyPr/>
          <a:lstStyle/>
          <a:p>
            <a:pPr algn="ctr"/>
            <a:r>
              <a:rPr lang="en-US" sz="1800" b="1" i="1" u="sng" dirty="0">
                <a:solidFill>
                  <a:srgbClr val="FFE07D"/>
                </a:solidFill>
                <a:effectLst>
                  <a:outerShdw blurRad="38100" dist="38100" dir="2700000" algn="tl">
                    <a:srgbClr val="000000">
                      <a:alpha val="43137"/>
                    </a:srgbClr>
                  </a:outerShdw>
                </a:effectLst>
              </a:rPr>
              <a:t>Self Referrals </a:t>
            </a:r>
            <a:r>
              <a:rPr lang="en-US" sz="1800" b="1" i="1" dirty="0">
                <a:solidFill>
                  <a:srgbClr val="FFE07D"/>
                </a:solidFill>
                <a:effectLst>
                  <a:outerShdw blurRad="38100" dist="38100" dir="2700000" algn="tl">
                    <a:srgbClr val="000000">
                      <a:alpha val="43137"/>
                    </a:srgbClr>
                  </a:outerShdw>
                </a:effectLst>
              </a:rPr>
              <a:t>– Not Employer Referrals</a:t>
            </a:r>
          </a:p>
          <a:p>
            <a:pPr marL="285750" indent="-285750">
              <a:buFont typeface="Arial" panose="020B0604020202020204" pitchFamily="34" charset="0"/>
              <a:buChar char="•"/>
            </a:pPr>
            <a:r>
              <a:rPr lang="en-US" sz="1800" dirty="0"/>
              <a:t>Employee at Safeway in Bakery with low literacy skills facing challenges to write on cakes. Literacy upgrading provided at VALA to improve reading and writing in order to remain in that position</a:t>
            </a:r>
          </a:p>
          <a:p>
            <a:pPr marL="285750" indent="-285750">
              <a:buFont typeface="Arial" panose="020B0604020202020204" pitchFamily="34" charset="0"/>
              <a:buChar char="•"/>
            </a:pPr>
            <a:r>
              <a:rPr lang="en-US" sz="1800" dirty="0"/>
              <a:t>Employee at Safeway running labelling machine for bread with low reading skills.  Could not read the bread labels in the manual.  On-site support provided to teach bread names on the job</a:t>
            </a:r>
          </a:p>
          <a:p>
            <a:pPr marL="285750" indent="-285750">
              <a:buFont typeface="Arial" panose="020B0604020202020204" pitchFamily="34" charset="0"/>
              <a:buChar char="•"/>
            </a:pPr>
            <a:r>
              <a:rPr lang="en-US" sz="1800" dirty="0"/>
              <a:t>After hours cleaner at Fort Frances Clinic with low reading skills could not read instructions left by employer.  On site training provided to help her improve job performance</a:t>
            </a:r>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320861" y="378373"/>
            <a:ext cx="6392715" cy="1332186"/>
          </a:xfrm>
        </p:spPr>
        <p:txBody>
          <a:bodyPr>
            <a:normAutofit fontScale="90000"/>
          </a:bodyPr>
          <a:lstStyle/>
          <a:p>
            <a:r>
              <a:rPr lang="en-US" dirty="0"/>
              <a:t>Employee Support at Safeway and Fort Frances Clinic</a:t>
            </a:r>
          </a:p>
        </p:txBody>
      </p:sp>
      <p:pic>
        <p:nvPicPr>
          <p:cNvPr id="6" name="Picture Placeholder 5"/>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l="4859" r="4859"/>
          <a:stretch>
            <a:fillRect/>
          </a:stretch>
        </p:blipFill>
        <p:spPr>
          <a:xfrm>
            <a:off x="971836" y="532260"/>
            <a:ext cx="3523423" cy="320618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391888" y="3823138"/>
            <a:ext cx="4683317" cy="22387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327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134007" y="985345"/>
            <a:ext cx="11908221" cy="5030036"/>
          </a:xfrm>
        </p:spPr>
        <p:txBody>
          <a:bodyPr/>
          <a:lstStyle/>
          <a:p>
            <a:pPr marL="285750" indent="-285750">
              <a:buFont typeface="Arial" panose="020B0604020202020204" pitchFamily="34" charset="0"/>
              <a:buChar char="•"/>
            </a:pPr>
            <a:r>
              <a:rPr lang="en-US" sz="1800" dirty="0"/>
              <a:t>Learner was a referral from NCDS for workforce skills upgrading</a:t>
            </a:r>
          </a:p>
          <a:p>
            <a:pPr marL="285750" indent="-285750">
              <a:buFont typeface="Arial" panose="020B0604020202020204" pitchFamily="34" charset="0"/>
              <a:buChar char="•"/>
            </a:pPr>
            <a:r>
              <a:rPr lang="en-US" sz="1800" dirty="0"/>
              <a:t>Learner was on ODSP, had low skills and no work experience. Wanted to work in a retail store but was nervous  about using a cash register</a:t>
            </a:r>
          </a:p>
          <a:p>
            <a:pPr marL="285750" indent="-285750">
              <a:buFont typeface="Arial" panose="020B0604020202020204" pitchFamily="34" charset="0"/>
              <a:buChar char="•"/>
            </a:pPr>
            <a:r>
              <a:rPr lang="en-US" sz="1800" dirty="0"/>
              <a:t>Local small grocery mart-</a:t>
            </a:r>
            <a:r>
              <a:rPr lang="en-US" sz="1800" dirty="0" err="1"/>
              <a:t>Einar’s</a:t>
            </a:r>
            <a:r>
              <a:rPr lang="en-US" sz="1800" dirty="0"/>
              <a:t>- worked with VALA to allow learner to upgrade skills by working in an authentic working environment</a:t>
            </a:r>
          </a:p>
          <a:p>
            <a:pPr marL="285750" indent="-285750">
              <a:buFont typeface="Arial" panose="020B0604020202020204" pitchFamily="34" charset="0"/>
              <a:buChar char="•"/>
            </a:pPr>
            <a:r>
              <a:rPr lang="en-US" sz="1800" dirty="0"/>
              <a:t>VALA instructor went on site to </a:t>
            </a:r>
            <a:r>
              <a:rPr lang="en-US" sz="1800" dirty="0" err="1"/>
              <a:t>Einar’s</a:t>
            </a:r>
            <a:r>
              <a:rPr lang="en-US" sz="1800" dirty="0"/>
              <a:t> with the learner to train in cash register, making change, customer service and bagging</a:t>
            </a:r>
          </a:p>
          <a:p>
            <a:pPr marL="285750" indent="-285750">
              <a:buFont typeface="Arial" panose="020B0604020202020204" pitchFamily="34" charset="0"/>
              <a:buChar char="•"/>
            </a:pPr>
            <a:r>
              <a:rPr lang="en-US" sz="1800" dirty="0"/>
              <a:t>Learner was able to obtain confidence, skills and employment at Safeway</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278053" y="-78828"/>
            <a:ext cx="6435524" cy="874987"/>
          </a:xfrm>
        </p:spPr>
        <p:txBody>
          <a:bodyPr>
            <a:normAutofit/>
          </a:bodyPr>
          <a:lstStyle/>
          <a:p>
            <a:r>
              <a:rPr lang="en-US" dirty="0"/>
              <a:t>Cash Register Training</a:t>
            </a:r>
          </a:p>
        </p:txBody>
      </p:sp>
      <p:pic>
        <p:nvPicPr>
          <p:cNvPr id="6" name="Picture 5"/>
          <p:cNvPicPr>
            <a:picLocks noChangeAspect="1"/>
          </p:cNvPicPr>
          <p:nvPr/>
        </p:nvPicPr>
        <p:blipFill>
          <a:blip r:embed="rId2"/>
          <a:stretch>
            <a:fillRect/>
          </a:stretch>
        </p:blipFill>
        <p:spPr>
          <a:xfrm>
            <a:off x="301684" y="2988800"/>
            <a:ext cx="4461874" cy="295563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1251016" y="344920"/>
            <a:ext cx="3162300" cy="2486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4444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302173" y="1240220"/>
            <a:ext cx="11587654" cy="4829505"/>
          </a:xfrm>
        </p:spPr>
        <p:txBody>
          <a:bodyPr/>
          <a:lstStyle/>
          <a:p>
            <a:pPr algn="ctr"/>
            <a:r>
              <a:rPr lang="en-US" sz="1800" b="1" i="1" u="sng" dirty="0">
                <a:solidFill>
                  <a:srgbClr val="FFE07D"/>
                </a:solidFill>
                <a:effectLst>
                  <a:outerShdw blurRad="38100" dist="38100" dir="2700000" algn="tl">
                    <a:srgbClr val="000000">
                      <a:alpha val="43137"/>
                    </a:srgbClr>
                  </a:outerShdw>
                </a:effectLst>
              </a:rPr>
              <a:t>Self Referrals </a:t>
            </a:r>
            <a:r>
              <a:rPr lang="en-US" sz="1800" b="1" i="1" dirty="0">
                <a:solidFill>
                  <a:srgbClr val="FFE07D"/>
                </a:solidFill>
                <a:effectLst>
                  <a:outerShdw blurRad="38100" dist="38100" dir="2700000" algn="tl">
                    <a:srgbClr val="000000">
                      <a:alpha val="43137"/>
                    </a:srgbClr>
                  </a:outerShdw>
                </a:effectLst>
              </a:rPr>
              <a:t>– VALA advertised the course and employees called in to register</a:t>
            </a:r>
            <a:endParaRPr lang="en-US" sz="1800" dirty="0"/>
          </a:p>
          <a:p>
            <a:pPr marL="285750" indent="-285750">
              <a:buFont typeface="Arial" panose="020B0604020202020204" pitchFamily="34" charset="0"/>
              <a:buChar char="•"/>
            </a:pPr>
            <a:r>
              <a:rPr lang="en-US" sz="1800" dirty="0"/>
              <a:t>VALA offered a Customer Service Training Course</a:t>
            </a:r>
          </a:p>
          <a:p>
            <a:pPr marL="285750" indent="-285750">
              <a:buFont typeface="Arial" panose="020B0604020202020204" pitchFamily="34" charset="0"/>
              <a:buChar char="•"/>
            </a:pPr>
            <a:r>
              <a:rPr lang="en-US" sz="1800" dirty="0"/>
              <a:t>Employees from </a:t>
            </a:r>
            <a:r>
              <a:rPr lang="en-US" sz="1800" dirty="0" err="1"/>
              <a:t>Pharmasave</a:t>
            </a:r>
            <a:r>
              <a:rPr lang="en-US" sz="1800" dirty="0"/>
              <a:t> attended.</a:t>
            </a:r>
          </a:p>
          <a:p>
            <a:pPr marL="285750" indent="-285750">
              <a:buFont typeface="Arial" panose="020B0604020202020204" pitchFamily="34" charset="0"/>
              <a:buChar char="•"/>
            </a:pPr>
            <a:r>
              <a:rPr lang="en-US" sz="1800" dirty="0"/>
              <a:t>During the course, VALA approached </a:t>
            </a:r>
            <a:r>
              <a:rPr lang="en-US" sz="1800" dirty="0" err="1"/>
              <a:t>Pharmasave</a:t>
            </a:r>
            <a:r>
              <a:rPr lang="en-US" sz="1800" dirty="0"/>
              <a:t> to enquire about valued customer service skills in the business</a:t>
            </a:r>
          </a:p>
          <a:p>
            <a:pPr marL="285750" indent="-285750">
              <a:buFont typeface="Arial" panose="020B0604020202020204" pitchFamily="34" charset="0"/>
              <a:buChar char="•"/>
            </a:pPr>
            <a:r>
              <a:rPr lang="en-US" sz="1800" dirty="0"/>
              <a:t>VALA incorporated that feedback into the training</a:t>
            </a:r>
          </a:p>
          <a:p>
            <a:pPr marL="285750" indent="-285750">
              <a:buFont typeface="Arial" panose="020B0604020202020204" pitchFamily="34" charset="0"/>
              <a:buChar char="•"/>
            </a:pPr>
            <a:r>
              <a:rPr lang="en-US" sz="1800" dirty="0"/>
              <a:t>VALA was able to monitor learners in workplace after training completion in partnership with </a:t>
            </a:r>
            <a:r>
              <a:rPr lang="en-US" sz="1800" dirty="0" err="1"/>
              <a:t>Pharmasave</a:t>
            </a:r>
            <a:endParaRPr lang="en-US" sz="1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278053" y="94594"/>
            <a:ext cx="6435524" cy="1229710"/>
          </a:xfrm>
        </p:spPr>
        <p:txBody>
          <a:bodyPr>
            <a:normAutofit fontScale="90000"/>
          </a:bodyPr>
          <a:lstStyle/>
          <a:p>
            <a:r>
              <a:rPr lang="en-US" dirty="0"/>
              <a:t>Customer Service Skills Training</a:t>
            </a:r>
          </a:p>
        </p:txBody>
      </p:sp>
      <p:pic>
        <p:nvPicPr>
          <p:cNvPr id="6" name="Picture 5"/>
          <p:cNvPicPr>
            <a:picLocks noChangeAspect="1"/>
          </p:cNvPicPr>
          <p:nvPr/>
        </p:nvPicPr>
        <p:blipFill>
          <a:blip r:embed="rId2"/>
          <a:stretch>
            <a:fillRect/>
          </a:stretch>
        </p:blipFill>
        <p:spPr>
          <a:xfrm>
            <a:off x="0" y="1621221"/>
            <a:ext cx="4400550" cy="2466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779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cb82dc03b3_0_0"/>
          <p:cNvSpPr txBox="1">
            <a:spLocks noGrp="1"/>
          </p:cNvSpPr>
          <p:nvPr>
            <p:ph type="title"/>
          </p:nvPr>
        </p:nvSpPr>
        <p:spPr>
          <a:xfrm>
            <a:off x="799012" y="416459"/>
            <a:ext cx="10515600" cy="961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a:solidFill>
                  <a:srgbClr val="C00000"/>
                </a:solidFill>
              </a:rPr>
              <a:t>Statement of Land Acknowledgement</a:t>
            </a:r>
            <a:endParaRPr>
              <a:solidFill>
                <a:srgbClr val="C00000"/>
              </a:solidFill>
            </a:endParaRPr>
          </a:p>
        </p:txBody>
      </p:sp>
      <p:sp>
        <p:nvSpPr>
          <p:cNvPr id="94" name="Google Shape;94;gcb82dc03b3_0_0"/>
          <p:cNvSpPr txBox="1"/>
          <p:nvPr/>
        </p:nvSpPr>
        <p:spPr>
          <a:xfrm>
            <a:off x="494200" y="1569175"/>
            <a:ext cx="11353800" cy="4295100"/>
          </a:xfrm>
          <a:prstGeom prst="rect">
            <a:avLst/>
          </a:prstGeom>
          <a:noFill/>
          <a:ln>
            <a:noFill/>
          </a:ln>
        </p:spPr>
        <p:txBody>
          <a:bodyPr spcFirstLastPara="1" wrap="square" lIns="91425" tIns="45700" rIns="91425" bIns="45700" anchor="t" anchorCtr="0">
            <a:noAutofit/>
          </a:bodyPr>
          <a:lstStyle/>
          <a:p>
            <a:pPr marL="152400" marR="0" lvl="0" indent="0" algn="l" rtl="0">
              <a:lnSpc>
                <a:spcPct val="90000"/>
              </a:lnSpc>
              <a:spcBef>
                <a:spcPts val="0"/>
              </a:spcBef>
              <a:spcAft>
                <a:spcPts val="0"/>
              </a:spcAft>
              <a:buClr>
                <a:schemeClr val="dk1"/>
              </a:buClr>
              <a:buSzPts val="2400"/>
              <a:buFont typeface="Arial"/>
              <a:buNone/>
            </a:pPr>
            <a:r>
              <a:rPr lang="en-CA" sz="2750">
                <a:solidFill>
                  <a:srgbClr val="222222"/>
                </a:solidFill>
                <a:latin typeface="Book Antiqua"/>
                <a:ea typeface="Book Antiqua"/>
                <a:cs typeface="Book Antiqua"/>
                <a:sym typeface="Book Antiqua"/>
              </a:rPr>
              <a:t>I would like to begin by acknowledging the Indigenous Peoples of all the lands that we are on today. While we meet today on a virtual platform, I would like to take a moment to acknowledge the importance of the lands, which we each call home. We do this to reaffirm our commitment and responsibility in improving relationships between nations and to improving our own understanding of local Indigenous peoples and their cultures. From coast to coast to coast, we acknowledge the ancestral and unceded territory of all the Inuit, Métis, and First Nations people that call this land home.</a:t>
            </a:r>
            <a:endParaRPr sz="41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252987" y="203200"/>
            <a:ext cx="3686025" cy="1281758"/>
          </a:xfrm>
        </p:spPr>
        <p:txBody>
          <a:bodyPr>
            <a:noAutofit/>
          </a:bodyPr>
          <a:lstStyle/>
          <a:p>
            <a:r>
              <a:rPr lang="en-CA" sz="2400" dirty="0"/>
              <a:t>Workplace</a:t>
            </a:r>
          </a:p>
        </p:txBody>
      </p:sp>
      <p:sp>
        <p:nvSpPr>
          <p:cNvPr id="3" name="Text Placeholder 2"/>
          <p:cNvSpPr>
            <a:spLocks noGrp="1"/>
          </p:cNvSpPr>
          <p:nvPr>
            <p:ph type="body" sz="quarter" idx="14"/>
          </p:nvPr>
        </p:nvSpPr>
        <p:spPr>
          <a:xfrm>
            <a:off x="8375228" y="781539"/>
            <a:ext cx="3658010" cy="703419"/>
          </a:xfrm>
        </p:spPr>
        <p:txBody>
          <a:bodyPr>
            <a:noAutofit/>
          </a:bodyPr>
          <a:lstStyle/>
          <a:p>
            <a:r>
              <a:rPr lang="en-CA" sz="2400" dirty="0"/>
              <a:t>Workforce</a:t>
            </a:r>
          </a:p>
        </p:txBody>
      </p:sp>
      <p:sp>
        <p:nvSpPr>
          <p:cNvPr id="4" name="Text Placeholder 3"/>
          <p:cNvSpPr>
            <a:spLocks noGrp="1"/>
          </p:cNvSpPr>
          <p:nvPr>
            <p:ph type="body" sz="quarter" idx="15"/>
          </p:nvPr>
        </p:nvSpPr>
        <p:spPr>
          <a:xfrm>
            <a:off x="4333454" y="1594339"/>
            <a:ext cx="3686159" cy="3535318"/>
          </a:xfrm>
        </p:spPr>
        <p:txBody>
          <a:bodyPr>
            <a:normAutofit/>
          </a:bodyPr>
          <a:lstStyle/>
          <a:p>
            <a:r>
              <a:rPr lang="en-CA" sz="2400" dirty="0"/>
              <a:t>Authentic training driven by the </a:t>
            </a:r>
            <a:r>
              <a:rPr lang="en-CA" sz="2400" b="1" i="1" dirty="0">
                <a:solidFill>
                  <a:srgbClr val="FFC000"/>
                </a:solidFill>
              </a:rPr>
              <a:t>employer</a:t>
            </a:r>
          </a:p>
          <a:p>
            <a:r>
              <a:rPr lang="en-CA" sz="2400" dirty="0"/>
              <a:t>Can be off-site or on-site</a:t>
            </a:r>
          </a:p>
          <a:p>
            <a:r>
              <a:rPr lang="en-CA" sz="2400" dirty="0"/>
              <a:t>Employer determines learning objectives </a:t>
            </a:r>
          </a:p>
          <a:p>
            <a:r>
              <a:rPr lang="en-CA" sz="2400" dirty="0"/>
              <a:t>Employer provides learners</a:t>
            </a:r>
          </a:p>
        </p:txBody>
      </p:sp>
      <p:sp>
        <p:nvSpPr>
          <p:cNvPr id="5" name="Text Placeholder 4"/>
          <p:cNvSpPr>
            <a:spLocks noGrp="1"/>
          </p:cNvSpPr>
          <p:nvPr>
            <p:ph type="body" sz="quarter" idx="16"/>
          </p:nvPr>
        </p:nvSpPr>
        <p:spPr>
          <a:xfrm>
            <a:off x="8375228" y="1484959"/>
            <a:ext cx="3658010" cy="3644698"/>
          </a:xfrm>
        </p:spPr>
        <p:txBody>
          <a:bodyPr>
            <a:normAutofit/>
          </a:bodyPr>
          <a:lstStyle/>
          <a:p>
            <a:r>
              <a:rPr lang="en-CA" sz="2400" dirty="0"/>
              <a:t>Authentic training driven by the </a:t>
            </a:r>
            <a:r>
              <a:rPr lang="en-CA" sz="2400" b="1" i="1" dirty="0">
                <a:solidFill>
                  <a:srgbClr val="FFC000"/>
                </a:solidFill>
              </a:rPr>
              <a:t>employee</a:t>
            </a:r>
          </a:p>
          <a:p>
            <a:r>
              <a:rPr lang="en-CA" sz="2400" dirty="0"/>
              <a:t>Learner determines the work skills needed to be successful</a:t>
            </a:r>
          </a:p>
          <a:p>
            <a:r>
              <a:rPr lang="en-CA" sz="2400" dirty="0"/>
              <a:t>Learner may be working already or looking for employment</a:t>
            </a:r>
          </a:p>
          <a:p>
            <a:r>
              <a:rPr lang="en-CA" sz="2400" dirty="0"/>
              <a:t>Can be on-site or off-site</a:t>
            </a:r>
          </a:p>
          <a:p>
            <a:endParaRPr lang="en-CA" dirty="0"/>
          </a:p>
        </p:txBody>
      </p:sp>
      <p:sp>
        <p:nvSpPr>
          <p:cNvPr id="6" name="Title 5"/>
          <p:cNvSpPr>
            <a:spLocks noGrp="1"/>
          </p:cNvSpPr>
          <p:nvPr>
            <p:ph type="title"/>
          </p:nvPr>
        </p:nvSpPr>
        <p:spPr>
          <a:xfrm>
            <a:off x="211213" y="477796"/>
            <a:ext cx="3686159" cy="5532768"/>
          </a:xfrm>
        </p:spPr>
        <p:txBody>
          <a:bodyPr>
            <a:normAutofit/>
          </a:bodyPr>
          <a:lstStyle/>
          <a:p>
            <a:pPr algn="ctr"/>
            <a:r>
              <a:rPr lang="en-CA" dirty="0"/>
              <a:t>VALA’s Interpretation</a:t>
            </a:r>
            <a:br>
              <a:rPr lang="en-CA" dirty="0"/>
            </a:br>
            <a:br>
              <a:rPr lang="en-CA" dirty="0"/>
            </a:br>
            <a:r>
              <a:rPr lang="en-CA" dirty="0"/>
              <a:t>Workplace – Employer driven</a:t>
            </a:r>
            <a:br>
              <a:rPr lang="en-CA" dirty="0"/>
            </a:br>
            <a:br>
              <a:rPr lang="en-CA" dirty="0"/>
            </a:br>
            <a:r>
              <a:rPr lang="en-CA" dirty="0"/>
              <a:t>Workforce – Learner driven</a:t>
            </a:r>
          </a:p>
        </p:txBody>
      </p:sp>
      <p:sp>
        <p:nvSpPr>
          <p:cNvPr id="7" name="Text Placeholder 32">
            <a:extLst>
              <a:ext uri="{FF2B5EF4-FFF2-40B4-BE49-F238E27FC236}">
                <a16:creationId xmlns:a16="http://schemas.microsoft.com/office/drawing/2014/main" id="{F23411C8-1DB7-46A1-A6DC-41EACD30ED57}"/>
              </a:ext>
            </a:extLst>
          </p:cNvPr>
          <p:cNvSpPr txBox="1">
            <a:spLocks/>
          </p:cNvSpPr>
          <p:nvPr/>
        </p:nvSpPr>
        <p:spPr>
          <a:xfrm>
            <a:off x="4735135" y="5259754"/>
            <a:ext cx="2882796" cy="1188365"/>
          </a:xfrm>
          <a:prstGeom prst="rect">
            <a:avLst/>
          </a:prstGeom>
        </p:spPr>
        <p:style>
          <a:lnRef idx="0">
            <a:schemeClr val="accent3"/>
          </a:lnRef>
          <a:fillRef idx="3">
            <a:schemeClr val="accent3"/>
          </a:fillRef>
          <a:effectRef idx="3">
            <a:schemeClr val="accent3"/>
          </a:effectRef>
          <a:fontRef idx="minor">
            <a:schemeClr val="lt1"/>
          </a:fontRef>
        </p:style>
        <p:txBody>
          <a:bodyPr vert="horz" lIns="0" tIns="72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b="0" i="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solidFill>
                  <a:schemeClr val="tx1"/>
                </a:solidFill>
              </a:rPr>
              <a:t>*my employee needs to learn</a:t>
            </a:r>
          </a:p>
          <a:p>
            <a:pPr marL="0" indent="0" algn="ctr">
              <a:buNone/>
            </a:pPr>
            <a:r>
              <a:rPr lang="en-US" sz="1800" b="1" i="1" dirty="0"/>
              <a:t>Employer referral</a:t>
            </a:r>
          </a:p>
        </p:txBody>
      </p:sp>
      <p:sp>
        <p:nvSpPr>
          <p:cNvPr id="8" name="Text Placeholder 32">
            <a:extLst>
              <a:ext uri="{FF2B5EF4-FFF2-40B4-BE49-F238E27FC236}">
                <a16:creationId xmlns:a16="http://schemas.microsoft.com/office/drawing/2014/main" id="{F23411C8-1DB7-46A1-A6DC-41EACD30ED57}"/>
              </a:ext>
            </a:extLst>
          </p:cNvPr>
          <p:cNvSpPr txBox="1">
            <a:spLocks/>
          </p:cNvSpPr>
          <p:nvPr/>
        </p:nvSpPr>
        <p:spPr>
          <a:xfrm>
            <a:off x="9136196" y="5314462"/>
            <a:ext cx="2136074" cy="1100761"/>
          </a:xfrm>
          <a:prstGeom prst="rect">
            <a:avLst/>
          </a:prstGeom>
        </p:spPr>
        <p:style>
          <a:lnRef idx="0">
            <a:schemeClr val="accent3"/>
          </a:lnRef>
          <a:fillRef idx="3">
            <a:schemeClr val="accent3"/>
          </a:fillRef>
          <a:effectRef idx="3">
            <a:schemeClr val="accent3"/>
          </a:effectRef>
          <a:fontRef idx="minor">
            <a:schemeClr val="lt1"/>
          </a:fontRef>
        </p:style>
        <p:txBody>
          <a:bodyPr vert="horz" lIns="0" tIns="72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b="0" i="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solidFill>
                  <a:schemeClr val="tx1"/>
                </a:solidFill>
              </a:rPr>
              <a:t>*I need to learn</a:t>
            </a:r>
          </a:p>
          <a:p>
            <a:pPr marL="0" indent="0" algn="ctr">
              <a:buNone/>
            </a:pPr>
            <a:r>
              <a:rPr lang="en-US" sz="1800" b="1" i="1" dirty="0"/>
              <a:t>Self Referral</a:t>
            </a:r>
          </a:p>
        </p:txBody>
      </p:sp>
    </p:spTree>
    <p:extLst>
      <p:ext uri="{BB962C8B-B14F-4D97-AF65-F5344CB8AC3E}">
        <p14:creationId xmlns:p14="http://schemas.microsoft.com/office/powerpoint/2010/main" val="1572875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59078" y="1197273"/>
            <a:ext cx="6121722" cy="897250"/>
          </a:xfrm>
        </p:spPr>
        <p:txBody>
          <a:bodyPr>
            <a:noAutofit/>
          </a:bodyPr>
          <a:lstStyle/>
          <a:p>
            <a:pPr algn="ctr"/>
            <a:r>
              <a:rPr lang="en-US" sz="4400" b="0" dirty="0"/>
              <a:t>To contact us</a:t>
            </a:r>
          </a:p>
        </p:txBody>
      </p:sp>
      <p:sp>
        <p:nvSpPr>
          <p:cNvPr id="9" name="Text Placeholder 8"/>
          <p:cNvSpPr>
            <a:spLocks noGrp="1"/>
          </p:cNvSpPr>
          <p:nvPr>
            <p:ph type="body" sz="quarter" idx="16"/>
          </p:nvPr>
        </p:nvSpPr>
        <p:spPr>
          <a:xfrm>
            <a:off x="3305908" y="3774831"/>
            <a:ext cx="4829907" cy="2219569"/>
          </a:xfrm>
        </p:spPr>
        <p:txBody>
          <a:bodyPr>
            <a:normAutofit/>
          </a:bodyPr>
          <a:lstStyle/>
          <a:p>
            <a:pPr algn="ctr"/>
            <a:r>
              <a:rPr lang="en-US" b="1" dirty="0"/>
              <a:t>Valley Adult Learning Association</a:t>
            </a:r>
          </a:p>
          <a:p>
            <a:pPr algn="ctr"/>
            <a:r>
              <a:rPr lang="en-US" dirty="0"/>
              <a:t>www.vala.ca</a:t>
            </a:r>
          </a:p>
          <a:p>
            <a:pPr algn="ctr"/>
            <a:r>
              <a:rPr lang="en-US" dirty="0"/>
              <a:t>kim@vala.ca</a:t>
            </a:r>
          </a:p>
          <a:p>
            <a:pPr algn="ctr"/>
            <a:r>
              <a:rPr lang="en-US" dirty="0"/>
              <a:t>barb@vala.ca</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2581" y="602954"/>
            <a:ext cx="2656856" cy="2140245"/>
          </a:xfrm>
          <a:prstGeom prst="rect">
            <a:avLst/>
          </a:prstGeom>
        </p:spPr>
      </p:pic>
    </p:spTree>
    <p:extLst>
      <p:ext uri="{BB962C8B-B14F-4D97-AF65-F5344CB8AC3E}">
        <p14:creationId xmlns:p14="http://schemas.microsoft.com/office/powerpoint/2010/main" val="268795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578338"/>
            <a:ext cx="9829800" cy="5103447"/>
          </a:xfrm>
        </p:spPr>
        <p:txBody>
          <a:bodyPr>
            <a:normAutofit fontScale="92500" lnSpcReduction="20000"/>
          </a:bodyPr>
          <a:lstStyle/>
          <a:p>
            <a:pPr marL="114300" indent="0">
              <a:buNone/>
            </a:pPr>
            <a:endParaRPr lang="en-CA" sz="5400" dirty="0"/>
          </a:p>
          <a:p>
            <a:pPr marL="114300" indent="0">
              <a:buNone/>
            </a:pPr>
            <a:r>
              <a:rPr lang="en-CA" sz="5400" dirty="0"/>
              <a:t>Literacy in the Workplace</a:t>
            </a:r>
          </a:p>
          <a:p>
            <a:pPr marL="0" indent="0">
              <a:buNone/>
            </a:pPr>
            <a:r>
              <a:rPr lang="en-CA" sz="4000" i="1" dirty="0"/>
              <a:t>Barriers to delivering programs on site</a:t>
            </a:r>
          </a:p>
          <a:p>
            <a:pPr marL="114300" indent="0">
              <a:buNone/>
            </a:pPr>
            <a:endParaRPr lang="en-CA" dirty="0"/>
          </a:p>
          <a:p>
            <a:pPr marL="114300" indent="0">
              <a:buNone/>
            </a:pPr>
            <a:r>
              <a:rPr lang="en-CA" dirty="0"/>
              <a:t>TLG</a:t>
            </a:r>
          </a:p>
          <a:p>
            <a:pPr marL="114300" indent="0">
              <a:buNone/>
            </a:pPr>
            <a:r>
              <a:rPr lang="en-CA" dirty="0"/>
              <a:t>The Literacy Group</a:t>
            </a:r>
          </a:p>
          <a:p>
            <a:pPr marL="114300" indent="0">
              <a:buNone/>
            </a:pPr>
            <a:endParaRPr lang="en-CA" dirty="0"/>
          </a:p>
          <a:p>
            <a:pPr marL="114300" indent="0">
              <a:buNone/>
            </a:pPr>
            <a:r>
              <a:rPr lang="en-CA" dirty="0"/>
              <a:t>Workplace Wise</a:t>
            </a:r>
          </a:p>
          <a:p>
            <a:pPr marL="114300" indent="0">
              <a:buNone/>
            </a:pPr>
            <a:r>
              <a:rPr lang="en-CA" dirty="0"/>
              <a:t>Literacy Solutions for Business Results</a:t>
            </a:r>
          </a:p>
          <a:p>
            <a:pPr marL="114300" indent="0">
              <a:buNone/>
            </a:pPr>
            <a:r>
              <a:rPr lang="en-CA" dirty="0"/>
              <a:t>											</a:t>
            </a:r>
          </a:p>
          <a:p>
            <a:pPr marL="114300" indent="0">
              <a:buNone/>
            </a:pPr>
            <a:endParaRPr lang="en-CA" dirty="0"/>
          </a:p>
          <a:p>
            <a:endParaRPr lang="en-CA" dirty="0"/>
          </a:p>
        </p:txBody>
      </p:sp>
    </p:spTree>
    <p:extLst>
      <p:ext uri="{BB962C8B-B14F-4D97-AF65-F5344CB8AC3E}">
        <p14:creationId xmlns:p14="http://schemas.microsoft.com/office/powerpoint/2010/main" val="2150422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89534"/>
          </a:xfrm>
        </p:spPr>
        <p:txBody>
          <a:bodyPr/>
          <a:lstStyle/>
          <a:p>
            <a:r>
              <a:rPr lang="en-CA" dirty="0"/>
              <a:t>10 Year Journey</a:t>
            </a:r>
          </a:p>
        </p:txBody>
      </p:sp>
      <p:sp>
        <p:nvSpPr>
          <p:cNvPr id="3" name="Content Placeholder 2"/>
          <p:cNvSpPr>
            <a:spLocks noGrp="1"/>
          </p:cNvSpPr>
          <p:nvPr>
            <p:ph idx="1"/>
          </p:nvPr>
        </p:nvSpPr>
        <p:spPr>
          <a:xfrm>
            <a:off x="619298" y="1589903"/>
            <a:ext cx="11014364" cy="4518182"/>
          </a:xfrm>
        </p:spPr>
        <p:txBody>
          <a:bodyPr>
            <a:normAutofit lnSpcReduction="10000"/>
          </a:bodyPr>
          <a:lstStyle/>
          <a:p>
            <a:r>
              <a:rPr lang="en-CA" dirty="0"/>
              <a:t>2010 – On site programs in partnership with volunteers who ran for-profit businesses</a:t>
            </a:r>
          </a:p>
          <a:p>
            <a:endParaRPr lang="en-CA" dirty="0"/>
          </a:p>
          <a:p>
            <a:r>
              <a:rPr lang="en-CA" dirty="0"/>
              <a:t>2015 – On site programs through networking with for-profit partnerships </a:t>
            </a:r>
          </a:p>
          <a:p>
            <a:endParaRPr lang="en-CA" dirty="0"/>
          </a:p>
          <a:p>
            <a:r>
              <a:rPr lang="en-CA" dirty="0"/>
              <a:t>2019 – Programs ran with community partners and for-profit organizations through grant programs</a:t>
            </a:r>
          </a:p>
          <a:p>
            <a:endParaRPr lang="en-CA" dirty="0"/>
          </a:p>
          <a:p>
            <a:r>
              <a:rPr lang="en-CA" dirty="0"/>
              <a:t>2021 – Social enterprise or set model of delivery created </a:t>
            </a:r>
          </a:p>
        </p:txBody>
      </p:sp>
    </p:spTree>
    <p:extLst>
      <p:ext uri="{BB962C8B-B14F-4D97-AF65-F5344CB8AC3E}">
        <p14:creationId xmlns:p14="http://schemas.microsoft.com/office/powerpoint/2010/main" val="1496551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Creating Workplace Wise</a:t>
            </a:r>
          </a:p>
        </p:txBody>
      </p:sp>
      <p:sp>
        <p:nvSpPr>
          <p:cNvPr id="3" name="Content Placeholder 2"/>
          <p:cNvSpPr>
            <a:spLocks noGrp="1"/>
          </p:cNvSpPr>
          <p:nvPr>
            <p:ph idx="1"/>
          </p:nvPr>
        </p:nvSpPr>
        <p:spPr>
          <a:xfrm>
            <a:off x="166255" y="1845734"/>
            <a:ext cx="12025745" cy="4023360"/>
          </a:xfrm>
        </p:spPr>
        <p:txBody>
          <a:bodyPr>
            <a:normAutofit/>
          </a:bodyPr>
          <a:lstStyle/>
          <a:p>
            <a:pPr marL="114300" indent="0">
              <a:buNone/>
            </a:pPr>
            <a:r>
              <a:rPr lang="en-CA" sz="2400" dirty="0"/>
              <a:t>Social Enterprise Funding supported by Investment Readiness Program, through Kitchener Waterloo Community Foundation.</a:t>
            </a:r>
          </a:p>
          <a:p>
            <a:endParaRPr lang="en-CA" sz="2400" dirty="0"/>
          </a:p>
          <a:p>
            <a:r>
              <a:rPr lang="en-CA" sz="2400" dirty="0"/>
              <a:t>Gain training from a specialized consultant</a:t>
            </a:r>
          </a:p>
          <a:p>
            <a:r>
              <a:rPr lang="en-CA" sz="2400" dirty="0"/>
              <a:t>Analyze the market and create a business plan</a:t>
            </a:r>
          </a:p>
          <a:p>
            <a:r>
              <a:rPr lang="en-CA" sz="2400" dirty="0"/>
              <a:t>Test product through consortium support</a:t>
            </a:r>
          </a:p>
        </p:txBody>
      </p:sp>
    </p:spTree>
    <p:extLst>
      <p:ext uri="{BB962C8B-B14F-4D97-AF65-F5344CB8AC3E}">
        <p14:creationId xmlns:p14="http://schemas.microsoft.com/office/powerpoint/2010/main" val="1121053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600568"/>
            <a:ext cx="10058400" cy="2421553"/>
          </a:xfrm>
        </p:spPr>
        <p:txBody>
          <a:bodyPr/>
          <a:lstStyle/>
          <a:p>
            <a:r>
              <a:rPr lang="en-CA" dirty="0"/>
              <a:t>Creating a Strategy</a:t>
            </a:r>
          </a:p>
        </p:txBody>
      </p:sp>
      <p:sp>
        <p:nvSpPr>
          <p:cNvPr id="3" name="Content Placeholder 2"/>
          <p:cNvSpPr>
            <a:spLocks noGrp="1"/>
          </p:cNvSpPr>
          <p:nvPr>
            <p:ph idx="1"/>
          </p:nvPr>
        </p:nvSpPr>
        <p:spPr>
          <a:xfrm>
            <a:off x="155575" y="1002589"/>
            <a:ext cx="5788025" cy="4023360"/>
          </a:xfrm>
        </p:spPr>
        <p:txBody>
          <a:bodyPr>
            <a:normAutofit fontScale="85000" lnSpcReduction="20000"/>
          </a:bodyPr>
          <a:lstStyle/>
          <a:p>
            <a:pPr algn="ctr"/>
            <a:r>
              <a:rPr lang="en-CA" i="1" dirty="0"/>
              <a:t>Fire bullets before cannon balls</a:t>
            </a:r>
          </a:p>
          <a:p>
            <a:pPr algn="ctr"/>
            <a:endParaRPr lang="en-CA" i="1" dirty="0"/>
          </a:p>
          <a:p>
            <a:r>
              <a:rPr lang="en-CA" dirty="0"/>
              <a:t>1. Complete a post mortem and SWAT analysis of completed programs.</a:t>
            </a:r>
          </a:p>
          <a:p>
            <a:r>
              <a:rPr lang="en-CA" dirty="0"/>
              <a:t>2. Understanding what a win looks like in clear messaging.</a:t>
            </a:r>
          </a:p>
          <a:p>
            <a:r>
              <a:rPr lang="en-CA" dirty="0"/>
              <a:t>3. Get an early idea of </a:t>
            </a:r>
            <a:r>
              <a:rPr lang="en-CA" i="1" dirty="0"/>
              <a:t>how to win </a:t>
            </a:r>
            <a:r>
              <a:rPr lang="en-CA" dirty="0"/>
              <a:t>and what will be our Brand Differentiation and Unique Selling Point</a:t>
            </a:r>
          </a:p>
          <a:p>
            <a:r>
              <a:rPr lang="en-CA" dirty="0"/>
              <a:t>4. Prepare to make decisions and keep to them, other than the more flexible Non-for-Profit style.</a:t>
            </a:r>
          </a:p>
          <a:p>
            <a:endParaRPr lang="en-CA" dirty="0"/>
          </a:p>
          <a:p>
            <a:endParaRPr lang="en-CA" i="1" dirty="0"/>
          </a:p>
          <a:p>
            <a:endParaRPr lang="en-CA" i="1" dirty="0"/>
          </a:p>
        </p:txBody>
      </p:sp>
      <p:sp>
        <p:nvSpPr>
          <p:cNvPr id="4" name="AutoShape 2" descr="data:image/png;base64,iVBORw0KGgoAAAANSUhEUgAAAbYAAAFgCAYAAADXblxCAAAAAXNSR0IArs4c6QAAAARnQU1BAACxjwv8YQUAAAAJcEhZcwAADsMAAA7DAcdvqGQAAFm0SURBVHhe7Z0JvE1V+8cfJJVSKClUQgNNUqk0vaU0adCgeZa3eR74S3OaNE+aUBo0qCjVm4hCCskc0SBDRAgZ0v2f73LWvdu++9x77nCuc7ff9/M5n3vPOfvsvfbaaz+/9Tzr2WtVWLlyZY4JIYQQMaFi8q8QQggRC5zH9u+//9qoUaOSHwkhhBDll1xh22ijjZIfCSGEEOWXtYTtk08+sWbNmiW/EkIIIcof+YTt8MMPT34lhBBClD+UPCKEECJWSNiEEELECgmbEEKIWCFhE0IIESskbEIIIWJFqWdF/vPPP5aTo1m6hCgLNthgA6tQoULynRAC5LEJIYSIFRI2IYQQsULCJoQQIlZI2IQQQsQKCZsQQohYIWETQggRKyRsQgghYoWETQghRKyQsIlYwCQDCxcutJUrVyY/EUKsr5TZzCN89uuvv1qfPn3siy++sFGjRtmff/5pm266qe25557WpEkTa9Wqle2///62xRZbJH+VHuzn8ccft1dffdV23313a9u2rbVs2dK22mqr5BYFQ5m//fZbe/fdd+2jjz5yn51xxhl29dVXW/Xq1d37gsCYLlmyxBYvXmwzZsyw2bNn22+//Zb81myvvfay//znPxmbIYK6vPnmm+2ee+6xAw44IPlp4aRbb1y7KVOmWP/+/W3EiBHuOn7//ffJb8222247a9CggVuklt/vvffeVrVq1eS30dDmqC/qbtq0abZo0SL74YcfbPXq1e77mjVr2qmnnur2w/WhfitWrOje//XXX7Z06VKbOHGiffPNN+7l29Pll1/u6qFKlSpuP0G4NpdeeqlrZ1deeaWbtSOKL7/80m644Qa788477Zhjjkl+mp1o5hEh8lNmwsa+zz//fGegCgKhu+CCC+z666+3rbfeOvlpNBwHQ4tRx7AFQZAuueQSu+aaa1KK04oVK2zQoEF233335fs9HH/88fbkk09arVq1kp+YvfDCC9apU6dCzyMI++nWrVuRBXvy5MnOEFNv1EmlSpWS3+SBl3LVVVe5DsPLL7/sxKkwilpvCxYssAsvvNAGDBjg3hcGv7vlllvcfjbeeGMbO3asnXfeeTZ16tTkFoXDPt5//31r2LChtW/f3j788MPkNwVz8skn2zPPPGPVqlVLfpLHd99958Ry8803t9dee8123XXX5Dd5/P77704caa8dO3Z0r2wWDgmbEPnJulAkgvHUU085A02PPBWI8dtvv+0MlTfObdq0sWuvvdYaNWrkeu8PPfSQM64zZ8503wfB2J599tl2yimnRIoaYEx79+6dfLeG+fPnF0nUEGq8NYxpURk/frwrGx4V3kYUfP+///0v+a5wilNvnEOUCKSCfdx6663WpUsX13nAuyqKqMFRRx3lRA3Pq27duslPo0EEDznkENcJuOyyy2yzzTZLfrM2eJpz5sxxnmGUSOMtvvHGG07UYNasWfb333+7/4UQ5YcyE7aDDz7YTjvtNPc/RvPHH3/MDSkhFITvRo8ebY899pi1aNHChQZvu+0214MOg1f4/PPPO08FI4pBJozYs2dPu/fee91+CCcRRsJIPfLII7kGCm/lgw8+cML58ccfu8+AUOiDDz5okyZNsrlz59rFF1/sPscwBzn00ENd6M0b0yOOOMK9KAPQw8do/vTTT04YOK///ve/xepVE54D6oIQadgTpu7eeuutXKEtTHCLW28bbrihu2acB9x0003u3Pz140VZOee+ffs6D4v6wSuic8JxTjjhBPfb/fbbL7fO+B9at27tfjdhwgQn4JQN7xMPF4/vrrvucmJbu3ZtJ7KUhe05HtsS9uVaPvroo67tRNU11/Grr75KvjMbNmyY83aDcO1feeWV5DuzX375xZYtW5Z8J4QoL5SZsDE2goeEYcJAY7QYMwEMEaGjnXfe2dq1a2f9+vVzooZxxWMKGnSMMwbz9ttvd4b8zDPPtE8//dSOPvro3P3xl3GeHj16uBAeIS2MJowbN855E/TegbEljCSG7oorrnCiRVkx3i+++KIrcxDGsDCA3pjyW17nnHOO+x4vg20IXwbPsagw9hT0cvAeEckghNaCnse8efOS/+WnpPXGeR133HHuf8LW4XMjJMY5I1iMTzVv3tx5R4yfbbnlls4TQgAJ/fo6e+CBB1x74HcHHnig7bDDDlajRg0npEG4HkceeaQb+9t3331d2+A4/M5vSxthzI5XuAMA06dPt88//9wdj/0MHDjQXUcP9fPOO+84b44OC22RDg5hWCFE+aJ4VreYYODq16/vesIFhXgYS/K9bjy75cuXu/8xWIwlMTaEcf6///s/NwaWaiwOI4YBx8AOHz7cfYZx9aIGGEbCkvTm8UJ8uerVq+d+u80227j3hcH2pQllxlPDSznssMNsyJAhToi80cYDwfNkO0+q0Flp1BvgPQFCEwXigHgQ3vXhPP+bKPDqaA/pwPlybrQNBJX/f/75Z+exEoJs3Lixu1Z4h4Raw+JGggmixVhfhw4dXD3QKfDJKoxnIrYIGiFUvEhEHXETQpQvylTY0gGDxeA/YTAMLCFMbxwRH+9xkLGGZ1CQ4QQ8H0DQAMPH+JKHcSaSQfBGdtppJye+ZDHisbz00kvOM4vyADIN3tjXX3/tsgwJw+EF4nF5UcbzRKyoo4cfftiN4+GV+PMMUhr1FiSYTANcM8b5EDRCjpQN8IAR5dKAsCGdHMSITgTXifAxSS3BeuEcEeNgCJnfeqE96KCDXFYknh8iTOiTbdkHwkfyCV68D5MGO0FCiPJB1ggbxhHjg9HxPWoy6zA0gFEjBIWh8UkCUSndQehtk40IPoUdg4hgIWiEwhA0wo9BCAHS6yfdnx48WXJRY32ZAjEhtR6OPfZYl7hBPWCwKRfhNsKFeFQICd4VqfYY6aAHB6VVb8A1ArwcysB43I033ujCl5TPh0XpPHTv3t3uvvvulN5dUUF0UsH1I2TMMQkvdu3a1YVLPdQBHhviT4h0++23dwkzfuySesXz41rT6cErpJODwDGOty46NkKI4lOmwubDSUDYCgNKr5nUfoyhz1D0Xgg9fsZu+B1ihCEidR7hK8xgIkQkcjA2heGjh+5hn7vssot7lgmDhjH8448/nBHDOOMxIgKUCUgowKsjWSIVPqRVGlAeyoG3iudAWJbzxmujHjp37uwEjnrCoDPehRHGgPsxMSjtevNjeIyDEvZjfO7ZZ5/N9WrwoEj+QfBOP/30QgUUwSBLszDC440898j14dr5cyYphmNS5uDYH8egjSH41CfhV+qTMTuEjPAsnRvfSfDXnO0YV6RNRHmtQojspUyFDWHAEGG0GVvhhTHBOyC7DXjPWBIZeN4wEtrCiGHIMWjhUFgQP85z4oknuoQFwBAzBlMQhObYL+LBc2Nk2JEliChg3Ek2oOypKK2QFQJJUgqGlgw/f67eK+E4PEuHR3v44Ye7sCkg1BhiQpg+jFgW9Ua5yLLEIyIBh9+kSrcPw6MTQSFOBeeK2CPeXBOOw/VBkBDYoJDRcWLs0bcnhBqhZayShBM/drvjjju69x6+R/zp9ADnwPF45CKctCOEyG7KVNhSGX+MIz1nRISxDoy1N0DBHvdJJ53kZiaJoqBxHtLPvcEqChhMjC/GkeP7JJYwpIT758zCs3YUFfbD+WJoSbv3D2VTH4T7CKF5yCTEWwO2Z+xpzJgxrsyZqDd/jh48Xh70vv/++523VtQ6xhsCkkjCmZBR4EUVVL+cMyJG1ivP/vGepBDaFWOVwWfx6DQh4tQb8B1ZmR7qmw4N9YGQCiHKD2UqbPS8wT+3hOdGhiS9dpIb8A6CvW9ATPyDwox7eAhhkYqdapwHY0kCStQ4D2MqiCfjTanCi3xO5iDjVwgyYSsvImEoo59Cq7CkjILAEFMvUYYYOD7P3+GBYZBJhPDwuMRuu+3m6gPvqbTrDU8yXFc8SM+YFB4kY2CpUu1T4Ts61FnUrCpFAQEnRHvuuee6/eJdUx7G0Gh3dALC7QDhwgvmnOlE8DcIHjAdAsZ+w8+8CSGylzIVNj9Gg6gQBiLsRzJHWMyCYPRIjAAMF+E0DBShIjyU8DgPRp/poBAvPI6ocZ7Bgwe7MRsSDLxBJRSHEGAIL7zwQmfU6PkHQ6R+/CWM9+pKCvvws4iQNBI1HkYCBA+S8yJU5sHjYQwJGB/jfEqz3ghvBuvCi8DQoUPdrCUIJGFB9sNx/AuBpvMSBk+RxxPSAU+QcvMbRBnx5IXYINCEPxl3Q5B954lz5xk66gIB48H6MJwjD3/TKcFDDYsrHiLnRRj6s88+S34qhMh2ylTYigteAWNEBUE4k+y/kSNHurkfC3quzIfMSDggtIUBZsorPBsSEBiX8gYSQ012Jg9spwq1sU0qb64oMJbDWBKGGEMdBWVlDJDQYbg8GHOE7/XXX3cCzTalWW8eskXZ/o477nC/LwiEknGqMAhx2ENKBeeMx4yIUi/UN686deo4geZ8/fUCrhVthu0Rbuoz3ecRgyB8eMXsm3HgKIEWQmQfZSps3sOg512ULEIMG+M4jL8FQ0Z4UMz4QfiOpAI8rHQMM6FQjF1hIHKE6DD8lCEVeENMF8achgV5n4VB/eA54M2mcx5h8DAQM2CsDfEorXoLChFeE6FQBIRZ/vGAmVGfeg17tWQfktgSBu+IMS7EmH0XFMJkW65FYdcM75DEGzxUrhdZoQggSSZRnns6EMLk9wg0mailmf0qhMgMZTa7PzBGQ5IIhgzvoCCxyDQkQtDTJ4POL8GCN4C4YCB5sLikiSDrAjoNhM44l8ImDy4qGHcyIJm5hHG5sgaPicdA6GzgieEtcr2YAgsBRVSDHQvac69evdwjCIS8iwsPuBNuZY5KwrQ+sSkbwGvPpvIIkQ2UqbAJIUoXCZsQ+SkXY2xCCCFEukjYhBBCxAoJmxBCiFghYRNCCBErJGxCCCFihYRNCCFErJCwCSGEiBWxETamPQpOq1QUeI6PeQf9ci9i3VCSaxgn1B6FKBnrRNi4cZk5gjkZr7vuOjfdE7NkMBMJEyQzz6GHh72ZpZ0bnYe/MXwsCsoM9kzie8EFF7jfMJ0U62n9/PPPyV+ugd/wW/bBdEj8z2THTGp77733ummdmMGCeQeZUYNpmIoLZfUz57NeGNNAMUM/ZWOJF8qdDkw2zDyMDRo0cEvOsD6an0A6CMdjVn2OdcYZZ+TOYO9fHJs6YeUEylSaC2ayL5bFYSYO6t9fOxZpZfaTICW5hhynT58++dqJfzE3Jr9nQVXaFG2rOIwdO9YdO7igKdORMVNOOvXGcYcMGeJWF6CMqX5Xlu1RiPUWZh5Zvnw5U4XkfPLJJzm8L8lr2bJlOYkbOvKVMFg5Xbt2zWnSpIk7XqpXwljlTJs2zf3mnnvuidwm6lW7du2cr776Kvd4CYORkzBWkdtGvU4++eSc2bNn5/4+ndecOXNy3n333Zx27drlJAxS5H7968EHH8xJGPXI/fDiu4RY5DRr1izfb6tXr55z00035fz222+528+YMSOnZcuW+bZN9WIfCWOdkxCVtY5blNcvv/yS07lzZ7evqGPwSojbWr8pyTV8+eWXI7dL9UqIX87w4cNzf//tt9/mJAQ0932q1xNPPOF+f9VVV+UkOhbus9tuu819RhnC2wdfic5FzllnnbVWOaJ+l4n2mBC+yPtQL73W51eZeWz0TFkV+4Ybbih01eRBgwblLkJJ75eJbAtiv/32c5MQswRJcMJdJr4tbL5EJvZlrkFmwWd9tnRXfwZ63fyGiYdZk8wvAZMKPJRUoTZ6/Eyyy6z0o0aNcp+xqChzFDIHIl7cQw895OYrpIcP1Et4zbaCYB9MeNylS5ciewJsz+KdeFbUs1/CJgrKH/TaSnINWXHBLwaaDkyCfN5557mVxIGJnpmguSBvmbbp16PjPMNen2+LYfBEmT+Ta8a8o2HwwoLXO9PtUQixhjITNowFYRgPNzCGm0ltWYMM44GxTPRC3Yu12gDR6N27d+57Jih+8cUXnTiyfhnbIoQ9evRwi0YGF/rkfwwlgoBxxLgiDBg7fzzW4sIYEs5r0aJFkebdwyCy1IyH/TMZ7wMPPODKxETLTPy8aNEi9571zqIMPPXCEjpMMEyZELKEF2g9e/Z04Slm4CeUSCiO+TxZdwzhYDJpzocOAzDbPqLHMX09cmzOlXMmbEi9M9v/xIkT3W/Sgf2wwgHH8YJGWbp3725Tpkxxx2AbysbE0axlR9k8JbmGiBzny7I1rNJNuA+R8ufHi31QR0x2zDUknMjxEj03t1wN584SNqlgJQQmjubaEI5k3tTC8B0RxJhVtvnt9ddf747N/picmfAxZfBkuj0KIdZQZsKGsfC9VYwO4yh4APRKuYFZ+iVoDD3M1t68eXO3ujZgvFnVmmX8gyKBoUdoguIJjMMgNhhclj3BQLMsTPB4fgyIF/+nC0u9sMo2ggWMA73//vtuPA0PpEaNGq78TFTLexatDBsqyovQMA5G755z+/TTT906Y36mev7yWww/40kcw3u9iAjLqgB1zLpwwRnuOTbnyjnjLVOXrDbNIpzpgqF9+umn3f8sMsoK3xh1xhAZC/LrwrHQKdeV9dqCi3aW5BoiBpSd82c/rBQeFD5gHwjfxRdf7NaqAwRm2bJlrt757s0333T7DoOH5lfZ5tzYvjBoI++8805uRwQRo00jWttuu21yqzX7DnvGmWyPQog1lJmwYdAxdhhiDJo3hunAIDtGCtgHhm/u3LkueQFBIGmCZUkwshhNevFBMC4YTX6LceR/DDDJK4R8MLj07PGUMNjpGhPOid+mWhTUw/GCPXcPxyExgkQDDCvJAgglSRRRYMARBISJEJjHG3qMZhTUF3WF54RXBWFxKIjgGmSrVq1yx8ZLQSjCYbtUlOQasv0mm2zizi/VumrUSadOnXIXVuX8uNY77rijEw48MhZxDUMHgVW2qVsScNIJ/bGMje+IIE4vv/yyW+bId1rowLFit293YTLVHoUQaygzYfNgDDCOQTD6hNAIFxF+wwgFb+bly5c7wwWEsVjtun79+q6HTSjTr6cGeBN+Ww8G+Mcff3TjKHhZGFDCWhdeeKHzlvzYGGXDaId72UWBc8FIkcnIWA9jYBwPA4uIBQkayDvvvNN5VIUJjhfIsHgDvf4gGEzCvAgadYUYAYuZYojThexMP86F94ZHRlgREUIIGHdDFAixIVSEQsOU9BoC4hP08GgjrNHGmOE+++xjjz/+uPscQSBsineHEHqPlusfFGmuM8LB9Q97a2znRYlyembNmuXWEuQ3ZC/efffduZ6oh2vow9Fc9zBl2R6FWB8pc2HDYDEWgSHhhVFk3IckgaOOOsouv/xyF9JBHDz8hvGqKDB0flwLoUAUMcRBSIlPBcaJcR3Gi+jRd+3aNa0xFg/HxLACRo5zwUgxdsI4mTdShKxIKffChGEjDMX3PlGgsFWe8XC6devm/g8uguoNMMaY8BXjcTfeeKML37EgqE+MwOBznpQzlXcXBfshOYJrE+WdEvbr16+fe0SBa4qYk0wTDCmW5Bp6b4+/1B9ixv4ZD0NUSA7xY39nnXWWWzz2oIMOcu+BVbopF6IbLAPeGmFdjk8bCHprHMfvMwgJIYzz8Rs6I8HjpEsm26MQogwXGsUoIVj0zqPAUOAF0LvmFRyrYAyE8Rzgxif8Q6gHo0JvOmpszoOB6ty5swvxAYaZ8R68Bgw2YT/CQcWBfdN7x1MJg4jwjBWvPfbYw52PLyc9cETgiSeecMaZsoW9rTAkSBCqxBOkDhjTYb/A/xdddJH7PwqEtl27dmmH2tKBNoOIUgeM15FEgqDShhAEPDzGoZo2beq2L8k15NlAvBkv0GFoOwgXnih1EnU9ETtEj+fsGIfDq6SDhWCfc845LkElKPZ0Fm655Rb3fBzHpW3iQZGlyjXAa+UaFtYZCVPa7VELjQqRnzLz2Ag/YgiBkA/GBM8BI0FGGz1pes8Y4KCogQ+hYWTI5nvllVdcogBJAWGDiHH1iRWAMaLnywA/xxk2bJjLOEM8GccIGhGMGQYwqqceBcdmfIyEDsA40dOePn26SzfnOBhcxhSD5eR8GE/BIOOtFSRqfnyMB3epK6COwuGvMIgHyQ08YsA585vSTB2n3khUoewYfcSCTEe8EcKAeGjBBJWSXMNUEE6lvjkmHhzefypRQDzoZJBEQtibkCrZiFwDxi3T8WARJTIdGSemk1BUUYNMtkchxBrKTNiC4OUQUvMhySjjFsX2229fYO+UsB4p34Smwhlw9ISD4bsweJkYVJ7zIlsz3QF7nxQD/BavhGOlKif7Ragw/Mwqsv/++ye/WRuMWqrxMdL2g8k34RAfWZkjRoxwM2fgrRUlUScKykInhFBhQeDFIUj+OTy89DDFuYYY9vnz57v/AQ8Pz5CkD+obgS0MPEhS8wkjEjnAc0NkuAZ4jwWBxxiEjgpjYwXhrx8dEp5zI/QcJFPtUQhRhsJGqJObORNgROiJIwAYPJ4JipqCKhWIDOEhpkPCsGKESHbIBOzXP2DNuKIHUfDTcUWNjzF2R7gsPD6GeISTNZ566ilnTPFi8GZKmjbOs1WEEvH+guOElBnx8d4pYWy8IpI/EJLwWGdBFHQN+S54jnyHl0WyDZ0Exh59mQoCDw/vslevXq6M6XprCCCwPeOHhF15Vs2PIfIX4fVThOHNIX7++uEdMgaZLmXZHoWII2XqsREeKw7e8GA8vDHB2BHSwitBBAhr+Xn+GLfw4Uy8FUJwbI9wYOB5YZAREUJ0bI9oeANGskG66fBsFw6dFgTbs3/AeBHK4/woI14Az69hHDFogDHlOTmy4/DUwuEvDLoPVSEKCCCQYcp4EHVDiIv9cBz/ImxKEkY68DweQoXgIAwcw5eZzEjGyUi1RyyAY5GyT2jQw/ZQnGuIqGHcqTeelQPOGa+fc8aD82UKvnj2LijotD/ExsNv/bUoCIQUiCpwfWhHrVu3dpmdHIe/7BtRp1OCiPm2BExEQEIIZLo9CiHKWNh8yjg3dVFgPAJj2bZt21xjQoo0ISQ8GC8CwDNLGFW2Af4S6sTQYzDYDy8MMkaK5IGgEeK3eDtFwYeUguUoCPbvn7dKBYaSrMmRI0e60G1hoS8goYHtSWoorBOBUI4fPz75rmBq1qzpDDYJMYVBaBAvJRwuLck19CCUJKTgPTLzSWFwjkFPjxAoyTqIM2UhTJhq3BEhiTpfRLxDhw7u94VBGJgZZZ577rnccdSyaI9CrO+UqbAx6E44KJ2wURCMHxltBYERopdLggXH8TD+hbEtbBwFD4aQEV5U2KAWBtl9JMRgsNOB/eOl8MwSBtp7WZwDSTUkNZBYwPhKYYKGF+F/jwdA5wFjyHNhgwcPdmNVeBdhI016fXBOxsLAoJOGT4JIuMyMXZHhSdiTh5URsfA4WkmuIeLDe86P8CdtiOfPSNJhNhY6CcxeExQbhJ2HvsPXks/ZnjrhnAri2GOPdSKIx+tBrOlAcI1IGgrWK0LF9WP8jgSRr7/+2nlqwTKURXsUYn2nzNL9SwoPJGPEEAOMNkYMQ4LhwQjwgG5B4RrCbjxqgDeBd4CBwwAz4SxGHgNVlDTrbALPhAxIHgcIhtqyjeJeQzx8vFCebST8mE6ySLZTWu0RoS0oGUeI9ZFyI2xCiPxI2ITIT/l0UYQQQogUSNiEEELECgmbEEKIWCFhE0IIESskbEIIIWKFhE0IIUSskLAJIYSIFRI2IYQQsaLUH9COWqpECJEZmJ1ED2gLsTalLmxCCCHEukShSCGEELFCwiaEECJWSNiEEELECgmbEEKIWCFhE0IIESskbEIIIWKFhE0IIUSskLAJIYSIFRI2IYQQsULCJoQQIlZI2IQQQsQKCZsQQohYUaJJkJcvX24rVqxIvhNCCJHtVKtWLfYrQpRY2HgJIYQoH2y++eaxFzaFIoUQQsQKCZsQQohYIWETQggRKyRsQgghYoWETQghRKyQsAkhhIgVEjYhhBCxQsImhBAiVmRU2P755x978skn7T//+Y/9+OOPyU+LT8+ePW333Xe377//PvlJHgsWLLAzzjjD3nnnneQnaxP+Ldu1bdvW/vzzT/c+2ylv5S2Mrl272k033aQH/IUQpU7GhA1Re/bZZ+3uu+9OflJy9tprL/d3zJgx7m+QGTNm2IQJE2zs2LG2cuXK5KdrwHiOHz/emjRpYvXq1Ut+KoQQIo5kRNiYouv999+31157zU488cTkpyUHUUKcEKlwTx+x+/33323cuHHOewuycOFC5zHisTGdTCbhOHio33zzTfKT+FEUb4t6KC2PXazf0N5od7S/smJ9uJ/jSEaE7YsvvrDOnTu7RtiqVavkpyUHUWratKlNnDjR/vjjj+SneR7ZOeec4+ZAQ+CC/Prrry4E2axZM6tUqVLyUyGEEHEkI8K2//77W7du3UrVWwNEiX1PmjTJZs2alfzUnMjxGcdr0KBBvlAl322//fbWsGHD5Cd5zJs3z5544gk74ogjrFatWnb00Ufbxx9/bDk5Ockt1vDbb7/ZI488krvdgQceaA888IDNnz/ffe97k3xOSPT444932xXW0ytsv2F8edluxx13tPPPP9+GDRuWr7xAeJYOxt577+32fcopp9iHH36YL1RbUK806J3xPfuhfIxZbrfddik9N8YCGROkHqgPyhvluf3yyy92++23u+99GUeNGpX8Ng/KTNn5nu04J86NcywMX5a3337bvvrqK1dn1B376NKlS7669vXx5ZdfWp8+fVybCI7dFrUsM2fOzL0OO++8s11zzTWuTh5++OG16q+g4xIFGTlypF133XW51/Okk05y24Wvp79mhOVvuOEGd0x+89BDD9mSJUvc55dccomrg0MPPTSyvaci3KYoQ48ePWzZsmXJLdZQ1LbHOQfrlPbwwgsv5NYN9UB7o93R/tgm6LlRfuqUuuV8/b3B9abugvj6+eGHH3LLyPbUCR1kKO79LLKDjAjbJptsYgcffLBtsMEGyU9KD4Rr1113tdGjRyc/MZs2bZpVrlzZNejddtttrVAlf3nfuHFjq127tvvM8+2339odd9zhyvrpp586z+7ss8+2O++8c60EFUSUG4YVEN59912bO3euu9HY/pZbbnGhTr7DcCAyhEu5Sdluv/32S+4lP+nsN8jUqVPdMSjvkCFDnOfaunVru/76652BCxonynHaaadZo0aN3M09Z84cu+222+yVV16xu+66K58hSgfOhTJSNowG5aQ8lD9M9erVrXfv3q4eqA/KM2jQoLU6Fx999JE9/vjjuQaI60jHBaELigRlpezsi04AHjn722OPPey///2vfffdd8ktC+bRRx91Rp1jcqz33nvPCStiQYchTMeOHXPD6qeeeqr7zJfljTfecAaWeh08eLBrW2eddZYNHz7cbeeZMmWKXXzxxVaxYkUnIJMnT7Zbb73VPvjgA3f+UUQdlygI9c71/vrrr91x2Q/JWQhLWJjY9+uvv24333yz69g99thjrsznnXeeq2vqgrJQtnvvvdeVszA4N85xhx12cOfMdeB68D/t11Octsc5c68yfMH2999/vxuj9/ulHmhvtBXqgXaIaAPnTvu/+uqr7eSTT3ZChGByXZ966il33NWrV7ttPb7tcf50pLAnNWrUcPaA8yrO/Syyh4wlj2SKLbfc0okUY2n0PmnUNEzGz2iYJJhgtHyokr8IAIJYtWpV95kHEaTXTHgTEaYxH3vssVa3bt21PIttttnG9fIwoltssYX7bNttt7UrrrjCGQeOVxyKul9CsfQig+Wlh3vRRRc5o8WNB97gnH766XbmmWe6jgaGlbq55557bOjQoda/f3+37brksMMOcwaM3jLl22yzzZwH8Ndff9ns2bPdNlzfXr16Oc8Wo4jnTbjZnzuZsN27d09LqDHKvq7ZB/v6v//7PzcmS4ciLA4IBwY1KNyIIb12xBeR9uW+9NJLnVHFGPu2h3fy5ptvuvZ07bXX2tZbb+2Oy3XnPZ5CFFHHRfAx+iwrteGGG7rj8tkFF1zghGXRokXJLddA3SIWHJNtOdYBBxzg2gBlpczsh/3Rrn766afkL6PhnDg3zhFx5PecC9cOz4oOIRS37SEo/pzZvkWLFu760hEpbM1HOqEIN/vgvLk3/DHxyBC94P0Mvu359kSboC4RVdqaKN+UO2Gj4SNIiBWNECNID43eOzcqCSb89aKAV0SPlfE1GnCQjTfe2L2CcEOEx+H4Hb1UvgvCcfAUw73BdCnqfgmFbLXVVsl3a2AfhHLwOBBD4C83J6GssNfM8fD4RowYkevVrivoaHCuQTifYH1wfSkrZeb8g7Atxv3nn392r8LAqwrXNaJDOI4wH8cKEq5rOlL04Fu2bOk6SkGoZ8LJRAemT5/uPkMw8SaPOuqo3I6LB4NPJyaK8HGB7cMRB6AOyUAOi3K4bikf++DzYJvg/aabburOrSC4x/DqotoU7329FrftIZRBuAe51/Fcw+cWBg92p512sj333DP5SR7169d3HRC2CRLV9kp6P4vsYe27vJxAT4weJL0wbiLGMPDigN4n3hteHDcEIQZCl2FDVBTYDwYtODZDT5DjloTS2i9eLEbPh9P4S08UzyAMNy91QVjn77//Tn6avWBkMLrUC8IWftGzx2gVZphTgThi/Ph9YQZt1apVrt0R8o5KQsI7ot6pW2CfhJMx6CUFIWB8CcHgvPnL+7K6hgW1qSDrou0tXbrU+vXr5wQs3D4oCx6/96LF+kG5FDaf9o/XxqtOnTqu5w0YHLwzepiE5vDcED2Mf3FhLI5xLHrqHA/RvOyyy9yYEccpLpnab2GUB0ELw3gH1zPVKxvGPvCcwskRpQGC+9JLL7lwM+NhRCoY8yFKgUEvT2Sq7TGmh6cc1TZ4+fE4sX5QLoXNe2WMdQwYMMCJXDCUQc+NTDfCQAgGocvgeEVRIWMLsWR8gf3Qy6dHyuMFHLu4lNZ+6Y1i7HwIi78kRfhxqiAYXsKzZJiFw7DZCCEjPCTCYJkQDbxmxpcIx0V5YUEIU9FBIpsuyrujzVHn1C2wT0KQ6YRJC2Lx4sUuWYgxK9oLYT/CfIy1MpZVFuCNEkmIalNB1kXb416hAxt+flWsv5RLYfNe2cCBA93AMP8jCh7Ccnhxffv2dTcYocs4QG833OPFMOPhIeyEM2GXXXZxHuwnn3zivIggGFkEtXnz5rliT31iKMP75reEedYlhK+OPPJI+/zzz904WBjKl26GJyGwcH0Qyib5gvoIj/OEQahI/6YzFU7sYb+UkU6Uvw4kMzHu87///S9fhitlxsiXF+hI0mGMalO89yn1RW17pQECz7Uh0zSqbHGZhk6kT5kLGz1dsquOOeaY3EH24sBNRk+NFyIWhF4+sXwy3RhULuk0Wgx4EyYkI46xDsQEwSQ0RO80CDcsg/QYUXqoBY39FGW/gKdAxhyeKDcsvyEd+uWXX7YLL7wwNxxL75oQ51tvveX2hRHF8PB8X6dOndy4FNmfHrZnHJJ9kdUG/CWdnWe/wlC/GGU8CV5hYxKkSpUqLquN86K86YpQELL5yLojg5G0d47Hi3po3759ZBmjoD08//zzTmSoa+qY0B4ChNcc7Bylgu0Ie/JICGO81CtJJ+yX60go2Ye9EWUyMRFPsvaoU47LowxkCAYfWSmIatWq2SGHHOKuJe2FY/rz55GAsgDPk7rmHDlXzplz4R5u166dy9iEora9ooCniqdH2/Pjl5TBH5MyBMtGm+M5RY5b3DHYqPsZG/b000/b5Zdfnq/DIrKDcumxARll9CKjnk/DQOHFAdsQuiwJ++67r2vIPOtGGIWbk2dj8CQYnA6CyJJOfd9997mMPcQiVVJCUfYLeJ7cpPR6MXT8BsNGenWbNm3WMsx4Fhh8nn076KCDXB0xbyep2iRicLN6+J9ng/g9IkLoj/KTek9iSxjSsKlTvBNubgxIKuh4nHvuue7hV1LLea6pqOBN8ggE5Se1n84KL4SXdH9CdOnAc02MS/HsIB0fRAoPg+eZojIRo6CuKAfHpM6oV7IqCQXz3Bj1F4RyMj6Gcaczx/F4xAShPu6445JbFQweNeLBtcOAc0xS4wmhFlckigPnxjlyrpyzFxT+p014itL2igIdBfaB58d15PEPLyz+mMGyEdKnnbIdHl1xSHU/E90g21pJKdlJhUQvJIebjp4J4QOMT7rQA+clRDZDKIrn10gwQBCyATwKBA7vgs4KRluUH/DceMgd0UNEyxOIfTrRifJMufXYhCgPEIrzj2EEIdGESQbwjiVq5Qs6JURZSPTikQKRfUjYhMggJI4QRvXjon7sh8cXgIe3RfkCb4eH8f2k6yL7kLAJkUF4kJpxQMYDGW8jbEWiD/8zj2G6Y3siuyCZpjQzO0XpojE2IYRYj9AYmxBCCFHOkLAJIYSIFRI2IYQQsULCJoQQIlZI2IQQQsQKCZsQQohYsU6Ejclo27ZtW+xZt5l8llWjWbZGCCGECBILj41Zt5mklBkewsv7CyGEWL9QKFIIkVUw6cNNN91kXbt2TX4iRNGIhbAxiWzHjh3dEjCFLRYphBAi3mRU2BhDe+KJJ9xaSawqzNperMfFRLBRMBN6jx493Px6zJrN7/g9M6EXBr07enn09livjDWZWJgzDGFLFqy8+uqrcxe9pDwTJkxw63Qx23qwrEw3FsQfh33fcMMNbl2tr7/+2q07xXGjeO6559xyKX4Rz8LwY4js78MPP3RrXfn6YCHF8GKdUWUKjl+ysCXrYO29995uP+yP/VIXYZio96OPPso9JteCazJ27Nh845oFHZe/rEPGmm7sh2PfeOONrixB/LkOGTLEevfunXvtOT6LanKunLNvQxwnnfbgx3EnTpzoFhPl+FxbysvvKQf74jO+69mzpzv3IOmegz/WlClTctu7PweuYbi9s/Aoa+gxkS7bsT1zSUadV6p7iLXHosap072HSqve021b6dYR27HOINeDOmEbeW6iqGRM2FiqA6HAsLCSLkvps6AjBpIbLwzbs2YWiwjSqOfOneuWhvCLTEatKJ0KFrdkSYmBAwfmMyosRMiN26pVK7fgId/36dPHCR0LTyJw3PQsSskktSz8GV4oFMPPufCbXr16uUUPubE/++yzfDc0CyEifN6IFQUWSESoX331VVfuZ555xgYMGOBWbw6LW7hM1atXd58PGzbMrUPWqFEjZxDZz2233ebOi/0H94NhZ3Vz1gm76qqr3ErFffv2dYYGcYhaVDHquKxVRecBo8f+EHSuBRPHssJ0WBiAc2Ila4wixo+FQCkD14EVqyn7559/7kThxRdfTLl4a5Bvv/3WCQiLgo4cOdKt/sxSMczKTp3efPPNbrFIxmc5h+HDhyd/uWa9raKcA8e644473AKwlJUVl1khvUOHDu58PNQp9wVzs7JoJe0cY872LFwaXJG5LO6hktQ7bYuFP2n//E8dUd/sizYUnkc2nTqiA8jnCDj1wTkgqkIUhYwJG8t1LFiwwBkHVoNm0k2MAgvzYeSDIAaEEZnpHGPjF+4jrMj23DhvvvlmWsYMMK54bIMHD87Xo6V3yGq6++yzj3v//fffu2X7ueEOO+wwZwRYgp7VqumJInoIXRBueIyhPy8EEqHEm0E4gmBIWemYyaWLOvEoBoYeLfv3ZSLkioAOGjQoudUawmUCb2hOP/10Z9yD+7nnnnts6NCh1r9/f7ctTJ482S2vj0HxdUGYl7JfeeWVya3WJuq41C/GirLSwfDXnlW0K1eu7DoWYdiWlcM5JtuyujTeMselvJS7fv36zsvACC5dujT5y9SwwjfijcfB7/HOMKTsh/3Szvgc76Fp06auU+Mp6jlwLIy5LyvCxaz+tGnE08O+8EAQIPYHrAaP8FD/iJeHTkWm76Hi1jvC7hO2aKOcL+WjnLfffruNHj3aCVmQdOtIiJKSEWGjt0sPDnGpW7du8tM1cAPhAQShV8ZNwA0WXjae7bmp8HqiFmyMghsMY8y6V0FjRW8YUQh6T+yXJUT23HNP9z4IN3TDhg3dNkG4EbkpgyCUGMNgOBIjQj0QpmRfRYUl9TmXIBhnRGfEiBFreYdRZcJQ0tMmzEQ9Btlhhx2ckWc/vmeNseZ67bvvvu59EAzylltumXyXR9RxoV69evkW0KxSpYr7LBzyg/DY6MYbb5z7CkIZaF/pdHLCv69UqZIra9WqVdcqG//jtYTFsijnEFXWqG25ntQ9hj0I2yGY/rw4R8Qh0/dQceud+4pox/7775+vjdJumzdv7sKcweuUbh0JUVIyImyrVq1yYSuMebjRR4FhJSRGWAPBCb9OPPFEJ0rcWOnCsREUluLxAjB9+nTX6+Sm8+XCmPXr188JWPi49D4Jr0WF4MJw4yMICJkv58yZM51nhYCEDWRxwTDUqVPH/v7773zjf2EwYpwDohSG8hB2IuzDvsBfMwx/SaEH7scsefH/+PHjk9+WDzJxDogBbYRQG54kIWwiA7SVINlwDxUE+0FI/dha8IW3yEKqHI/zEKKsyVgosjgwIE7PM+qFQCA+6YLhxlMhlk8okJ4j3hqe1S677JLcag2MQSF6UcfllU6MH2+A3jIrJfvxAsKQeHGEubIRL2ilDXXJGA2eBmNbJJcwlkN9hMNT2UqmzoHfXn/99dayZUs3doaXzJgd7TsYXSgupXkPFUaLFi3ceF/UsXghblHevBCZJiPCRkgFDwZBCSdvREEvj94rN3o626fL7rvv7nq8GCbvPfmkEQ+JJoxrMJZRUhBMhPOLL75wPVoG7ouTNFIQiBHngucWDmeFIUxIwgAh2TB4sSQyENLy4SF/zdIZvyoIQmjs89xzz80NdTF+wzhfVJgzG8nUORCqbtasmUtUwujjjeFRk9BCW/Rkyz2UCpKRGMOlDQmRbWRE2AhlMWZF8gZjPEG46cLhkGrVqrkxsQ8++MCmTp2a/DQPQhrB8aR0YaVYwo4+2SKYNOLBm+Jzjh2O8/M+nHxSEAgmxyPURCIJglmcpBEPYcKwkcJzYP8kPBQW3kRo8TgIx4bPjcw5jCzl9b1qrhnXK8ojQRzTCcmK0qGge4hrSdsIkql7KBUIG/cSjwqEM3Rps2orYl2SEWHDkNMjZUCeNHG8Bho7Nxep0zwfE4btuZE7depkY8aMceNH3Ih4P2ROEVIsKpSDm51eL8/ERHlPjAcQGiIbkHIxJRdlxZB36dLFlaco4xKMp7E95032Fx6jB7HDYyQTMx26devmUsIxHNQH9UImGgkFpEwXhj+3t956y6WLB/fDeRFKOvbYY5Nbr8la41k06op6x4AydkNK/6OPPprcqnAYd8GzJKXeT3HGtccIcuzyQKbOgfZB+JFHD6hb39a4PsF0/FT3EILBtSAFP0wm7qFU0Ikjc5K2/OCDDzrvDagj2i1Zn8X15ohE4C3ze+4l9sm5C5EuGRtjIwzGMzeNGzd24RsSFRh8J+2YsYsw3Ch33323G/zmL5lVhBJJ3uBGJROwOPgkEsbA8HKivCc+Z2yCVH1EA0EgNITHR7o4Hl26kNhBBhpiyhhf0KvCyOApRfWooyCpAG+KcBj1Qf2Rjs1YTzjzLRX+3Dgm9cB+fD2z/+B+yJ5jvIeHkJ988kmXhs7DySSh8DgEobF0ICTGM3cYYwwtIsHjBWTQIfblgUydA2FM0vIJUxMGpnPBM4WMz5LoEyTqHmK894ADDrALLrgguVUembqHUkE2MR1CxBdRpdNIRwmhRnxpP8WBe4Zz4F7BXnAPIm5CpEuFhLHNoWeHASVkhYeTLvQ4eYm1IRxETx8D5p8n8vC5T7VPBc/NtWvXznlOPCeWDSCMPFdHmTD0Yt2CF444IiCEIYVIFzrsxR0eKS9kzGNbXyHcR5goKuxJtiRZZPSisxXGc8LjcUDICc8VL0CUDXj4UeE8OpOMg+IxlcajGULEDQlbKYHXy4sMTAb2GUsL94oIPTGLhJ9xItsgM5SQFWONPvSDccUzICRGOKw0MzxFwTBOdvHFF7upvLgOwHUhEsDzdIT/CLELIdZGwlZKMIUY3gwCwFyMjNGEIdybraIGjJUgbCQCMFaCiOFdMu0W59WmTZvYhzCyCcb1mB7r9ddfd9fBj2FxDbp37+48NiFEfjTGJoQQ6xEaYxNCCCHKGRI2IYQQsULCJoQQIlZI2IQQQsQKCZsQQohYIWETQggRK2IlbO+88461bdu2SDPylwbr6rgiPeJyfbp27Wo33XRTmT1iw9RuzHvK5N3ZANeP68j19ISvLZMls64dEyEwTyrP/vH39ttvz7eYq4gv8tiEELGBCZ9ZyYC17QYMGOAWPEX8WBWhffv2NmPGjOSWIs5I2IQQsYEVNViVgenf/MoVrDJw/vnn565YLuKPhE0IERtY6oeVM8Iza1SpUsVNGF29evXkJyLOZEzY/ITArL3GnHfEulnbq0+fPrkTunr82AGrQ7NGGNsz1+Ill1ziJnsNQzz9iSeecLFztqM3xiKK6S5GOH/+fLf8io/BMxP/I4884tZjC8JM93zuZ+pne37H79OBsIc/H35/yimn2Icffpjv/FkRgImHg8dhTIAxjsJgX0ySS13tvPPOrj4IxQwZMsRdA48fn2BtNuqKOmNbysaCquFz8uMrrLJNmSm7LxtlDa+aHLyGrBnGgqXBMa106wKKUu/8Plg+9k+bY5wl3B5YV4524/dL7/7jjz8usN1QFtbAY7q5IIsXL3YTFD/33HPJT9ZAeThPXsFzS/f8/ZgRK0FwXY4//vgC2wErMbAmGuvEsbK6h+vTo0cPd46+Djn3qDpkHywm6+uQ3/Db8DWOglUf2Hd48dyi1FvUNaSuSitsyGKl1BH3B6vKi/iTMWFj1d5bbrnFWrdubV9//bUTjVtvvdUtYMlNEzYm3FhMtEujJ1wwevRoNykvC1z61XkB48SCm4QVWHV42rRp7ncsB8N+C4PZ0SkXqyMzuS8xeFapJmzx0ksv5RoalgvhOMyhyfc+Vs/M/fy+sIUPMTIslshCifzPOWCsuYEffvjh3AQAjscKxJzzq6++6o7D2ACT3j711FO5qzengjrASFxxxRXOmGMQCcMweS4TM4dh/S7qijqj7ljJmcU0EQPqNgyLPFJWysY1JMxD+VjsNGz4/DW8+uqr3ViH7x1z/qeddpo1atTIiSr7YaJoFthk/8H9FKXe+R2/pw5YWJP9ciwW8/TvPSzzQluiN89qBewP8eU8ClrRHEPbrFkzt9+gCGG4qe9x48attcI65eVaNm/ePHeR2aKcP/iyHnPMMda3b19r2LBh8pu14R5i7T/uKVbZZgFS4DqygjULdfbs2dOViXNmIVnaSXClbkSNVe1pk6y3R/1zTFaiYJ+MTRUEC/nuuuuuNnz48OQna6BtcR7UxerVq5OfmluAd9KkSbnrDHLu1AX3BfcH9wn1xX3DOXz33Xduu+LCdWKlb9o8xwmvjyjiScaEjR4kvSQmVeYGZ7l3PmPl38GDB9uiRYuSW66B1X3vv/9+t4owYQRmwWdbjACN04OxZnkVsp6C21566aWuJ14Y3Kjc6KeeemruTPv8ZWC5Q4cOucZom222cV4IN5ffjlg9hmHy5Mnuxk0FPc377rvPbUsvFCNNOSkvnhiizU0PS5cudTf66aefnrviMCJL+Tj+Zptt5j5LxQknnOCW4m/atKkzXLzo5dOhGDRokK1YsSK55RrOOuus3HPyZaIuqVMEJNzhwNhxDpSJa8jq0R07drTPPvvM7T8Ixorz9tcFvKBzfn7cw++HFamHDh3qOhieotQ7v+P31CmrTLNf6prjIMTsy7Pbbrs54+3rie2YKb9u3boFekS0BzwSBIw68nD9EEkMMyLpoXwYcr/mXlHPH5i1n3uBbdg2Cq4T0Q8EEMHnPqPOEV+WtSEkR+fGG3LaEfcIgvHmm2/mig3l5bqzD+5B6oZzZn8IQmGwyCkdiaDAs28EnGtG3QY7TCzFw/kRLeAc6ABxfyPwvt1wbWhzRB5YxSAs/OlCJ49IBvuj06oFctcfMiZs3MBRi1IS56aXGDagfO5FxcP7ypUr596E3Dj05g499FBnkIJwQ9LLLAwaOftjMdBgD5wbKmhEeM9K12HDEi5TFD4MhpB7A++hTujNEypkH6ynxQKe9KiDPX9IZ60tvKLwuAG/4zwJRYbrmeOHz4m6pE4JHYc9RLYPnwMhHYzgiBEj1qpDjCnHDYIYYbgIb3GNgviVxNmP92DTrXfqCmFt2bKlNWjQwH3mYR9sG2TjjTd2ryAcI506RjTx8AmzAmUlRE6oDQHzXgVlIzrhl5iBop4/MPt6QR0ariti+NBDDzlhI8TvrxGdNkT3yCOPdPdgEI5PeJkyerHhf64b4hSGjsGWW26ZfJcaOjREULzA02mdPn2662Dxe1ZfBwQKDw5x5Rxpa5w7deDry8P5cP/gdfIqKlwLohHsF++9Tp06yW/E+kDGhI0blTCIj/Hzl/cYiOKyatUq53ER/ggb23ShgdOLI6SGcaanivcRNugIAiIaHIsi7p/OszAYXYyLH08JvuhBY5AIqXE+9HgpDz3cQw45xHlI3JCFhYA8wfFG9k9Pl5Ag+04X6pI6pdwFCbYHgaAeuZbBcbwoMKD0xIPekwexQpQwiL5dpFvvvi0gsplebJN6RawwypQPoeLYjNcQpsQLob1j0BE5Oi5e4It6/oVBfdNWCKuxPh4ee/BeoBwICGHwYLvzrxNPPNG1Pd+J8vdTSVbiRqBp14gb4KXRRrg2eMrcC9QbYU6iEwcddJArM22NcnB9o8raokULJ7y+rEXBtw+8NIRbrF9kRNhosLj+jH0QpyecSAydnlq/fv2SW60buKFYeZgQEMkO3DSEXPBYEATv4XAzXn/99c4j8GnCl112mfMS8MgKg5uSuD496KgX4uaNH2MjeGwkSGAQ6GHSC6YO8W5TgRFjfI5eLyEdwl7UOftgf+WBsEEvab1nAq4TYsWDynQk8Nzq1avnxoAx3ggF1xSDTnIGIcR0KWpHj2QXhADBIKRIfUVBklC4zfkXdZlq3K44EDGgvdIOvVdG+YhE4AlSL4g+HYCaNWvmOzb3QlQ5/cuPxxUFrhnXAdtT3FCmKL9kRNjIfCLUxpgCPVpCPoRBGN9grKG4EF4itMEAtBeg4sJ+EDjGI+hlU1a8OO8ZkA1I2dmGmwRBpNd9zjnnuIc/C4IkAUSGHmq6EHoifIRQ0UtF3ChbQcYcz4FtGTvBu6GMeAGMjxAGShfqkjrFEKXj/WCMqScENBwyDENvmWSF2bNnJz/JgzAmdUQImX1BuvVO+jZeAiKTjpdZUjCSGGfGbTDgPjkEcaN8XoRJpPBjpVDU8y8MzpUoA22V9sKYZjB7EE+HtkB50rlH/P3EWG9x4RrhhXFMRIxkHC9GhLnxMqk37jNsAGFIwEukY8B3wZB2acE9zf0UDsmK+JOxUGQm4EYgtEDyCUY9CDdxOiELPCCENwgNnww0jHpwrKO4IGz77LOP9e7dO19vkXIGw4y8p8cfNEIYTMZCMArh5I+SQtgr7AVSl9Qpxjo8tsP2YQOJmBAuJPxJWQuCcB3nQdp3+LiMnSBkwdBdunDNWrVq5TI0w4k8lLcoodh0QKy4rmQhIiQYZOD8Kf/777/v6hBRDhrS0j5/Qo+0VTohN954oxNWsmd9OyO0TceGcvqxrSC0taCIcD9x/aM8Pzow6XqUhFsRZyIz1D3hSaA9cQy8Szw2xs1854m6Q5wZ72Z8NwxiWxJvi04XoivWPzIibNxcjBcRFqMXS4+Nm5oeGwaguNBI6clzMxPipCfshYGUZZ6vKgzCgzwnRNn8uBq/J8SDR4ARAga0KTvjXYgdx6HXze+C6dJRYNgIb9JzpceI9wYchwxGMv68N4dRufDCC10P3AseNzM3O739cGJEEMqKoeC8GaynjBgtHrWISvUHMuDY3osp50JdUqfUbdgQUF7S7ikT1xHjhJdA6JZrXBh4VYQW33rrLVd3wf106tTJhWzJTvQUpd4Rf37Pftgf++U3bHvuuedGeknFhWuKABEexlgHvTJEDrFHqMJJGEU9/6JA+2DfjBEHw9ZcR8QkWC++XZBpyBidh5Ahjz0QBud79sG2PBtJljChwHTA8+PcH3vsMZf16L0y2hNiz32PkPkOgYcwPMcnM9cf39sKMpUJqRYH2g11Qnsq6HEOEU8yImz0yNq1a+cGsLnxyKwjfZ2QR3FvYg83M89KkalGqAHDz3NPjN/xLFZhEFIizMd4CcaZ0A1lIrRFerTvOXOTEgpkrIpQEQaI547oYdI7LQxubh538ILhj4Ox5VkybxgRJ4wKBoTeONsR1qG3TQo0YxKpoKwYBIwD9UtdUOf0VBmjioI6oq6oM7anbHgV1Cl1G4bxHI6DUHAd+R3ZgDz/FfRMCgLPDgPFOXFu7IdrQFnZf3A/Ral3fsfv2Q/7Y78cC++D5ArelyaE0Qjzhb0yriXJJXwelZlblPMvKggYbYCOHV4aBp39+f37eqF8jMMidiRNeRgiYAwT74/n4TgX2iGeun90Ix245+lkQdArA/ZBEhBRjHAb4/g8FkA5Se3nvuHFPYEIc48LUVQqJHpnOfToMF6ESwhjpAu949II3YnMQ9IDniIPCiOChcFYCZ0TDExxBu+FENkJ3nTcQ7TlaoxNCCGEKAwJmxBCiFghYRNCCBErNMYmhBDrERpjE0IIIcoZEjYhhBCxQsImhBAiVkjYhBBCxAoJmxBCiFghYRNCCBErSpTuz2SpQgghyg8s/xX3dP8SCZsQQgiRbSgUKYQQIlZI2IQQQsQKCZsQQohYIWETQggRKyRsQgghYoWETQghRKyQsAkhhIgVEjYhhBCxQsImhBAiVkjYhBBCxAoJmxBCiFghYRNCCBErJGxCCCFihYRNCCFErJCwCSGEiBUSNiGEELFCwiaEECJWSNiEEELECgmbEEKIWCFhE0IIESskbEIIIWKFhE0IIUSskLAJIYSIFRVWrlyZ8++//9pGG21kn3zyiR1++OHJr9KgwozkP+sBOfWS/6RAdZGH6iIP1UUeqgtRRpRI2CpWHGwVKg5Nvos3q//pmPwvmooVv0jUxbDkuzhTIVEXHZL/R1Ox4qBEXQxPvoszFRN1cWvy/2gqVhyYqIuvk+/iTKVEXdyS/D+aihU/T9TFiOS7OLNBoi5uTv4v1gUKRQohhIgVEjYhhBCxQsImhBAiVkjYhBBCxAoJmxBCiFghYRNCCBErJGxCrEN++GG+NW36nFWqeId7XXLJBzZv3rLktwXz448L7OCDX7bOtw20e+4eYrNnL0l+I8T6jYRNiHXM+eftZav/vcNW/XO7tTqqofXrOzn5TcF8N3q2PdK1ld119+HW6bZDbJttNrW+H0x2YinE+oyETYgs5PXXxtrz3UbZpZf2td9/X2qv9BxjO9Z/1Jo3f8GGD5thvRLfn3HG23Zp+372/Zg59sLzo6x7jzF28slvus8nTfzD/X6rLR+wc8/t4/YRZMTXv9mhh3Z33z/37Ej7559/1zrmzJl/2f1dvnLfn3DC6zZ16oLkL4XIfiRsQqxjer4yxoUha1TvYgM+n26tT9jFfV6hgtmTTx5nv/6y0AnThIlX2Ycfnm19+022Qw7e3t577wx7883TbKedt3Tbn9F2t9zPam1d1RYuXG6/zrjBnn76ONtgg7xbPSfHbPbsv2ze3CXW5pTGiX0vsUWLVrjv/DFHj5plTZpsZb/Pvdleeukk++jDKbZ06Sq3jRDZjoRNiHWMD0UuXNTRunVrbVtttYn7HGGpUqVSwluaby1a1LONN97Afbf7blvbbzMWuW1SUb36Rrbfftta+/Z97dFHhtuyZXmitHjxChs79ncbOqydPfLI0YljbJD8Ju+Y33//u5100htWeYM7rfbWD1r/j6estQ8hshkJmxBZTqNGNW3o0Bn299//uMSSceN/t7r1Nk9+uzb//puT8Mhy3Lbb1qlmPXqcbKcnPLl335mY3CI9dt65pvP+VqzsbH8vv83eeOO0XMEVItuRsImsAWNMdt/8+X8nP1mTNfjYo9GTCK9YsdruvmuwzZixOPlJPGm69za29dZVrUnjJ+3441+zE1rvYvVSCBve19GtXrFxY+fYwM9/sq1rPWhXX93fjjm2UXILs803r2JNm25jLQ58wTp1GmCVK+c3A8cet5ONGTPHtqn9kB133GsuHCpEeUGz+6eJZvf3ZG52f4St68PD7LLL97WaNTd2nyFsH/efatdet797n11odv88NLt/Hprdf10jj02UC/DieF7r4YeGWd06D9ttnT63hQtX5Hp4Cxb8bddc0999d+cdX7htyezjewQT8PwQSt4r40+I+CJhE+WGeX8stZNO3sWm/nitValSOSFmeQ8y8/zWfvvWdVmAZ5y5uxGFSMWAz6Yp40+IGCNhE1nF6pwclwDhWbpkRe4YUJ1tN7c6daq57MBNN93Q/vprpfsc8N722beOVaxYwbbcchPbaKMNk9/kRxl/QsQbCZvIGjbaaAPbfLMq9snHU90DwwjXy92/s113XfOcVkHUrl3VRn4704niH38ss+XLV9qGG1ZynhuiRTbhz7/86bZVxp8Q8UbCJrIGHg4+7/w9bcqUP1w23p57PG177F7bDjl0h+QWqTn6mEY2ctRM265eV3vzjXEJz62iVa26odWqtanbz1NPjrAa1dckpGRrxl82ZXkOG/qrewlRHlFWZJooK9KTuazI0oJkkmef+dZuuPFAF7bMHOUnK5I6ea/PRLukXbPkJwXjRe3AFtu5v4WjrMg8lBW5rpHHlqUwb5+f8f3MM99Je8b3MGQBMpegyH6Cz/Fx/V9+abTL2txzz2dtxNczXCann8H/p58W2iNdhzsvLziPJHNArl6ds9Y8kZMnz7dzznnX2rfvl5slGpUV+tWXv7hj8dnkyX+4z4Qoj0jYshSSIyZOuspNtXThBXvZ9GlKSU8XnoFjtvvMemuZB4F6++229tyzx9uECfPcFFkIHHw55Gc7+ODtbOz3c9x2kyZfbQMHXmDffDPTdWaC80Qyftir1yluui7qJSor9NdfF9u7CY+uf/9zrE+fM6xSJZkGUX5R681SlixZaY13fdJ5bJ8PnG6NdtrSXus11u6790vXA2/b9m33PSEjPDJCb7vv/oybF3DJklV2x+2D3PuBn09P7lGUN/y8jTVqbmKLF6+0pntva7/8sshNiPzbb39Z4ya13DySrOG2ycZ3W7XN7rUXE16eWU7KeSIhKit01sxFtv121a1Onc3chMmNGtVIbi1E+UPClqUEPbYjWzawb0b85sTuqqub24L5S23ixHl20MHbJ3ros1wG4W671bJhwy5JeCmVbezYObbTTjVtzJjLbJ99tnXfi/IPExvXqlXVPnh/cqLTUsuqVq1sO+ywhT33XGtbsrSTy/IcMOB82267LSLnicSzY2b/qKzQho1q2i+//ukeaqe96KF1UZ7JmLD5WR5EycEYLVu20i0kudlmGyYE63f7+ONzrHPnw1xKOz3sWltv6v5WqlQh+avyB94nY0v+759/LnczjDAbfaYpy2OVhP0PqGeDh/zsntmD/ZrXde2DeSSbNetm342e5by88DyRPAs4bPgMu/76j+3wI3bMlxXKs3+ntGlsxx7by445ppcbuxOivJKxrEiEjRuK3mF54MUXRtnJiRvbz1EYpqyzIjHsDPzDqac1sQcfPMq+HzPbTjhxF2f42//3QzvqqB2twY413ZImGyU8te2229x6vfq9nXJqE3vi8eH2bp9Jdvll+9qBB9azPfeq7fZVcjKXFcl5/fzzQueF8Pess/dIfrPuoZP2w+R5rv7z0FyReSgrMg9lRa5ryjQUyVL2Rx75isvGeubpb23+H3/bQw8OdQ/i0mPu9H8D3F/e8zn/hzO+yOi6867B9tST39iDD6wtqn5VYLZ/+60JtmrVv/lWHv7nn7UzxhivIFOMjDEyx8hIywYw6oQhefXufZptv/3muUaVFOxx4y63rl2Ptsuv2NeJFh0IkiXaXdrMatTYyO648z9uGyYULj1RKx7Tp//pMu38dcHDYKyIlZ632Pw+u73zoMgprbgWXJsFC5a7a851Y1zxooved22DBInrrvt4rfkh/byQgFDSRrjOqY6Nl0Z788ciFBeek3L8uLlue1anpsMhhMhuykzYMES93xpvL710ov0280bbcMOKNmLEDKtde1Ob8esi+/mnP23zzTd2f2fN+ssNYv84dX6+jK85c5bYsqUr3OD4TTe3SO59zf7fe3+SvfpqG5sy9Rrbu9m2NnLkrHwrD0+YMDffysJkipExRuZYKo9NFB9WY+5w68H247RrnSiTzND7zfF2zz1H2J8LO9pxxzWyD/v9kNw6Gq75XnttbePGX2lN99rGLbTJDCX7NKtT4PyQK1b8Y88/f4KNGn2Zjf5ulv344wLr0f07+7+Oh9j8BR0S7ahuPrEKz0lZI9EmWJWacals8iKFENGUmbDNnbvUam+9mQuXMQZw8CE72JQpC1zmF2Lzyy8L7Ygj6tukSfNcCvMuu2wZmfG1eNFy22zTjaxBw5pupgpPcP+IVYMG1e2n6QvyrTz81+LlBWaMidLn0MPq25df/moXXPCem/Zq6ZKVNuiLn2znnZ6wDSrdYQcc8KL98MMfzptKhb/mjCHS+fjrrxWJTs7SQueHpB1w/Um84PpPS7QpUtlJlmBfCC3PCC5fnufpFTQnpRAi+ykzYSOba87vf9mvCe+MgWmew9lppxrOWE2c/EdCmJZZk4ThIVWd93welfFF2nsUwf2T1TVt2p9Wf8ca+VYe3nKrqpEZY3T2g5PvZgLCXTxDREiN8Nw7b0+wdu362rhxc90CkhMnzEtuWTL8/lNR2PelDSJEiLR795NdGHB2wutuceB2CU/8Kvtn9R224M8OdsONLdbqqKRD1PyQYWgHXH88eq5/g4SgrV79b240gHAlnR7mqSwMZZcKUT7ImLAFn8PiNWniXGt7+m528cUfuLGLlSv/tSNaNnCr+TLxLRl/eHL85T2fR2V8pYIe+ckn7erGU3Zq9LgLf5HqHl55uEGDGpErC2Mc27R50xnCTHNp+2a2/fZbuHGlhx9uZX8uWGb33H2ENU54r8UF0SQBBtj/jjtWd/97MO4vPD/K/Y36PpMgIOef38c9M4Wo4KW3PWM369BhgFXf4j7r3PlzFzIsKlHzQ4ZhRelLL+3rVotuvl9da9iwhl1wYVO7974hVrNGF/vmm9/SCi9usklle/a5kW7styzgOvlZSIqDzyyNYn1ZeVysv2iuyDQpblYkRv2lF0fbffcNthtuaOFCrKtWrra3353oElsOP7y+DRz4k+2xZ2174IEjrVu3kTZk8M92d0Lo2rTZNXFNprqQ2/7717HbOg+yeXOXJPbV0g46eAfr/9EP9lH/NTPhM274xaCf7M47D3fb7r5HbXv1le+ta9ehdt11B7qw7PMJ4UPUjj9+Z2vevJ599eXP1rHjAGu2Tx0nsISAmUqJ3/CebMz8ZM9ckYsWrUgIwKpE52VTZ8g//fRH63Tboe4RCPBZlpkbF8tcViTCFl5NvChk/tzDKCsyD2VFrmvKLBS5vvLbb4tt1arV9sOUa+y443dyIrRhwjMlcYIwa99+Z7ukBJITRo+abe+/N8mtBv3Sy6Pt1xmLEp7tamv/333srbcnuLn8SDt/6eXvEkZ9uRsreuWVNnZmwvtB7PyUScD3oxIebvP969rsOYutU+fD3PEeeeQYq5Iw/IxJEv79bszl1qnTofZx/ynuWEe1amgjvmnvMhGzHby/Ll2GOK/vkUeH27nn7ZUranGAteneeH2cy+hkrJlwOl7+XXd+kW+ex3BGsB+v5C/vSdbxnwW9Qby64JyUZC4LUd6RsGURpOwPGXKRrVx1e8JTO9d22KG6G2esVq2KNWlcy41JMdbI+OAWW2zkwqyEb70x9zNLwLRpC+yC8/eyd95paztsvybsSLg1x28QAA+S37IvkjBIvomI6mUdNWpsbI8/fqwtXNTR3n23bb5poEgMKc9ZjGSCHnLI9i47kzD+W73Hu2QnOjyMCx6wfz0bN3ZOZEbwmmtt9r+EF0uY95RTG6ccw+Ta+zkpv/tOwibKPxK2DFO3bjWrXLmS7bzT426yWUQjFf85vL692XucNWr42FpzPGKQWp+wsxuTYqyR8cowJD9MSHz+fLeR7j1jiT16jrGzz37XeYCMNRG6u+/ewfZPwpCRbFOr1ibWdK9n7IEHv7LjW+/sfieyBzJB6yTaD9mbiBUCRpi6zcm72vgJV9pBB61ZUiYqI5jffPjRFOf5M9NIQe0uPCelEOUdjbGlidZj82T/emxlR2bH2O64Y6Cdfdae1mS3Wq6jM2XKfCdeiBaJM0O/+tXmzVua6BDtaA888KVdfvl+tu22m7nM01kzF9uoUbOtZcsdrXeis3Rrh0Pc3JJ+33787tNPprqoAN4tYe6P+0+1a6/b321XNDTGlofG2NY18thEuYBkiCuv/GitGUr8fKR857NveTHX4YgRM61p0+dyP/NjVOWJTapWsSFDfnEePJMb8HgKAvTe+5NttyZP2fjxc50nFpURzLN9eOS77V7LjjyygcuI1eMKYn1BHluayGPzrBuPDfG68ab/2RUJr4RxM8Kzfj7S+X8szZcBGPQ+GG/ieUWep7vo4r2TW5QGmisyD3lsechjW9fIYxPlhv+238eF2caP+z35iRBC5EfCJsoNhN0uuripvfb6miVtghCG82HHyy7r5zIBe74yxr2vUb2LDfh8urU+ITgzvxAirkjYRLmCSbNbHdXQevYY454P9JDq7ldDePbZ1i4L9Pzz9nLveRyAZ/xIkRdCxB8Jmyh3HHzI9u7v5wPzHokQQgiPhE2UOwhJnnnW7rbNNpslPxGlAeHd8rCKuBCFoazINFFWpEfPseUR36zIvh9Mtp132aoIK+ArKzIPZUWua+SxCbGOiJrfMbzKPDPxM58jSw3xOc/jMU0WK8KTMIOXVdD3s2cvWWuVALbl0QlePKTN9hyfWXHYhm279xjjVgtn1fCnnv4mdxYcynJ/l6/cPoXIZiRsQqwDouZ3ZE258Crznw+Y5rbnuT1Wgd9v37ruQfOhQy92a9oxnVY630excOHfbq7NT/93vk2cOM/NGQlntN0td2LuU9o0tm++meVEbdqPC9xyUiTwCJHNSNiEWAdEze/InJ5Rq8yDn89x000rW/36W7jfbLttnsAU9n0Uu+66lZtmi8mkEa5glqkHEatXr5pbmHXw4J8THuYOKSdTFiJbkLAJsQ6IWvEdgYlaZb4kbFi5khM8RJPpyCZNSm+Vdr8SBCLGNF69e493a/41aFiy8ghRFkjYhFgHRM3vyJJBUavMl4SKlSpY48ZbWaujeto11/S3LbZIb9FSngM8utUr9u03M50Hicg1b17HiaQQ2Y6yItNEWZEeZUXmsX7MFcl4YNeHv7IbbjzICXI0yorMQ1mR6xp5bEKIlDCZ9NFHv2p77bVNAaImRHYhYRNCpITn2EaMaGenntYk+YkQ2Y+ETQghRKyQsAkhhIgVEjYhhBCxQsImhBAiVkjYhBBCxIqSPcdW4afkf/Hn35z6yf+iUV3kobrIQ3WRh+pClBUlEjYhhBAi21AoUgghRKyQsAkhhIgVEjYhhBCxQsImhBAiVkjYhBBCxAoJmxBCiFhRsnT/Cr8m/1kPyNku+U8KVBd5qC7yUF3koboQZYQWGk0TLTTq0UKjeawfC42mhxYazUMLja5rFIoUQggRKyRsQgghYoWETQghRKyQsAkhhIgVEjYhhBCxQsImhBAiVkjYhBBCxAoJmxBCiFghYRNCCBErJGxCCCFihYRNCCFErJCwCSGEiBUSNiGEELFCwiaEECJWSNiEEELECgmbEEKIWCFhE0IIESskbEIIIWKFhE0IIUSskLAJIYSIFRI2IYQQsULCJoQQIlZI2IQQQsQKCZsQQohYIWETQggRKyRsQgghYoWETQghRKyQsAkhhIgVEjYhhBCxQsImhBAiVkjYhBBCxAoJmxBCiFghYRNCCBErJGxCCCFihYRNCCFErJCwCSGEiBUSNiGEELFCwiaEECJWSNiEEELECgmbEEKIWCFhE0IIESskbEIIIWKFhE0IIUSskLAJIYSIFRI2IYQQsULCJoQQIlZI2IQQQsQKCZsQQohYIWETQggRKyRsQgghYoWETQghRKyQsAkhhIgVEjYhhBCxQsImhBAiVkjYhBBCxAoJmxBCiFghYRNCCBErKqxcuTLn33//tY022sg++eQTO/zww5NfFU7FCj8n/4s//+bskPwvGtVFHqqLPFQXeaguRFlRImETQgghsg2FIoUQQsQKCZsQQohYIWETQggRKyRsQgghYoWETQghRKyQsAkhhIgVEjYhhBCxQsImhBAiVkjYhBBCxAoJmxBCiFghYRNCCBErJGxCCCFihYRNCCFErJCwCSGEiBUSNiGEELFCwiaEECJWSNiEEELECgmbEEKIWCFhE0IIESskbEIIIWKFhE0IIUSskLAJIYSIFRI2IYQQsULCJoQQIlZI2IQQQsQKCZsQQohYIWETQggRKyRsQgghYoWETQghRIww+3/mYId505GWKQAAAABJRU5ErkJggg=="/>
          <p:cNvSpPr>
            <a:spLocks noChangeAspect="1" noChangeArrowheads="1"/>
          </p:cNvSpPr>
          <p:nvPr/>
        </p:nvSpPr>
        <p:spPr bwMode="auto">
          <a:xfrm>
            <a:off x="155575"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ata:image/png;base64,iVBORw0KGgoAAAANSUhEUgAAAbYAAAFgCAYAAADXblxCAAAAAXNSR0IArs4c6QAAAARnQU1BAACxjwv8YQUAAAAJcEhZcwAADsMAAA7DAcdvqGQAAFm0SURBVHhe7Z0JvE1V+8cfJJVSKClUQgNNUqk0vaU0adCgeZa3eR74S3OaNE+aUBo0qCjVm4hCCskc0SBDRAgZ0v2f73LWvdu++9x77nCuc7ff9/M5n3vPOfvsvfbaaz+/9Tzr2WtVWLlyZY4JIYQQMaFi8q8QQggRC5zH9u+//9qoUaOSHwkhhBDll1xh22ijjZIfCSGEEOWXtYTtk08+sWbNmiW/EkIIIcof+YTt8MMPT34lhBBClD+UPCKEECJWSNiEEELECgmbEEKIWCFhE0IIESskbEIIIWJFqWdF/vPPP5aTo1m6hCgLNthgA6tQoULynRAC5LEJIYSIFRI2IYQQsULCJoQQIlZI2IQQQsQKCZsQQohYIWETQggRKyRsQgghYoWETQghRKyQsIlYwCQDCxcutJUrVyY/EUKsr5TZzCN89uuvv1qfPn3siy++sFGjRtmff/5pm266qe25557WpEkTa9Wqle2///62xRZbJH+VHuzn8ccft1dffdV23313a9u2rbVs2dK22mqr5BYFQ5m//fZbe/fdd+2jjz5yn51xxhl29dVXW/Xq1d37gsCYLlmyxBYvXmwzZsyw2bNn22+//Zb81myvvfay//znPxmbIYK6vPnmm+2ee+6xAw44IPlp4aRbb1y7KVOmWP/+/W3EiBHuOn7//ffJb8222247a9CggVuklt/vvffeVrVq1eS30dDmqC/qbtq0abZo0SL74YcfbPXq1e77mjVr2qmnnur2w/WhfitWrOje//XXX7Z06VKbOHGiffPNN+7l29Pll1/u6qFKlSpuP0G4NpdeeqlrZ1deeaWbtSOKL7/80m644Qa788477Zhjjkl+mp1o5hEh8lNmwsa+zz//fGegCgKhu+CCC+z666+3rbfeOvlpNBwHQ4tRx7AFQZAuueQSu+aaa1KK04oVK2zQoEF233335fs9HH/88fbkk09arVq1kp+YvfDCC9apU6dCzyMI++nWrVuRBXvy5MnOEFNv1EmlSpWS3+SBl3LVVVe5DsPLL7/sxKkwilpvCxYssAsvvNAGDBjg3hcGv7vlllvcfjbeeGMbO3asnXfeeTZ16tTkFoXDPt5//31r2LChtW/f3j788MPkNwVz8skn2zPPPGPVqlVLfpLHd99958Ry8803t9dee8123XXX5Dd5/P77704caa8dO3Z0r2wWDgmbEPnJulAkgvHUU085A02PPBWI8dtvv+0MlTfObdq0sWuvvdYaNWrkeu8PPfSQM64zZ8503wfB2J599tl2yimnRIoaYEx79+6dfLeG+fPnF0nUEGq8NYxpURk/frwrGx4V3kYUfP+///0v+a5wilNvnEOUCKSCfdx6663WpUsX13nAuyqKqMFRRx3lRA3Pq27duslPo0EEDznkENcJuOyyy2yzzTZLfrM2eJpz5sxxnmGUSOMtvvHGG07UYNasWfb333+7/4UQ5YcyE7aDDz7YTjvtNPc/RvPHH3/MDSkhFITvRo8ebY899pi1aNHChQZvu+0214MOg1f4/PPPO08FI4pBJozYs2dPu/fee91+CCcRRsJIPfLII7kGCm/lgw8+cML58ccfu8+AUOiDDz5okyZNsrlz59rFF1/sPscwBzn00ENd6M0b0yOOOMK9KAPQw8do/vTTT04YOK///ve/xepVE54D6oIQadgTpu7eeuutXKEtTHCLW28bbrihu2acB9x0003u3Pz140VZOee+ffs6D4v6wSuic8JxTjjhBPfb/fbbL7fO+B9at27tfjdhwgQn4JQN7xMPF4/vrrvucmJbu3ZtJ7KUhe05HtsS9uVaPvroo67tRNU11/Grr75KvjMbNmyY83aDcO1feeWV5DuzX375xZYtW5Z8J4QoL5SZsDE2goeEYcJAY7QYMwEMEaGjnXfe2dq1a2f9+vVzooZxxWMKGnSMMwbz9ttvd4b8zDPPtE8//dSOPvro3P3xl3GeHj16uBAeIS2MJowbN855E/TegbEljCSG7oorrnCiRVkx3i+++KIrcxDGsDCA3pjyW17nnHOO+x4vg20IXwbPsagw9hT0cvAeEckghNaCnse8efOS/+WnpPXGeR133HHuf8LW4XMjJMY5I1iMTzVv3tx5R4yfbbnlls4TQgAJ/fo6e+CBB1x74HcHHnig7bDDDlajRg0npEG4HkceeaQb+9t3331d2+A4/M5vSxthzI5XuAMA06dPt88//9wdj/0MHDjQXUcP9fPOO+84b44OC22RDg5hWCFE+aJ4VreYYODq16/vesIFhXgYS/K9bjy75cuXu/8xWIwlMTaEcf6///s/NwaWaiwOI4YBx8AOHz7cfYZx9aIGGEbCkvTm8UJ8uerVq+d+u80227j3hcH2pQllxlPDSznssMNsyJAhToi80cYDwfNkO0+q0Flp1BvgPQFCEwXigHgQ3vXhPP+bKPDqaA/pwPlybrQNBJX/f/75Z+exEoJs3Lixu1Z4h4Raw+JGggmixVhfhw4dXD3QKfDJKoxnIrYIGiFUvEhEHXETQpQvylTY0gGDxeA/YTAMLCFMbxwRH+9xkLGGZ1CQ4QQ8H0DQAMPH+JKHcSaSQfBGdtppJye+ZDHisbz00kvOM4vyADIN3tjXX3/tsgwJw+EF4nF5UcbzRKyoo4cfftiN4+GV+PMMUhr1FiSYTANcM8b5EDRCjpQN8IAR5dKAsCGdHMSITgTXifAxSS3BeuEcEeNgCJnfeqE96KCDXFYknh8iTOiTbdkHwkfyCV68D5MGO0FCiPJB1ggbxhHjg9HxPWoy6zA0gFEjBIWh8UkCUSndQehtk40IPoUdg4hgIWiEwhA0wo9BCAHS6yfdnx48WXJRY32ZAjEhtR6OPfZYl7hBPWCwKRfhNsKFeFQICd4VqfYY6aAHB6VVb8A1ArwcysB43I033ujCl5TPh0XpPHTv3t3uvvvulN5dUUF0UsH1I2TMMQkvdu3a1YVLPdQBHhviT4h0++23dwkzfuySesXz41rT6cErpJODwDGOty46NkKI4lOmwubDSUDYCgNKr5nUfoyhz1D0Xgg9fsZu+B1ihCEidR7hK8xgIkQkcjA2heGjh+5hn7vssot7lgmDhjH8448/nBHDOOMxIgKUCUgowKsjWSIVPqRVGlAeyoG3iudAWJbzxmujHjp37uwEjnrCoDPehRHGgPsxMSjtevNjeIyDEvZjfO7ZZ5/N9WrwoEj+QfBOP/30QgUUwSBLszDC440898j14dr5cyYphmNS5uDYH8egjSH41CfhV+qTMTuEjPAsnRvfSfDXnO0YV6RNRHmtQojspUyFDWHAEGG0GVvhhTHBOyC7DXjPWBIZeN4wEtrCiGHIMWjhUFgQP85z4oknuoQFwBAzBlMQhObYL+LBc2Nk2JEliChg3Ek2oOypKK2QFQJJUgqGlgw/f67eK+E4PEuHR3v44Ye7sCkg1BhiQpg+jFgW9Ua5yLLEIyIBh9+kSrcPw6MTQSFOBeeK2CPeXBOOw/VBkBDYoJDRcWLs0bcnhBqhZayShBM/drvjjju69x6+R/zp9ADnwPF45CKctCOEyG7KVNhSGX+MIz1nRISxDoy1N0DBHvdJJ53kZiaJoqBxHtLPvcEqChhMjC/GkeP7JJYwpIT758zCs3YUFfbD+WJoSbv3D2VTH4T7CKF5yCTEWwO2Z+xpzJgxrsyZqDd/jh48Xh70vv/++523VtQ6xhsCkkjCmZBR4EUVVL+cMyJG1ivP/vGepBDaFWOVwWfx6DQh4tQb8B1ZmR7qmw4N9YGQCiHKD2UqbPS8wT+3hOdGhiS9dpIb8A6CvW9ATPyDwox7eAhhkYqdapwHY0kCStQ4D2MqiCfjTanCi3xO5iDjVwgyYSsvImEoo59Cq7CkjILAEFMvUYYYOD7P3+GBYZBJhPDwuMRuu+3m6gPvqbTrDU8yXFc8SM+YFB4kY2CpUu1T4Ts61FnUrCpFAQEnRHvuuee6/eJdUx7G0Gh3dALC7QDhwgvmnOlE8DcIHjAdAsZ+w8+8CSGylzIVNj9Gg6gQBiLsRzJHWMyCYPRIjAAMF+E0DBShIjyU8DgPRp/poBAvPI6ocZ7Bgwe7MRsSDLxBJRSHEGAIL7zwQmfU6PkHQ6R+/CWM9+pKCvvws4iQNBI1HkYCBA+S8yJU5sHjYQwJGB/jfEqz3ghvBuvCi8DQoUPdrCUIJGFB9sNx/AuBpvMSBk+RxxPSAU+QcvMbRBnx5IXYINCEPxl3Q5B954lz5xk66gIB48H6MJwjD3/TKcFDDYsrHiLnRRj6s88+S34qhMh2ylTYigteAWNEBUE4k+y/kSNHurkfC3quzIfMSDggtIUBZsorPBsSEBiX8gYSQ012Jg9spwq1sU0qb64oMJbDWBKGGEMdBWVlDJDQYbg8GHOE7/XXX3cCzTalWW8eskXZ/o477nC/LwiEknGqMAhx2ENKBeeMx4yIUi/UN686deo4geZ8/fUCrhVthu0Rbuoz3ecRgyB8eMXsm3HgKIEWQmQfZSps3sOg512ULEIMG+M4jL8FQ0Z4UMz4QfiOpAI8rHQMM6FQjF1hIHKE6DD8lCEVeENMF8achgV5n4VB/eA54M2mcx5h8DAQM2CsDfEorXoLChFeE6FQBIRZ/vGAmVGfeg17tWQfktgSBu+IMS7EmH0XFMJkW65FYdcM75DEGzxUrhdZoQggSSZRnns6EMLk9wg0mailmf0qhMgMZTa7PzBGQ5IIhgzvoCCxyDQkQtDTJ4POL8GCN4C4YCB5sLikiSDrAjoNhM44l8ImDy4qGHcyIJm5hHG5sgaPicdA6GzgieEtcr2YAgsBRVSDHQvac69evdwjCIS8iwsPuBNuZY5KwrQ+sSkbwGvPpvIIkQ2UqbAJIUoXCZsQ+SkXY2xCCCFEukjYhBBCxAoJmxBCiFghYRNCCBErJGxCCCFihYRNCCFErJCwCSGEiBWxETamPQpOq1QUeI6PeQf9ci9i3VCSaxgn1B6FKBnrRNi4cZk5gjkZr7vuOjfdE7NkMBMJEyQzz6GHh72ZpZ0bnYe/MXwsCsoM9kzie8EFF7jfMJ0U62n9/PPPyV+ugd/wW/bBdEj8z2THTGp77733ummdmMGCeQeZUYNpmIoLZfUz57NeGNNAMUM/ZWOJF8qdDkw2zDyMDRo0cEvOsD6an0A6CMdjVn2OdcYZZ+TOYO9fHJs6YeUEylSaC2ayL5bFYSYO6t9fOxZpZfaTICW5hhynT58++dqJfzE3Jr9nQVXaFG2rOIwdO9YdO7igKdORMVNOOvXGcYcMGeJWF6CMqX5Xlu1RiPUWZh5Zvnw5U4XkfPLJJzm8L8lr2bJlOYkbOvKVMFg5Xbt2zWnSpIk7XqpXwljlTJs2zf3mnnvuidwm6lW7du2cr776Kvd4CYORkzBWkdtGvU4++eSc2bNn5/4+ndecOXNy3n333Zx27drlJAxS5H7968EHH8xJGPXI/fDiu4RY5DRr1izfb6tXr55z00035fz222+528+YMSOnZcuW+bZN9WIfCWOdkxCVtY5blNcvv/yS07lzZ7evqGPwSojbWr8pyTV8+eWXI7dL9UqIX87w4cNzf//tt9/mJAQ0932q1xNPPOF+f9VVV+UkOhbus9tuu819RhnC2wdfic5FzllnnbVWOaJ+l4n2mBC+yPtQL73W51eZeWz0TFkV+4Ybbih01eRBgwblLkJJ75eJbAtiv/32c5MQswRJcMJdJr4tbL5EJvZlrkFmwWd9tnRXfwZ63fyGiYdZk8wvAZMKPJRUoTZ6/Eyyy6z0o0aNcp+xqChzFDIHIl7cQw895OYrpIcP1Et4zbaCYB9MeNylS5ciewJsz+KdeFbUs1/CJgrKH/TaSnINWXHBLwaaDkyCfN5557mVxIGJnpmguSBvmbbp16PjPMNen2+LYfBEmT+Ta8a8o2HwwoLXO9PtUQixhjITNowFYRgPNzCGm0ltWYMM44GxTPRC3Yu12gDR6N27d+57Jih+8cUXnTiyfhnbIoQ9evRwi0YGF/rkfwwlgoBxxLgiDBg7fzzW4sIYEs5r0aJFkebdwyCy1IyH/TMZ7wMPPODKxETLTPy8aNEi9571zqIMPPXCEjpMMEyZELKEF2g9e/Z04Slm4CeUSCiO+TxZdwzhYDJpzocOAzDbPqLHMX09cmzOlXMmbEi9M9v/xIkT3W/Sgf2wwgHH8YJGWbp3725Tpkxxx2AbysbE0axlR9k8JbmGiBzny7I1rNJNuA+R8ufHi31QR0x2zDUknMjxEj03t1wN584SNqlgJQQmjubaEI5k3tTC8B0RxJhVtvnt9ddf747N/picmfAxZfBkuj0KIdZQZsKGsfC9VYwO4yh4APRKuYFZ+iVoDD3M1t68eXO3ujZgvFnVmmX8gyKBoUdoguIJjMMgNhhclj3BQLMsTPB4fgyIF/+nC0u9sMo2ggWMA73//vtuPA0PpEaNGq78TFTLexatDBsqyovQMA5G755z+/TTT906Y36mev7yWww/40kcw3u9iAjLqgB1zLpwwRnuOTbnyjnjLVOXrDbNIpzpgqF9+umn3f8sMsoK3xh1xhAZC/LrwrHQKdeV9dqCi3aW5BoiBpSd82c/rBQeFD5gHwjfxRdf7NaqAwRm2bJlrt757s0333T7DoOH5lfZ5tzYvjBoI++8805uRwQRo00jWttuu21yqzX7DnvGmWyPQog1lJmwYdAxdhhiDJo3hunAIDtGCtgHhm/u3LkueQFBIGmCZUkwshhNevFBMC4YTX6LceR/DDDJK4R8MLj07PGUMNjpGhPOid+mWhTUw/GCPXcPxyExgkQDDCvJAgglSRRRYMARBISJEJjHG3qMZhTUF3WF54RXBWFxKIjgGmSrVq1yx8ZLQSjCYbtUlOQasv0mm2zizi/VumrUSadOnXIXVuX8uNY77rijEw48MhZxDUMHgVW2qVsScNIJ/bGMje+IIE4vv/yyW+bId1rowLFit293YTLVHoUQaygzYfNgDDCOQTD6hNAIFxF+wwgFb+bly5c7wwWEsVjtun79+q6HTSjTr6cGeBN+Ww8G+Mcff3TjKHhZGFDCWhdeeKHzlvzYGGXDaId72UWBc8FIkcnIWA9jYBwPA4uIBQkayDvvvNN5VIUJjhfIsHgDvf4gGEzCvAgadYUYAYuZYojThexMP86F94ZHRlgREUIIGHdDFAixIVSEQsOU9BoC4hP08GgjrNHGmOE+++xjjz/+uPscQSBsineHEHqPlusfFGmuM8LB9Q97a2znRYlyembNmuXWEuQ3ZC/efffduZ6oh2vow9Fc9zBl2R6FWB8pc2HDYDEWgSHhhVFk3IckgaOOOsouv/xyF9JBHDz8hvGqKDB0flwLoUAUMcRBSIlPBcaJcR3Gi+jRd+3aNa0xFg/HxLACRo5zwUgxdsI4mTdShKxIKffChGEjDMX3PlGgsFWe8XC6devm/g8uguoNMMaY8BXjcTfeeKML37EgqE+MwOBznpQzlXcXBfshOYJrE+WdEvbr16+fe0SBa4qYk0wTDCmW5Bp6b4+/1B9ixv4ZD0NUSA7xY39nnXWWWzz2oIMOcu+BVbopF6IbLAPeGmFdjk8bCHprHMfvMwgJIYzz8Rs6I8HjpEsm26MQogwXGsUoIVj0zqPAUOAF0LvmFRyrYAyE8Rzgxif8Q6gHo0JvOmpszoOB6ty5swvxAYaZ8R68Bgw2YT/CQcWBfdN7x1MJg4jwjBWvPfbYw52PLyc9cETgiSeecMaZsoW9rTAkSBCqxBOkDhjTYb/A/xdddJH7PwqEtl27dmmH2tKBNoOIUgeM15FEgqDShhAEPDzGoZo2beq2L8k15NlAvBkv0GFoOwgXnih1EnU9ETtEj+fsGIfDq6SDhWCfc845LkElKPZ0Fm655Rb3fBzHpW3iQZGlyjXAa+UaFtYZCVPa7VELjQqRnzLz2Ag/YgiBkA/GBM8BI0FGGz1pes8Y4KCogQ+hYWTI5nvllVdcogBJAWGDiHH1iRWAMaLnywA/xxk2bJjLOEM8GccIGhGMGQYwqqceBcdmfIyEDsA40dOePn26SzfnOBhcxhSD5eR8GE/BIOOtFSRqfnyMB3epK6COwuGvMIgHyQ08YsA585vSTB2n3khUoewYfcSCTEe8EcKAeGjBBJWSXMNUEE6lvjkmHhzefypRQDzoZJBEQtibkCrZiFwDxi3T8WARJTIdGSemk1BUUYNMtkchxBrKTNiC4OUQUvMhySjjFsX2229fYO+UsB4p34Smwhlw9ISD4bsweJkYVJ7zIlsz3QF7nxQD/BavhGOlKif7Ragw/Mwqsv/++ye/WRuMWqrxMdL2g8k34RAfWZkjRoxwM2fgrRUlUScKykInhFBhQeDFIUj+OTy89DDFuYYY9vnz57v/AQ8Pz5CkD+obgS0MPEhS8wkjEjnAc0NkuAZ4jwWBxxiEjgpjYwXhrx8dEp5zI/QcJFPtUQhRhsJGqJObORNgROiJIwAYPJ4JipqCKhWIDOEhpkPCsGKESHbIBOzXP2DNuKIHUfDTcUWNjzF2R7gsPD6GeISTNZ566ilnTPFi8GZKmjbOs1WEEvH+guOElBnx8d4pYWy8IpI/EJLwWGdBFHQN+S54jnyHl0WyDZ0Exh59mQoCDw/vslevXq6M6XprCCCwPeOHhF15Vs2PIfIX4fVThOHNIX7++uEdMgaZLmXZHoWII2XqsREeKw7e8GA8vDHB2BHSwitBBAhr+Xn+GLfw4Uy8FUJwbI9wYOB5YZAREUJ0bI9oeANGskG66fBsFw6dFgTbs3/AeBHK4/woI14Az69hHDFogDHlOTmy4/DUwuEvDLoPVSEKCCCQYcp4EHVDiIv9cBz/ImxKEkY68DweQoXgIAwcw5eZzEjGyUi1RyyAY5GyT2jQw/ZQnGuIqGHcqTeelQPOGa+fc8aD82UKvnj2LijotD/ExsNv/bUoCIQUiCpwfWhHrVu3dpmdHIe/7BtRp1OCiPm2BExEQEIIZLo9CiHKWNh8yjg3dVFgPAJj2bZt21xjQoo0ISQ8GC8CwDNLGFW2Af4S6sTQYzDYDy8MMkaK5IGgEeK3eDtFwYeUguUoCPbvn7dKBYaSrMmRI0e60G1hoS8goYHtSWoorBOBUI4fPz75rmBq1qzpDDYJMYVBaBAvJRwuLck19CCUJKTgPTLzSWFwjkFPjxAoyTqIM2UhTJhq3BEhiTpfRLxDhw7u94VBGJgZZZ577rnccdSyaI9CrO+UqbAx6E44KJ2wURCMHxltBYERopdLggXH8TD+hbEtbBwFD4aQEV5U2KAWBtl9JMRgsNOB/eOl8MwSBtp7WZwDSTUkNZBYwPhKYYKGF+F/jwdA5wFjyHNhgwcPdmNVeBdhI016fXBOxsLAoJOGT4JIuMyMXZHhSdiTh5URsfA4WkmuIeLDe86P8CdtiOfPSNJhNhY6CcxeExQbhJ2HvsPXks/ZnjrhnAri2GOPdSKIx+tBrOlAcI1IGgrWK0LF9WP8jgSRr7/+2nlqwTKURXsUYn2nzNL9SwoPJGPEEAOMNkYMQ4LhwQjwgG5B4RrCbjxqgDeBd4CBwwAz4SxGHgNVlDTrbALPhAxIHgcIhtqyjeJeQzx8vFCebST8mE6ySLZTWu0RoS0oGUeI9ZFyI2xCiPxI2ITIT/l0UYQQQogUSNiEEELECgmbEEKIWCFhE0IIESskbEIIIWKFhE0IIUSskLAJIYSIFRI2IYQQsaLUH9COWqpECJEZmJ1ED2gLsTalLmxCCCHEukShSCGEELFCwiaEECJWSNiEEELECgmbEEKIWCFhE0IIESskbEIIIWKFhE0IIUSskLAJIYSIFRI2IYQQsULCJoQQIlZI2IQQQsQKCZsQQohYUaJJkJcvX24rVqxIvhNCCJHtVKtWLfYrQpRY2HgJIYQoH2y++eaxFzaFIoUQQsQKCZsQQohYIWETQggRKyRsQgghYoWETQghRKyQsAkhhIgVEjYhhBCxQsImhBAiVmRU2P755x978skn7T//+Y/9+OOPyU+LT8+ePW333Xe377//PvlJHgsWLLAzzjjD3nnnneQnaxP+Ldu1bdvW/vzzT/c+2ylv5S2Mrl272k033aQH/IUQpU7GhA1Re/bZZ+3uu+9OflJy9tprL/d3zJgx7m+QGTNm2IQJE2zs2LG2cuXK5KdrwHiOHz/emjRpYvXq1Ut+KoQQIo5kRNiYouv999+31157zU488cTkpyUHUUKcEKlwTx+x+/33323cuHHOewuycOFC5zHisTGdTCbhOHio33zzTfKT+FEUb4t6KC2PXazf0N5od7S/smJ9uJ/jSEaE7YsvvrDOnTu7RtiqVavkpyUHUWratKlNnDjR/vjjj+SneR7ZOeec4+ZAQ+CC/Prrry4E2axZM6tUqVLyUyGEEHEkI8K2//77W7du3UrVWwNEiX1PmjTJZs2alfzUnMjxGcdr0KBBvlAl322//fbWsGHD5Cd5zJs3z5544gk74ogjrFatWnb00Ufbxx9/bDk5Ockt1vDbb7/ZI488krvdgQceaA888IDNnz/ffe97k3xOSPT444932xXW0ytsv2F8edluxx13tPPPP9+GDRuWr7xAeJYOxt577+32fcopp9iHH36YL1RbUK806J3xPfuhfIxZbrfddik9N8YCGROkHqgPyhvluf3yyy92++23u+99GUeNGpX8Ng/KTNn5nu04J86NcywMX5a3337bvvrqK1dn1B376NKlS7669vXx5ZdfWp8+fVybCI7dFrUsM2fOzL0OO++8s11zzTWuTh5++OG16q+g4xIFGTlypF133XW51/Okk05y24Wvp79mhOVvuOEGd0x+89BDD9mSJUvc55dccomrg0MPPTSyvaci3KYoQ48ePWzZsmXJLdZQ1LbHOQfrlPbwwgsv5NYN9UB7o93R/tgm6LlRfuqUuuV8/b3B9abugvj6+eGHH3LLyPbUCR1kKO79LLKDjAjbJptsYgcffLBtsMEGyU9KD4Rr1113tdGjRyc/MZs2bZpVrlzZNejddtttrVAlf3nfuHFjq127tvvM8+2339odd9zhyvrpp586z+7ss8+2O++8c60EFUSUG4YVEN59912bO3euu9HY/pZbbnGhTr7DcCAyhEu5Sdluv/32S+4lP+nsN8jUqVPdMSjvkCFDnOfaunVru/76652BCxonynHaaadZo0aN3M09Z84cu+222+yVV16xu+66K58hSgfOhTJSNowG5aQ8lD9M9erVrXfv3q4eqA/KM2jQoLU6Fx999JE9/vjjuQaI60jHBaELigRlpezsi04AHjn722OPPey///2vfffdd8ktC+bRRx91Rp1jcqz33nvPCStiQYchTMeOHXPD6qeeeqr7zJfljTfecAaWeh08eLBrW2eddZYNHz7cbeeZMmWKXXzxxVaxYkUnIJMnT7Zbb73VPvjgA3f+UUQdlygI9c71/vrrr91x2Q/JWQhLWJjY9+uvv24333yz69g99thjrsznnXeeq2vqgrJQtnvvvdeVszA4N85xhx12cOfMdeB68D/t11Octsc5c68yfMH2999/vxuj9/ulHmhvtBXqgXaIaAPnTvu/+uqr7eSTT3ZChGByXZ966il33NWrV7ttPb7tcf50pLAnNWrUcPaA8yrO/Syyh4wlj2SKLbfc0okUY2n0PmnUNEzGz2iYJJhgtHyokr8IAIJYtWpV95kHEaTXTHgTEaYxH3vssVa3bt21PIttttnG9fIwoltssYX7bNttt7UrrrjCGQeOVxyKul9CsfQig+Wlh3vRRRc5o8WNB97gnH766XbmmWe6jgaGlbq55557bOjQoda/f3+37brksMMOcwaM3jLl22yzzZwH8Ndff9ns2bPdNlzfXr16Oc8Wo4jnTbjZnzuZsN27d09LqDHKvq7ZB/v6v//7PzcmS4ciLA4IBwY1KNyIIb12xBeR9uW+9NJLnVHFGPu2h3fy5ptvuvZ07bXX2tZbb+2Oy3XnPZ5CFFHHRfAx+iwrteGGG7rj8tkFF1zghGXRokXJLddA3SIWHJNtOdYBBxzg2gBlpczsh/3Rrn766afkL6PhnDg3zhFx5PecC9cOz4oOIRS37SEo/pzZvkWLFu760hEpbM1HOqEIN/vgvLk3/DHxyBC94P0Mvu359kSboC4RVdqaKN+UO2Gj4SNIiBWNECNID43eOzcqCSb89aKAV0SPlfE1GnCQjTfe2L2CcEOEx+H4Hb1UvgvCcfAUw73BdCnqfgmFbLXVVsl3a2AfhHLwOBBD4C83J6GssNfM8fD4RowYkevVrivoaHCuQTifYH1wfSkrZeb8g7Atxv3nn392r8LAqwrXNaJDOI4wH8cKEq5rOlL04Fu2bOk6SkGoZ8LJRAemT5/uPkMw8SaPOuqo3I6LB4NPJyaK8HGB7cMRB6AOyUAOi3K4bikf++DzYJvg/aabburOrSC4x/DqotoU7329FrftIZRBuAe51/Fcw+cWBg92p512sj333DP5SR7169d3HRC2CRLV9kp6P4vsYe27vJxAT4weJL0wbiLGMPDigN4n3hteHDcEIQZCl2FDVBTYDwYtODZDT5DjloTS2i9eLEbPh9P4S08UzyAMNy91QVjn77//Tn6avWBkMLrUC8IWftGzx2gVZphTgThi/Ph9YQZt1apVrt0R8o5KQsI7ot6pW2CfhJMx6CUFIWB8CcHgvPnL+7K6hgW1qSDrou0tXbrU+vXr5wQs3D4oCx6/96LF+kG5FDaf9o/XxqtOnTqu5w0YHLwzepiE5vDcED2Mf3FhLI5xLHrqHA/RvOyyy9yYEccpLpnab2GUB0ELw3gH1zPVKxvGPvCcwskRpQGC+9JLL7lwM+NhRCoY8yFKgUEvT2Sq7TGmh6cc1TZ4+fE4sX5QLoXNe2WMdQwYMMCJXDCUQc+NTDfCQAgGocvgeEVRIWMLsWR8gf3Qy6dHyuMFHLu4lNZ+6Y1i7HwIi78kRfhxqiAYXsKzZJiFw7DZCCEjPCTCYJkQDbxmxpcIx0V5YUEIU9FBIpsuyrujzVHn1C2wT0KQ6YRJC2Lx4sUuWYgxK9oLYT/CfIy1MpZVFuCNEkmIalNB1kXb416hAxt+flWsv5RLYfNe2cCBA93AMP8jCh7Ccnhxffv2dTcYocs4QG833OPFMOPhIeyEM2GXXXZxHuwnn3zivIggGFkEtXnz5rliT31iKMP75reEedYlhK+OPPJI+/zzz904WBjKl26GJyGwcH0Qyib5gvoIj/OEQahI/6YzFU7sYb+UkU6Uvw4kMzHu87///S9fhitlxsiXF+hI0mGMalO89yn1RW17pQECz7Uh0zSqbHGZhk6kT5kLGz1dsquOOeaY3EH24sBNRk+NFyIWhF4+sXwy3RhULuk0Wgx4EyYkI46xDsQEwSQ0RO80CDcsg/QYUXqoBY39FGW/gKdAxhyeKDcsvyEd+uWXX7YLL7wwNxxL75oQ51tvveX2hRHF8PB8X6dOndy4FNmfHrZnHJJ9kdUG/CWdnWe/wlC/GGU8CV5hYxKkSpUqLquN86K86YpQELL5yLojg5G0d47Hi3po3759ZBmjoD08//zzTmSoa+qY0B4ChNcc7Bylgu0Ie/JICGO81CtJJ+yX60go2Ye9EWUyMRFPsvaoU47LowxkCAYfWSmIatWq2SGHHOKuJe2FY/rz55GAsgDPk7rmHDlXzplz4R5u166dy9iEora9ooCniqdH2/Pjl5TBH5MyBMtGm+M5RY5b3DHYqPsZG/b000/b5Zdfnq/DIrKDcumxARll9CKjnk/DQOHFAdsQuiwJ++67r2vIPOtGGIWbk2dj8CQYnA6CyJJOfd9997mMPcQiVVJCUfYLeJ7cpPR6MXT8BsNGenWbNm3WMsx4Fhh8nn076KCDXB0xbyep2iRicLN6+J9ng/g9IkLoj/KTek9iSxjSsKlTvBNubgxIKuh4nHvuue7hV1LLea6pqOBN8ggE5Se1n84KL4SXdH9CdOnAc02MS/HsIB0fRAoPg+eZojIRo6CuKAfHpM6oV7IqCQXz3Bj1F4RyMj6Gcaczx/F4xAShPu6445JbFQweNeLBtcOAc0xS4wmhFlckigPnxjlyrpyzFxT+p014itL2igIdBfaB58d15PEPLyz+mMGyEdKnnbIdHl1xSHU/E90g21pJKdlJhUQvJIebjp4J4QOMT7rQA+clRDZDKIrn10gwQBCyATwKBA7vgs4KRluUH/DceMgd0UNEyxOIfTrRifJMufXYhCgPEIrzj2EEIdGESQbwjiVq5Qs6JURZSPTikQKRfUjYhMggJI4QRvXjon7sh8cXgIe3RfkCb4eH8f2k6yL7kLAJkUF4kJpxQMYDGW8jbEWiD/8zj2G6Y3siuyCZpjQzO0XpojE2IYRYj9AYmxBCCFHOkLAJIYSIFRI2IYQQsULCJoQQIlZI2IQQQsQKCZsQQohYsU6Ejclo27ZtW+xZt5l8llWjWbZGCCGECBILj41Zt5mklBkewsv7CyGEWL9QKFIIkVUw6cNNN91kXbt2TX4iRNGIhbAxiWzHjh3dEjCFLRYphBAi3mRU2BhDe+KJJ9xaSawqzNperMfFRLBRMBN6jx493Px6zJrN7/g9M6EXBr07enn09livjDWZWJgzDGFLFqy8+uqrcxe9pDwTJkxw63Qx23qwrEw3FsQfh33fcMMNbl2tr7/+2q07xXGjeO6559xyKX4Rz8LwY4js78MPP3RrXfn6YCHF8GKdUWUKjl+ysCXrYO29995uP+yP/VIXYZio96OPPso9JteCazJ27Nh845oFHZe/rEPGmm7sh2PfeOONrixB/LkOGTLEevfunXvtOT6LanKunLNvQxwnnfbgx3EnTpzoFhPl+FxbysvvKQf74jO+69mzpzv3IOmegz/WlClTctu7PweuYbi9s/Aoa+gxkS7bsT1zSUadV6p7iLXHosap072HSqve021b6dYR27HOINeDOmEbeW6iqGRM2FiqA6HAsLCSLkvps6AjBpIbLwzbs2YWiwjSqOfOneuWhvCLTEatKJ0KFrdkSYmBAwfmMyosRMiN26pVK7fgId/36dPHCR0LTyJw3PQsSskktSz8GV4oFMPPufCbXr16uUUPubE/++yzfDc0CyEifN6IFQUWSESoX331VVfuZ555xgYMGOBWbw6LW7hM1atXd58PGzbMrUPWqFEjZxDZz2233ebOi/0H94NhZ3Vz1gm76qqr3ErFffv2dYYGcYhaVDHquKxVRecBo8f+EHSuBRPHssJ0WBiAc2Ila4wixo+FQCkD14EVqyn7559/7kThxRdfTLl4a5Bvv/3WCQiLgo4cOdKt/sxSMczKTp3efPPNbrFIxmc5h+HDhyd/uWa9raKcA8e644473AKwlJUVl1khvUOHDu58PNQp9wVzs7JoJe0cY872LFwaXJG5LO6hktQ7bYuFP2n//E8dUd/sizYUnkc2nTqiA8jnCDj1wTkgqkIUhYwJG8t1LFiwwBkHVoNm0k2MAgvzYeSDIAaEEZnpHGPjF+4jrMj23DhvvvlmWsYMMK54bIMHD87Xo6V3yGq6++yzj3v//fffu2X7ueEOO+wwZwRYgp7VqumJInoIXRBueIyhPy8EEqHEm0E4gmBIWemYyaWLOvEoBoYeLfv3ZSLkioAOGjQoudUawmUCb2hOP/10Z9yD+7nnnnts6NCh1r9/f7ctTJ482S2vj0HxdUGYl7JfeeWVya3WJuq41C/GirLSwfDXnlW0K1eu7DoWYdiWlcM5JtuyujTeMselvJS7fv36zsvACC5dujT5y9SwwjfijcfB7/HOMKTsh/3Szvgc76Fp06auU+Mp6jlwLIy5LyvCxaz+tGnE08O+8EAQIPYHrAaP8FD/iJeHTkWm76Hi1jvC7hO2aKOcL+WjnLfffruNHj3aCVmQdOtIiJKSEWGjt0sPDnGpW7du8tM1cAPhAQShV8ZNwA0WXjae7bmp8HqiFmyMghsMY8y6V0FjRW8YUQh6T+yXJUT23HNP9z4IN3TDhg3dNkG4EbkpgyCUGMNgOBIjQj0QpmRfRYUl9TmXIBhnRGfEiBFreYdRZcJQ0tMmzEQ9Btlhhx2ckWc/vmeNseZ67bvvvu59EAzylltumXyXR9RxoV69evkW0KxSpYr7LBzyg/DY6MYbb5z7CkIZaF/pdHLCv69UqZIra9WqVdcqG//jtYTFsijnEFXWqG25ntQ9hj0I2yGY/rw4R8Qh0/dQceud+4pox/7775+vjdJumzdv7sKcweuUbh0JUVIyImyrVq1yYSuMebjRR4FhJSRGWAPBCb9OPPFEJ0rcWOnCsREUluLxAjB9+nTX6+Sm8+XCmPXr188JWPi49D4Jr0WF4MJw4yMICJkv58yZM51nhYCEDWRxwTDUqVPH/v7773zjf2EwYpwDohSG8hB2IuzDvsBfMwx/SaEH7scsefH/+PHjk9+WDzJxDogBbYRQG54kIWwiA7SVINlwDxUE+0FI/dha8IW3yEKqHI/zEKKsyVgosjgwIE7PM+qFQCA+6YLhxlMhlk8okJ4j3hqe1S677JLcag2MQSF6UcfllU6MH2+A3jIrJfvxAsKQeHGEubIRL2ilDXXJGA2eBmNbJJcwlkN9hMNT2UqmzoHfXn/99dayZUs3doaXzJgd7TsYXSgupXkPFUaLFi3ceF/UsXghblHevBCZJiPCRkgFDwZBCSdvREEvj94rN3o626fL7rvv7nq8GCbvPfmkEQ+JJoxrMJZRUhBMhPOLL75wPVoG7ouTNFIQiBHngucWDmeFIUxIwgAh2TB4sSQyENLy4SF/zdIZvyoIQmjs89xzz80NdTF+wzhfVJgzG8nUORCqbtasmUtUwujjjeFRk9BCW/Rkyz2UCpKRGMOlDQmRbWRE2AhlMWZF8gZjPEG46cLhkGrVqrkxsQ8++MCmTp2a/DQPQhrB8aR0YaVYwo4+2SKYNOLBm+Jzjh2O8/M+nHxSEAgmxyPURCIJglmcpBEPYcKwkcJzYP8kPBQW3kRo8TgIx4bPjcw5jCzl9b1qrhnXK8ojQRzTCcmK0qGge4hrSdsIkql7KBUIG/cSjwqEM3Rps2orYl2SEWHDkNMjZUCeNHG8Bho7Nxep0zwfE4btuZE7depkY8aMceNH3Ih4P2ROEVIsKpSDm51eL8/ERHlPjAcQGiIbkHIxJRdlxZB36dLFlaco4xKMp7E95032Fx6jB7HDYyQTMx26devmUsIxHNQH9UImGgkFpEwXhj+3t956y6WLB/fDeRFKOvbYY5Nbr8la41k06op6x4AydkNK/6OPPprcqnAYd8GzJKXeT3HGtccIcuzyQKbOgfZB+JFHD6hb39a4PsF0/FT3EILBtSAFP0wm7qFU0Ikjc5K2/OCDDzrvDagj2i1Zn8X15ohE4C3ze+4l9sm5C5EuGRtjIwzGMzeNGzd24RsSFRh8J+2YsYsw3Ch33323G/zmL5lVhBJJ3uBGJROwOPgkEsbA8HKivCc+Z2yCVH1EA0EgNITHR7o4Hl26kNhBBhpiyhhf0KvCyOApRfWooyCpAG+KcBj1Qf2Rjs1YTzjzLRX+3Dgm9cB+fD2z/+B+yJ5jvIeHkJ988kmXhs7DySSh8DgEobF0ICTGM3cYYwwtIsHjBWTQIfblgUydA2FM0vIJUxMGpnPBM4WMz5LoEyTqHmK894ADDrALLrgguVUembqHUkE2MR1CxBdRpdNIRwmhRnxpP8WBe4Zz4F7BXnAPIm5CpEuFhLHNoWeHASVkhYeTLvQ4eYm1IRxETx8D5p8n8vC5T7VPBc/NtWvXznlOPCeWDSCMPFdHmTD0Yt2CF444IiCEIYVIFzrsxR0eKS9kzGNbXyHcR5goKuxJtiRZZPSisxXGc8LjcUDICc8VL0CUDXj4UeE8OpOMg+IxlcajGULEDQlbKYHXy4sMTAb2GUsL94oIPTGLhJ9xItsgM5SQFWONPvSDccUzICRGOKw0MzxFwTBOdvHFF7upvLgOwHUhEsDzdIT/CLELIdZGwlZKMIUY3gwCwFyMjNGEIdybraIGjJUgbCQCMFaCiOFdMu0W59WmTZvYhzCyCcb1mB7r9ddfd9fBj2FxDbp37+48NiFEfjTGJoQQ6xEaYxNCCCHKGRI2IYQQsULCJoQQIlZI2IQQQsQKCZsQQohYIWETQggRK2IlbO+88461bdu2SDPylwbr6rgiPeJyfbp27Wo33XRTmT1iw9RuzHvK5N3ZANeP68j19ISvLZMls64dEyEwTyrP/vH39ttvz7eYq4gv8tiEELGBCZ9ZyYC17QYMGOAWPEX8WBWhffv2NmPGjOSWIs5I2IQQsYEVNViVgenf/MoVrDJw/vnn565YLuKPhE0IERtY6oeVM8Iza1SpUsVNGF29evXkJyLOZEzY/ITArL3GnHfEulnbq0+fPrkTunr82AGrQ7NGGNsz1+Ill1ziJnsNQzz9iSeecLFztqM3xiKK6S5GOH/+fLf8io/BMxP/I4884tZjC8JM93zuZ+pne37H79OBsIc/H35/yimn2Icffpjv/FkRgImHg8dhTIAxjsJgX0ySS13tvPPOrj4IxQwZMsRdA48fn2BtNuqKOmNbysaCquFz8uMrrLJNmSm7LxtlDa+aHLyGrBnGgqXBMa106wKKUu/8Plg+9k+bY5wl3B5YV4524/dL7/7jjz8usN1QFtbAY7q5IIsXL3YTFD/33HPJT9ZAeThPXsFzS/f8/ZgRK0FwXY4//vgC2wErMbAmGuvEsbK6h+vTo0cPd46+Djn3qDpkHywm6+uQ3/Db8DWOglUf2Hd48dyi1FvUNaSuSitsyGKl1BH3B6vKi/iTMWFj1d5bbrnFWrdubV9//bUTjVtvvdUtYMlNEzYm3FhMtEujJ1wwevRoNykvC1z61XkB48SCm4QVWHV42rRp7ncsB8N+C4PZ0SkXqyMzuS8xeFapJmzx0ksv5RoalgvhOMyhyfc+Vs/M/fy+sIUPMTIslshCifzPOWCsuYEffvjh3AQAjscKxJzzq6++6o7D2ACT3j711FO5qzengjrASFxxxRXOmGMQCcMweS4TM4dh/S7qijqj7ljJmcU0EQPqNgyLPFJWysY1JMxD+VjsNGz4/DW8+uqr3ViH7x1z/qeddpo1atTIiSr7YaJoFthk/8H9FKXe+R2/pw5YWJP9ciwW8/TvPSzzQluiN89qBewP8eU8ClrRHEPbrFkzt9+gCGG4qe9x48attcI65eVaNm/ePHeR2aKcP/iyHnPMMda3b19r2LBh8pu14R5i7T/uKVbZZgFS4DqygjULdfbs2dOViXNmIVnaSXClbkSNVe1pk6y3R/1zTFaiYJ+MTRUEC/nuuuuuNnz48OQna6BtcR7UxerVq5OfmluAd9KkSbnrDHLu1AX3BfcH9wn1xX3DOXz33Xduu+LCdWKlb9o8xwmvjyjiScaEjR4kvSQmVeYGZ7l3PmPl38GDB9uiRYuSW66B1X3vv/9+t4owYQRmwWdbjACN04OxZnkVsp6C21566aWuJ14Y3Kjc6KeeemruTPv8ZWC5Q4cOucZom222cV4IN5ffjlg9hmHy5Mnuxk0FPc377rvPbUsvFCNNOSkvnhiizU0PS5cudTf66aefnrviMCJL+Tj+Zptt5j5LxQknnOCW4m/atKkzXLzo5dOhGDRokK1YsSK55RrOOuus3HPyZaIuqVMEJNzhwNhxDpSJa8jq0R07drTPPvvM7T8Ixorz9tcFvKBzfn7cw++HFamHDh3qOhieotQ7v+P31CmrTLNf6prjIMTsy7Pbbrs54+3rie2YKb9u3boFekS0BzwSBIw68nD9EEkMMyLpoXwYcr/mXlHPH5i1n3uBbdg2Cq4T0Q8EEMHnPqPOEV+WtSEkR+fGG3LaEfcIgvHmm2/mig3l5bqzD+5B6oZzZn8IQmGwyCkdiaDAs28EnGtG3QY7TCzFw/kRLeAc6ABxfyPwvt1wbWhzRB5YxSAs/OlCJ49IBvuj06oFctcfMiZs3MBRi1IS56aXGDagfO5FxcP7ypUr596E3Dj05g499FBnkIJwQ9LLLAwaOftjMdBgD5wbKmhEeM9K12HDEi5TFD4MhpB7A++hTujNEypkH6ynxQKe9KiDPX9IZ60tvKLwuAG/4zwJRYbrmeOHz4m6pE4JHYc9RLYPnwMhHYzgiBEj1qpDjCnHDYIYYbgIb3GNgviVxNmP92DTrXfqCmFt2bKlNWjQwH3mYR9sG2TjjTd2ryAcI506RjTx8AmzAmUlRE6oDQHzXgVlIzrhl5iBop4/MPt6QR0ariti+NBDDzlhI8TvrxGdNkT3yCOPdPdgEI5PeJkyerHhf64b4hSGjsGWW26ZfJcaOjREULzA02mdPn2662Dxe1ZfBwQKDw5x5Rxpa5w7deDry8P5cP/gdfIqKlwLohHsF++9Tp06yW/E+kDGhI0blTCIj/Hzl/cYiOKyatUq53ER/ggb23ShgdOLI6SGcaanivcRNugIAiIaHIsi7p/OszAYXYyLH08JvuhBY5AIqXE+9HgpDz3cQw45xHlI3JCFhYA8wfFG9k9Pl5Ag+04X6pI6pdwFCbYHgaAeuZbBcbwoMKD0xIPekwexQpQwiL5dpFvvvi0gsplebJN6RawwypQPoeLYjNcQpsQLob1j0BE5Oi5e4It6/oVBfdNWCKuxPh4ee/BeoBwICGHwYLvzrxNPPNG1Pd+J8vdTSVbiRqBp14gb4KXRRrg2eMrcC9QbYU6iEwcddJArM22NcnB9o8raokULJ7y+rEXBtw+8NIRbrF9kRNhosLj+jH0QpyecSAydnlq/fv2SW60buKFYeZgQEMkO3DSEXPBYEATv4XAzXn/99c4j8GnCl112mfMS8MgKg5uSuD496KgX4uaNH2MjeGwkSGAQ6GHSC6YO8W5TgRFjfI5eLyEdwl7UOftgf+WBsEEvab1nAq4TYsWDynQk8Nzq1avnxoAx3ggF1xSDTnIGIcR0KWpHj2QXhADBIKRIfUVBklC4zfkXdZlq3K44EDGgvdIOvVdG+YhE4AlSL4g+HYCaNWvmOzb3QlQ5/cuPxxUFrhnXAdtT3FCmKL9kRNjIfCLUxpgCPVpCPoRBGN9grKG4EF4itMEAtBeg4sJ+EDjGI+hlU1a8OO8ZkA1I2dmGmwRBpNd9zjnnuIc/C4IkAUSGHmq6EHoifIRQ0UtF3ChbQcYcz4FtGTvBu6GMeAGMjxAGShfqkjrFEKXj/WCMqScENBwyDENvmWSF2bNnJz/JgzAmdUQImX1BuvVO+jZeAiKTjpdZUjCSGGfGbTDgPjkEcaN8XoRJpPBjpVDU8y8MzpUoA22V9sKYZjB7EE+HtkB50rlH/P3EWG9x4RrhhXFMRIxkHC9GhLnxMqk37jNsAGFIwEukY8B3wZB2acE9zf0UDsmK+JOxUGQm4EYgtEDyCUY9CDdxOiELPCCENwgNnww0jHpwrKO4IGz77LOP9e7dO19vkXIGw4y8p8cfNEIYTMZCMArh5I+SQtgr7AVSl9Qpxjo8tsP2YQOJmBAuJPxJWQuCcB3nQdp3+LiMnSBkwdBdunDNWrVq5TI0w4k8lLcoodh0QKy4rmQhIiQYZOD8Kf/777/v6hBRDhrS0j5/Qo+0VTohN954oxNWsmd9OyO0TceGcvqxrSC0taCIcD9x/aM8Pzow6XqUhFsRZyIz1D3hSaA9cQy8Szw2xs1854m6Q5wZ72Z8NwxiWxJvi04XoivWPzIibNxcjBcRFqMXS4+Nm5oeGwaguNBI6clzMxPipCfshYGUZZ6vKgzCgzwnRNn8uBq/J8SDR4ARAga0KTvjXYgdx6HXze+C6dJRYNgIb9JzpceI9wYchwxGMv68N4dRufDCC10P3AseNzM3O739cGJEEMqKoeC8GaynjBgtHrWISvUHMuDY3osp50JdUqfUbdgQUF7S7ikT1xHjhJdA6JZrXBh4VYQW33rrLVd3wf106tTJhWzJTvQUpd4Rf37Pftgf++U3bHvuuedGeknFhWuKABEexlgHvTJEDrFHqMJJGEU9/6JA+2DfjBEHw9ZcR8QkWC++XZBpyBidh5Ahjz0QBud79sG2PBtJljChwHTA8+PcH3vsMZf16L0y2hNiz32PkPkOgYcwPMcnM9cf39sKMpUJqRYH2g11Qnsq6HEOEU8yImz0yNq1a+cGsLnxyKwjfZ2QR3FvYg83M89KkalGqAHDz3NPjN/xLFZhEFIizMd4CcaZ0A1lIrRFerTvOXOTEgpkrIpQEQaI547oYdI7LQxubh538ILhj4Ox5VkybxgRJ4wKBoTeONsR1qG3TQo0YxKpoKwYBIwD9UtdUOf0VBmjioI6oq6oM7anbHgV1Cl1G4bxHI6DUHAd+R3ZgDz/FfRMCgLPDgPFOXFu7IdrQFnZf3A/Ral3fsfv2Q/7Y78cC++D5ArelyaE0Qjzhb0yriXJJXwelZlblPMvKggYbYCOHV4aBp39+f37eqF8jMMidiRNeRgiYAwT74/n4TgX2iGeun90Ix245+lkQdArA/ZBEhBRjHAb4/g8FkA5Se3nvuHFPYEIc48LUVQqJHpnOfToMF6ESwhjpAu949II3YnMQ9IDniIPCiOChcFYCZ0TDExxBu+FENkJ3nTcQ7TlaoxNCCGEKAwJmxBCiFghYRNCCBErNMYmhBDrERpjE0IIIcoZEjYhhBCxQsImhBAiVkjYhBBCxAoJmxBCiFghYRNCCBErSpTuz2SpQgghyg8s/xX3dP8SCZsQQgiRbSgUKYQQIlZI2IQQQsQKCZsQQohYIWETQggRKyRsQgghYoWETQghRKyQsAkhhIgVEjYhhBCxQsImhBAiVkjYhBBCxAoJmxBCiFghYRNCCBErJGxCCCFihYRNCCFErJCwCSGEiBUSNiGEELFCwiaEECJWSNiEEELECgmbEEKIWCFhE0IIESskbEIIIWKFhE0IIUSskLAJIYSIFRVWrlyZ8++//9pGG21kn3zyiR1++OHJr9KgwozkP+sBOfWS/6RAdZGH6iIP1UUeqgtRRpRI2CpWHGwVKg5Nvos3q//pmPwvmooVv0jUxbDkuzhTIVEXHZL/R1Ox4qBEXQxPvoszFRN1cWvy/2gqVhyYqIuvk+/iTKVEXdyS/D+aihU/T9TFiOS7OLNBoi5uTv4v1gUKRQohhIgVEjYhhBCxQsImhBAiVkjYhBBCxAoJmxBCiFghYRNCCBErJGxCrEN++GG+NW36nFWqeId7XXLJBzZv3rLktwXz448L7OCDX7bOtw20e+4eYrNnL0l+I8T6jYRNiHXM+eftZav/vcNW/XO7tTqqofXrOzn5TcF8N3q2PdK1ld119+HW6bZDbJttNrW+H0x2YinE+oyETYgs5PXXxtrz3UbZpZf2td9/X2qv9BxjO9Z/1Jo3f8GGD5thvRLfn3HG23Zp+372/Zg59sLzo6x7jzF28slvus8nTfzD/X6rLR+wc8/t4/YRZMTXv9mhh3Z33z/37Ej7559/1zrmzJl/2f1dvnLfn3DC6zZ16oLkL4XIfiRsQqxjer4yxoUha1TvYgM+n26tT9jFfV6hgtmTTx5nv/6y0AnThIlX2Ycfnm19+022Qw7e3t577wx7883TbKedt3Tbn9F2t9zPam1d1RYuXG6/zrjBnn76ONtgg7xbPSfHbPbsv2ze3CXW5pTGiX0vsUWLVrjv/DFHj5plTZpsZb/Pvdleeukk++jDKbZ06Sq3jRDZjoRNiHWMD0UuXNTRunVrbVtttYn7HGGpUqVSwluaby1a1LONN97Afbf7blvbbzMWuW1SUb36Rrbfftta+/Z97dFHhtuyZXmitHjxChs79ncbOqydPfLI0YljbJD8Ju+Y33//u5100htWeYM7rfbWD1r/j6estQ8hshkJmxBZTqNGNW3o0Bn299//uMSSceN/t7r1Nk9+uzb//puT8Mhy3Lbb1qlmPXqcbKcnPLl335mY3CI9dt65pvP+VqzsbH8vv83eeOO0XMEVItuRsImsAWNMdt/8+X8nP1mTNfjYo9GTCK9YsdruvmuwzZixOPlJPGm69za29dZVrUnjJ+3441+zE1rvYvVSCBve19GtXrFxY+fYwM9/sq1rPWhXX93fjjm2UXILs803r2JNm25jLQ58wTp1GmCVK+c3A8cet5ONGTPHtqn9kB133GsuHCpEeUGz+6eJZvf3ZG52f4St68PD7LLL97WaNTd2nyFsH/efatdet797n11odv88NLt/Hprdf10jj02UC/DieF7r4YeGWd06D9ttnT63hQtX5Hp4Cxb8bddc0999d+cdX7htyezjewQT8PwQSt4r40+I+CJhE+WGeX8stZNO3sWm/nitValSOSFmeQ8y8/zWfvvWdVmAZ5y5uxGFSMWAz6Yp40+IGCNhE1nF6pwclwDhWbpkRe4YUJ1tN7c6daq57MBNN93Q/vprpfsc8N722beOVaxYwbbcchPbaKMNk9/kRxl/QsQbCZvIGjbaaAPbfLMq9snHU90DwwjXy92/s113XfOcVkHUrl3VRn4704niH38ss+XLV9qGG1ZynhuiRTbhz7/86bZVxp8Q8UbCJrIGHg4+7/w9bcqUP1w23p57PG177F7bDjl0h+QWqTn6mEY2ctRM265eV3vzjXEJz62iVa26odWqtanbz1NPjrAa1dckpGRrxl82ZXkOG/qrewlRHlFWZJooK9KTuazI0oJkkmef+dZuuPFAF7bMHOUnK5I6ea/PRLukXbPkJwXjRe3AFtu5v4WjrMg8lBW5rpHHlqUwb5+f8f3MM99Je8b3MGQBMpegyH6Cz/Fx/V9+abTL2txzz2dtxNczXCann8H/p58W2iNdhzsvLziPJHNArl6ds9Y8kZMnz7dzznnX2rfvl5slGpUV+tWXv7hj8dnkyX+4z4Qoj0jYshSSIyZOuspNtXThBXvZ9GlKSU8XnoFjtvvMemuZB4F6++229tyzx9uECfPcFFkIHHw55Gc7+ODtbOz3c9x2kyZfbQMHXmDffDPTdWaC80Qyftir1yluui7qJSor9NdfF9u7CY+uf/9zrE+fM6xSJZkGUX5R681SlixZaY13fdJ5bJ8PnG6NdtrSXus11u6790vXA2/b9m33PSEjPDJCb7vv/oybF3DJklV2x+2D3PuBn09P7lGUN/y8jTVqbmKLF6+0pntva7/8sshNiPzbb39Z4ya13DySrOG2ycZ3W7XN7rUXE16eWU7KeSIhKit01sxFtv121a1Onc3chMmNGtVIbi1E+UPClqUEPbYjWzawb0b85sTuqqub24L5S23ixHl20MHbJ3ros1wG4W671bJhwy5JeCmVbezYObbTTjVtzJjLbJ99tnXfi/IPExvXqlXVPnh/cqLTUsuqVq1sO+ywhT33XGtbsrSTy/IcMOB82267LSLnicSzY2b/qKzQho1q2i+//ukeaqe96KF1UZ7JmLD5WR5EycEYLVu20i0kudlmGyYE63f7+ONzrHPnw1xKOz3sWltv6v5WqlQh+avyB94nY0v+759/LnczjDAbfaYpy2OVhP0PqGeDh/zsntmD/ZrXde2DeSSbNetm342e5by88DyRPAs4bPgMu/76j+3wI3bMlxXKs3+ntGlsxx7by445ppcbuxOivJKxrEiEjRuK3mF54MUXRtnJiRvbz1EYpqyzIjHsDPzDqac1sQcfPMq+HzPbTjhxF2f42//3QzvqqB2twY413ZImGyU8te2229x6vfq9nXJqE3vi8eH2bp9Jdvll+9qBB9azPfeq7fZVcjKXFcl5/fzzQueF8Pess/dIfrPuoZP2w+R5rv7z0FyReSgrMg9lRa5ryjQUyVL2Rx75isvGeubpb23+H3/bQw8OdQ/i0mPu9H8D3F/e8zn/hzO+yOi6867B9tST39iDD6wtqn5VYLZ/+60JtmrVv/lWHv7nn7UzxhivIFOMjDEyx8hIywYw6oQhefXufZptv/3muUaVFOxx4y63rl2Ptsuv2NeJFh0IkiXaXdrMatTYyO648z9uGyYULj1RKx7Tp//pMu38dcHDYKyIlZ632Pw+u73zoMgprbgWXJsFC5a7a851Y1zxooved22DBInrrvt4rfkh/byQgFDSRrjOqY6Nl0Z788ciFBeek3L8uLlue1anpsMhhMhuykzYMES93xpvL710ov0280bbcMOKNmLEDKtde1Ob8esi+/mnP23zzTd2f2fN+ssNYv84dX6+jK85c5bYsqUr3OD4TTe3SO59zf7fe3+SvfpqG5sy9Rrbu9m2NnLkrHwrD0+YMDffysJkipExRuZYKo9NFB9WY+5w68H247RrnSiTzND7zfF2zz1H2J8LO9pxxzWyD/v9kNw6Gq75XnttbePGX2lN99rGLbTJDCX7NKtT4PyQK1b8Y88/f4KNGn2Zjf5ulv344wLr0f07+7+Oh9j8BR0S7ahuPrEKz0lZI9EmWJWacals8iKFENGUmbDNnbvUam+9mQuXMQZw8CE72JQpC1zmF2Lzyy8L7Ygj6tukSfNcCvMuu2wZmfG1eNFy22zTjaxBw5pupgpPcP+IVYMG1e2n6QvyrTz81+LlBWaMidLn0MPq25df/moXXPCem/Zq6ZKVNuiLn2znnZ6wDSrdYQcc8KL98MMfzptKhb/mjCHS+fjrrxWJTs7SQueHpB1w/Um84PpPS7QpUtlJlmBfCC3PCC5fnufpFTQnpRAi+ykzYSOba87vf9mvCe+MgWmew9lppxrOWE2c/EdCmJZZk4ThIVWd93welfFF2nsUwf2T1TVt2p9Wf8ca+VYe3nKrqpEZY3T2g5PvZgLCXTxDREiN8Nw7b0+wdu362rhxc90CkhMnzEtuWTL8/lNR2PelDSJEiLR795NdGHB2wutuceB2CU/8Kvtn9R224M8OdsONLdbqqKRD1PyQYWgHXH88eq5/g4SgrV79b240gHAlnR7mqSwMZZcKUT7ImLAFn8PiNWniXGt7+m528cUfuLGLlSv/tSNaNnCr+TLxLRl/eHL85T2fR2V8pYIe+ckn7erGU3Zq9LgLf5HqHl55uEGDGpErC2Mc27R50xnCTHNp+2a2/fZbuHGlhx9uZX8uWGb33H2ENU54r8UF0SQBBtj/jjtWd/97MO4vPD/K/Y36PpMgIOef38c9M4Wo4KW3PWM369BhgFXf4j7r3PlzFzIsKlHzQ4ZhRelLL+3rVotuvl9da9iwhl1wYVO7974hVrNGF/vmm9/SCi9usklle/a5kW7styzgOvlZSIqDzyyNYn1ZeVysv2iuyDQpblYkRv2lF0fbffcNthtuaOFCrKtWrra3353oElsOP7y+DRz4k+2xZ2174IEjrVu3kTZk8M92d0Lo2rTZNXFNprqQ2/7717HbOg+yeXOXJPbV0g46eAfr/9EP9lH/NTPhM274xaCf7M47D3fb7r5HbXv1le+ta9ehdt11B7qw7PMJ4UPUjj9+Z2vevJ599eXP1rHjAGu2Tx0nsISAmUqJ3/CebMz8ZM9ckYsWrUgIwKpE52VTZ8g//fRH63Tboe4RCPBZlpkbF8tcViTCFl5NvChk/tzDKCsyD2VFrmvKLBS5vvLbb4tt1arV9sOUa+y443dyIrRhwjMlcYIwa99+Z7ukBJITRo+abe+/N8mtBv3Sy6Pt1xmLEp7tamv/333srbcnuLn8SDt/6eXvEkZ9uRsreuWVNnZmwvtB7PyUScD3oxIebvP969rsOYutU+fD3PEeeeQYq5Iw/IxJEv79bszl1qnTofZx/ynuWEe1amgjvmnvMhGzHby/Ll2GOK/vkUeH27nn7ZUranGAteneeH2cy+hkrJlwOl7+XXd+kW+ex3BGsB+v5C/vSdbxnwW9Qby64JyUZC4LUd6RsGURpOwPGXKRrVx1e8JTO9d22KG6G2esVq2KNWlcy41JMdbI+OAWW2zkwqyEb70x9zNLwLRpC+yC8/eyd95paztsvybsSLg1x28QAA+S37IvkjBIvomI6mUdNWpsbI8/fqwtXNTR3n23bb5poEgMKc9ZjGSCHnLI9i47kzD+W73Hu2QnOjyMCx6wfz0bN3ZOZEbwmmtt9r+EF0uY95RTG6ccw+Ta+zkpv/tOwibKPxK2DFO3bjWrXLmS7bzT426yWUQjFf85vL692XucNWr42FpzPGKQWp+wsxuTYqyR8cowJD9MSHz+fLeR7j1jiT16jrGzz37XeYCMNRG6u+/ewfZPwpCRbFOr1ibWdK9n7IEHv7LjW+/sfieyBzJB6yTaD9mbiBUCRpi6zcm72vgJV9pBB61ZUiYqI5jffPjRFOf5M9NIQe0uPCelEOUdjbGlidZj82T/emxlR2bH2O64Y6Cdfdae1mS3Wq6jM2XKfCdeiBaJM0O/+tXmzVua6BDtaA888KVdfvl+tu22m7nM01kzF9uoUbOtZcsdrXeis3Rrh0Pc3JJ+33787tNPprqoAN4tYe6P+0+1a6/b321XNDTGlofG2NY18thEuYBkiCuv/GitGUr8fKR857NveTHX4YgRM61p0+dyP/NjVOWJTapWsSFDfnEePJMb8HgKAvTe+5NttyZP2fjxc50nFpURzLN9eOS77V7LjjyygcuI1eMKYn1BHluayGPzrBuPDfG68ab/2RUJr4RxM8Kzfj7S+X8szZcBGPQ+GG/ieUWep7vo4r2TW5QGmisyD3lsechjW9fIYxPlhv+238eF2caP+z35iRBC5EfCJsoNhN0uuripvfb6miVtghCG82HHyy7r5zIBe74yxr2vUb2LDfh8urU+ITgzvxAirkjYRLmCSbNbHdXQevYY454P9JDq7ldDePbZ1i4L9Pzz9nLveRyAZ/xIkRdCxB8Jmyh3HHzI9u7v5wPzHokQQgiPhE2UOwhJnnnW7rbNNpslPxGlAeHd8rCKuBCFoazINFFWpEfPseUR36zIvh9Mtp132aoIK+ArKzIPZUWua+SxCbGOiJrfMbzKPDPxM58jSw3xOc/jMU0WK8KTMIOXVdD3s2cvWWuVALbl0QlePKTN9hyfWXHYhm279xjjVgtn1fCnnv4mdxYcynJ/l6/cPoXIZiRsQqwDouZ3ZE258Crznw+Y5rbnuT1Wgd9v37ruQfOhQy92a9oxnVY630excOHfbq7NT/93vk2cOM/NGQlntN0td2LuU9o0tm++meVEbdqPC9xyUiTwCJHNSNiEWAdEze/InJ5Rq8yDn89x000rW/36W7jfbLttnsAU9n0Uu+66lZtmi8mkEa5glqkHEatXr5pbmHXw4J8THuYOKSdTFiJbkLAJsQ6IWvEdgYlaZb4kbFi5khM8RJPpyCZNSm+Vdr8SBCLGNF69e493a/41aFiy8ghRFkjYhFgHRM3vyJJBUavMl4SKlSpY48ZbWaujeto11/S3LbZIb9FSngM8utUr9u03M50Hicg1b17HiaQQ2Y6yItNEWZEeZUXmsX7MFcl4YNeHv7IbbjzICXI0yorMQ1mR6xp5bEKIlDCZ9NFHv2p77bVNAaImRHYhYRNCpITn2EaMaGenntYk+YkQ2Y+ETQghRKyQsAkhhIgVEjYhhBCxQsImhBAiVkjYhBBCxIqSPcdW4afkf/Hn35z6yf+iUV3kobrIQ3WRh+pClBUlEjYhhBAi21AoUgghRKyQsAkhhIgVEjYhhBCxQsImhBAiVkjYhBBCxAoJmxBCiFhRsnT/Cr8m/1kPyNku+U8KVBd5qC7yUF3koboQZYQWGk0TLTTq0UKjeawfC42mhxYazUMLja5rFIoUQggRKyRsQgghYoWETQghRKyQsAkhhIgVEjYhhBCxQsImhBAiVkjYhBBCxAoJmxBCiFghYRNCCBErJGxCCCFihYRNCCFErJCwCSGEiBUSNiGEELFCwiaEECJWSNiEEELECgmbEEKIWCFhE0IIESskbEIIIWKFhE0IIUSskLAJIYSIFRI2IYQQsULCJoQQIlZI2IQQQsQKCZsQQohYIWETQggRKyRsQgghYoWETQghRKyQsAkhhIgVEjYhhBCxQsImhBAiVkjYhBBCxAoJmxBCiFghYRNCCBErJGxCCCFihYRNCCFErJCwCSGEiBUSNiGEELFCwiaEECJWSNiEEELECgmbEEKIWCFhE0IIESskbEIIIWKFhE0IIUSskLAJIYSIFRI2IYQQsULCJoQQIlZI2IQQQsQKCZsQQohYIWETQggRKyRsQgghYoWETQghRKyQsAkhhIgVEjYhhBCxQsImhBAiVkjYhBBCxAoJmxBCiFghYRNCCBErKqxcuTLn33//tY022sg++eQTO/zww5NfFU7FCj8n/4s//+bskPwvGtVFHqqLPFQXeaguRFlRImETQgghsg2FIoUQQsQKCZsQQohYIWETQggRKyRsQgghYoWETQghRKyQsAkhhIgVEjYhhBCxQsImhBAiVkjYhBBCxAoJmxBCiFghYRNCCBErJGxCCCFihYRNCCFErJCwCSGEiBUSNiGEELFCwiaEECJWSNiEEELECgmbEEKIWCFhE0IIESskbEIIIWKFhE0IIUSskLAJIYSIFRI2IYQQsULCJoQQIlZI2IQQQsQKCZsQQohYIWETQggRKyRsQgghYoWETQghRIww+3/mYId505GWKQAAAABJRU5ErkJggg=="/>
          <p:cNvSpPr>
            <a:spLocks noChangeAspect="1" noChangeArrowheads="1"/>
          </p:cNvSpPr>
          <p:nvPr/>
        </p:nvSpPr>
        <p:spPr bwMode="auto">
          <a:xfrm>
            <a:off x="307975" y="-1222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Picture 7"/>
          <p:cNvPicPr>
            <a:picLocks noChangeAspect="1"/>
          </p:cNvPicPr>
          <p:nvPr/>
        </p:nvPicPr>
        <p:blipFill>
          <a:blip r:embed="rId2"/>
          <a:stretch>
            <a:fillRect/>
          </a:stretch>
        </p:blipFill>
        <p:spPr>
          <a:xfrm>
            <a:off x="6057899" y="1002589"/>
            <a:ext cx="5994859" cy="4811326"/>
          </a:xfrm>
          <a:prstGeom prst="rect">
            <a:avLst/>
          </a:prstGeom>
        </p:spPr>
      </p:pic>
    </p:spTree>
    <p:extLst>
      <p:ext uri="{BB962C8B-B14F-4D97-AF65-F5344CB8AC3E}">
        <p14:creationId xmlns:p14="http://schemas.microsoft.com/office/powerpoint/2010/main" val="142236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4583" y="1012448"/>
            <a:ext cx="6349973" cy="4500593"/>
          </a:xfrm>
          <a:prstGeom prst="rect">
            <a:avLst/>
          </a:prstGeom>
        </p:spPr>
      </p:pic>
      <p:pic>
        <p:nvPicPr>
          <p:cNvPr id="5" name="Picture 4"/>
          <p:cNvPicPr>
            <a:picLocks noChangeAspect="1"/>
          </p:cNvPicPr>
          <p:nvPr/>
        </p:nvPicPr>
        <p:blipFill>
          <a:blip r:embed="rId3"/>
          <a:stretch>
            <a:fillRect/>
          </a:stretch>
        </p:blipFill>
        <p:spPr>
          <a:xfrm>
            <a:off x="263126" y="705252"/>
            <a:ext cx="5742930" cy="5114987"/>
          </a:xfrm>
          <a:prstGeom prst="rect">
            <a:avLst/>
          </a:prstGeom>
        </p:spPr>
      </p:pic>
    </p:spTree>
    <p:extLst>
      <p:ext uri="{BB962C8B-B14F-4D97-AF65-F5344CB8AC3E}">
        <p14:creationId xmlns:p14="http://schemas.microsoft.com/office/powerpoint/2010/main" val="1235949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16" y="245039"/>
            <a:ext cx="10498975" cy="1450757"/>
          </a:xfrm>
        </p:spPr>
        <p:txBody>
          <a:bodyPr/>
          <a:lstStyle/>
          <a:p>
            <a:r>
              <a:rPr lang="en-CA" dirty="0"/>
              <a:t>Understanding the Corporate Playing Field</a:t>
            </a:r>
          </a:p>
        </p:txBody>
      </p:sp>
      <p:sp>
        <p:nvSpPr>
          <p:cNvPr id="3" name="Content Placeholder 2"/>
          <p:cNvSpPr>
            <a:spLocks noGrp="1"/>
          </p:cNvSpPr>
          <p:nvPr>
            <p:ph idx="1"/>
          </p:nvPr>
        </p:nvSpPr>
        <p:spPr>
          <a:xfrm>
            <a:off x="369916" y="1578708"/>
            <a:ext cx="10785764" cy="4407877"/>
          </a:xfrm>
        </p:spPr>
        <p:txBody>
          <a:bodyPr/>
          <a:lstStyle/>
          <a:p>
            <a:pPr>
              <a:buClr>
                <a:schemeClr val="bg2">
                  <a:lumMod val="50000"/>
                </a:schemeClr>
              </a:buClr>
              <a:buFont typeface="Arial" panose="020B0604020202020204" pitchFamily="34" charset="0"/>
              <a:buChar char="•"/>
            </a:pPr>
            <a:r>
              <a:rPr lang="en-CA" dirty="0"/>
              <a:t> Switching from </a:t>
            </a:r>
            <a:r>
              <a:rPr lang="en-CA" dirty="0" err="1"/>
              <a:t>Nonprofit</a:t>
            </a:r>
            <a:r>
              <a:rPr lang="en-CA" dirty="0"/>
              <a:t> to Profit mindset.</a:t>
            </a:r>
          </a:p>
          <a:p>
            <a:pPr>
              <a:buClr>
                <a:schemeClr val="bg2">
                  <a:lumMod val="50000"/>
                </a:schemeClr>
              </a:buClr>
              <a:buFont typeface="Arial" panose="020B0604020202020204" pitchFamily="34" charset="0"/>
              <a:buChar char="•"/>
            </a:pPr>
            <a:r>
              <a:rPr lang="en-CA" dirty="0"/>
              <a:t> Selling and running a product/service vs. Running a community program.</a:t>
            </a:r>
          </a:p>
          <a:p>
            <a:pPr>
              <a:buClr>
                <a:schemeClr val="bg2">
                  <a:lumMod val="50000"/>
                </a:schemeClr>
              </a:buClr>
              <a:buFont typeface="Arial" panose="020B0604020202020204" pitchFamily="34" charset="0"/>
              <a:buChar char="•"/>
            </a:pPr>
            <a:r>
              <a:rPr lang="en-CA" dirty="0"/>
              <a:t> Finding a largely common corporate need.</a:t>
            </a:r>
          </a:p>
          <a:p>
            <a:pPr>
              <a:buClr>
                <a:schemeClr val="bg2">
                  <a:lumMod val="50000"/>
                </a:schemeClr>
              </a:buClr>
              <a:buFont typeface="Arial" panose="020B0604020202020204" pitchFamily="34" charset="0"/>
              <a:buChar char="•"/>
            </a:pPr>
            <a:r>
              <a:rPr lang="en-CA" dirty="0"/>
              <a:t> Translate LBS language in our delivery to that of the corporate world.</a:t>
            </a:r>
          </a:p>
          <a:p>
            <a:pPr>
              <a:buClr>
                <a:schemeClr val="bg2">
                  <a:lumMod val="50000"/>
                </a:schemeClr>
              </a:buClr>
              <a:buFont typeface="Arial" panose="020B0604020202020204" pitchFamily="34" charset="0"/>
              <a:buChar char="•"/>
            </a:pPr>
            <a:r>
              <a:rPr lang="en-CA" dirty="0"/>
              <a:t> Develop an impact statement.</a:t>
            </a:r>
          </a:p>
          <a:p>
            <a:pPr>
              <a:buClr>
                <a:schemeClr val="bg2">
                  <a:lumMod val="50000"/>
                </a:schemeClr>
              </a:buClr>
              <a:buFont typeface="Arial" panose="020B0604020202020204" pitchFamily="34" charset="0"/>
              <a:buChar char="•"/>
            </a:pPr>
            <a:r>
              <a:rPr lang="en-CA" dirty="0"/>
              <a:t> Start to form a delivery model to present how to make change happen.</a:t>
            </a:r>
          </a:p>
          <a:p>
            <a:pPr>
              <a:buFont typeface="Arial" panose="020B0604020202020204" pitchFamily="34" charset="0"/>
              <a:buChar char="•"/>
            </a:pPr>
            <a:endParaRPr lang="en-CA" dirty="0"/>
          </a:p>
        </p:txBody>
      </p:sp>
    </p:spTree>
    <p:extLst>
      <p:ext uri="{BB962C8B-B14F-4D97-AF65-F5344CB8AC3E}">
        <p14:creationId xmlns:p14="http://schemas.microsoft.com/office/powerpoint/2010/main" val="1927821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169" y="-180989"/>
            <a:ext cx="10058400" cy="1450757"/>
          </a:xfrm>
        </p:spPr>
        <p:txBody>
          <a:bodyPr/>
          <a:lstStyle/>
          <a:p>
            <a:r>
              <a:rPr lang="en-CA" dirty="0"/>
              <a:t>Communicating to Corporate World</a:t>
            </a:r>
          </a:p>
        </p:txBody>
      </p:sp>
      <p:pic>
        <p:nvPicPr>
          <p:cNvPr id="4" name="Content Placeholder 3"/>
          <p:cNvPicPr>
            <a:picLocks noGrp="1" noChangeAspect="1"/>
          </p:cNvPicPr>
          <p:nvPr>
            <p:ph idx="1"/>
          </p:nvPr>
        </p:nvPicPr>
        <p:blipFill>
          <a:blip r:embed="rId2"/>
          <a:stretch>
            <a:fillRect/>
          </a:stretch>
        </p:blipFill>
        <p:spPr>
          <a:xfrm>
            <a:off x="178721" y="1581226"/>
            <a:ext cx="5535648" cy="2225233"/>
          </a:xfrm>
          <a:prstGeom prst="rect">
            <a:avLst/>
          </a:prstGeom>
        </p:spPr>
      </p:pic>
      <p:pic>
        <p:nvPicPr>
          <p:cNvPr id="5" name="Picture 4"/>
          <p:cNvPicPr>
            <a:picLocks noChangeAspect="1"/>
          </p:cNvPicPr>
          <p:nvPr/>
        </p:nvPicPr>
        <p:blipFill>
          <a:blip r:embed="rId3"/>
          <a:stretch>
            <a:fillRect/>
          </a:stretch>
        </p:blipFill>
        <p:spPr>
          <a:xfrm>
            <a:off x="6201052" y="1581226"/>
            <a:ext cx="5608806" cy="2225233"/>
          </a:xfrm>
          <a:prstGeom prst="rect">
            <a:avLst/>
          </a:prstGeom>
        </p:spPr>
      </p:pic>
      <p:sp>
        <p:nvSpPr>
          <p:cNvPr id="6" name="TextBox 5"/>
          <p:cNvSpPr txBox="1"/>
          <p:nvPr/>
        </p:nvSpPr>
        <p:spPr>
          <a:xfrm>
            <a:off x="178721" y="3940223"/>
            <a:ext cx="12011891" cy="1477328"/>
          </a:xfrm>
          <a:prstGeom prst="rect">
            <a:avLst/>
          </a:prstGeom>
          <a:noFill/>
        </p:spPr>
        <p:txBody>
          <a:bodyPr wrap="square" rtlCol="0">
            <a:spAutoFit/>
          </a:bodyPr>
          <a:lstStyle/>
          <a:p>
            <a:r>
              <a:rPr lang="en-CA" dirty="0"/>
              <a:t>Whole corporate training                                                                        Individualized learning</a:t>
            </a:r>
          </a:p>
          <a:p>
            <a:r>
              <a:rPr lang="en-CA" dirty="0"/>
              <a:t>Very little attention to basic skills                                                          Basic skills assessment – CAMERA</a:t>
            </a:r>
          </a:p>
          <a:p>
            <a:r>
              <a:rPr lang="en-CA" dirty="0"/>
              <a:t>Very little attention to soft skills                                                            Soft skills assessment and inclusive training</a:t>
            </a:r>
          </a:p>
          <a:p>
            <a:r>
              <a:rPr lang="en-CA" dirty="0"/>
              <a:t>Very little barrier recognition                                                                 Early signal assessment and referrals</a:t>
            </a:r>
          </a:p>
          <a:p>
            <a:r>
              <a:rPr lang="en-CA" dirty="0"/>
              <a:t>Delivery of corporate designed materials                                            Specifically designed curriculum from adult literacy resources</a:t>
            </a:r>
          </a:p>
        </p:txBody>
      </p:sp>
    </p:spTree>
    <p:extLst>
      <p:ext uri="{BB962C8B-B14F-4D97-AF65-F5344CB8AC3E}">
        <p14:creationId xmlns:p14="http://schemas.microsoft.com/office/powerpoint/2010/main" val="1570591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49F852-42F1-4F4D-8D87-0D0F545B4475}"/>
              </a:ext>
            </a:extLst>
          </p:cNvPr>
          <p:cNvSpPr>
            <a:spLocks noGrp="1"/>
          </p:cNvSpPr>
          <p:nvPr>
            <p:ph idx="1"/>
          </p:nvPr>
        </p:nvSpPr>
        <p:spPr>
          <a:xfrm>
            <a:off x="381587" y="1409726"/>
            <a:ext cx="11741865" cy="4023360"/>
          </a:xfrm>
        </p:spPr>
        <p:txBody>
          <a:bodyPr>
            <a:normAutofit fontScale="62500" lnSpcReduction="20000"/>
          </a:bodyPr>
          <a:lstStyle/>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More engagement</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Reduction in turnover</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Employee Retention</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Developing front line employees</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Support employees to become contributing team members</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Help employees apply thinking </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Support employers discover and grow their next middle management </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Empower employees with the skills needed to become stable and independent</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Reduce risk and costly errors</a:t>
            </a:r>
          </a:p>
          <a:p>
            <a:pPr fontAlgn="base">
              <a:lnSpc>
                <a:spcPct val="150000"/>
              </a:lnSpc>
              <a:spcBef>
                <a:spcPts val="0"/>
              </a:spcBef>
              <a:spcAft>
                <a:spcPts val="0"/>
              </a:spcAft>
              <a:buClr>
                <a:srgbClr val="6666FF"/>
              </a:buClr>
              <a:buFont typeface="Arial" panose="020B0604020202020204" pitchFamily="34" charset="0"/>
              <a:buChar char="•"/>
            </a:pPr>
            <a:endParaRPr lang="en-CA" dirty="0">
              <a:solidFill>
                <a:srgbClr val="000000"/>
              </a:solidFill>
            </a:endParaRPr>
          </a:p>
          <a:p>
            <a:pPr marL="0" indent="0" algn="ctr" fontAlgn="base">
              <a:lnSpc>
                <a:spcPct val="150000"/>
              </a:lnSpc>
              <a:spcBef>
                <a:spcPts val="0"/>
              </a:spcBef>
              <a:spcAft>
                <a:spcPts val="0"/>
              </a:spcAft>
              <a:buClr>
                <a:srgbClr val="6666FF"/>
              </a:buClr>
              <a:buNone/>
            </a:pPr>
            <a:endParaRPr lang="en-CA" dirty="0">
              <a:solidFill>
                <a:srgbClr val="000000"/>
              </a:solidFill>
            </a:endParaRPr>
          </a:p>
          <a:p>
            <a:pPr marL="0" indent="0" algn="ctr" fontAlgn="base">
              <a:lnSpc>
                <a:spcPct val="150000"/>
              </a:lnSpc>
              <a:spcBef>
                <a:spcPts val="0"/>
              </a:spcBef>
              <a:spcAft>
                <a:spcPts val="0"/>
              </a:spcAft>
              <a:buClr>
                <a:srgbClr val="6666FF"/>
              </a:buClr>
              <a:buNone/>
            </a:pPr>
            <a:endParaRPr lang="en-CA" dirty="0">
              <a:solidFill>
                <a:srgbClr val="000000"/>
              </a:solidFill>
            </a:endParaRPr>
          </a:p>
          <a:p>
            <a:pPr marL="0" indent="0" fontAlgn="base">
              <a:lnSpc>
                <a:spcPct val="150000"/>
              </a:lnSpc>
              <a:spcBef>
                <a:spcPts val="0"/>
              </a:spcBef>
              <a:spcAft>
                <a:spcPts val="0"/>
              </a:spcAft>
              <a:buClr>
                <a:srgbClr val="6666FF"/>
              </a:buClr>
              <a:buNone/>
            </a:pPr>
            <a:endParaRPr lang="en-CA" dirty="0">
              <a:solidFill>
                <a:srgbClr val="000000"/>
              </a:solidFill>
            </a:endParaRPr>
          </a:p>
        </p:txBody>
      </p:sp>
      <p:cxnSp>
        <p:nvCxnSpPr>
          <p:cNvPr id="4" name="Straight Connector 3">
            <a:extLst>
              <a:ext uri="{FF2B5EF4-FFF2-40B4-BE49-F238E27FC236}">
                <a16:creationId xmlns:a16="http://schemas.microsoft.com/office/drawing/2014/main" id="{387D70DB-3D54-437A-891E-3EDF9CE3ACCC}"/>
              </a:ext>
            </a:extLst>
          </p:cNvPr>
          <p:cNvCxnSpPr/>
          <p:nvPr/>
        </p:nvCxnSpPr>
        <p:spPr>
          <a:xfrm>
            <a:off x="312543" y="115690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531672" y="-268169"/>
            <a:ext cx="10058400" cy="1450757"/>
          </a:xfrm>
        </p:spPr>
        <p:txBody>
          <a:bodyPr>
            <a:normAutofit fontScale="90000"/>
          </a:bodyPr>
          <a:lstStyle/>
          <a:p>
            <a:r>
              <a:rPr lang="en-CA" sz="3600" b="1" i="1" dirty="0">
                <a:solidFill>
                  <a:schemeClr val="tx1"/>
                </a:solidFill>
                <a:latin typeface="+mn-lt"/>
              </a:rPr>
              <a:t> </a:t>
            </a:r>
            <a:br>
              <a:rPr lang="en-CA" sz="3600" b="1" i="1" dirty="0">
                <a:solidFill>
                  <a:schemeClr val="tx1"/>
                </a:solidFill>
                <a:latin typeface="+mn-lt"/>
              </a:rPr>
            </a:br>
            <a:br>
              <a:rPr lang="en-CA" sz="3600" b="1" i="1" dirty="0">
                <a:solidFill>
                  <a:schemeClr val="tx1"/>
                </a:solidFill>
                <a:latin typeface="+mn-lt"/>
              </a:rPr>
            </a:br>
            <a:br>
              <a:rPr lang="en-CA" sz="3600" b="1" i="1" dirty="0">
                <a:solidFill>
                  <a:schemeClr val="tx1"/>
                </a:solidFill>
                <a:latin typeface="+mn-lt"/>
              </a:rPr>
            </a:br>
            <a:br>
              <a:rPr lang="en-CA" sz="3600" b="1" i="1" dirty="0">
                <a:solidFill>
                  <a:schemeClr val="tx1"/>
                </a:solidFill>
                <a:latin typeface="+mn-lt"/>
              </a:rPr>
            </a:br>
            <a:r>
              <a:rPr lang="en-CA" sz="3600" b="1" dirty="0">
                <a:solidFill>
                  <a:schemeClr val="tx1"/>
                </a:solidFill>
                <a:latin typeface="+mn-lt"/>
              </a:rPr>
              <a:t>Finding the Common Need</a:t>
            </a:r>
            <a:br>
              <a:rPr lang="en-CA" sz="3600" b="1" i="1" dirty="0">
                <a:solidFill>
                  <a:schemeClr val="tx1"/>
                </a:solidFill>
                <a:latin typeface="+mn-lt"/>
              </a:rPr>
            </a:br>
            <a:endParaRPr lang="en-CA" sz="5300" dirty="0">
              <a:solidFill>
                <a:schemeClr val="tx1"/>
              </a:solidFill>
              <a:latin typeface="+mn-lt"/>
            </a:endParaRPr>
          </a:p>
        </p:txBody>
      </p:sp>
    </p:spTree>
    <p:extLst>
      <p:ext uri="{BB962C8B-B14F-4D97-AF65-F5344CB8AC3E}">
        <p14:creationId xmlns:p14="http://schemas.microsoft.com/office/powerpoint/2010/main" val="104162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799012" y="416459"/>
            <a:ext cx="10515600" cy="9613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a:solidFill>
                  <a:srgbClr val="C00000"/>
                </a:solidFill>
              </a:rPr>
              <a:t>About Pop Up PD for Literacy Educators</a:t>
            </a:r>
            <a:endParaRPr>
              <a:solidFill>
                <a:srgbClr val="C00000"/>
              </a:solidFill>
            </a:endParaRPr>
          </a:p>
        </p:txBody>
      </p:sp>
      <p:sp>
        <p:nvSpPr>
          <p:cNvPr id="100" name="Google Shape;100;p2"/>
          <p:cNvSpPr txBox="1"/>
          <p:nvPr/>
        </p:nvSpPr>
        <p:spPr>
          <a:xfrm>
            <a:off x="799012" y="1569174"/>
            <a:ext cx="11353799" cy="37486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free webinar series developed by Ontario’s LBS Regional Networks, Sectors, &amp; the Provincial Support Organizations for Literacy</a:t>
            </a:r>
            <a:endParaRPr sz="2400" b="0" i="0" u="none" strike="noStrike" cap="none">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supports LBS practitioners with presentations on topics important to them</a:t>
            </a:r>
            <a:endParaRPr sz="2400" b="0" i="0" u="none" strike="noStrike" cap="none">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English language webinars presented for LBS practitioners annually since 2015-2016; French language transcriptions are available on COFA’s website! </a:t>
            </a:r>
            <a:endParaRPr sz="2400" b="0" i="0" u="none" strike="noStrike" cap="none">
              <a:solidFill>
                <a:schemeClr val="dk1"/>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1" i="0" u="none" strike="noStrike" cap="none">
                <a:solidFill>
                  <a:schemeClr val="dk1"/>
                </a:solidFill>
                <a:latin typeface="Calibri"/>
                <a:ea typeface="Calibri"/>
                <a:cs typeface="Calibri"/>
                <a:sym typeface="Calibri"/>
              </a:rPr>
              <a:t>all</a:t>
            </a:r>
            <a:r>
              <a:rPr lang="en-CA" sz="2400" b="0" i="0" u="none" strike="noStrike" cap="none">
                <a:solidFill>
                  <a:schemeClr val="dk1"/>
                </a:solidFill>
                <a:latin typeface="Calibri"/>
                <a:ea typeface="Calibri"/>
                <a:cs typeface="Calibri"/>
                <a:sym typeface="Calibri"/>
              </a:rPr>
              <a:t> webinar presentations, recording links &amp; transcripts here:  </a:t>
            </a:r>
            <a:endParaRPr sz="2400" b="0" i="0" u="none" strike="noStrike" cap="none">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Clr>
                <a:srgbClr val="000000"/>
              </a:buClr>
              <a:buSzPts val="2400"/>
              <a:buFont typeface="Arial"/>
              <a:buNone/>
            </a:pPr>
            <a:r>
              <a:rPr lang="en-CA" sz="2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https://e-channel.ca/practitioners/pop-pd-resources</a:t>
            </a: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webinar topic ideas welcome at:  </a:t>
            </a:r>
            <a:r>
              <a:rPr lang="en-CA"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e-channel@contactnorth.ca</a:t>
            </a:r>
            <a:r>
              <a:rPr lang="en-CA"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331" y="629392"/>
            <a:ext cx="10989606" cy="5190082"/>
          </a:xfrm>
          <a:prstGeom prst="rect">
            <a:avLst/>
          </a:prstGeom>
        </p:spPr>
      </p:pic>
    </p:spTree>
    <p:extLst>
      <p:ext uri="{BB962C8B-B14F-4D97-AF65-F5344CB8AC3E}">
        <p14:creationId xmlns:p14="http://schemas.microsoft.com/office/powerpoint/2010/main" val="1521629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195" y="291465"/>
            <a:ext cx="10355580" cy="4023360"/>
          </a:xfrm>
        </p:spPr>
        <p:txBody>
          <a:bodyPr/>
          <a:lstStyle/>
          <a:p>
            <a:pPr marL="114300" indent="0">
              <a:buNone/>
            </a:pPr>
            <a:r>
              <a:rPr lang="en-CA" sz="2400" dirty="0"/>
              <a:t>The Literacy Group has served Waterloo Region for over </a:t>
            </a:r>
            <a:r>
              <a:rPr lang="en-CA" sz="2400" b="1" dirty="0"/>
              <a:t>20 years</a:t>
            </a:r>
            <a:r>
              <a:rPr lang="en-CA" sz="2400" dirty="0"/>
              <a:t>, specializing in the </a:t>
            </a:r>
            <a:r>
              <a:rPr lang="en-CA" sz="2400" b="1" dirty="0"/>
              <a:t>individual assessment </a:t>
            </a:r>
            <a:r>
              <a:rPr lang="en-CA" sz="2400" dirty="0"/>
              <a:t>and skills upgrading of adults with a goal to </a:t>
            </a:r>
            <a:r>
              <a:rPr lang="en-CA" sz="2400" b="1" dirty="0"/>
              <a:t>improve their workplace skills.</a:t>
            </a:r>
          </a:p>
          <a:p>
            <a:pPr marL="114300" indent="0">
              <a:buNone/>
            </a:pPr>
            <a:endParaRPr lang="en-CA" sz="2400" b="1" dirty="0"/>
          </a:p>
          <a:p>
            <a:pPr marL="0" indent="0">
              <a:buNone/>
            </a:pPr>
            <a:r>
              <a:rPr lang="en-CA" sz="2400" b="1" dirty="0"/>
              <a:t>Discovering a need and suppling the creative programming</a:t>
            </a:r>
          </a:p>
          <a:p>
            <a:pPr marL="0" indent="0">
              <a:buNone/>
            </a:pPr>
            <a:r>
              <a:rPr lang="en-CA" sz="2400" b="1" dirty="0"/>
              <a:t>Communicating within a network towards a common goal</a:t>
            </a:r>
          </a:p>
          <a:p>
            <a:pPr marL="0" indent="0">
              <a:buNone/>
            </a:pPr>
            <a:r>
              <a:rPr lang="en-CA" sz="2400" b="1" dirty="0"/>
              <a:t>Providing wrap around individualized service</a:t>
            </a:r>
          </a:p>
          <a:p>
            <a:pPr marL="0" indent="0">
              <a:buNone/>
            </a:pPr>
            <a:r>
              <a:rPr lang="en-CA" sz="2400" b="1" dirty="0"/>
              <a:t>Assessing and evaluating skills</a:t>
            </a:r>
          </a:p>
          <a:p>
            <a:endParaRPr lang="en-CA" dirty="0"/>
          </a:p>
          <a:p>
            <a:endParaRPr lang="en-CA"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75825" y="2764446"/>
            <a:ext cx="3314390" cy="2393707"/>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71988" y="3819525"/>
            <a:ext cx="3248024" cy="219832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650" y="3819525"/>
            <a:ext cx="3457126" cy="1889406"/>
          </a:xfrm>
          <a:prstGeom prst="rect">
            <a:avLst/>
          </a:prstGeom>
        </p:spPr>
      </p:pic>
    </p:spTree>
    <p:extLst>
      <p:ext uri="{BB962C8B-B14F-4D97-AF65-F5344CB8AC3E}">
        <p14:creationId xmlns:p14="http://schemas.microsoft.com/office/powerpoint/2010/main" val="472203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532672" y="2311878"/>
            <a:ext cx="2406651" cy="2406651"/>
          </a:xfrm>
        </p:spPr>
      </p:pic>
      <p:cxnSp>
        <p:nvCxnSpPr>
          <p:cNvPr id="4" name="Straight Connector 3">
            <a:extLst>
              <a:ext uri="{FF2B5EF4-FFF2-40B4-BE49-F238E27FC236}">
                <a16:creationId xmlns:a16="http://schemas.microsoft.com/office/drawing/2014/main" id="{387D70DB-3D54-437A-891E-3EDF9CE3ACCC}"/>
              </a:ext>
            </a:extLst>
          </p:cNvPr>
          <p:cNvCxnSpPr/>
          <p:nvPr/>
        </p:nvCxnSpPr>
        <p:spPr>
          <a:xfrm>
            <a:off x="312543" y="115690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531672" y="-268169"/>
            <a:ext cx="10058400" cy="2406651"/>
          </a:xfrm>
        </p:spPr>
        <p:txBody>
          <a:bodyPr>
            <a:normAutofit/>
          </a:bodyPr>
          <a:lstStyle/>
          <a:p>
            <a:r>
              <a:rPr lang="en-CA" dirty="0">
                <a:latin typeface="+mn-lt"/>
              </a:rPr>
              <a:t>Successful Partners  </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62368" y="4039832"/>
            <a:ext cx="1768242" cy="17682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23697" y="381930"/>
            <a:ext cx="2755805" cy="98290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72666" y="1521308"/>
            <a:ext cx="2636029" cy="1318015"/>
          </a:xfrm>
          <a:prstGeom prst="rect">
            <a:avLst/>
          </a:prstGeom>
        </p:spPr>
      </p:pic>
      <p:sp>
        <p:nvSpPr>
          <p:cNvPr id="9" name="Rectangle 8"/>
          <p:cNvSpPr/>
          <p:nvPr/>
        </p:nvSpPr>
        <p:spPr>
          <a:xfrm>
            <a:off x="1247775" y="4396677"/>
            <a:ext cx="6096000" cy="369332"/>
          </a:xfrm>
          <a:prstGeom prst="rect">
            <a:avLst/>
          </a:prstGeom>
        </p:spPr>
        <p:txBody>
          <a:bodyPr>
            <a:spAutoFit/>
          </a:bodyPr>
          <a:lstStyle/>
          <a:p>
            <a:r>
              <a:rPr lang="en-CA" dirty="0"/>
              <a:t> </a:t>
            </a:r>
          </a:p>
        </p:txBody>
      </p:sp>
      <p:sp>
        <p:nvSpPr>
          <p:cNvPr id="3" name="Rectangle 2"/>
          <p:cNvSpPr/>
          <p:nvPr/>
        </p:nvSpPr>
        <p:spPr>
          <a:xfrm>
            <a:off x="295275" y="1763874"/>
            <a:ext cx="8001000" cy="3262432"/>
          </a:xfrm>
          <a:prstGeom prst="rect">
            <a:avLst/>
          </a:prstGeom>
        </p:spPr>
        <p:txBody>
          <a:bodyPr wrap="square">
            <a:spAutoFit/>
          </a:bodyPr>
          <a:lstStyle/>
          <a:p>
            <a:r>
              <a:rPr lang="en-CA" dirty="0"/>
              <a:t> </a:t>
            </a:r>
          </a:p>
          <a:p>
            <a:endParaRPr lang="en-CA" sz="2400" dirty="0"/>
          </a:p>
          <a:p>
            <a:r>
              <a:rPr lang="en-CA" sz="2400" i="1" dirty="0"/>
              <a:t>“The Literacy Group provided English Language instruction to our new, low-level English employees, incorporating our workplace terminology into their curriculum, helping these employees better navigate their new employment more effectively than could otherwise have been achieved.” </a:t>
            </a:r>
          </a:p>
          <a:p>
            <a:r>
              <a:rPr lang="en-CA" sz="2400" b="1" i="1" dirty="0"/>
              <a:t>                  </a:t>
            </a:r>
            <a:r>
              <a:rPr lang="en-CA" sz="2400" b="1" dirty="0"/>
              <a:t>J. Sanders. </a:t>
            </a:r>
            <a:r>
              <a:rPr lang="en-CA" sz="2400" b="1" dirty="0" err="1"/>
              <a:t>Tigercat</a:t>
            </a:r>
            <a:r>
              <a:rPr lang="en-CA" sz="2400" b="1" dirty="0"/>
              <a:t> Industries Inc.</a:t>
            </a:r>
          </a:p>
        </p:txBody>
      </p:sp>
    </p:spTree>
    <p:extLst>
      <p:ext uri="{BB962C8B-B14F-4D97-AF65-F5344CB8AC3E}">
        <p14:creationId xmlns:p14="http://schemas.microsoft.com/office/powerpoint/2010/main" val="2183014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277"/>
            <a:ext cx="11949831" cy="916489"/>
          </a:xfrm>
        </p:spPr>
        <p:txBody>
          <a:bodyPr/>
          <a:lstStyle/>
          <a:p>
            <a:r>
              <a:rPr lang="en-CA" dirty="0"/>
              <a:t>  Forming Relationships with Corporate Partners</a:t>
            </a:r>
          </a:p>
        </p:txBody>
      </p:sp>
      <p:sp>
        <p:nvSpPr>
          <p:cNvPr id="3" name="Content Placeholder 2"/>
          <p:cNvSpPr>
            <a:spLocks noGrp="1"/>
          </p:cNvSpPr>
          <p:nvPr>
            <p:ph idx="1"/>
          </p:nvPr>
        </p:nvSpPr>
        <p:spPr>
          <a:xfrm>
            <a:off x="338203" y="1158766"/>
            <a:ext cx="11486367" cy="4710329"/>
          </a:xfrm>
        </p:spPr>
        <p:txBody>
          <a:bodyPr>
            <a:noAutofit/>
          </a:bodyPr>
          <a:lstStyle/>
          <a:p>
            <a:pPr>
              <a:lnSpc>
                <a:spcPct val="107000"/>
              </a:lnSpc>
              <a:spcAft>
                <a:spcPts val="800"/>
              </a:spcAft>
              <a:buClr>
                <a:schemeClr val="bg2">
                  <a:lumMod val="50000"/>
                </a:schemeClr>
              </a:buClr>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Not a sell – it’s about conversations! - Socratic method</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Clr>
                <a:schemeClr val="bg2">
                  <a:lumMod val="50000"/>
                </a:schemeClr>
              </a:buClr>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Ask key questions</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Clr>
                <a:schemeClr val="bg2">
                  <a:lumMod val="50000"/>
                </a:schemeClr>
              </a:buClr>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Listen</a:t>
            </a:r>
            <a:r>
              <a:rPr lang="en-CA" sz="2400" dirty="0">
                <a:latin typeface="Calibri" panose="020F0502020204030204" pitchFamily="34" charset="0"/>
                <a:ea typeface="Calibri" panose="020F0502020204030204" pitchFamily="34" charset="0"/>
                <a:cs typeface="Times New Roman" panose="02020603050405020304" pitchFamily="18" charset="0"/>
              </a:rPr>
              <a:t> and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understand and target needs</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Clr>
                <a:schemeClr val="bg2">
                  <a:lumMod val="50000"/>
                </a:schemeClr>
              </a:buClr>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Use their own key phrases</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Clr>
                <a:schemeClr val="bg2">
                  <a:lumMod val="50000"/>
                </a:schemeClr>
              </a:buClr>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Use we and combining statements, “we can partner here” and “TLG can support you with that”</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Clr>
                <a:schemeClr val="bg2">
                  <a:lumMod val="50000"/>
                </a:schemeClr>
              </a:buClr>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Not a transaction business, it is relationship</a:t>
            </a:r>
            <a:r>
              <a:rPr lang="en-CA"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This is a service, not a product.</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Clr>
                <a:schemeClr val="bg2">
                  <a:lumMod val="50000"/>
                </a:schemeClr>
              </a:buClr>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The nature of training is developing a service, not a one size fits all product.</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537114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291" y="-139282"/>
            <a:ext cx="10058400" cy="2086323"/>
          </a:xfrm>
        </p:spPr>
        <p:txBody>
          <a:bodyPr/>
          <a:lstStyle/>
          <a:p>
            <a:r>
              <a:rPr lang="en-CA" dirty="0"/>
              <a:t>Questions To Ask</a:t>
            </a:r>
          </a:p>
        </p:txBody>
      </p:sp>
      <p:sp>
        <p:nvSpPr>
          <p:cNvPr id="3" name="Content Placeholder 2"/>
          <p:cNvSpPr>
            <a:spLocks noGrp="1"/>
          </p:cNvSpPr>
          <p:nvPr>
            <p:ph idx="1"/>
          </p:nvPr>
        </p:nvSpPr>
        <p:spPr>
          <a:xfrm>
            <a:off x="137786" y="1311475"/>
            <a:ext cx="12701392" cy="5012266"/>
          </a:xfrm>
        </p:spPr>
        <p:txBody>
          <a:bodyPr>
            <a:normAutofit fontScale="55000" lnSpcReduction="20000"/>
          </a:bodyPr>
          <a:lstStyle/>
          <a:p>
            <a:pPr marL="114300" indent="0">
              <a:lnSpc>
                <a:spcPct val="107000"/>
              </a:lnSpc>
              <a:spcAft>
                <a:spcPts val="800"/>
              </a:spcAft>
              <a:buNone/>
            </a:pPr>
            <a:r>
              <a:rPr lang="en-US" sz="3300" b="1" dirty="0">
                <a:solidFill>
                  <a:srgbClr val="000000"/>
                </a:solidFill>
                <a:latin typeface="Calibri" panose="020F0502020204030204" pitchFamily="34" charset="0"/>
                <a:ea typeface="Calibri" panose="020F0502020204030204" pitchFamily="34" charset="0"/>
                <a:cs typeface="Calibri" panose="020F0502020204030204" pitchFamily="34" charset="0"/>
              </a:rPr>
              <a:t>What conditions does TLG insist on for a good partnership?</a:t>
            </a:r>
            <a:endParaRPr lang="en-CA" sz="33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Can they provide paid or rewarded training time?</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Is the training location secure, accessible and not prone to being double booked? </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Is there a clear communication process with employer to trainer? </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Are the expectations of the learners managed by employer or trainer?</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Is there a clear process to deal with absences and behavioral issues? </a:t>
            </a:r>
          </a:p>
          <a:p>
            <a:pPr lvl="0">
              <a:lnSpc>
                <a:spcPct val="107000"/>
              </a:lnSpc>
              <a:spcAft>
                <a:spcPts val="80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Is training  treated like the workplace?</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Clr>
                <a:schemeClr val="bg2">
                  <a:lumMod val="50000"/>
                </a:schemeClr>
              </a:buClr>
              <a:buNone/>
            </a:pPr>
            <a:r>
              <a:rPr lang="en-US" sz="3300" b="1" dirty="0">
                <a:solidFill>
                  <a:srgbClr val="000000"/>
                </a:solidFill>
                <a:latin typeface="Calibri" panose="020F0502020204030204" pitchFamily="34" charset="0"/>
                <a:ea typeface="Calibri" panose="020F0502020204030204" pitchFamily="34" charset="0"/>
                <a:cs typeface="Calibri" panose="020F0502020204030204" pitchFamily="34" charset="0"/>
              </a:rPr>
              <a:t>Would we be a good fit?</a:t>
            </a:r>
            <a:endParaRPr lang="en-CA" sz="3300" b="1"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What is the company’s mission statement?</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How does the company treat their staff and do they have other employee programs?</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Why do they see the benefit of the training?</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981324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72" y="-529851"/>
            <a:ext cx="10058400" cy="1874097"/>
          </a:xfrm>
        </p:spPr>
        <p:txBody>
          <a:bodyPr/>
          <a:lstStyle/>
          <a:p>
            <a:br>
              <a:rPr lang="en-CA" dirty="0"/>
            </a:br>
            <a:r>
              <a:rPr lang="en-CA" dirty="0"/>
              <a:t>What We Need</a:t>
            </a:r>
          </a:p>
        </p:txBody>
      </p:sp>
      <p:sp>
        <p:nvSpPr>
          <p:cNvPr id="3" name="Content Placeholder 2"/>
          <p:cNvSpPr>
            <a:spLocks noGrp="1"/>
          </p:cNvSpPr>
          <p:nvPr>
            <p:ph idx="1"/>
          </p:nvPr>
        </p:nvSpPr>
        <p:spPr>
          <a:xfrm>
            <a:off x="275572" y="1019015"/>
            <a:ext cx="10779899" cy="4768009"/>
          </a:xfrm>
        </p:spPr>
        <p:txBody>
          <a:bodyPr>
            <a:normAutofit fontScale="25000" lnSpcReduction="20000"/>
          </a:bodyPr>
          <a:lstStyle/>
          <a:p>
            <a:pPr>
              <a:buClr>
                <a:schemeClr val="bg2">
                  <a:lumMod val="50000"/>
                </a:schemeClr>
              </a:buClr>
              <a:buFont typeface="Arial" panose="020B0604020202020204" pitchFamily="34" charset="0"/>
              <a:buChar char="•"/>
            </a:pPr>
            <a:r>
              <a:rPr lang="en-CA" sz="7200" b="1" dirty="0"/>
              <a:t>   Impact Statement</a:t>
            </a:r>
          </a:p>
          <a:p>
            <a:pPr marL="114300" indent="0">
              <a:buClr>
                <a:schemeClr val="bg2">
                  <a:lumMod val="50000"/>
                </a:schemeClr>
              </a:buClr>
              <a:buNone/>
            </a:pPr>
            <a:r>
              <a:rPr lang="en-CA" sz="7200" i="1" dirty="0"/>
              <a:t>Developing front line employees with the essential skills needed to become stable and  contributing employees.</a:t>
            </a:r>
          </a:p>
          <a:p>
            <a:pPr>
              <a:buClr>
                <a:schemeClr val="bg2">
                  <a:lumMod val="50000"/>
                </a:schemeClr>
              </a:buClr>
              <a:buFont typeface="Arial" panose="020B0604020202020204" pitchFamily="34" charset="0"/>
              <a:buChar char="•"/>
            </a:pPr>
            <a:r>
              <a:rPr lang="en-CA" sz="7200" b="1" dirty="0"/>
              <a:t>   Where to play</a:t>
            </a:r>
          </a:p>
          <a:p>
            <a:pPr marL="0" indent="0">
              <a:buClr>
                <a:schemeClr val="bg2">
                  <a:lumMod val="50000"/>
                </a:schemeClr>
              </a:buClr>
              <a:buNone/>
            </a:pPr>
            <a:r>
              <a:rPr lang="en-CA" sz="7200" dirty="0"/>
              <a:t>                  Who is the customer? </a:t>
            </a:r>
          </a:p>
          <a:p>
            <a:pPr marL="0" indent="0">
              <a:buClr>
                <a:schemeClr val="bg2">
                  <a:lumMod val="50000"/>
                </a:schemeClr>
              </a:buClr>
              <a:buNone/>
            </a:pPr>
            <a:r>
              <a:rPr lang="en-CA" sz="7200" dirty="0"/>
              <a:t>                  Size of business</a:t>
            </a:r>
          </a:p>
          <a:p>
            <a:pPr marL="0" indent="0">
              <a:buClr>
                <a:schemeClr val="bg2">
                  <a:lumMod val="50000"/>
                </a:schemeClr>
              </a:buClr>
              <a:buNone/>
            </a:pPr>
            <a:r>
              <a:rPr lang="en-CA" sz="7200" dirty="0"/>
              <a:t>                  Type of business</a:t>
            </a:r>
          </a:p>
          <a:p>
            <a:pPr marL="0" indent="0">
              <a:buClr>
                <a:schemeClr val="bg2">
                  <a:lumMod val="50000"/>
                </a:schemeClr>
              </a:buClr>
              <a:buNone/>
            </a:pPr>
            <a:r>
              <a:rPr lang="en-CA" sz="7200" dirty="0"/>
              <a:t>                  The geographic zone</a:t>
            </a:r>
          </a:p>
          <a:p>
            <a:pPr>
              <a:buClr>
                <a:schemeClr val="bg2">
                  <a:lumMod val="50000"/>
                </a:schemeClr>
              </a:buClr>
              <a:buFont typeface="Arial" panose="020B0604020202020204" pitchFamily="34" charset="0"/>
              <a:buChar char="•"/>
            </a:pPr>
            <a:r>
              <a:rPr lang="en-CA" sz="7200" dirty="0"/>
              <a:t>   </a:t>
            </a:r>
            <a:r>
              <a:rPr lang="en-CA" sz="7200" b="1" dirty="0"/>
              <a:t>Metaphor or Analogy</a:t>
            </a:r>
            <a:endParaRPr lang="en-CA" sz="7200" dirty="0"/>
          </a:p>
          <a:p>
            <a:pPr marL="0" indent="0">
              <a:buClr>
                <a:schemeClr val="bg2">
                  <a:lumMod val="50000"/>
                </a:schemeClr>
              </a:buClr>
              <a:buNone/>
            </a:pPr>
            <a:r>
              <a:rPr lang="en-CA" sz="7200" dirty="0"/>
              <a:t>              Shares messaging and communication without using terms possibly not known by others</a:t>
            </a:r>
          </a:p>
          <a:p>
            <a:pPr>
              <a:buClr>
                <a:schemeClr val="bg2">
                  <a:lumMod val="50000"/>
                </a:schemeClr>
              </a:buClr>
              <a:buFont typeface="Arial" panose="020B0604020202020204" pitchFamily="34" charset="0"/>
              <a:buChar char="•"/>
            </a:pPr>
            <a:r>
              <a:rPr lang="en-CA" sz="7200" b="1" dirty="0"/>
              <a:t>    Delivery Process</a:t>
            </a:r>
          </a:p>
          <a:p>
            <a:pPr marL="384048" lvl="2" indent="0">
              <a:buClr>
                <a:schemeClr val="bg2">
                  <a:lumMod val="50000"/>
                </a:schemeClr>
              </a:buClr>
              <a:buNone/>
            </a:pPr>
            <a:r>
              <a:rPr lang="en-CA" sz="6600" b="1" dirty="0"/>
              <a:t>	</a:t>
            </a:r>
            <a:r>
              <a:rPr lang="en-CA" sz="6600" dirty="0"/>
              <a:t>Visual logic model style</a:t>
            </a:r>
          </a:p>
          <a:p>
            <a:pPr>
              <a:buClr>
                <a:schemeClr val="bg2">
                  <a:lumMod val="50000"/>
                </a:schemeClr>
              </a:buClr>
              <a:buFont typeface="Arial" panose="020B0604020202020204" pitchFamily="34" charset="0"/>
              <a:buChar char="•"/>
            </a:pPr>
            <a:r>
              <a:rPr lang="en-CA" sz="7200" b="1" dirty="0"/>
              <a:t>    Impact of turnover</a:t>
            </a:r>
          </a:p>
          <a:p>
            <a:pPr marL="749808" lvl="4" indent="0">
              <a:buClr>
                <a:schemeClr val="bg2">
                  <a:lumMod val="50000"/>
                </a:schemeClr>
              </a:buClr>
              <a:buNone/>
            </a:pPr>
            <a:r>
              <a:rPr lang="en-CA" sz="6600" b="1" dirty="0"/>
              <a:t>    </a:t>
            </a:r>
            <a:r>
              <a:rPr lang="en-CA" sz="6600" dirty="0"/>
              <a:t>Cost of turnover and error caused by lack of skill vs. cost of training</a:t>
            </a:r>
          </a:p>
          <a:p>
            <a:pPr>
              <a:buClr>
                <a:schemeClr val="bg2">
                  <a:lumMod val="50000"/>
                </a:schemeClr>
              </a:buClr>
              <a:buFont typeface="Arial" panose="020B0604020202020204" pitchFamily="34" charset="0"/>
              <a:buChar char="•"/>
            </a:pPr>
            <a:r>
              <a:rPr lang="en-CA" sz="7200" b="1" dirty="0"/>
              <a:t>    Marketing</a:t>
            </a:r>
          </a:p>
          <a:p>
            <a:pPr marL="384048" lvl="2" indent="0">
              <a:buClr>
                <a:schemeClr val="bg2">
                  <a:lumMod val="50000"/>
                </a:schemeClr>
              </a:buClr>
              <a:buNone/>
            </a:pPr>
            <a:r>
              <a:rPr lang="en-CA" sz="6600" b="1" dirty="0"/>
              <a:t>             </a:t>
            </a:r>
            <a:r>
              <a:rPr lang="en-CA" sz="6600" dirty="0"/>
              <a:t>Success stories, pictures and quotes</a:t>
            </a:r>
          </a:p>
          <a:p>
            <a:endParaRPr lang="en-CA" dirty="0"/>
          </a:p>
          <a:p>
            <a:endParaRPr lang="en-CA" dirty="0"/>
          </a:p>
        </p:txBody>
      </p:sp>
    </p:spTree>
    <p:extLst>
      <p:ext uri="{BB962C8B-B14F-4D97-AF65-F5344CB8AC3E}">
        <p14:creationId xmlns:p14="http://schemas.microsoft.com/office/powerpoint/2010/main" val="2772141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87D70DB-3D54-437A-891E-3EDF9CE3ACCC}"/>
              </a:ext>
            </a:extLst>
          </p:cNvPr>
          <p:cNvCxnSpPr/>
          <p:nvPr/>
        </p:nvCxnSpPr>
        <p:spPr>
          <a:xfrm>
            <a:off x="312543" y="115690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531672" y="-268169"/>
            <a:ext cx="10058400" cy="2386137"/>
          </a:xfrm>
        </p:spPr>
        <p:txBody>
          <a:bodyPr>
            <a:normAutofit/>
          </a:bodyPr>
          <a:lstStyle/>
          <a:p>
            <a:r>
              <a:rPr lang="en-CA" dirty="0">
                <a:latin typeface="+mn-lt"/>
              </a:rPr>
              <a:t>Investing in Your Community</a:t>
            </a:r>
          </a:p>
        </p:txBody>
      </p:sp>
      <p:pic>
        <p:nvPicPr>
          <p:cNvPr id="9" name="Picture 8"/>
          <p:cNvPicPr>
            <a:picLocks noChangeAspect="1"/>
          </p:cNvPicPr>
          <p:nvPr/>
        </p:nvPicPr>
        <p:blipFill>
          <a:blip r:embed="rId2"/>
          <a:stretch>
            <a:fillRect/>
          </a:stretch>
        </p:blipFill>
        <p:spPr>
          <a:xfrm>
            <a:off x="0" y="1410228"/>
            <a:ext cx="5828281" cy="4627265"/>
          </a:xfrm>
          <a:prstGeom prst="rect">
            <a:avLst/>
          </a:prstGeom>
        </p:spPr>
      </p:pic>
      <p:sp>
        <p:nvSpPr>
          <p:cNvPr id="10" name="TextBox 9"/>
          <p:cNvSpPr txBox="1"/>
          <p:nvPr/>
        </p:nvSpPr>
        <p:spPr>
          <a:xfrm>
            <a:off x="5198165" y="1620078"/>
            <a:ext cx="6619461" cy="3539430"/>
          </a:xfrm>
          <a:prstGeom prst="rect">
            <a:avLst/>
          </a:prstGeom>
          <a:noFill/>
        </p:spPr>
        <p:txBody>
          <a:bodyPr wrap="square" rtlCol="0">
            <a:spAutoFit/>
          </a:bodyPr>
          <a:lstStyle/>
          <a:p>
            <a:r>
              <a:rPr lang="en-CA" dirty="0"/>
              <a:t>This program runs as a Social Enterprise format.</a:t>
            </a:r>
          </a:p>
          <a:p>
            <a:endParaRPr lang="en-CA" dirty="0"/>
          </a:p>
          <a:p>
            <a:r>
              <a:rPr lang="en-CA" dirty="0"/>
              <a:t>Funds raised with this program will directly support the FREE services that TLG runs in the community.</a:t>
            </a:r>
          </a:p>
          <a:p>
            <a:endParaRPr lang="en-CA" dirty="0"/>
          </a:p>
          <a:p>
            <a:r>
              <a:rPr lang="en-CA" dirty="0"/>
              <a:t>Partnering with us will make you a supporter of:</a:t>
            </a:r>
          </a:p>
          <a:p>
            <a:endParaRPr lang="en-CA" dirty="0"/>
          </a:p>
          <a:p>
            <a:pPr marL="742950" lvl="1" indent="-285750">
              <a:buFont typeface="Arial" panose="020B0604020202020204" pitchFamily="34" charset="0"/>
              <a:buChar char="•"/>
            </a:pPr>
            <a:r>
              <a:rPr lang="en-CA" dirty="0"/>
              <a:t>Keeping our free services open to the community</a:t>
            </a:r>
          </a:p>
          <a:p>
            <a:pPr marL="742950" lvl="1" indent="-285750">
              <a:buFont typeface="Arial" panose="020B0604020202020204" pitchFamily="34" charset="0"/>
              <a:buChar char="•"/>
            </a:pPr>
            <a:r>
              <a:rPr lang="en-CA" dirty="0"/>
              <a:t>Increasing adult skill levels in the region</a:t>
            </a:r>
          </a:p>
          <a:p>
            <a:pPr marL="742950" lvl="1" indent="-285750">
              <a:buFont typeface="Arial" panose="020B0604020202020204" pitchFamily="34" charset="0"/>
              <a:buChar char="•"/>
            </a:pPr>
            <a:r>
              <a:rPr lang="en-CA" dirty="0"/>
              <a:t>Decreasing poverty levels</a:t>
            </a:r>
          </a:p>
          <a:p>
            <a:pPr marL="742950" lvl="1" indent="-285750">
              <a:buFont typeface="Arial" panose="020B0604020202020204" pitchFamily="34" charset="0"/>
              <a:buChar char="•"/>
            </a:pPr>
            <a:r>
              <a:rPr lang="en-CA" dirty="0"/>
              <a:t>Supporting the real barriers we see on our doorsteps</a:t>
            </a:r>
          </a:p>
          <a:p>
            <a:pPr marL="742950" lvl="1" indent="-285750">
              <a:buFont typeface="Arial" panose="020B0604020202020204" pitchFamily="34" charset="0"/>
              <a:buChar char="•"/>
            </a:pPr>
            <a:r>
              <a:rPr lang="en-CA" dirty="0"/>
              <a:t>Increasing the amount of skilled labour in the hiring pool in Waterloo region.</a:t>
            </a:r>
          </a:p>
          <a:p>
            <a:pPr marL="457200" lvl="1"/>
            <a:endParaRPr lang="en-CA" dirty="0"/>
          </a:p>
          <a:p>
            <a:pPr marL="457200" lvl="1"/>
            <a:endParaRPr lang="en-CA" dirty="0"/>
          </a:p>
          <a:p>
            <a:pPr marL="457200" lvl="1"/>
            <a:endParaRPr lang="en-CA" dirty="0"/>
          </a:p>
        </p:txBody>
      </p:sp>
    </p:spTree>
    <p:extLst>
      <p:ext uri="{BB962C8B-B14F-4D97-AF65-F5344CB8AC3E}">
        <p14:creationId xmlns:p14="http://schemas.microsoft.com/office/powerpoint/2010/main" val="3380440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subTitle" idx="1"/>
          </p:nvPr>
        </p:nvSpPr>
        <p:spPr>
          <a:xfrm>
            <a:off x="2209800" y="3652843"/>
            <a:ext cx="7543800" cy="1220700"/>
          </a:xfrm>
          <a:prstGeom prst="rect">
            <a:avLst/>
          </a:prstGeom>
          <a:noFill/>
          <a:ln>
            <a:noFill/>
          </a:ln>
        </p:spPr>
        <p:txBody>
          <a:bodyPr spcFirstLastPara="1" wrap="square" lIns="91425" tIns="45700" rIns="91425" bIns="45700" anchor="t" anchorCtr="0">
            <a:normAutofit fontScale="62500" lnSpcReduction="20000"/>
          </a:bodyPr>
          <a:lstStyle/>
          <a:p>
            <a:pPr marL="0" indent="0">
              <a:spcBef>
                <a:spcPts val="0"/>
              </a:spcBef>
              <a:buSzPct val="100000"/>
            </a:pPr>
            <a:r>
              <a:rPr lang="en-US" u="sng">
                <a:solidFill>
                  <a:schemeClr val="hlink"/>
                </a:solidFill>
                <a:hlinkClick r:id="rId3"/>
              </a:rPr>
              <a:t>skillsupgradingprogram@ugconed.ca</a:t>
            </a:r>
            <a:endParaRPr/>
          </a:p>
          <a:p>
            <a:pPr marL="0" indent="0">
              <a:spcBef>
                <a:spcPts val="0"/>
              </a:spcBef>
              <a:buSzPct val="100000"/>
            </a:pPr>
            <a:endParaRPr/>
          </a:p>
          <a:p>
            <a:pPr marL="0" indent="0">
              <a:spcBef>
                <a:spcPts val="400"/>
              </a:spcBef>
              <a:buSzPct val="100000"/>
            </a:pPr>
            <a:endParaRPr/>
          </a:p>
          <a:p>
            <a:pPr marL="0" indent="0">
              <a:spcBef>
                <a:spcPts val="400"/>
              </a:spcBef>
              <a:buSzPct val="100000"/>
            </a:pPr>
            <a:r>
              <a:rPr lang="en-US"/>
              <a:t>serving learners in:</a:t>
            </a:r>
            <a:endParaRPr/>
          </a:p>
          <a:p>
            <a:pPr marL="0" indent="0">
              <a:spcBef>
                <a:spcPts val="400"/>
              </a:spcBef>
              <a:buSzPct val="100000"/>
            </a:pPr>
            <a:r>
              <a:rPr lang="en-US"/>
              <a:t> Guelph, Fergus, Drayton, Mount Forest, Dundalk, Shelburne, Orangeville as well as remotely</a:t>
            </a:r>
            <a:endParaRPr/>
          </a:p>
        </p:txBody>
      </p:sp>
      <p:sp>
        <p:nvSpPr>
          <p:cNvPr id="91" name="Google Shape;91;p13"/>
          <p:cNvSpPr txBox="1">
            <a:spLocks noGrp="1"/>
          </p:cNvSpPr>
          <p:nvPr>
            <p:ph type="ftr" idx="11"/>
          </p:nvPr>
        </p:nvSpPr>
        <p:spPr>
          <a:xfrm rot="-5400000">
            <a:off x="8808332" y="2273886"/>
            <a:ext cx="5157372" cy="11254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a:endParaRPr dirty="0"/>
          </a:p>
        </p:txBody>
      </p:sp>
      <p:pic>
        <p:nvPicPr>
          <p:cNvPr id="92" name="Google Shape;92;p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567312" y="4873544"/>
            <a:ext cx="5153350" cy="1238088"/>
          </a:xfrm>
          <a:prstGeom prst="rect">
            <a:avLst/>
          </a:prstGeom>
          <a:noFill/>
          <a:ln>
            <a:noFill/>
          </a:ln>
        </p:spPr>
      </p:pic>
      <p:pic>
        <p:nvPicPr>
          <p:cNvPr id="93" name="Google Shape;93;p1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972475" y="528801"/>
            <a:ext cx="7035300" cy="29002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ftr" idx="11"/>
          </p:nvPr>
        </p:nvSpPr>
        <p:spPr>
          <a:xfrm rot="-5400000">
            <a:off x="9110911" y="4048760"/>
            <a:ext cx="2367281" cy="365760"/>
          </a:xfrm>
          <a:prstGeom prst="rect">
            <a:avLst/>
          </a:prstGeom>
          <a:noFill/>
          <a:ln>
            <a:noFill/>
          </a:ln>
        </p:spPr>
        <p:txBody>
          <a:bodyPr spcFirstLastPara="1" wrap="square" lIns="91425" tIns="45700" rIns="91425" bIns="45700" anchor="ctr" anchorCtr="0">
            <a:noAutofit/>
          </a:bodyPr>
          <a:lstStyle/>
          <a:p>
            <a:pPr algn="l"/>
            <a:r>
              <a:rPr lang="en-US"/>
              <a:t>Funded through multiple Ontario Government Ministries</a:t>
            </a:r>
            <a:endParaRPr/>
          </a:p>
        </p:txBody>
      </p:sp>
      <p:sp>
        <p:nvSpPr>
          <p:cNvPr id="99" name="Google Shape;99;p14"/>
          <p:cNvSpPr txBox="1">
            <a:spLocks noGrp="1"/>
          </p:cNvSpPr>
          <p:nvPr>
            <p:ph type="body" idx="4294967295"/>
          </p:nvPr>
        </p:nvSpPr>
        <p:spPr>
          <a:xfrm>
            <a:off x="1524001" y="2857500"/>
            <a:ext cx="7046913" cy="3543300"/>
          </a:xfrm>
          <a:prstGeom prst="rect">
            <a:avLst/>
          </a:prstGeom>
          <a:noFill/>
          <a:ln>
            <a:noFill/>
          </a:ln>
        </p:spPr>
        <p:txBody>
          <a:bodyPr spcFirstLastPara="1" wrap="square" lIns="91425" tIns="45700" rIns="91425" bIns="45700" anchor="t" anchorCtr="0">
            <a:normAutofit/>
          </a:bodyPr>
          <a:lstStyle/>
          <a:p>
            <a:pPr marL="114300" indent="0" algn="ctr">
              <a:lnSpc>
                <a:spcPct val="80000"/>
              </a:lnSpc>
              <a:spcBef>
                <a:spcPts val="440"/>
              </a:spcBef>
              <a:buSzPts val="2200"/>
              <a:buNone/>
            </a:pPr>
            <a:r>
              <a:rPr lang="en-US" sz="2100"/>
              <a:t>St. George’s Centre for English as a Second Language</a:t>
            </a:r>
            <a:endParaRPr sz="2100"/>
          </a:p>
          <a:p>
            <a:pPr marL="0" indent="0" algn="ctr">
              <a:lnSpc>
                <a:spcPct val="80000"/>
              </a:lnSpc>
              <a:spcBef>
                <a:spcPts val="440"/>
              </a:spcBef>
              <a:buSzPts val="2200"/>
              <a:buNone/>
            </a:pPr>
            <a:r>
              <a:rPr lang="en-US" sz="2100"/>
              <a:t>Adult Day Credit Programming</a:t>
            </a:r>
            <a:endParaRPr sz="2100"/>
          </a:p>
          <a:p>
            <a:pPr marL="0" indent="0" algn="ctr">
              <a:lnSpc>
                <a:spcPct val="80000"/>
              </a:lnSpc>
              <a:spcBef>
                <a:spcPts val="440"/>
              </a:spcBef>
              <a:buSzPts val="2200"/>
              <a:buNone/>
            </a:pPr>
            <a:r>
              <a:rPr lang="en-US" sz="2100"/>
              <a:t>Night School</a:t>
            </a:r>
            <a:endParaRPr sz="2100"/>
          </a:p>
          <a:p>
            <a:pPr marL="0" indent="0" algn="ctr">
              <a:lnSpc>
                <a:spcPct val="80000"/>
              </a:lnSpc>
              <a:spcBef>
                <a:spcPts val="440"/>
              </a:spcBef>
              <a:buSzPts val="2200"/>
              <a:buNone/>
            </a:pPr>
            <a:r>
              <a:rPr lang="en-US" sz="2100"/>
              <a:t>MEI- Educational Travel Program</a:t>
            </a:r>
            <a:endParaRPr sz="2100"/>
          </a:p>
          <a:p>
            <a:pPr marL="0" indent="0" algn="ctr">
              <a:lnSpc>
                <a:spcPct val="80000"/>
              </a:lnSpc>
              <a:spcBef>
                <a:spcPts val="440"/>
              </a:spcBef>
              <a:buSzPts val="2200"/>
              <a:buNone/>
            </a:pPr>
            <a:r>
              <a:rPr lang="en-US" sz="2100"/>
              <a:t>Summer School</a:t>
            </a:r>
            <a:endParaRPr sz="2100"/>
          </a:p>
          <a:p>
            <a:pPr marL="0" indent="0" algn="ctr">
              <a:lnSpc>
                <a:spcPct val="80000"/>
              </a:lnSpc>
              <a:spcBef>
                <a:spcPts val="440"/>
              </a:spcBef>
              <a:buSzPts val="2200"/>
              <a:buNone/>
            </a:pPr>
            <a:r>
              <a:rPr lang="en-US" sz="2100"/>
              <a:t>General Interest - Fee for Service Programming</a:t>
            </a:r>
            <a:endParaRPr sz="2100"/>
          </a:p>
          <a:p>
            <a:pPr marL="0" indent="0" algn="ctr">
              <a:lnSpc>
                <a:spcPct val="80000"/>
              </a:lnSpc>
              <a:spcBef>
                <a:spcPts val="440"/>
              </a:spcBef>
              <a:buSzPts val="2200"/>
              <a:buNone/>
            </a:pPr>
            <a:r>
              <a:rPr lang="en-US" sz="2100"/>
              <a:t>Skills Upgrading Program</a:t>
            </a:r>
            <a:endParaRPr sz="2100"/>
          </a:p>
          <a:p>
            <a:pPr marL="0" indent="0" algn="ctr">
              <a:lnSpc>
                <a:spcPct val="80000"/>
              </a:lnSpc>
              <a:spcBef>
                <a:spcPts val="440"/>
              </a:spcBef>
              <a:buSzPts val="2200"/>
              <a:buNone/>
            </a:pPr>
            <a:r>
              <a:rPr lang="en-US" sz="2100"/>
              <a:t>School within a Factory/ Work and Learn Program-Adult Co-op</a:t>
            </a:r>
            <a:endParaRPr sz="2100"/>
          </a:p>
          <a:p>
            <a:pPr marL="0" indent="0" algn="ctr">
              <a:lnSpc>
                <a:spcPct val="80000"/>
              </a:lnSpc>
              <a:spcBef>
                <a:spcPts val="440"/>
              </a:spcBef>
              <a:buSzPts val="2200"/>
              <a:buNone/>
            </a:pPr>
            <a:r>
              <a:rPr lang="en-US" sz="2100"/>
              <a:t>PSW Certificate Course</a:t>
            </a:r>
            <a:endParaRPr sz="2100"/>
          </a:p>
          <a:p>
            <a:pPr marL="0" indent="0" algn="ctr">
              <a:lnSpc>
                <a:spcPct val="80000"/>
              </a:lnSpc>
              <a:spcBef>
                <a:spcPts val="440"/>
              </a:spcBef>
              <a:buSzPts val="2200"/>
              <a:buNone/>
            </a:pPr>
            <a:r>
              <a:rPr lang="en-US" sz="2100"/>
              <a:t>Serving Wellington and Dufferin Counties</a:t>
            </a:r>
            <a:endParaRPr sz="2100"/>
          </a:p>
        </p:txBody>
      </p:sp>
      <p:pic>
        <p:nvPicPr>
          <p:cNvPr id="100" name="Google Shape;100;p14"/>
          <p:cNvPicPr preferRelativeResize="0"/>
          <p:nvPr/>
        </p:nvPicPr>
        <p:blipFill rotWithShape="1">
          <a:blip r:embed="rId3">
            <a:alphaModFix/>
          </a:blip>
          <a:srcRect/>
          <a:stretch/>
        </p:blipFill>
        <p:spPr>
          <a:xfrm>
            <a:off x="1677493" y="274638"/>
            <a:ext cx="7558623" cy="180218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1981200" y="274638"/>
            <a:ext cx="7620000" cy="1143000"/>
          </a:xfrm>
          <a:prstGeom prst="rect">
            <a:avLst/>
          </a:prstGeom>
          <a:noFill/>
          <a:ln>
            <a:noFill/>
          </a:ln>
        </p:spPr>
        <p:txBody>
          <a:bodyPr spcFirstLastPara="1" wrap="square" lIns="91425" tIns="45700" rIns="91425" bIns="45700" anchor="ctr" anchorCtr="0">
            <a:noAutofit/>
          </a:bodyPr>
          <a:lstStyle/>
          <a:p>
            <a:pPr algn="ctr">
              <a:buClr>
                <a:schemeClr val="dk2"/>
              </a:buClr>
              <a:buSzPts val="4600"/>
            </a:pPr>
            <a:r>
              <a:rPr lang="en-US" sz="4100"/>
              <a:t>Skills Upgrading Learner Profile</a:t>
            </a:r>
            <a:endParaRPr sz="4100"/>
          </a:p>
        </p:txBody>
      </p:sp>
      <p:sp>
        <p:nvSpPr>
          <p:cNvPr id="106" name="Google Shape;106;p15"/>
          <p:cNvSpPr txBox="1">
            <a:spLocks noGrp="1"/>
          </p:cNvSpPr>
          <p:nvPr>
            <p:ph type="body" idx="1"/>
          </p:nvPr>
        </p:nvSpPr>
        <p:spPr>
          <a:xfrm>
            <a:off x="1981200" y="1547446"/>
            <a:ext cx="7620000" cy="3795961"/>
          </a:xfrm>
          <a:prstGeom prst="rect">
            <a:avLst/>
          </a:prstGeom>
          <a:noFill/>
          <a:ln>
            <a:noFill/>
          </a:ln>
        </p:spPr>
        <p:txBody>
          <a:bodyPr spcFirstLastPara="1" wrap="square" lIns="91425" tIns="45700" rIns="91425" bIns="45700" anchor="t" anchorCtr="0">
            <a:normAutofit/>
          </a:bodyPr>
          <a:lstStyle/>
          <a:p>
            <a:pPr marL="342900" indent="-228600">
              <a:spcBef>
                <a:spcPts val="0"/>
              </a:spcBef>
              <a:buSzPts val="2200"/>
            </a:pPr>
            <a:r>
              <a:rPr lang="en-US" b="1" dirty="0"/>
              <a:t>Pre Credit</a:t>
            </a:r>
            <a:r>
              <a:rPr lang="en-US" dirty="0"/>
              <a:t> preparation</a:t>
            </a:r>
            <a:endParaRPr dirty="0"/>
          </a:p>
          <a:p>
            <a:pPr marL="342900" indent="-228600">
              <a:spcBef>
                <a:spcPts val="440"/>
              </a:spcBef>
              <a:buSzPts val="2200"/>
            </a:pPr>
            <a:r>
              <a:rPr lang="en-US" dirty="0"/>
              <a:t>95</a:t>
            </a:r>
            <a:r>
              <a:rPr lang="en-US" b="1" dirty="0"/>
              <a:t>%</a:t>
            </a:r>
            <a:r>
              <a:rPr lang="en-US" dirty="0"/>
              <a:t> of learners working towards goals related to       </a:t>
            </a:r>
            <a:r>
              <a:rPr lang="en-US" b="1" dirty="0"/>
              <a:t>Secondary School Credit</a:t>
            </a:r>
            <a:endParaRPr dirty="0"/>
          </a:p>
          <a:p>
            <a:pPr marL="342900" indent="-228600">
              <a:spcBef>
                <a:spcPts val="440"/>
              </a:spcBef>
              <a:buSzPts val="2200"/>
            </a:pPr>
            <a:r>
              <a:rPr lang="en-US" b="1" dirty="0"/>
              <a:t>Focus</a:t>
            </a:r>
            <a:r>
              <a:rPr lang="en-US" dirty="0"/>
              <a:t> preparation for Junior PLAR assessments and senior secondary credit towards obtaining OSSD</a:t>
            </a:r>
            <a:endParaRPr dirty="0"/>
          </a:p>
          <a:p>
            <a:pPr marL="342900" indent="-203200">
              <a:spcBef>
                <a:spcPts val="440"/>
              </a:spcBef>
            </a:pPr>
            <a:r>
              <a:rPr lang="en-US" dirty="0"/>
              <a:t>Pre PSW preparation </a:t>
            </a:r>
            <a:endParaRPr dirty="0"/>
          </a:p>
          <a:p>
            <a:pPr marL="342900" indent="-88900">
              <a:spcBef>
                <a:spcPts val="440"/>
              </a:spcBef>
              <a:buSzPts val="2200"/>
              <a:buNone/>
            </a:pPr>
            <a:endParaRPr dirty="0"/>
          </a:p>
          <a:p>
            <a:pPr marL="342900" indent="-88900">
              <a:spcBef>
                <a:spcPts val="440"/>
              </a:spcBef>
              <a:buSzPts val="2200"/>
              <a:buNone/>
            </a:pPr>
            <a:endParaRPr dirty="0"/>
          </a:p>
        </p:txBody>
      </p:sp>
      <p:sp>
        <p:nvSpPr>
          <p:cNvPr id="107" name="Google Shape;107;p15"/>
          <p:cNvSpPr txBox="1">
            <a:spLocks noGrp="1"/>
          </p:cNvSpPr>
          <p:nvPr>
            <p:ph type="ftr" idx="11"/>
          </p:nvPr>
        </p:nvSpPr>
        <p:spPr>
          <a:xfrm rot="-5400000" flipH="1" flipV="1">
            <a:off x="8445956" y="3571875"/>
            <a:ext cx="187783" cy="8164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a:buClr>
                <a:schemeClr val="dk1"/>
              </a:buClr>
            </a:pPr>
            <a:endParaRPr dirty="0"/>
          </a:p>
        </p:txBody>
      </p:sp>
      <p:pic>
        <p:nvPicPr>
          <p:cNvPr id="108" name="Google Shape;108;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59793" y="4650154"/>
            <a:ext cx="2159000" cy="1143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e3a1afd9ad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a:t>Thank you and acknowledgements</a:t>
            </a:r>
            <a:endParaRPr/>
          </a:p>
        </p:txBody>
      </p:sp>
      <p:sp>
        <p:nvSpPr>
          <p:cNvPr id="143" name="Google Shape;143;ge3a1afd9ad_0_0"/>
          <p:cNvSpPr txBox="1">
            <a:spLocks noGrp="1"/>
          </p:cNvSpPr>
          <p:nvPr>
            <p:ph type="body" idx="1"/>
          </p:nvPr>
        </p:nvSpPr>
        <p:spPr>
          <a:xfrm>
            <a:off x="838200" y="1468300"/>
            <a:ext cx="10515600" cy="4708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r>
              <a:rPr lang="en-CA"/>
              <a:t>Members of the Pop Up PD for LBS Educators committee:</a:t>
            </a:r>
            <a:endParaRPr/>
          </a:p>
          <a:p>
            <a:pPr marL="0" lvl="0" indent="0" algn="l" rtl="0">
              <a:lnSpc>
                <a:spcPct val="90000"/>
              </a:lnSpc>
              <a:spcBef>
                <a:spcPts val="1000"/>
              </a:spcBef>
              <a:spcAft>
                <a:spcPts val="0"/>
              </a:spcAft>
              <a:buSzPts val="1800"/>
              <a:buNone/>
            </a:pPr>
            <a:r>
              <a:rPr lang="en-CA"/>
              <a:t>Contact North for providing technical support.</a:t>
            </a:r>
            <a:endParaRPr/>
          </a:p>
          <a:p>
            <a:pPr marL="0" lvl="0" indent="0" algn="l" rtl="0">
              <a:lnSpc>
                <a:spcPct val="90000"/>
              </a:lnSpc>
              <a:spcBef>
                <a:spcPts val="1000"/>
              </a:spcBef>
              <a:spcAft>
                <a:spcPts val="0"/>
              </a:spcAft>
              <a:buSzPts val="1800"/>
              <a:buNone/>
            </a:pPr>
            <a:r>
              <a:rPr lang="en-CA"/>
              <a:t>Deaf Literacy Initiative for providing ASL interpretation.</a:t>
            </a:r>
            <a:endParaRPr/>
          </a:p>
          <a:p>
            <a:pPr marL="0" lvl="0" indent="0" algn="l" rtl="0">
              <a:lnSpc>
                <a:spcPct val="90000"/>
              </a:lnSpc>
              <a:spcBef>
                <a:spcPts val="1000"/>
              </a:spcBef>
              <a:spcAft>
                <a:spcPts val="0"/>
              </a:spcAft>
              <a:buSzPts val="1800"/>
              <a:buNone/>
            </a:pPr>
            <a:r>
              <a:rPr lang="en-CA"/>
              <a:t>COFA for translating the webinar for the Francophone agencies.</a:t>
            </a:r>
            <a:endParaRPr/>
          </a:p>
          <a:p>
            <a:pPr marL="0" lvl="0" indent="0" algn="l" rtl="0">
              <a:lnSpc>
                <a:spcPct val="90000"/>
              </a:lnSpc>
              <a:spcBef>
                <a:spcPts val="1000"/>
              </a:spcBef>
              <a:spcAft>
                <a:spcPts val="0"/>
              </a:spcAft>
              <a:buSzPts val="1800"/>
              <a:buNone/>
            </a:pPr>
            <a:r>
              <a:rPr lang="en-CA"/>
              <a:t>And</a:t>
            </a:r>
            <a:endParaRPr/>
          </a:p>
          <a:p>
            <a:pPr marL="0" lvl="0" indent="0" algn="l" rtl="0">
              <a:lnSpc>
                <a:spcPct val="90000"/>
              </a:lnSpc>
              <a:spcBef>
                <a:spcPts val="1000"/>
              </a:spcBef>
              <a:spcAft>
                <a:spcPts val="0"/>
              </a:spcAft>
              <a:buSzPts val="1800"/>
              <a:buNone/>
            </a:pPr>
            <a:r>
              <a:rPr lang="en-CA"/>
              <a:t>Adult Education Association (ABEA), College Sector Committee (CSC), Literacy Link Niagara (LLN), Literacy Link South Central (LLSC), Literacy Northwest (LNW), QUILL Learning Network, Tri-County Literacy Network (TCLN).</a:t>
            </a:r>
            <a:endParaRPr/>
          </a:p>
          <a:p>
            <a:pPr marL="0" lvl="0" indent="0" algn="l" rtl="0">
              <a:lnSpc>
                <a:spcPct val="90000"/>
              </a:lnSpc>
              <a:spcBef>
                <a:spcPts val="1000"/>
              </a:spcBef>
              <a:spcAft>
                <a:spcPts val="0"/>
              </a:spcAft>
              <a:buSzPts val="1800"/>
              <a:buNone/>
            </a:pPr>
            <a:r>
              <a:rPr lang="en-CA"/>
              <a:t> </a:t>
            </a:r>
            <a:endParaRPr/>
          </a:p>
        </p:txBody>
      </p:sp>
    </p:spTree>
    <p:extLst>
      <p:ext uri="{BB962C8B-B14F-4D97-AF65-F5344CB8AC3E}">
        <p14:creationId xmlns:p14="http://schemas.microsoft.com/office/powerpoint/2010/main" val="2788501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1981200" y="274638"/>
            <a:ext cx="7620000" cy="1143000"/>
          </a:xfrm>
          <a:prstGeom prst="rect">
            <a:avLst/>
          </a:prstGeom>
          <a:noFill/>
          <a:ln>
            <a:noFill/>
          </a:ln>
        </p:spPr>
        <p:txBody>
          <a:bodyPr spcFirstLastPara="1" wrap="square" lIns="91425" tIns="45700" rIns="91425" bIns="45700" anchor="ctr" anchorCtr="0">
            <a:noAutofit/>
          </a:bodyPr>
          <a:lstStyle/>
          <a:p>
            <a:pPr algn="ctr">
              <a:buClr>
                <a:schemeClr val="dk2"/>
              </a:buClr>
              <a:buSzPts val="4600"/>
            </a:pPr>
            <a:r>
              <a:rPr lang="en-US"/>
              <a:t>Integration of Programming</a:t>
            </a:r>
            <a:endParaRPr/>
          </a:p>
        </p:txBody>
      </p:sp>
      <p:sp>
        <p:nvSpPr>
          <p:cNvPr id="114" name="Google Shape;114;p16"/>
          <p:cNvSpPr txBox="1">
            <a:spLocks noGrp="1"/>
          </p:cNvSpPr>
          <p:nvPr>
            <p:ph type="body" idx="1"/>
          </p:nvPr>
        </p:nvSpPr>
        <p:spPr>
          <a:xfrm>
            <a:off x="1981200" y="1600200"/>
            <a:ext cx="7793096" cy="3254022"/>
          </a:xfrm>
          <a:prstGeom prst="rect">
            <a:avLst/>
          </a:prstGeom>
          <a:noFill/>
          <a:ln>
            <a:noFill/>
          </a:ln>
        </p:spPr>
        <p:txBody>
          <a:bodyPr spcFirstLastPara="1" wrap="square" lIns="91425" tIns="45700" rIns="91425" bIns="45700" anchor="t" anchorCtr="0">
            <a:normAutofit fontScale="92500" lnSpcReduction="10000"/>
          </a:bodyPr>
          <a:lstStyle/>
          <a:p>
            <a:pPr marL="342900" indent="-228600">
              <a:spcBef>
                <a:spcPts val="0"/>
              </a:spcBef>
              <a:buSzPts val="2200"/>
            </a:pPr>
            <a:r>
              <a:rPr lang="en-US" dirty="0"/>
              <a:t>Learners transitioning from one program to another within Continuing Education regularly</a:t>
            </a:r>
            <a:endParaRPr dirty="0"/>
          </a:p>
          <a:p>
            <a:pPr marL="342900" indent="-228600">
              <a:spcBef>
                <a:spcPts val="440"/>
              </a:spcBef>
              <a:buSzPts val="2200"/>
            </a:pPr>
            <a:r>
              <a:rPr lang="en-US" dirty="0"/>
              <a:t>ESL into SUP into Credit</a:t>
            </a:r>
            <a:endParaRPr dirty="0"/>
          </a:p>
          <a:p>
            <a:pPr marL="342900" indent="-88900">
              <a:spcBef>
                <a:spcPts val="440"/>
              </a:spcBef>
              <a:buSzPts val="2200"/>
              <a:buNone/>
            </a:pPr>
            <a:endParaRPr dirty="0"/>
          </a:p>
          <a:p>
            <a:pPr marL="342900" indent="-88900">
              <a:spcBef>
                <a:spcPts val="440"/>
              </a:spcBef>
              <a:buSzPts val="2200"/>
              <a:buNone/>
            </a:pPr>
            <a:endParaRPr dirty="0"/>
          </a:p>
          <a:p>
            <a:pPr marL="342900" indent="-88900">
              <a:spcBef>
                <a:spcPts val="440"/>
              </a:spcBef>
              <a:buSzPts val="2200"/>
              <a:buNone/>
            </a:pPr>
            <a:r>
              <a:rPr lang="en-US" dirty="0"/>
              <a:t>Credits can be delivered multiple ways, day credit, correspondence, </a:t>
            </a:r>
            <a:r>
              <a:rPr lang="en-US" dirty="0" err="1"/>
              <a:t>elearning</a:t>
            </a:r>
            <a:r>
              <a:rPr lang="en-US" dirty="0"/>
              <a:t>, night </a:t>
            </a:r>
            <a:r>
              <a:rPr lang="en-US" dirty="0" err="1"/>
              <a:t>school,summer</a:t>
            </a:r>
            <a:r>
              <a:rPr lang="en-US" dirty="0"/>
              <a:t> school, adult co-op through the Work and Learn Program</a:t>
            </a:r>
            <a:endParaRPr dirty="0"/>
          </a:p>
          <a:p>
            <a:pPr marL="342900" indent="-88900">
              <a:spcBef>
                <a:spcPts val="440"/>
              </a:spcBef>
              <a:buSzPts val="2200"/>
              <a:buNone/>
            </a:pPr>
            <a:endParaRPr dirty="0"/>
          </a:p>
          <a:p>
            <a:pPr marL="342900" indent="-88900">
              <a:spcBef>
                <a:spcPts val="440"/>
              </a:spcBef>
              <a:buSzPts val="2200"/>
              <a:buNone/>
            </a:pPr>
            <a:endParaRPr dirty="0"/>
          </a:p>
        </p:txBody>
      </p:sp>
      <p:sp>
        <p:nvSpPr>
          <p:cNvPr id="115" name="Google Shape;115;p16"/>
          <p:cNvSpPr txBox="1">
            <a:spLocks noGrp="1"/>
          </p:cNvSpPr>
          <p:nvPr>
            <p:ph type="ftr" idx="11"/>
          </p:nvPr>
        </p:nvSpPr>
        <p:spPr>
          <a:xfrm rot="-5400000">
            <a:off x="8563759" y="4440791"/>
            <a:ext cx="146958" cy="9913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a:endParaRPr dirty="0"/>
          </a:p>
        </p:txBody>
      </p:sp>
      <p:pic>
        <p:nvPicPr>
          <p:cNvPr id="116" name="Google Shape;116;p16"/>
          <p:cNvPicPr preferRelativeResize="0"/>
          <p:nvPr/>
        </p:nvPicPr>
        <p:blipFill rotWithShape="1">
          <a:blip r:embed="rId3">
            <a:alphaModFix/>
          </a:blip>
          <a:srcRect/>
          <a:stretch/>
        </p:blipFill>
        <p:spPr>
          <a:xfrm>
            <a:off x="7691312" y="4854223"/>
            <a:ext cx="2159000" cy="1116732"/>
          </a:xfrm>
          <a:prstGeom prst="rect">
            <a:avLst/>
          </a:prstGeom>
          <a:noFill/>
          <a:ln>
            <a:noFill/>
          </a:ln>
        </p:spPr>
      </p:pic>
      <p:pic>
        <p:nvPicPr>
          <p:cNvPr id="117" name="Google Shape;117;p1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474733" y="5036785"/>
            <a:ext cx="3732869" cy="105921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1981200" y="128099"/>
            <a:ext cx="7620000" cy="994387"/>
          </a:xfrm>
          <a:prstGeom prst="rect">
            <a:avLst/>
          </a:prstGeom>
          <a:noFill/>
          <a:ln>
            <a:noFill/>
          </a:ln>
        </p:spPr>
        <p:txBody>
          <a:bodyPr spcFirstLastPara="1" wrap="square" lIns="91425" tIns="45700" rIns="91425" bIns="45700" anchor="ctr" anchorCtr="0">
            <a:noAutofit/>
          </a:bodyPr>
          <a:lstStyle/>
          <a:p>
            <a:pPr>
              <a:buClr>
                <a:schemeClr val="dk2"/>
              </a:buClr>
              <a:buSzPts val="4600"/>
            </a:pPr>
            <a:r>
              <a:rPr lang="en-US" dirty="0"/>
              <a:t>SWAF</a:t>
            </a:r>
            <a:endParaRPr dirty="0"/>
          </a:p>
        </p:txBody>
      </p:sp>
      <p:sp>
        <p:nvSpPr>
          <p:cNvPr id="123" name="Google Shape;123;p17"/>
          <p:cNvSpPr txBox="1">
            <a:spLocks noGrp="1"/>
          </p:cNvSpPr>
          <p:nvPr>
            <p:ph type="body" idx="1"/>
          </p:nvPr>
        </p:nvSpPr>
        <p:spPr>
          <a:xfrm>
            <a:off x="2352150" y="1101969"/>
            <a:ext cx="7620000" cy="4743939"/>
          </a:xfrm>
          <a:prstGeom prst="rect">
            <a:avLst/>
          </a:prstGeom>
          <a:noFill/>
          <a:ln>
            <a:noFill/>
          </a:ln>
        </p:spPr>
        <p:txBody>
          <a:bodyPr spcFirstLastPara="1" wrap="square" lIns="91425" tIns="45700" rIns="91425" bIns="45700" anchor="t" anchorCtr="0">
            <a:normAutofit/>
          </a:bodyPr>
          <a:lstStyle/>
          <a:p>
            <a:pPr marL="342900" indent="-228600">
              <a:spcBef>
                <a:spcPts val="0"/>
              </a:spcBef>
              <a:buSzPts val="2200"/>
            </a:pPr>
            <a:r>
              <a:rPr lang="en-US" dirty="0"/>
              <a:t>School Within a Factory started in 2015 with a partnership with Linamar Corporation</a:t>
            </a:r>
            <a:endParaRPr dirty="0"/>
          </a:p>
          <a:p>
            <a:pPr marL="342900" indent="-203200">
              <a:spcBef>
                <a:spcPts val="0"/>
              </a:spcBef>
            </a:pPr>
            <a:r>
              <a:rPr lang="en-US" dirty="0"/>
              <a:t>Over 300 learners served through SWAF</a:t>
            </a:r>
            <a:endParaRPr dirty="0"/>
          </a:p>
          <a:p>
            <a:pPr marL="342900" indent="-228600">
              <a:spcBef>
                <a:spcPts val="440"/>
              </a:spcBef>
              <a:buSzPts val="2200"/>
            </a:pPr>
            <a:r>
              <a:rPr lang="en-US" dirty="0"/>
              <a:t>Employer Partners at year 5:</a:t>
            </a:r>
            <a:endParaRPr dirty="0"/>
          </a:p>
          <a:p>
            <a:pPr marL="342900" indent="0">
              <a:spcBef>
                <a:spcPts val="440"/>
              </a:spcBef>
              <a:buNone/>
            </a:pPr>
            <a:r>
              <a:rPr lang="en-US" sz="1150" dirty="0">
                <a:solidFill>
                  <a:srgbClr val="555555"/>
                </a:solidFill>
                <a:highlight>
                  <a:srgbClr val="FFFFFF"/>
                </a:highlight>
                <a:latin typeface="Arial"/>
                <a:ea typeface="Arial"/>
                <a:cs typeface="Arial"/>
                <a:sym typeface="Arial"/>
              </a:rPr>
              <a:t>In </a:t>
            </a:r>
            <a:r>
              <a:rPr lang="en-US" sz="1150" dirty="0">
                <a:solidFill>
                  <a:srgbClr val="555555"/>
                </a:solidFill>
                <a:latin typeface="Arial"/>
                <a:ea typeface="Arial"/>
                <a:cs typeface="Arial"/>
                <a:sym typeface="Arial"/>
              </a:rPr>
              <a:t>Guelph</a:t>
            </a:r>
            <a:r>
              <a:rPr lang="en-US" sz="1150" dirty="0">
                <a:solidFill>
                  <a:srgbClr val="555555"/>
                </a:solidFill>
                <a:highlight>
                  <a:srgbClr val="FFFFFF"/>
                </a:highlight>
                <a:latin typeface="Arial"/>
                <a:ea typeface="Arial"/>
                <a:cs typeface="Arial"/>
                <a:sym typeface="Arial"/>
              </a:rPr>
              <a:t>, SWAF partnered with Linamar Corporation, DENSO Manufacturing, Poly-Nova Technologies, Cascades Containerboard Packaging-Bird and Lovett Signs, as well as other smaller employers working in </a:t>
            </a:r>
            <a:r>
              <a:rPr lang="en-US" sz="1150" dirty="0" err="1">
                <a:solidFill>
                  <a:srgbClr val="555555"/>
                </a:solidFill>
                <a:highlight>
                  <a:srgbClr val="FFFFFF"/>
                </a:highlight>
                <a:latin typeface="Arial"/>
                <a:ea typeface="Arial"/>
                <a:cs typeface="Arial"/>
                <a:sym typeface="Arial"/>
              </a:rPr>
              <a:t>neighbouring</a:t>
            </a:r>
            <a:r>
              <a:rPr lang="en-US" sz="1150" dirty="0">
                <a:solidFill>
                  <a:srgbClr val="555555"/>
                </a:solidFill>
                <a:highlight>
                  <a:srgbClr val="FFFFFF"/>
                </a:highlight>
                <a:latin typeface="Arial"/>
                <a:ea typeface="Arial"/>
                <a:cs typeface="Arial"/>
                <a:sym typeface="Arial"/>
              </a:rPr>
              <a:t> facilities. In </a:t>
            </a:r>
            <a:r>
              <a:rPr lang="en-US" sz="1150" dirty="0">
                <a:solidFill>
                  <a:srgbClr val="555555"/>
                </a:solidFill>
                <a:latin typeface="Arial"/>
                <a:ea typeface="Arial"/>
                <a:cs typeface="Arial"/>
                <a:sym typeface="Arial"/>
              </a:rPr>
              <a:t>North Wellington</a:t>
            </a:r>
            <a:r>
              <a:rPr lang="en-US" sz="1150" dirty="0">
                <a:solidFill>
                  <a:srgbClr val="555555"/>
                </a:solidFill>
                <a:highlight>
                  <a:srgbClr val="FFFFFF"/>
                </a:highlight>
                <a:latin typeface="Arial"/>
                <a:ea typeface="Arial"/>
                <a:cs typeface="Arial"/>
                <a:sym typeface="Arial"/>
              </a:rPr>
              <a:t> (Arthur, Mount Forest, Palmerston), SWAF partnered with </a:t>
            </a:r>
            <a:r>
              <a:rPr lang="en-US" sz="1150" dirty="0" err="1">
                <a:solidFill>
                  <a:srgbClr val="555555"/>
                </a:solidFill>
                <a:highlight>
                  <a:srgbClr val="FFFFFF"/>
                </a:highlight>
                <a:latin typeface="Arial"/>
                <a:ea typeface="Arial"/>
                <a:cs typeface="Arial"/>
                <a:sym typeface="Arial"/>
              </a:rPr>
              <a:t>Musashi</a:t>
            </a:r>
            <a:r>
              <a:rPr lang="en-US" sz="1150" dirty="0">
                <a:solidFill>
                  <a:srgbClr val="555555"/>
                </a:solidFill>
                <a:highlight>
                  <a:srgbClr val="FFFFFF"/>
                </a:highlight>
                <a:latin typeface="Arial"/>
                <a:ea typeface="Arial"/>
                <a:cs typeface="Arial"/>
                <a:sym typeface="Arial"/>
              </a:rPr>
              <a:t> Auto Parts Inc., Dana Incorporated, TG Minto Corporation, Viking </a:t>
            </a:r>
            <a:r>
              <a:rPr lang="en-US" sz="1150" dirty="0" err="1">
                <a:solidFill>
                  <a:srgbClr val="555555"/>
                </a:solidFill>
                <a:highlight>
                  <a:srgbClr val="FFFFFF"/>
                </a:highlight>
                <a:latin typeface="Arial"/>
                <a:ea typeface="Arial"/>
                <a:cs typeface="Arial"/>
                <a:sym typeface="Arial"/>
              </a:rPr>
              <a:t>Cives</a:t>
            </a:r>
            <a:r>
              <a:rPr lang="en-US" sz="1150" dirty="0">
                <a:solidFill>
                  <a:srgbClr val="555555"/>
                </a:solidFill>
                <a:highlight>
                  <a:srgbClr val="FFFFFF"/>
                </a:highlight>
                <a:latin typeface="Arial"/>
                <a:ea typeface="Arial"/>
                <a:cs typeface="Arial"/>
                <a:sym typeface="Arial"/>
              </a:rPr>
              <a:t> and Golden Valley Farms Inc. In </a:t>
            </a:r>
            <a:r>
              <a:rPr lang="en-US" sz="1150" dirty="0">
                <a:solidFill>
                  <a:srgbClr val="555555"/>
                </a:solidFill>
                <a:latin typeface="Arial"/>
                <a:ea typeface="Arial"/>
                <a:cs typeface="Arial"/>
                <a:sym typeface="Arial"/>
              </a:rPr>
              <a:t>Dufferin</a:t>
            </a:r>
            <a:r>
              <a:rPr lang="en-US" sz="1150" dirty="0">
                <a:solidFill>
                  <a:srgbClr val="555555"/>
                </a:solidFill>
                <a:highlight>
                  <a:srgbClr val="FFFFFF"/>
                </a:highlight>
                <a:latin typeface="Arial"/>
                <a:ea typeface="Arial"/>
                <a:cs typeface="Arial"/>
                <a:sym typeface="Arial"/>
              </a:rPr>
              <a:t>, SWAF partnered with KTH Shelburne Manufacturing Inc.</a:t>
            </a:r>
            <a:endParaRPr sz="1150" dirty="0">
              <a:solidFill>
                <a:srgbClr val="555555"/>
              </a:solidFill>
              <a:highlight>
                <a:srgbClr val="FFFFFF"/>
              </a:highlight>
              <a:latin typeface="Arial"/>
              <a:ea typeface="Arial"/>
              <a:cs typeface="Arial"/>
              <a:sym typeface="Arial"/>
            </a:endParaRPr>
          </a:p>
          <a:p>
            <a:pPr marL="342900" indent="0">
              <a:spcBef>
                <a:spcPts val="440"/>
              </a:spcBef>
              <a:buNone/>
            </a:pPr>
            <a:endParaRPr sz="1150" dirty="0">
              <a:solidFill>
                <a:srgbClr val="555555"/>
              </a:solidFill>
              <a:highlight>
                <a:srgbClr val="FFFFFF"/>
              </a:highlight>
              <a:latin typeface="Arial"/>
              <a:ea typeface="Arial"/>
              <a:cs typeface="Arial"/>
              <a:sym typeface="Arial"/>
            </a:endParaRPr>
          </a:p>
          <a:p>
            <a:pPr marL="342900" indent="0">
              <a:spcBef>
                <a:spcPts val="440"/>
              </a:spcBef>
              <a:buNone/>
            </a:pPr>
            <a:endParaRPr sz="1150" dirty="0">
              <a:solidFill>
                <a:srgbClr val="555555"/>
              </a:solidFill>
              <a:highlight>
                <a:srgbClr val="FFFFFF"/>
              </a:highlight>
              <a:latin typeface="Arial"/>
              <a:ea typeface="Arial"/>
              <a:cs typeface="Arial"/>
              <a:sym typeface="Arial"/>
            </a:endParaRPr>
          </a:p>
          <a:p>
            <a:pPr marL="342900" indent="-88900">
              <a:spcBef>
                <a:spcPts val="440"/>
              </a:spcBef>
              <a:buSzPts val="2200"/>
              <a:buNone/>
            </a:pPr>
            <a:endParaRPr dirty="0"/>
          </a:p>
        </p:txBody>
      </p:sp>
      <p:sp>
        <p:nvSpPr>
          <p:cNvPr id="124" name="Google Shape;124;p17"/>
          <p:cNvSpPr txBox="1">
            <a:spLocks noGrp="1"/>
          </p:cNvSpPr>
          <p:nvPr>
            <p:ph type="ftr" idx="11"/>
          </p:nvPr>
        </p:nvSpPr>
        <p:spPr>
          <a:xfrm rot="-5400000" flipV="1">
            <a:off x="8507189" y="4008663"/>
            <a:ext cx="45719" cy="457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a:buClr>
                <a:schemeClr val="dk1"/>
              </a:buClr>
            </a:pPr>
            <a:endParaRPr/>
          </a:p>
        </p:txBody>
      </p:sp>
      <p:pic>
        <p:nvPicPr>
          <p:cNvPr id="125" name="Google Shape;125;p17"/>
          <p:cNvPicPr preferRelativeResize="0"/>
          <p:nvPr/>
        </p:nvPicPr>
        <p:blipFill>
          <a:blip r:embed="rId3">
            <a:alphaModFix/>
          </a:blip>
          <a:stretch>
            <a:fillRect/>
          </a:stretch>
        </p:blipFill>
        <p:spPr>
          <a:xfrm>
            <a:off x="2627775" y="3626338"/>
            <a:ext cx="6566276" cy="1289539"/>
          </a:xfrm>
          <a:prstGeom prst="rect">
            <a:avLst/>
          </a:prstGeom>
          <a:noFill/>
          <a:ln>
            <a:noFill/>
          </a:ln>
        </p:spPr>
      </p:pic>
      <p:pic>
        <p:nvPicPr>
          <p:cNvPr id="126" name="Google Shape;126;p17"/>
          <p:cNvPicPr preferRelativeResize="0"/>
          <p:nvPr/>
        </p:nvPicPr>
        <p:blipFill>
          <a:blip r:embed="rId4">
            <a:alphaModFix/>
          </a:blip>
          <a:stretch>
            <a:fillRect/>
          </a:stretch>
        </p:blipFill>
        <p:spPr>
          <a:xfrm>
            <a:off x="2549451" y="5072627"/>
            <a:ext cx="7008251" cy="99438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1981200" y="274638"/>
            <a:ext cx="7620000" cy="1143000"/>
          </a:xfrm>
          <a:prstGeom prst="rect">
            <a:avLst/>
          </a:prstGeom>
          <a:noFill/>
          <a:ln>
            <a:noFill/>
          </a:ln>
        </p:spPr>
        <p:txBody>
          <a:bodyPr spcFirstLastPara="1" wrap="square" lIns="91425" tIns="45700" rIns="91425" bIns="45700" anchor="ctr" anchorCtr="0">
            <a:noAutofit/>
          </a:bodyPr>
          <a:lstStyle/>
          <a:p>
            <a:pPr algn="ctr">
              <a:buClr>
                <a:schemeClr val="dk2"/>
              </a:buClr>
              <a:buSzPts val="4600"/>
            </a:pPr>
            <a:r>
              <a:rPr lang="en-US"/>
              <a:t>Pre COVID- SWAF</a:t>
            </a:r>
            <a:endParaRPr/>
          </a:p>
        </p:txBody>
      </p:sp>
      <p:sp>
        <p:nvSpPr>
          <p:cNvPr id="132" name="Google Shape;132;p18"/>
          <p:cNvSpPr txBox="1">
            <a:spLocks noGrp="1"/>
          </p:cNvSpPr>
          <p:nvPr>
            <p:ph type="body" idx="1"/>
          </p:nvPr>
        </p:nvSpPr>
        <p:spPr>
          <a:xfrm>
            <a:off x="1981200" y="1600200"/>
            <a:ext cx="7620000" cy="4800600"/>
          </a:xfrm>
          <a:prstGeom prst="rect">
            <a:avLst/>
          </a:prstGeom>
          <a:noFill/>
          <a:ln>
            <a:noFill/>
          </a:ln>
        </p:spPr>
        <p:txBody>
          <a:bodyPr spcFirstLastPara="1" wrap="square" lIns="91425" tIns="45700" rIns="91425" bIns="45700" anchor="t" anchorCtr="0">
            <a:normAutofit/>
          </a:bodyPr>
          <a:lstStyle/>
          <a:p>
            <a:pPr marL="0" lvl="1" indent="0">
              <a:spcBef>
                <a:spcPts val="400"/>
              </a:spcBef>
              <a:buSzPts val="2000"/>
              <a:buNone/>
            </a:pPr>
            <a:endParaRPr sz="2200"/>
          </a:p>
          <a:p>
            <a:pPr marL="0" lvl="1" indent="0">
              <a:spcBef>
                <a:spcPts val="400"/>
              </a:spcBef>
              <a:buSzPts val="2000"/>
              <a:buNone/>
            </a:pPr>
            <a:endParaRPr sz="2200"/>
          </a:p>
          <a:p>
            <a:pPr marL="0" lvl="1" indent="0">
              <a:spcBef>
                <a:spcPts val="400"/>
              </a:spcBef>
              <a:buSzPts val="2000"/>
              <a:buNone/>
            </a:pPr>
            <a:endParaRPr sz="2200"/>
          </a:p>
          <a:p>
            <a:pPr marL="342900" indent="-88900">
              <a:spcBef>
                <a:spcPts val="440"/>
              </a:spcBef>
              <a:buSzPts val="2200"/>
              <a:buNone/>
            </a:pPr>
            <a:endParaRPr/>
          </a:p>
          <a:p>
            <a:pPr marL="114300" indent="0">
              <a:spcBef>
                <a:spcPts val="440"/>
              </a:spcBef>
              <a:buSzPts val="2200"/>
              <a:buNone/>
            </a:pPr>
            <a:endParaRPr/>
          </a:p>
          <a:p>
            <a:pPr marL="411480" lvl="1" indent="0">
              <a:spcBef>
                <a:spcPts val="400"/>
              </a:spcBef>
              <a:buSzPts val="2000"/>
              <a:buNone/>
            </a:pPr>
            <a:endParaRPr/>
          </a:p>
        </p:txBody>
      </p:sp>
      <p:sp>
        <p:nvSpPr>
          <p:cNvPr id="133" name="Google Shape;133;p18"/>
          <p:cNvSpPr txBox="1">
            <a:spLocks noGrp="1"/>
          </p:cNvSpPr>
          <p:nvPr>
            <p:ph type="ftr" idx="11"/>
          </p:nvPr>
        </p:nvSpPr>
        <p:spPr>
          <a:xfrm rot="-5400000" flipH="1">
            <a:off x="8571343" y="2936965"/>
            <a:ext cx="45719" cy="457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a:buClr>
                <a:schemeClr val="dk1"/>
              </a:buClr>
            </a:pPr>
            <a:endParaRPr dirty="0"/>
          </a:p>
        </p:txBody>
      </p:sp>
      <p:pic>
        <p:nvPicPr>
          <p:cNvPr id="134" name="Google Shape;134;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31100" y="1219201"/>
            <a:ext cx="4365324" cy="3776764"/>
          </a:xfrm>
          <a:prstGeom prst="rect">
            <a:avLst/>
          </a:prstGeom>
          <a:noFill/>
          <a:ln>
            <a:noFill/>
          </a:ln>
        </p:spPr>
      </p:pic>
      <p:pic>
        <p:nvPicPr>
          <p:cNvPr id="135" name="Google Shape;135;p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199521" y="5064370"/>
            <a:ext cx="4192526" cy="102381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1981200" y="274638"/>
            <a:ext cx="7620000" cy="1143000"/>
          </a:xfrm>
          <a:prstGeom prst="rect">
            <a:avLst/>
          </a:prstGeom>
          <a:noFill/>
          <a:ln>
            <a:noFill/>
          </a:ln>
        </p:spPr>
        <p:txBody>
          <a:bodyPr spcFirstLastPara="1" wrap="square" lIns="91425" tIns="45700" rIns="91425" bIns="45700" anchor="ctr" anchorCtr="0">
            <a:noAutofit/>
          </a:bodyPr>
          <a:lstStyle/>
          <a:p>
            <a:pPr>
              <a:buClr>
                <a:schemeClr val="dk2"/>
              </a:buClr>
              <a:buSzPts val="4600"/>
            </a:pPr>
            <a:r>
              <a:rPr lang="en-US" sz="3700"/>
              <a:t>2021-2022 Work and Learn Program</a:t>
            </a:r>
            <a:endParaRPr sz="3700"/>
          </a:p>
        </p:txBody>
      </p:sp>
      <p:sp>
        <p:nvSpPr>
          <p:cNvPr id="141" name="Google Shape;141;p19"/>
          <p:cNvSpPr txBox="1">
            <a:spLocks noGrp="1"/>
          </p:cNvSpPr>
          <p:nvPr>
            <p:ph type="body" idx="1"/>
          </p:nvPr>
        </p:nvSpPr>
        <p:spPr>
          <a:xfrm>
            <a:off x="1981200" y="1600200"/>
            <a:ext cx="7620000" cy="4800600"/>
          </a:xfrm>
          <a:prstGeom prst="rect">
            <a:avLst/>
          </a:prstGeom>
          <a:noFill/>
          <a:ln>
            <a:noFill/>
          </a:ln>
        </p:spPr>
        <p:txBody>
          <a:bodyPr spcFirstLastPara="1" wrap="square" lIns="91425" tIns="45700" rIns="91425" bIns="45700" anchor="t" anchorCtr="0">
            <a:normAutofit/>
          </a:bodyPr>
          <a:lstStyle/>
          <a:p>
            <a:pPr marL="342900" indent="-88900">
              <a:spcBef>
                <a:spcPts val="440"/>
              </a:spcBef>
              <a:buSzPts val="2200"/>
              <a:buNone/>
            </a:pPr>
            <a:r>
              <a:rPr lang="en-US"/>
              <a:t>Rebranding of SWAF</a:t>
            </a:r>
            <a:endParaRPr/>
          </a:p>
          <a:p>
            <a:pPr marL="342900" indent="-88900">
              <a:spcBef>
                <a:spcPts val="440"/>
              </a:spcBef>
              <a:buSzPts val="2200"/>
              <a:buNone/>
            </a:pPr>
            <a:r>
              <a:rPr lang="en-US"/>
              <a:t>Not located in particular places</a:t>
            </a:r>
            <a:endParaRPr/>
          </a:p>
          <a:p>
            <a:pPr marL="342900" indent="-88900">
              <a:spcBef>
                <a:spcPts val="440"/>
              </a:spcBef>
              <a:buSzPts val="2200"/>
              <a:buNone/>
            </a:pPr>
            <a:r>
              <a:rPr lang="en-US"/>
              <a:t>Instructors work more remotely</a:t>
            </a:r>
            <a:endParaRPr/>
          </a:p>
          <a:p>
            <a:pPr marL="342900" indent="-88900">
              <a:spcBef>
                <a:spcPts val="440"/>
              </a:spcBef>
              <a:buSzPts val="2200"/>
              <a:buNone/>
            </a:pPr>
            <a:r>
              <a:rPr lang="en-US"/>
              <a:t>Established relationships re-established</a:t>
            </a:r>
            <a:endParaRPr/>
          </a:p>
          <a:p>
            <a:pPr marL="342900" indent="-88900">
              <a:spcBef>
                <a:spcPts val="440"/>
              </a:spcBef>
              <a:buSzPts val="2200"/>
              <a:buNone/>
            </a:pPr>
            <a:r>
              <a:rPr lang="en-US"/>
              <a:t>Adult Co-op programming</a:t>
            </a:r>
            <a:endParaRPr/>
          </a:p>
          <a:p>
            <a:pPr marL="342900" indent="-88900">
              <a:spcBef>
                <a:spcPts val="440"/>
              </a:spcBef>
              <a:buSzPts val="2200"/>
              <a:buNone/>
            </a:pPr>
            <a:endParaRPr/>
          </a:p>
          <a:p>
            <a:pPr marL="342900" indent="-88900">
              <a:spcBef>
                <a:spcPts val="440"/>
              </a:spcBef>
              <a:buSzPts val="2200"/>
              <a:buNone/>
            </a:pPr>
            <a:r>
              <a:rPr lang="en-US"/>
              <a:t>Still referring to upgrading program when they see skills are not where they need to be. </a:t>
            </a:r>
            <a:endParaRPr/>
          </a:p>
        </p:txBody>
      </p:sp>
      <p:sp>
        <p:nvSpPr>
          <p:cNvPr id="142" name="Google Shape;142;p19"/>
          <p:cNvSpPr txBox="1">
            <a:spLocks noGrp="1"/>
          </p:cNvSpPr>
          <p:nvPr>
            <p:ph type="ftr" idx="11"/>
          </p:nvPr>
        </p:nvSpPr>
        <p:spPr>
          <a:xfrm rot="-5400000" flipH="1">
            <a:off x="8630706" y="2959245"/>
            <a:ext cx="45719" cy="1317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buClr>
                <a:schemeClr val="dk1"/>
              </a:buClr>
            </a:pPr>
            <a:endParaRPr dirty="0"/>
          </a:p>
        </p:txBody>
      </p:sp>
      <p:pic>
        <p:nvPicPr>
          <p:cNvPr id="143" name="Google Shape;143;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621573" y="5257800"/>
            <a:ext cx="3623401" cy="8639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1981200" y="274638"/>
            <a:ext cx="7620000" cy="1143000"/>
          </a:xfrm>
          <a:prstGeom prst="rect">
            <a:avLst/>
          </a:prstGeom>
          <a:noFill/>
          <a:ln>
            <a:noFill/>
          </a:ln>
        </p:spPr>
        <p:txBody>
          <a:bodyPr spcFirstLastPara="1" wrap="square" lIns="91425" tIns="45700" rIns="91425" bIns="45700" anchor="ctr" anchorCtr="0">
            <a:noAutofit/>
          </a:bodyPr>
          <a:lstStyle/>
          <a:p>
            <a:pPr>
              <a:buClr>
                <a:schemeClr val="dk2"/>
              </a:buClr>
              <a:buSzPts val="4600"/>
            </a:pPr>
            <a:r>
              <a:rPr lang="en-US"/>
              <a:t>PSW Preparation</a:t>
            </a:r>
            <a:endParaRPr/>
          </a:p>
        </p:txBody>
      </p:sp>
      <p:sp>
        <p:nvSpPr>
          <p:cNvPr id="149" name="Google Shape;149;p20"/>
          <p:cNvSpPr txBox="1">
            <a:spLocks noGrp="1"/>
          </p:cNvSpPr>
          <p:nvPr>
            <p:ph type="body" idx="1"/>
          </p:nvPr>
        </p:nvSpPr>
        <p:spPr>
          <a:xfrm>
            <a:off x="1981200" y="1600200"/>
            <a:ext cx="7620000" cy="4800600"/>
          </a:xfrm>
          <a:prstGeom prst="rect">
            <a:avLst/>
          </a:prstGeom>
          <a:noFill/>
          <a:ln>
            <a:noFill/>
          </a:ln>
        </p:spPr>
        <p:txBody>
          <a:bodyPr spcFirstLastPara="1" wrap="square" lIns="91425" tIns="45700" rIns="91425" bIns="45700" anchor="t" anchorCtr="0">
            <a:normAutofit/>
          </a:bodyPr>
          <a:lstStyle/>
          <a:p>
            <a:pPr marL="342900" indent="-88900">
              <a:spcBef>
                <a:spcPts val="440"/>
              </a:spcBef>
              <a:buSzPts val="2200"/>
              <a:buNone/>
            </a:pPr>
            <a:r>
              <a:rPr lang="en-US"/>
              <a:t>Thank you to St. Louis for sharing</a:t>
            </a:r>
            <a:endParaRPr/>
          </a:p>
          <a:p>
            <a:pPr marL="342900" indent="-88900">
              <a:spcBef>
                <a:spcPts val="440"/>
              </a:spcBef>
              <a:buSzPts val="2200"/>
              <a:buNone/>
            </a:pPr>
            <a:endParaRPr/>
          </a:p>
          <a:p>
            <a:pPr marL="342900" indent="-88900">
              <a:spcBef>
                <a:spcPts val="440"/>
              </a:spcBef>
              <a:buSzPts val="2200"/>
              <a:buNone/>
            </a:pPr>
            <a:r>
              <a:rPr lang="en-US"/>
              <a:t>Potential candidates into PSW pre screened</a:t>
            </a:r>
            <a:endParaRPr/>
          </a:p>
          <a:p>
            <a:pPr marL="342900" indent="-88900">
              <a:spcBef>
                <a:spcPts val="440"/>
              </a:spcBef>
              <a:buSzPts val="2200"/>
              <a:buNone/>
            </a:pPr>
            <a:r>
              <a:rPr lang="en-US"/>
              <a:t>Determined to need more work to be able to be successful</a:t>
            </a:r>
            <a:endParaRPr/>
          </a:p>
          <a:p>
            <a:pPr marL="342900" indent="-88900">
              <a:spcBef>
                <a:spcPts val="440"/>
              </a:spcBef>
              <a:buSzPts val="2200"/>
              <a:buNone/>
            </a:pPr>
            <a:r>
              <a:rPr lang="en-US"/>
              <a:t>Offered </a:t>
            </a:r>
            <a:r>
              <a:rPr lang="en-US" b="1"/>
              <a:t>PSW Preparation</a:t>
            </a:r>
            <a:r>
              <a:rPr lang="en-US"/>
              <a:t> to improve skills</a:t>
            </a:r>
            <a:endParaRPr/>
          </a:p>
          <a:p>
            <a:pPr marL="342900" indent="-88900">
              <a:spcBef>
                <a:spcPts val="440"/>
              </a:spcBef>
              <a:buSzPts val="2200"/>
              <a:buNone/>
            </a:pPr>
            <a:r>
              <a:rPr lang="en-US"/>
              <a:t>If successful in PSW prep, allowed to enter PSW program </a:t>
            </a:r>
            <a:endParaRPr/>
          </a:p>
        </p:txBody>
      </p:sp>
      <p:sp>
        <p:nvSpPr>
          <p:cNvPr id="150" name="Google Shape;150;p20"/>
          <p:cNvSpPr txBox="1">
            <a:spLocks noGrp="1"/>
          </p:cNvSpPr>
          <p:nvPr>
            <p:ph type="ftr" idx="11"/>
          </p:nvPr>
        </p:nvSpPr>
        <p:spPr>
          <a:xfrm rot="-5400000">
            <a:off x="8674558" y="3465738"/>
            <a:ext cx="57150" cy="1143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buClr>
                <a:schemeClr val="dk1"/>
              </a:buClr>
            </a:pPr>
            <a:endParaRPr dirty="0"/>
          </a:p>
        </p:txBody>
      </p:sp>
      <p:pic>
        <p:nvPicPr>
          <p:cNvPr id="151" name="Google Shape;151;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90928" y="4728308"/>
            <a:ext cx="2910275" cy="138332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1981200" y="0"/>
            <a:ext cx="7620000" cy="1417638"/>
          </a:xfrm>
          <a:prstGeom prst="rect">
            <a:avLst/>
          </a:prstGeom>
          <a:noFill/>
          <a:ln>
            <a:noFill/>
          </a:ln>
        </p:spPr>
        <p:txBody>
          <a:bodyPr spcFirstLastPara="1" wrap="square" lIns="91425" tIns="45700" rIns="91425" bIns="45700" anchor="ctr" anchorCtr="0">
            <a:noAutofit/>
          </a:bodyPr>
          <a:lstStyle/>
          <a:p>
            <a:pPr>
              <a:buClr>
                <a:schemeClr val="dk2"/>
              </a:buClr>
              <a:buSzPts val="4600"/>
            </a:pPr>
            <a:r>
              <a:rPr lang="en-US" dirty="0"/>
              <a:t>Remote Service for SUP</a:t>
            </a:r>
            <a:endParaRPr dirty="0"/>
          </a:p>
        </p:txBody>
      </p:sp>
      <p:sp>
        <p:nvSpPr>
          <p:cNvPr id="157" name="Google Shape;157;p21"/>
          <p:cNvSpPr txBox="1">
            <a:spLocks noGrp="1"/>
          </p:cNvSpPr>
          <p:nvPr>
            <p:ph type="body" idx="1"/>
          </p:nvPr>
        </p:nvSpPr>
        <p:spPr>
          <a:xfrm>
            <a:off x="1981200" y="625231"/>
            <a:ext cx="7620000" cy="5775569"/>
          </a:xfrm>
          <a:prstGeom prst="rect">
            <a:avLst/>
          </a:prstGeom>
          <a:noFill/>
          <a:ln>
            <a:noFill/>
          </a:ln>
        </p:spPr>
        <p:txBody>
          <a:bodyPr spcFirstLastPara="1" wrap="square" lIns="91425" tIns="45700" rIns="91425" bIns="45700" anchor="t" anchorCtr="0">
            <a:normAutofit/>
          </a:bodyPr>
          <a:lstStyle/>
          <a:p>
            <a:pPr marL="342900" indent="0">
              <a:spcBef>
                <a:spcPts val="0"/>
              </a:spcBef>
              <a:buNone/>
            </a:pPr>
            <a:endParaRPr dirty="0"/>
          </a:p>
          <a:p>
            <a:pPr marL="342900" indent="-228600">
              <a:spcBef>
                <a:spcPts val="0"/>
              </a:spcBef>
              <a:buSzPts val="2200"/>
            </a:pPr>
            <a:r>
              <a:rPr lang="en-US" dirty="0"/>
              <a:t>Allows us to have later meeting times with learners who are working</a:t>
            </a:r>
            <a:endParaRPr dirty="0"/>
          </a:p>
          <a:p>
            <a:pPr marL="342900" indent="-203200">
              <a:spcBef>
                <a:spcPts val="0"/>
              </a:spcBef>
            </a:pPr>
            <a:r>
              <a:rPr lang="en-US" dirty="0"/>
              <a:t>Flexibility for shift workers</a:t>
            </a:r>
            <a:endParaRPr dirty="0"/>
          </a:p>
          <a:p>
            <a:pPr marL="342900" indent="-203200">
              <a:spcBef>
                <a:spcPts val="0"/>
              </a:spcBef>
            </a:pPr>
            <a:r>
              <a:rPr lang="en-US" dirty="0"/>
              <a:t>Instructors hired specifically for these time periods</a:t>
            </a:r>
            <a:endParaRPr dirty="0"/>
          </a:p>
          <a:p>
            <a:pPr marL="342900" indent="-228600">
              <a:spcBef>
                <a:spcPts val="440"/>
              </a:spcBef>
              <a:buSzPts val="2200"/>
            </a:pPr>
            <a:r>
              <a:rPr lang="en-US" dirty="0"/>
              <a:t>No travel time involved</a:t>
            </a:r>
            <a:endParaRPr dirty="0"/>
          </a:p>
          <a:p>
            <a:pPr marL="342900" indent="0">
              <a:spcBef>
                <a:spcPts val="440"/>
              </a:spcBef>
              <a:buNone/>
            </a:pPr>
            <a:endParaRPr dirty="0"/>
          </a:p>
          <a:p>
            <a:pPr marL="342900" indent="-88900">
              <a:spcBef>
                <a:spcPts val="440"/>
              </a:spcBef>
              <a:buSzPts val="2200"/>
              <a:buNone/>
            </a:pPr>
            <a:endParaRPr dirty="0">
              <a:latin typeface="Calibri"/>
              <a:ea typeface="Calibri"/>
              <a:cs typeface="Calibri"/>
              <a:sym typeface="Calibri"/>
            </a:endParaRPr>
          </a:p>
        </p:txBody>
      </p:sp>
      <p:sp>
        <p:nvSpPr>
          <p:cNvPr id="158" name="Google Shape;158;p21"/>
          <p:cNvSpPr txBox="1">
            <a:spLocks noGrp="1"/>
          </p:cNvSpPr>
          <p:nvPr>
            <p:ph type="ftr" idx="11"/>
          </p:nvPr>
        </p:nvSpPr>
        <p:spPr>
          <a:xfrm rot="-5400000" flipH="1">
            <a:off x="10747464" y="5293723"/>
            <a:ext cx="45720" cy="457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a:endParaRPr dirty="0"/>
          </a:p>
        </p:txBody>
      </p:sp>
      <p:pic>
        <p:nvPicPr>
          <p:cNvPr id="159" name="Google Shape;159;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347904" y="3429000"/>
            <a:ext cx="7091149" cy="265136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subTitle" idx="1"/>
          </p:nvPr>
        </p:nvSpPr>
        <p:spPr>
          <a:xfrm>
            <a:off x="2209800" y="3652843"/>
            <a:ext cx="7543800" cy="1220700"/>
          </a:xfrm>
          <a:prstGeom prst="rect">
            <a:avLst/>
          </a:prstGeom>
          <a:noFill/>
          <a:ln>
            <a:noFill/>
          </a:ln>
        </p:spPr>
        <p:txBody>
          <a:bodyPr spcFirstLastPara="1" wrap="square" lIns="91425" tIns="45700" rIns="91425" bIns="45700" anchor="t" anchorCtr="0">
            <a:normAutofit fontScale="62500" lnSpcReduction="20000"/>
          </a:bodyPr>
          <a:lstStyle/>
          <a:p>
            <a:pPr marL="0" indent="0">
              <a:spcBef>
                <a:spcPts val="0"/>
              </a:spcBef>
              <a:buSzPct val="100000"/>
            </a:pPr>
            <a:r>
              <a:rPr lang="en-US" u="sng">
                <a:solidFill>
                  <a:schemeClr val="hlink"/>
                </a:solidFill>
                <a:hlinkClick r:id="rId3"/>
              </a:rPr>
              <a:t>skillsupgradingprogram@ugconed.ca</a:t>
            </a:r>
            <a:endParaRPr/>
          </a:p>
          <a:p>
            <a:pPr marL="0" indent="0">
              <a:spcBef>
                <a:spcPts val="0"/>
              </a:spcBef>
              <a:buSzPct val="100000"/>
            </a:pPr>
            <a:endParaRPr/>
          </a:p>
          <a:p>
            <a:pPr marL="0" indent="0">
              <a:spcBef>
                <a:spcPts val="400"/>
              </a:spcBef>
              <a:buSzPct val="100000"/>
            </a:pPr>
            <a:endParaRPr/>
          </a:p>
          <a:p>
            <a:pPr marL="0" indent="0">
              <a:spcBef>
                <a:spcPts val="400"/>
              </a:spcBef>
              <a:buSzPct val="100000"/>
            </a:pPr>
            <a:r>
              <a:rPr lang="en-US"/>
              <a:t>serving learners in:</a:t>
            </a:r>
            <a:endParaRPr/>
          </a:p>
          <a:p>
            <a:pPr marL="0" indent="0">
              <a:spcBef>
                <a:spcPts val="400"/>
              </a:spcBef>
              <a:buSzPct val="100000"/>
            </a:pPr>
            <a:r>
              <a:rPr lang="en-US"/>
              <a:t> Guelph, Fergus, Drayton, Mount Forest, Dundalk, Shelburne, Orangeville as well as remotely</a:t>
            </a:r>
            <a:endParaRPr/>
          </a:p>
        </p:txBody>
      </p:sp>
      <p:sp>
        <p:nvSpPr>
          <p:cNvPr id="165" name="Google Shape;165;p22"/>
          <p:cNvSpPr txBox="1">
            <a:spLocks noGrp="1"/>
          </p:cNvSpPr>
          <p:nvPr>
            <p:ph type="ftr" idx="11"/>
          </p:nvPr>
        </p:nvSpPr>
        <p:spPr>
          <a:xfrm rot="-5400000">
            <a:off x="9013372" y="5037362"/>
            <a:ext cx="383721" cy="1714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a:endParaRPr/>
          </a:p>
        </p:txBody>
      </p:sp>
      <p:pic>
        <p:nvPicPr>
          <p:cNvPr id="166" name="Google Shape;166;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567312" y="4873543"/>
            <a:ext cx="5153350" cy="1277165"/>
          </a:xfrm>
          <a:prstGeom prst="rect">
            <a:avLst/>
          </a:prstGeom>
          <a:noFill/>
          <a:ln>
            <a:noFill/>
          </a:ln>
        </p:spPr>
      </p:pic>
      <p:pic>
        <p:nvPicPr>
          <p:cNvPr id="167" name="Google Shape;167;p2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972475" y="528801"/>
            <a:ext cx="7035300" cy="29002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a:spLocks noGrp="1"/>
          </p:cNvSpPr>
          <p:nvPr>
            <p:ph type="title"/>
          </p:nvPr>
        </p:nvSpPr>
        <p:spPr>
          <a:xfrm>
            <a:off x="913046" y="586498"/>
            <a:ext cx="10515600" cy="10195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9773"/>
              <a:buFont typeface="Calibri"/>
              <a:buNone/>
            </a:pPr>
            <a:r>
              <a:rPr lang="en-CA" sz="4900"/>
              <a:t>The must haves...</a:t>
            </a:r>
            <a:br>
              <a:rPr lang="en-CA" sz="3959"/>
            </a:br>
            <a:endParaRPr sz="3959"/>
          </a:p>
        </p:txBody>
      </p:sp>
      <p:sp>
        <p:nvSpPr>
          <p:cNvPr id="136" name="Google Shape;136;p5"/>
          <p:cNvSpPr txBox="1"/>
          <p:nvPr/>
        </p:nvSpPr>
        <p:spPr>
          <a:xfrm>
            <a:off x="913046" y="1190162"/>
            <a:ext cx="10045800" cy="592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Webinar evaluation:  </a:t>
            </a:r>
            <a:endParaRPr sz="2400" b="0" i="0" u="none" strike="noStrike" cap="none">
              <a:solidFill>
                <a:schemeClr val="dk1"/>
              </a:solidFill>
              <a:latin typeface="Calibri"/>
              <a:ea typeface="Calibri"/>
              <a:cs typeface="Calibri"/>
              <a:sym typeface="Calibri"/>
            </a:endParaRPr>
          </a:p>
          <a:p>
            <a:pPr marL="450000" lvl="0" indent="0" algn="l" rtl="0">
              <a:lnSpc>
                <a:spcPct val="115000"/>
              </a:lnSpc>
              <a:spcBef>
                <a:spcPts val="1200"/>
              </a:spcBef>
              <a:spcAft>
                <a:spcPts val="0"/>
              </a:spcAft>
              <a:buNone/>
            </a:pPr>
            <a:r>
              <a:rPr lang="en-CA" sz="2400" u="sng">
                <a:solidFill>
                  <a:schemeClr val="hlink"/>
                </a:solidFill>
                <a:latin typeface="Calibri"/>
                <a:ea typeface="Calibri"/>
                <a:cs typeface="Calibri"/>
                <a:sym typeface="Calibri"/>
                <a:hlinkClick r:id="rId3"/>
              </a:rPr>
              <a:t>https://surveys.oalcf-echannel-repository.ca/s3/Pop-UP-PD-21-22-Web-5-Workplace-Literacy</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120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Register for future webinars at:  </a:t>
            </a:r>
            <a:r>
              <a:rPr lang="en-CA" sz="2400" b="0" i="0" u="sng" strike="noStrike" cap="none">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https://learningnetworks.ca/resources-publications/popuppd/</a:t>
            </a:r>
            <a:endParaRPr sz="2400" b="0" i="0" u="sng" strike="noStrike" cap="none">
              <a:solidFill>
                <a:srgbClr val="0070C0"/>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Webinar resources: </a:t>
            </a:r>
            <a:endParaRPr sz="1400" b="0" i="0" u="none" strike="noStrike" cap="none">
              <a:solidFill>
                <a:srgbClr val="000000"/>
              </a:solidFill>
              <a:latin typeface="Arial"/>
              <a:ea typeface="Arial"/>
              <a:cs typeface="Arial"/>
              <a:sym typeface="Arial"/>
            </a:endParaRPr>
          </a:p>
          <a:p>
            <a:pPr marL="1257300" marR="0" lvl="0" indent="-358775" algn="l" rtl="0">
              <a:lnSpc>
                <a:spcPct val="10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English  </a:t>
            </a:r>
            <a:r>
              <a:rPr lang="en-CA" sz="24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https://e-channel.ca/practitioners/pop-pd-resources</a:t>
            </a:r>
            <a:endParaRPr sz="2400" b="0" i="0" u="none" strike="noStrike" cap="none">
              <a:solidFill>
                <a:schemeClr val="dk1"/>
              </a:solidFill>
              <a:latin typeface="Calibri"/>
              <a:ea typeface="Calibri"/>
              <a:cs typeface="Calibri"/>
              <a:sym typeface="Calibri"/>
            </a:endParaRPr>
          </a:p>
          <a:p>
            <a:pPr marL="1257300" marR="0" lvl="0" indent="-358775" algn="l" rtl="0">
              <a:lnSpc>
                <a:spcPct val="100000"/>
              </a:lnSpc>
              <a:spcBef>
                <a:spcPts val="0"/>
              </a:spcBef>
              <a:spcAft>
                <a:spcPts val="0"/>
              </a:spcAft>
              <a:buClr>
                <a:srgbClr val="000000"/>
              </a:buClr>
              <a:buSzPts val="2400"/>
              <a:buFont typeface="Arial"/>
              <a:buChar char="•"/>
            </a:pPr>
            <a:r>
              <a:rPr lang="en-CA" sz="2400" b="0" i="0" u="none" strike="noStrike" cap="none">
                <a:solidFill>
                  <a:schemeClr val="dk1"/>
                </a:solidFill>
                <a:latin typeface="Calibri"/>
                <a:ea typeface="Calibri"/>
                <a:cs typeface="Calibri"/>
                <a:sym typeface="Calibri"/>
              </a:rPr>
              <a:t>French  </a:t>
            </a:r>
            <a:r>
              <a:rPr lang="en-CA" sz="2400" b="0" i="0" u="sng" strike="noStrike" cap="none">
                <a:solidFill>
                  <a:srgbClr val="1155CC"/>
                </a:solidFill>
                <a:highlight>
                  <a:schemeClr val="lt1"/>
                </a:highlight>
                <a:latin typeface="Calibri"/>
                <a:ea typeface="Calibri"/>
                <a:cs typeface="Calibri"/>
                <a:sym typeface="Calibri"/>
                <a:hlinkClick r:id="rId6">
                  <a:extLst>
                    <a:ext uri="{A12FA001-AC4F-418D-AE19-62706E023703}">
                      <ahyp:hlinkClr xmlns:ahyp="http://schemas.microsoft.com/office/drawing/2018/hyperlinkcolor" val="tx"/>
                    </a:ext>
                  </a:extLst>
                </a:hlinkClick>
              </a:rPr>
              <a:t>https://apprentissageenligne.ca/formateurs/programme-afb-ressources-de-la-communaute-de-pratique-en-ligne</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CA" sz="2800" b="0" i="0" u="none" strike="noStrike" cap="none">
                <a:solidFill>
                  <a:schemeClr val="dk1"/>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p:txBody>
      </p:sp>
      <p:pic>
        <p:nvPicPr>
          <p:cNvPr id="137" name="Google Shape;137;p5"/>
          <p:cNvPicPr preferRelativeResize="0"/>
          <p:nvPr/>
        </p:nvPicPr>
        <p:blipFill rotWithShape="1">
          <a:blip r:embed="rId7">
            <a:alphaModFix/>
          </a:blip>
          <a:srcRect/>
          <a:stretch/>
        </p:blipFill>
        <p:spPr>
          <a:xfrm>
            <a:off x="8453922" y="232086"/>
            <a:ext cx="2974725" cy="17283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e3a1afd9ad_0_0"/>
          <p:cNvSpPr txBox="1">
            <a:spLocks noGrp="1"/>
          </p:cNvSpPr>
          <p:nvPr>
            <p:ph type="title"/>
          </p:nvPr>
        </p:nvSpPr>
        <p:spPr>
          <a:xfrm>
            <a:off x="838200" y="398585"/>
            <a:ext cx="10515600" cy="1292239"/>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1000"/>
              </a:spcBef>
              <a:spcAft>
                <a:spcPts val="0"/>
              </a:spcAft>
            </a:pPr>
            <a:br>
              <a:rPr lang="en-CA" dirty="0"/>
            </a:br>
            <a:br>
              <a:rPr lang="en-CA" dirty="0"/>
            </a:br>
            <a:br>
              <a:rPr lang="en-CA" dirty="0"/>
            </a:br>
            <a:r>
              <a:rPr lang="en-CA" dirty="0"/>
              <a:t>Thanks so much for joining us today!</a:t>
            </a:r>
            <a:br>
              <a:rPr lang="en-CA" dirty="0"/>
            </a:br>
            <a:br>
              <a:rPr lang="en-CA" dirty="0"/>
            </a:br>
            <a:endParaRPr dirty="0"/>
          </a:p>
        </p:txBody>
      </p:sp>
      <p:sp>
        <p:nvSpPr>
          <p:cNvPr id="143" name="Google Shape;143;ge3a1afd9ad_0_0"/>
          <p:cNvSpPr txBox="1">
            <a:spLocks noGrp="1"/>
          </p:cNvSpPr>
          <p:nvPr>
            <p:ph type="body" idx="1"/>
          </p:nvPr>
        </p:nvSpPr>
        <p:spPr>
          <a:xfrm>
            <a:off x="838200" y="2110154"/>
            <a:ext cx="10515600" cy="406664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CA" dirty="0"/>
              <a:t>Questions/Comments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sz="4000" dirty="0"/>
              <a:t>Workplace Literacy and Pre-Employment Planning</a:t>
            </a:r>
            <a:endParaRPr sz="4000" dirty="0">
              <a:solidFill>
                <a:srgbClr val="C00000"/>
              </a:solidFill>
            </a:endParaRPr>
          </a:p>
        </p:txBody>
      </p:sp>
      <p:sp>
        <p:nvSpPr>
          <p:cNvPr id="106" name="Google Shape;106;p3"/>
          <p:cNvSpPr txBox="1">
            <a:spLocks noGrp="1"/>
          </p:cNvSpPr>
          <p:nvPr>
            <p:ph type="body" idx="1"/>
          </p:nvPr>
        </p:nvSpPr>
        <p:spPr>
          <a:xfrm>
            <a:off x="838200" y="2075935"/>
            <a:ext cx="10515600" cy="410102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r>
              <a:rPr lang="en-CA" dirty="0"/>
              <a:t>In today’s webinar you’ll</a:t>
            </a:r>
          </a:p>
          <a:p>
            <a:pPr marL="685800" lvl="0" indent="-457200" algn="l" rtl="0">
              <a:lnSpc>
                <a:spcPct val="90000"/>
              </a:lnSpc>
              <a:spcBef>
                <a:spcPts val="1000"/>
              </a:spcBef>
              <a:spcAft>
                <a:spcPts val="0"/>
              </a:spcAft>
              <a:buClr>
                <a:schemeClr val="dk1"/>
              </a:buClr>
              <a:buSzPts val="1800"/>
              <a:buFont typeface="Wingdings" panose="05000000000000000000" pitchFamily="2" charset="2"/>
              <a:buChar char="v"/>
            </a:pPr>
            <a:r>
              <a:rPr lang="en-CA" dirty="0"/>
              <a:t>learn about some workplace literacy programs and activities happening in Ontario</a:t>
            </a:r>
          </a:p>
          <a:p>
            <a:pPr marL="685800" lvl="0" indent="-457200" algn="l" rtl="0">
              <a:lnSpc>
                <a:spcPct val="90000"/>
              </a:lnSpc>
              <a:spcBef>
                <a:spcPts val="1000"/>
              </a:spcBef>
              <a:spcAft>
                <a:spcPts val="0"/>
              </a:spcAft>
              <a:buClr>
                <a:schemeClr val="dk1"/>
              </a:buClr>
              <a:buSzPts val="1800"/>
              <a:buFont typeface="Wingdings" panose="05000000000000000000" pitchFamily="2" charset="2"/>
              <a:buChar char="v"/>
            </a:pPr>
            <a:r>
              <a:rPr lang="en-CA" dirty="0"/>
              <a:t>hear about the funding for these programs</a:t>
            </a:r>
          </a:p>
          <a:p>
            <a:pPr marL="685800" lvl="0" indent="-457200" algn="l" rtl="0">
              <a:lnSpc>
                <a:spcPct val="90000"/>
              </a:lnSpc>
              <a:spcBef>
                <a:spcPts val="1000"/>
              </a:spcBef>
              <a:spcAft>
                <a:spcPts val="0"/>
              </a:spcAft>
              <a:buClr>
                <a:schemeClr val="dk1"/>
              </a:buClr>
              <a:buSzPts val="1800"/>
              <a:buFont typeface="Wingdings" panose="05000000000000000000" pitchFamily="2" charset="2"/>
              <a:buChar char="v"/>
            </a:pPr>
            <a:r>
              <a:rPr lang="en-CA" dirty="0"/>
              <a:t>find out how to connect with employers to promote and offer workplace literacy programs and activities</a:t>
            </a:r>
          </a:p>
          <a:p>
            <a:pPr marL="228600" lvl="0" indent="0" algn="l" rtl="0">
              <a:lnSpc>
                <a:spcPct val="90000"/>
              </a:lnSpc>
              <a:spcBef>
                <a:spcPts val="1000"/>
              </a:spcBef>
              <a:spcAft>
                <a:spcPts val="0"/>
              </a:spcAft>
              <a:buClr>
                <a:schemeClr val="dk1"/>
              </a:buClr>
              <a:buSzPts val="1800"/>
              <a:buNone/>
            </a:pPr>
            <a:endParaRPr dirty="0"/>
          </a:p>
          <a:p>
            <a:pPr marL="457200" lvl="0" indent="-228600" algn="l" rtl="0">
              <a:lnSpc>
                <a:spcPct val="90000"/>
              </a:lnSpc>
              <a:spcBef>
                <a:spcPts val="1000"/>
              </a:spcBef>
              <a:spcAft>
                <a:spcPts val="0"/>
              </a:spcAft>
              <a:buClr>
                <a:schemeClr val="dk1"/>
              </a:buClr>
              <a:buSzPts val="18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Our Panelists</a:t>
            </a:r>
            <a:endParaRPr dirty="0"/>
          </a:p>
        </p:txBody>
      </p:sp>
      <p:sp>
        <p:nvSpPr>
          <p:cNvPr id="112" name="Google Shape;112;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r>
              <a:rPr lang="en-CA" dirty="0"/>
              <a:t>Kim Redford and Barb Duguay, Instructor and Administrator,</a:t>
            </a:r>
          </a:p>
          <a:p>
            <a:pPr marL="457200" lvl="0" indent="-228600" algn="l" rtl="0">
              <a:lnSpc>
                <a:spcPct val="90000"/>
              </a:lnSpc>
              <a:spcBef>
                <a:spcPts val="1000"/>
              </a:spcBef>
              <a:spcAft>
                <a:spcPts val="0"/>
              </a:spcAft>
              <a:buClr>
                <a:schemeClr val="dk1"/>
              </a:buClr>
              <a:buSzPts val="1800"/>
              <a:buNone/>
            </a:pPr>
            <a:r>
              <a:rPr lang="en-CA" dirty="0"/>
              <a:t>Valley Adult Learning Association (VALA)</a:t>
            </a:r>
          </a:p>
          <a:p>
            <a:pPr marL="457200" lvl="0" indent="-228600" algn="l" rtl="0">
              <a:lnSpc>
                <a:spcPct val="90000"/>
              </a:lnSpc>
              <a:spcBef>
                <a:spcPts val="1000"/>
              </a:spcBef>
              <a:spcAft>
                <a:spcPts val="0"/>
              </a:spcAft>
              <a:buClr>
                <a:schemeClr val="dk1"/>
              </a:buClr>
              <a:buSzPts val="1800"/>
              <a:buNone/>
            </a:pPr>
            <a:endParaRPr lang="en-CA" dirty="0"/>
          </a:p>
          <a:p>
            <a:pPr marL="457200" lvl="0" indent="-228600" algn="l" rtl="0">
              <a:lnSpc>
                <a:spcPct val="90000"/>
              </a:lnSpc>
              <a:spcBef>
                <a:spcPts val="1000"/>
              </a:spcBef>
              <a:spcAft>
                <a:spcPts val="0"/>
              </a:spcAft>
              <a:buClr>
                <a:schemeClr val="dk1"/>
              </a:buClr>
              <a:buSzPts val="1800"/>
              <a:buNone/>
            </a:pPr>
            <a:r>
              <a:rPr lang="en-CA" dirty="0"/>
              <a:t>Chris Prosser, Executive Director, </a:t>
            </a:r>
          </a:p>
          <a:p>
            <a:pPr marL="457200" lvl="0" indent="-228600" algn="l" rtl="0">
              <a:lnSpc>
                <a:spcPct val="90000"/>
              </a:lnSpc>
              <a:spcBef>
                <a:spcPts val="1000"/>
              </a:spcBef>
              <a:spcAft>
                <a:spcPts val="0"/>
              </a:spcAft>
              <a:buClr>
                <a:schemeClr val="dk1"/>
              </a:buClr>
              <a:buSzPts val="1800"/>
              <a:buNone/>
            </a:pPr>
            <a:r>
              <a:rPr lang="en-CA" dirty="0"/>
              <a:t>The Literacy Group of Waterloo Region (TLG)</a:t>
            </a:r>
          </a:p>
          <a:p>
            <a:pPr marL="457200" lvl="0" indent="-228600" algn="l" rtl="0">
              <a:lnSpc>
                <a:spcPct val="90000"/>
              </a:lnSpc>
              <a:spcBef>
                <a:spcPts val="1000"/>
              </a:spcBef>
              <a:spcAft>
                <a:spcPts val="0"/>
              </a:spcAft>
              <a:buClr>
                <a:schemeClr val="dk1"/>
              </a:buClr>
              <a:buSzPts val="1800"/>
              <a:buNone/>
            </a:pPr>
            <a:endParaRPr lang="en-CA" dirty="0"/>
          </a:p>
          <a:p>
            <a:pPr marL="457200" lvl="0" indent="-228600" algn="l" rtl="0">
              <a:lnSpc>
                <a:spcPct val="90000"/>
              </a:lnSpc>
              <a:spcBef>
                <a:spcPts val="1000"/>
              </a:spcBef>
              <a:spcAft>
                <a:spcPts val="0"/>
              </a:spcAft>
              <a:buClr>
                <a:schemeClr val="dk1"/>
              </a:buClr>
              <a:buSzPts val="1800"/>
              <a:buNone/>
            </a:pPr>
            <a:r>
              <a:rPr lang="en-CA" dirty="0"/>
              <a:t>Kerry Halliday, Manager of the Skills Upgrading Program (SUP), </a:t>
            </a:r>
          </a:p>
          <a:p>
            <a:pPr marL="457200" lvl="0" indent="-228600" algn="l" rtl="0">
              <a:lnSpc>
                <a:spcPct val="90000"/>
              </a:lnSpc>
              <a:spcBef>
                <a:spcPts val="1000"/>
              </a:spcBef>
              <a:spcAft>
                <a:spcPts val="0"/>
              </a:spcAft>
              <a:buClr>
                <a:schemeClr val="dk1"/>
              </a:buClr>
              <a:buSzPts val="1800"/>
              <a:buNone/>
            </a:pPr>
            <a:r>
              <a:rPr lang="en-CA" dirty="0"/>
              <a:t>Upper Grand District School Board</a:t>
            </a:r>
          </a:p>
          <a:p>
            <a:pPr marL="457200" lvl="0" indent="-228600" algn="l" rtl="0">
              <a:lnSpc>
                <a:spcPct val="90000"/>
              </a:lnSpc>
              <a:spcBef>
                <a:spcPts val="1000"/>
              </a:spcBef>
              <a:spcAft>
                <a:spcPts val="0"/>
              </a:spcAft>
              <a:buClr>
                <a:schemeClr val="dk1"/>
              </a:buClr>
              <a:buSzPts val="18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2565399" y="1496291"/>
            <a:ext cx="7252505" cy="2502406"/>
          </a:xfrm>
        </p:spPr>
        <p:txBody>
          <a:bodyPr/>
          <a:lstStyle/>
          <a:p>
            <a:r>
              <a:rPr lang="en-US" dirty="0"/>
              <a:t>Workplace </a:t>
            </a:r>
            <a:br>
              <a:rPr lang="en-US" dirty="0"/>
            </a:br>
            <a:r>
              <a:rPr lang="en-US" dirty="0"/>
              <a:t>Vs</a:t>
            </a:r>
            <a:br>
              <a:rPr lang="en-US" dirty="0"/>
            </a:br>
            <a:r>
              <a:rPr lang="en-US" dirty="0"/>
              <a:t>Workforce</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2565400" y="4195470"/>
            <a:ext cx="7252504" cy="1521839"/>
          </a:xfrm>
        </p:spPr>
        <p:txBody>
          <a:bodyPr>
            <a:normAutofit lnSpcReduction="10000"/>
          </a:bodyPr>
          <a:lstStyle/>
          <a:p>
            <a:r>
              <a:rPr lang="en-US" sz="2400" b="1" dirty="0"/>
              <a:t>Valley Adult Learning Association</a:t>
            </a:r>
          </a:p>
          <a:p>
            <a:endParaRPr lang="en-US" sz="900" b="1" dirty="0"/>
          </a:p>
          <a:p>
            <a:r>
              <a:rPr lang="en-US" sz="1800" b="1" dirty="0"/>
              <a:t>Barb </a:t>
            </a:r>
            <a:r>
              <a:rPr lang="en-US" sz="1800" b="1" dirty="0" err="1"/>
              <a:t>Duguay</a:t>
            </a:r>
            <a:r>
              <a:rPr lang="en-US" sz="1800" b="1" dirty="0"/>
              <a:t>- </a:t>
            </a:r>
            <a:r>
              <a:rPr lang="en-US" sz="1800" b="1" i="1" dirty="0"/>
              <a:t>Administrator</a:t>
            </a:r>
            <a:r>
              <a:rPr lang="en-US" sz="1800" b="1" dirty="0"/>
              <a:t> </a:t>
            </a:r>
          </a:p>
          <a:p>
            <a:r>
              <a:rPr lang="en-US" sz="1800" b="1" dirty="0"/>
              <a:t>Kim Redford- </a:t>
            </a:r>
            <a:r>
              <a:rPr lang="en-US" sz="1800" b="1" i="1" dirty="0"/>
              <a:t>Instructor</a:t>
            </a:r>
          </a:p>
        </p:txBody>
      </p:sp>
    </p:spTree>
    <p:extLst>
      <p:ext uri="{BB962C8B-B14F-4D97-AF65-F5344CB8AC3E}">
        <p14:creationId xmlns:p14="http://schemas.microsoft.com/office/powerpoint/2010/main" val="79592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333757" y="409882"/>
            <a:ext cx="3686025" cy="727078"/>
          </a:xfrm>
        </p:spPr>
        <p:txBody>
          <a:bodyPr>
            <a:noAutofit/>
          </a:bodyPr>
          <a:lstStyle/>
          <a:p>
            <a:r>
              <a:rPr lang="en-CA" sz="2400" dirty="0"/>
              <a:t>Workplace</a:t>
            </a:r>
          </a:p>
        </p:txBody>
      </p:sp>
      <p:sp>
        <p:nvSpPr>
          <p:cNvPr id="3" name="Text Placeholder 2"/>
          <p:cNvSpPr>
            <a:spLocks noGrp="1"/>
          </p:cNvSpPr>
          <p:nvPr>
            <p:ph type="body" sz="quarter" idx="14"/>
          </p:nvPr>
        </p:nvSpPr>
        <p:spPr>
          <a:xfrm>
            <a:off x="8375228" y="218831"/>
            <a:ext cx="3658010" cy="839977"/>
          </a:xfrm>
        </p:spPr>
        <p:txBody>
          <a:bodyPr>
            <a:noAutofit/>
          </a:bodyPr>
          <a:lstStyle/>
          <a:p>
            <a:r>
              <a:rPr lang="en-CA" sz="2400" dirty="0"/>
              <a:t>Workforce</a:t>
            </a:r>
          </a:p>
        </p:txBody>
      </p:sp>
      <p:sp>
        <p:nvSpPr>
          <p:cNvPr id="4" name="Text Placeholder 3"/>
          <p:cNvSpPr>
            <a:spLocks noGrp="1"/>
          </p:cNvSpPr>
          <p:nvPr>
            <p:ph type="body" sz="quarter" idx="15"/>
          </p:nvPr>
        </p:nvSpPr>
        <p:spPr>
          <a:xfrm>
            <a:off x="4252920" y="1058808"/>
            <a:ext cx="3686159" cy="3992696"/>
          </a:xfrm>
        </p:spPr>
        <p:txBody>
          <a:bodyPr>
            <a:normAutofit/>
          </a:bodyPr>
          <a:lstStyle/>
          <a:p>
            <a:r>
              <a:rPr lang="en-CA" sz="2400" dirty="0"/>
              <a:t>Authentic training driven by the </a:t>
            </a:r>
            <a:r>
              <a:rPr lang="en-CA" sz="2400" b="1" i="1" dirty="0">
                <a:solidFill>
                  <a:srgbClr val="FFC000"/>
                </a:solidFill>
              </a:rPr>
              <a:t>employer</a:t>
            </a:r>
          </a:p>
          <a:p>
            <a:r>
              <a:rPr lang="en-CA" sz="2400" dirty="0"/>
              <a:t>Can be off-site or on-site</a:t>
            </a:r>
          </a:p>
          <a:p>
            <a:r>
              <a:rPr lang="en-CA" sz="2400" dirty="0"/>
              <a:t>Employer determines learning objectives </a:t>
            </a:r>
          </a:p>
          <a:p>
            <a:r>
              <a:rPr lang="en-CA" sz="2400" dirty="0"/>
              <a:t>Employer provides learners</a:t>
            </a:r>
          </a:p>
        </p:txBody>
      </p:sp>
      <p:sp>
        <p:nvSpPr>
          <p:cNvPr id="5" name="Text Placeholder 4"/>
          <p:cNvSpPr>
            <a:spLocks noGrp="1"/>
          </p:cNvSpPr>
          <p:nvPr>
            <p:ph type="body" sz="quarter" idx="16"/>
          </p:nvPr>
        </p:nvSpPr>
        <p:spPr>
          <a:xfrm>
            <a:off x="8375228" y="1058809"/>
            <a:ext cx="3658010" cy="3692946"/>
          </a:xfrm>
        </p:spPr>
        <p:txBody>
          <a:bodyPr>
            <a:normAutofit/>
          </a:bodyPr>
          <a:lstStyle/>
          <a:p>
            <a:r>
              <a:rPr lang="en-CA" sz="2400" dirty="0"/>
              <a:t>Authentic training driven by the </a:t>
            </a:r>
            <a:r>
              <a:rPr lang="en-CA" sz="2400" b="1" i="1" dirty="0">
                <a:solidFill>
                  <a:srgbClr val="FFC000"/>
                </a:solidFill>
              </a:rPr>
              <a:t>employee</a:t>
            </a:r>
          </a:p>
          <a:p>
            <a:r>
              <a:rPr lang="en-CA" sz="2400" dirty="0"/>
              <a:t>Learner determines the work skills needed to be successful</a:t>
            </a:r>
          </a:p>
          <a:p>
            <a:r>
              <a:rPr lang="en-CA" sz="2400" dirty="0"/>
              <a:t>Learner may be working already or looking for employment</a:t>
            </a:r>
          </a:p>
          <a:p>
            <a:r>
              <a:rPr lang="en-CA" sz="2400" dirty="0"/>
              <a:t>Can be on-site or off-site</a:t>
            </a:r>
          </a:p>
          <a:p>
            <a:endParaRPr lang="en-CA" dirty="0"/>
          </a:p>
        </p:txBody>
      </p:sp>
      <p:sp>
        <p:nvSpPr>
          <p:cNvPr id="6" name="Title 5"/>
          <p:cNvSpPr>
            <a:spLocks noGrp="1"/>
          </p:cNvSpPr>
          <p:nvPr>
            <p:ph type="title"/>
          </p:nvPr>
        </p:nvSpPr>
        <p:spPr>
          <a:xfrm>
            <a:off x="403410" y="960582"/>
            <a:ext cx="3686159" cy="5163127"/>
          </a:xfrm>
        </p:spPr>
        <p:txBody>
          <a:bodyPr>
            <a:normAutofit/>
          </a:bodyPr>
          <a:lstStyle/>
          <a:p>
            <a:pPr algn="ctr"/>
            <a:r>
              <a:rPr lang="en-CA" dirty="0"/>
              <a:t>VALA’s Interpretation</a:t>
            </a:r>
            <a:br>
              <a:rPr lang="en-CA" dirty="0"/>
            </a:br>
            <a:br>
              <a:rPr lang="en-CA" dirty="0"/>
            </a:br>
            <a:r>
              <a:rPr lang="en-CA" dirty="0"/>
              <a:t>Workplace – Employer driven</a:t>
            </a:r>
            <a:br>
              <a:rPr lang="en-CA" dirty="0"/>
            </a:br>
            <a:br>
              <a:rPr lang="en-CA" dirty="0"/>
            </a:br>
            <a:r>
              <a:rPr lang="en-CA" dirty="0"/>
              <a:t>Workforce – Learner driven</a:t>
            </a:r>
          </a:p>
        </p:txBody>
      </p:sp>
      <p:sp>
        <p:nvSpPr>
          <p:cNvPr id="7" name="Text Placeholder 32">
            <a:extLst>
              <a:ext uri="{FF2B5EF4-FFF2-40B4-BE49-F238E27FC236}">
                <a16:creationId xmlns:a16="http://schemas.microsoft.com/office/drawing/2014/main" id="{F23411C8-1DB7-46A1-A6DC-41EACD30ED57}"/>
              </a:ext>
            </a:extLst>
          </p:cNvPr>
          <p:cNvSpPr txBox="1">
            <a:spLocks/>
          </p:cNvSpPr>
          <p:nvPr/>
        </p:nvSpPr>
        <p:spPr>
          <a:xfrm>
            <a:off x="4735135" y="4095262"/>
            <a:ext cx="2882796" cy="1034395"/>
          </a:xfrm>
          <a:prstGeom prst="rect">
            <a:avLst/>
          </a:prstGeom>
        </p:spPr>
        <p:style>
          <a:lnRef idx="0">
            <a:schemeClr val="accent3"/>
          </a:lnRef>
          <a:fillRef idx="3">
            <a:schemeClr val="accent3"/>
          </a:fillRef>
          <a:effectRef idx="3">
            <a:schemeClr val="accent3"/>
          </a:effectRef>
          <a:fontRef idx="minor">
            <a:schemeClr val="lt1"/>
          </a:fontRef>
        </p:style>
        <p:txBody>
          <a:bodyPr vert="horz" lIns="0" tIns="72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b="0" i="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solidFill>
                  <a:schemeClr val="tx1"/>
                </a:solidFill>
              </a:rPr>
              <a:t>*my employee needs to learn</a:t>
            </a:r>
          </a:p>
          <a:p>
            <a:pPr marL="0" indent="0" algn="ctr">
              <a:buNone/>
            </a:pPr>
            <a:r>
              <a:rPr lang="en-US" sz="1800" b="1" i="1" dirty="0"/>
              <a:t>Employer referral</a:t>
            </a:r>
          </a:p>
        </p:txBody>
      </p:sp>
      <p:sp>
        <p:nvSpPr>
          <p:cNvPr id="8" name="Text Placeholder 32">
            <a:extLst>
              <a:ext uri="{FF2B5EF4-FFF2-40B4-BE49-F238E27FC236}">
                <a16:creationId xmlns:a16="http://schemas.microsoft.com/office/drawing/2014/main" id="{F23411C8-1DB7-46A1-A6DC-41EACD30ED57}"/>
              </a:ext>
            </a:extLst>
          </p:cNvPr>
          <p:cNvSpPr txBox="1">
            <a:spLocks/>
          </p:cNvSpPr>
          <p:nvPr/>
        </p:nvSpPr>
        <p:spPr>
          <a:xfrm>
            <a:off x="9112750" y="4751755"/>
            <a:ext cx="2136074" cy="734645"/>
          </a:xfrm>
          <a:prstGeom prst="rect">
            <a:avLst/>
          </a:prstGeom>
        </p:spPr>
        <p:style>
          <a:lnRef idx="0">
            <a:schemeClr val="accent3"/>
          </a:lnRef>
          <a:fillRef idx="3">
            <a:schemeClr val="accent3"/>
          </a:fillRef>
          <a:effectRef idx="3">
            <a:schemeClr val="accent3"/>
          </a:effectRef>
          <a:fontRef idx="minor">
            <a:schemeClr val="lt1"/>
          </a:fontRef>
        </p:style>
        <p:txBody>
          <a:bodyPr vert="horz" lIns="0" tIns="72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b="0" i="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solidFill>
                  <a:schemeClr val="tx1"/>
                </a:solidFill>
              </a:rPr>
              <a:t>*I need to learn</a:t>
            </a:r>
          </a:p>
          <a:p>
            <a:pPr marL="0" indent="0" algn="ctr">
              <a:buNone/>
            </a:pPr>
            <a:r>
              <a:rPr lang="en-US" sz="1800" b="1" i="1" dirty="0"/>
              <a:t>Self Referral</a:t>
            </a:r>
          </a:p>
        </p:txBody>
      </p:sp>
    </p:spTree>
    <p:extLst>
      <p:ext uri="{BB962C8B-B14F-4D97-AF65-F5344CB8AC3E}">
        <p14:creationId xmlns:p14="http://schemas.microsoft.com/office/powerpoint/2010/main" val="257083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461106" y="895137"/>
            <a:ext cx="3399692" cy="1555261"/>
          </a:xfrm>
        </p:spPr>
        <p:txBody>
          <a:bodyPr/>
          <a:lstStyle/>
          <a:p>
            <a:r>
              <a:rPr lang="en-US" dirty="0">
                <a:solidFill>
                  <a:schemeClr val="tx1"/>
                </a:solidFill>
              </a:rPr>
              <a:t>Workplace Examples </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a:xfrm>
            <a:off x="4155311" y="1441912"/>
            <a:ext cx="4294206" cy="755650"/>
          </a:xfrm>
        </p:spPr>
        <p:txBody>
          <a:bodyPr>
            <a:noAutofit/>
          </a:bodyPr>
          <a:lstStyle/>
          <a:p>
            <a:r>
              <a:rPr lang="en-US" sz="2800" dirty="0">
                <a:solidFill>
                  <a:schemeClr val="tx1"/>
                </a:solidFill>
              </a:rPr>
              <a:t>Super 8 Essential Skills Training</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4155313" y="2827467"/>
            <a:ext cx="4294206" cy="755650"/>
          </a:xfrm>
        </p:spPr>
        <p:txBody>
          <a:bodyPr>
            <a:noAutofit/>
          </a:bodyPr>
          <a:lstStyle/>
          <a:p>
            <a:r>
              <a:rPr lang="en-US" sz="2800" dirty="0">
                <a:solidFill>
                  <a:schemeClr val="tx1"/>
                </a:solidFill>
              </a:rPr>
              <a:t>OTEC – Customer Service Results (CSR)</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4155313" y="3957201"/>
            <a:ext cx="4294206" cy="755650"/>
          </a:xfrm>
        </p:spPr>
        <p:txBody>
          <a:bodyPr>
            <a:normAutofit/>
          </a:bodyPr>
          <a:lstStyle/>
          <a:p>
            <a:r>
              <a:rPr lang="en-US" sz="2800" dirty="0">
                <a:solidFill>
                  <a:schemeClr val="tx1"/>
                </a:solidFill>
              </a:rPr>
              <a:t>Intro to Administration</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4155311" y="5086935"/>
            <a:ext cx="4294206" cy="755650"/>
          </a:xfrm>
        </p:spPr>
        <p:txBody>
          <a:bodyPr>
            <a:normAutofit fontScale="92500" lnSpcReduction="10000"/>
          </a:bodyPr>
          <a:lstStyle/>
          <a:p>
            <a:r>
              <a:rPr lang="en-US" sz="2800" dirty="0">
                <a:solidFill>
                  <a:schemeClr val="tx1"/>
                </a:solidFill>
              </a:rPr>
              <a:t>Specific Employer Requests</a:t>
            </a:r>
          </a:p>
        </p:txBody>
      </p:sp>
      <p:pic>
        <p:nvPicPr>
          <p:cNvPr id="3" name="Picture Placeholder 2"/>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rot="5400000">
            <a:off x="8000523" y="1638644"/>
            <a:ext cx="4645684" cy="3158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011558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3304</Words>
  <Application>Microsoft Macintosh PowerPoint</Application>
  <PresentationFormat>Widescreen</PresentationFormat>
  <Paragraphs>383</Paragraphs>
  <Slides>48</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Book Antiqua</vt:lpstr>
      <vt:lpstr>Calibri</vt:lpstr>
      <vt:lpstr>Helvetica Light</vt:lpstr>
      <vt:lpstr>Arial</vt:lpstr>
      <vt:lpstr>Wingdings</vt:lpstr>
      <vt:lpstr>Noto Sans Symbols</vt:lpstr>
      <vt:lpstr>Office Theme</vt:lpstr>
      <vt:lpstr>PowerPoint Presentation</vt:lpstr>
      <vt:lpstr>Statement of Land Acknowledgement</vt:lpstr>
      <vt:lpstr>About Pop Up PD for Literacy Educators</vt:lpstr>
      <vt:lpstr>Thank you and acknowledgements</vt:lpstr>
      <vt:lpstr>Workplace Literacy and Pre-Employment Planning</vt:lpstr>
      <vt:lpstr>Our Panelists</vt:lpstr>
      <vt:lpstr>Workplace  Vs Workforce</vt:lpstr>
      <vt:lpstr>VALA’s Interpretation  Workplace – Employer driven  Workforce – Learner driven</vt:lpstr>
      <vt:lpstr>Workplace Examples </vt:lpstr>
      <vt:lpstr>Super 8 Essential Skills Training Project</vt:lpstr>
      <vt:lpstr>OTEC- Customer  Service Results</vt:lpstr>
      <vt:lpstr>Intro to Admin</vt:lpstr>
      <vt:lpstr>Specific Employer Requests</vt:lpstr>
      <vt:lpstr>Workforce Examples </vt:lpstr>
      <vt:lpstr>Excel and Computer Training</vt:lpstr>
      <vt:lpstr>On-Site Computer Support at Fort Frances Jail</vt:lpstr>
      <vt:lpstr>Employee Support at Safeway and Fort Frances Clinic</vt:lpstr>
      <vt:lpstr>Cash Register Training</vt:lpstr>
      <vt:lpstr>Customer Service Skills Training</vt:lpstr>
      <vt:lpstr>VALA’s Interpretation  Workplace – Employer driven  Workforce – Learner driven</vt:lpstr>
      <vt:lpstr>PowerPoint Presentation</vt:lpstr>
      <vt:lpstr>PowerPoint Presentation</vt:lpstr>
      <vt:lpstr>10 Year Journey</vt:lpstr>
      <vt:lpstr>Creating Workplace Wise</vt:lpstr>
      <vt:lpstr>Creating a Strategy</vt:lpstr>
      <vt:lpstr>PowerPoint Presentation</vt:lpstr>
      <vt:lpstr>Understanding the Corporate Playing Field</vt:lpstr>
      <vt:lpstr>Communicating to Corporate World</vt:lpstr>
      <vt:lpstr>     Finding the Common Need </vt:lpstr>
      <vt:lpstr>PowerPoint Presentation</vt:lpstr>
      <vt:lpstr>PowerPoint Presentation</vt:lpstr>
      <vt:lpstr>Successful Partners  </vt:lpstr>
      <vt:lpstr>  Forming Relationships with Corporate Partners</vt:lpstr>
      <vt:lpstr>Questions To Ask</vt:lpstr>
      <vt:lpstr> What We Need</vt:lpstr>
      <vt:lpstr>Investing in Your Community</vt:lpstr>
      <vt:lpstr>PowerPoint Presentation</vt:lpstr>
      <vt:lpstr>PowerPoint Presentation</vt:lpstr>
      <vt:lpstr>Skills Upgrading Learner Profile</vt:lpstr>
      <vt:lpstr>Integration of Programming</vt:lpstr>
      <vt:lpstr>SWAF</vt:lpstr>
      <vt:lpstr>Pre COVID- SWAF</vt:lpstr>
      <vt:lpstr>2021-2022 Work and Learn Program</vt:lpstr>
      <vt:lpstr>PSW Preparation</vt:lpstr>
      <vt:lpstr>Remote Service for SUP</vt:lpstr>
      <vt:lpstr>PowerPoint Presentation</vt:lpstr>
      <vt:lpstr>The must haves... </vt:lpstr>
      <vt:lpstr>   Thanks so much for joining us today!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Stocker</dc:creator>
  <cp:keywords/>
  <dc:description/>
  <cp:lastModifiedBy>Sarah Stocker</cp:lastModifiedBy>
  <cp:revision>66</cp:revision>
  <cp:lastPrinted>2022-01-10T15:12:12Z</cp:lastPrinted>
  <dcterms:created xsi:type="dcterms:W3CDTF">2018-06-21T19:55:49Z</dcterms:created>
  <dcterms:modified xsi:type="dcterms:W3CDTF">2022-01-19T12:23:38Z</dcterms:modified>
  <cp:category/>
</cp:coreProperties>
</file>