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5"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9" autoAdjust="0"/>
    <p:restoredTop sz="40789"/>
  </p:normalViewPr>
  <p:slideViewPr>
    <p:cSldViewPr snapToGrid="0">
      <p:cViewPr varScale="1">
        <p:scale>
          <a:sx n="29" d="100"/>
          <a:sy n="29" d="100"/>
        </p:scale>
        <p:origin x="2490"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SUBGROUP%20-%20REGION%20-%20IMPROV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s2\OTT\Research\Frontier%20College%20Project\Data\4.%20Analysis%20and%20tables\Analysis%20Tabl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703722793982E-2"/>
          <c:y val="5.1873321264957487E-2"/>
          <c:w val="0.94577814762316548"/>
          <c:h val="0.7396709820923468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'REGS Breakdown'!$A$2:$A$6</c:f>
              <c:strCache>
                <c:ptCount val="5"/>
                <c:pt idx="0">
                  <c:v>Western
Canada</c:v>
                </c:pt>
                <c:pt idx="1">
                  <c:v>Ontario</c:v>
                </c:pt>
                <c:pt idx="2">
                  <c:v>Québec</c:v>
                </c:pt>
                <c:pt idx="3">
                  <c:v>Eastern
Canada
</c:v>
                </c:pt>
                <c:pt idx="4">
                  <c:v>Northern
Canada
</c:v>
                </c:pt>
              </c:strCache>
            </c:strRef>
          </c:cat>
          <c:val>
            <c:numRef>
              <c:f>'REGS Breakdown'!$D$2:$D$6</c:f>
              <c:numCache>
                <c:formatCode>0%</c:formatCode>
                <c:ptCount val="5"/>
                <c:pt idx="0">
                  <c:v>0.4264705882352941</c:v>
                </c:pt>
                <c:pt idx="1">
                  <c:v>0.45343137254901961</c:v>
                </c:pt>
                <c:pt idx="2">
                  <c:v>0.26225490196078433</c:v>
                </c:pt>
                <c:pt idx="3">
                  <c:v>0.18137254901960784</c:v>
                </c:pt>
                <c:pt idx="4">
                  <c:v>0.11764705882352941</c:v>
                </c:pt>
              </c:numCache>
            </c:numRef>
          </c:val>
          <c:extLst>
            <c:ext xmlns:c16="http://schemas.microsoft.com/office/drawing/2014/chart" uri="{C3380CC4-5D6E-409C-BE32-E72D297353CC}">
              <c16:uniqueId val="{00000000-A8E7-4C6F-9B4B-D61E792B45F5}"/>
            </c:ext>
          </c:extLst>
        </c:ser>
        <c:dLbls>
          <c:showLegendKey val="0"/>
          <c:showVal val="0"/>
          <c:showCatName val="0"/>
          <c:showSerName val="0"/>
          <c:showPercent val="0"/>
          <c:showBubbleSize val="0"/>
        </c:dLbls>
        <c:gapWidth val="56"/>
        <c:axId val="364090296"/>
        <c:axId val="364086768"/>
      </c:barChart>
      <c:catAx>
        <c:axId val="364090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Arial Narrow" panose="020B0606020202030204" pitchFamily="34" charset="0"/>
                <a:ea typeface="+mn-ea"/>
                <a:cs typeface="+mn-cs"/>
              </a:defRPr>
            </a:pPr>
            <a:endParaRPr lang="en-US"/>
          </a:p>
        </c:txPr>
        <c:crossAx val="364086768"/>
        <c:crosses val="autoZero"/>
        <c:auto val="1"/>
        <c:lblAlgn val="ctr"/>
        <c:lblOffset val="100"/>
        <c:noMultiLvlLbl val="0"/>
      </c:catAx>
      <c:valAx>
        <c:axId val="364086768"/>
        <c:scaling>
          <c:orientation val="minMax"/>
          <c:max val="0.9"/>
        </c:scaling>
        <c:delete val="1"/>
        <c:axPos val="l"/>
        <c:numFmt formatCode="0%" sourceLinked="1"/>
        <c:majorTickMark val="out"/>
        <c:minorTickMark val="none"/>
        <c:tickLblPos val="nextTo"/>
        <c:crossAx val="364090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ORGS5!$B$4:$B$7</c:f>
              <c:strCache>
                <c:ptCount val="4"/>
                <c:pt idx="0">
                  <c:v>Urban</c:v>
                </c:pt>
                <c:pt idx="1">
                  <c:v>Suburban</c:v>
                </c:pt>
                <c:pt idx="2">
                  <c:v>Rural</c:v>
                </c:pt>
                <c:pt idx="3">
                  <c:v>Reserve or Northern Community</c:v>
                </c:pt>
              </c:strCache>
            </c:strRef>
          </c:cat>
          <c:val>
            <c:numRef>
              <c:f>ORGS5!$E$4:$E$7</c:f>
              <c:numCache>
                <c:formatCode>0%</c:formatCode>
                <c:ptCount val="4"/>
                <c:pt idx="0">
                  <c:v>0.76543209876543206</c:v>
                </c:pt>
                <c:pt idx="1">
                  <c:v>0.4345679012345679</c:v>
                </c:pt>
                <c:pt idx="2">
                  <c:v>0.5654320987654321</c:v>
                </c:pt>
                <c:pt idx="3">
                  <c:v>0.29876543209876544</c:v>
                </c:pt>
              </c:numCache>
            </c:numRef>
          </c:val>
          <c:extLst>
            <c:ext xmlns:c16="http://schemas.microsoft.com/office/drawing/2014/chart" uri="{C3380CC4-5D6E-409C-BE32-E72D297353CC}">
              <c16:uniqueId val="{00000000-2FB5-45A4-A88E-62DC23AD959B}"/>
            </c:ext>
          </c:extLst>
        </c:ser>
        <c:dLbls>
          <c:showLegendKey val="0"/>
          <c:showVal val="0"/>
          <c:showCatName val="0"/>
          <c:showSerName val="0"/>
          <c:showPercent val="0"/>
          <c:showBubbleSize val="0"/>
        </c:dLbls>
        <c:gapWidth val="72"/>
        <c:overlap val="-72"/>
        <c:axId val="364090688"/>
        <c:axId val="364086376"/>
      </c:barChart>
      <c:catAx>
        <c:axId val="364090688"/>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Arial Narrow" panose="020B0606020202030204" pitchFamily="34" charset="0"/>
                <a:ea typeface="+mn-ea"/>
                <a:cs typeface="+mn-cs"/>
              </a:defRPr>
            </a:pPr>
            <a:endParaRPr lang="en-US"/>
          </a:p>
        </c:txPr>
        <c:crossAx val="364086376"/>
        <c:crosses val="autoZero"/>
        <c:auto val="1"/>
        <c:lblAlgn val="ctr"/>
        <c:lblOffset val="100"/>
        <c:noMultiLvlLbl val="0"/>
      </c:catAx>
      <c:valAx>
        <c:axId val="364086376"/>
        <c:scaling>
          <c:orientation val="minMax"/>
        </c:scaling>
        <c:delete val="1"/>
        <c:axPos val="l"/>
        <c:numFmt formatCode="0%" sourceLinked="1"/>
        <c:majorTickMark val="out"/>
        <c:minorTickMark val="none"/>
        <c:tickLblPos val="nextTo"/>
        <c:crossAx val="364090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LES_SS6!$N$4:$N$13</c:f>
              <c:strCache>
                <c:ptCount val="10"/>
                <c:pt idx="0">
                  <c:v>Low incomes</c:v>
                </c:pt>
                <c:pt idx="1">
                  <c:v>Low literacy skills</c:v>
                </c:pt>
                <c:pt idx="2">
                  <c:v>Unemployed</c:v>
                </c:pt>
                <c:pt idx="3">
                  <c:v>Persons with disabilities</c:v>
                </c:pt>
                <c:pt idx="4">
                  <c:v>Newcomers</c:v>
                </c:pt>
                <c:pt idx="5">
                  <c:v>Indigenous people</c:v>
                </c:pt>
                <c:pt idx="6">
                  <c:v>Seniors</c:v>
                </c:pt>
                <c:pt idx="7">
                  <c:v>Youth</c:v>
                </c:pt>
                <c:pt idx="8">
                  <c:v>Offenders </c:v>
                </c:pt>
                <c:pt idx="9">
                  <c:v>OLMCs</c:v>
                </c:pt>
              </c:strCache>
            </c:strRef>
          </c:cat>
          <c:val>
            <c:numRef>
              <c:f>LES_SS6!$F$4:$F$13</c:f>
              <c:numCache>
                <c:formatCode>0%</c:formatCode>
                <c:ptCount val="10"/>
                <c:pt idx="0">
                  <c:v>0.91397849462365588</c:v>
                </c:pt>
                <c:pt idx="1">
                  <c:v>0.90322580645161288</c:v>
                </c:pt>
                <c:pt idx="2">
                  <c:v>0.87813620071684584</c:v>
                </c:pt>
                <c:pt idx="3">
                  <c:v>0.80645161290322576</c:v>
                </c:pt>
                <c:pt idx="4">
                  <c:v>0.75268817204301075</c:v>
                </c:pt>
                <c:pt idx="5">
                  <c:v>0.74551971326164879</c:v>
                </c:pt>
                <c:pt idx="6">
                  <c:v>0.65591397849462363</c:v>
                </c:pt>
                <c:pt idx="7">
                  <c:v>0.54121863799283154</c:v>
                </c:pt>
                <c:pt idx="8">
                  <c:v>0.51254480286738346</c:v>
                </c:pt>
                <c:pt idx="9">
                  <c:v>0.44802867383512546</c:v>
                </c:pt>
              </c:numCache>
            </c:numRef>
          </c:val>
          <c:extLst>
            <c:ext xmlns:c16="http://schemas.microsoft.com/office/drawing/2014/chart" uri="{C3380CC4-5D6E-409C-BE32-E72D297353CC}">
              <c16:uniqueId val="{00000000-078F-4C43-980C-104B73FC6558}"/>
            </c:ext>
          </c:extLst>
        </c:ser>
        <c:dLbls>
          <c:showLegendKey val="0"/>
          <c:showVal val="0"/>
          <c:showCatName val="0"/>
          <c:showSerName val="0"/>
          <c:showPercent val="0"/>
          <c:showBubbleSize val="0"/>
        </c:dLbls>
        <c:gapWidth val="36"/>
        <c:axId val="364091080"/>
        <c:axId val="364085200"/>
      </c:barChart>
      <c:catAx>
        <c:axId val="36409108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Arial Narrow" panose="020B0606020202030204" pitchFamily="34" charset="0"/>
                <a:ea typeface="+mn-ea"/>
                <a:cs typeface="+mn-cs"/>
              </a:defRPr>
            </a:pPr>
            <a:endParaRPr lang="en-US"/>
          </a:p>
        </c:txPr>
        <c:crossAx val="364085200"/>
        <c:crosses val="autoZero"/>
        <c:auto val="1"/>
        <c:lblAlgn val="ctr"/>
        <c:lblOffset val="100"/>
        <c:noMultiLvlLbl val="0"/>
      </c:catAx>
      <c:valAx>
        <c:axId val="364085200"/>
        <c:scaling>
          <c:orientation val="minMax"/>
        </c:scaling>
        <c:delete val="1"/>
        <c:axPos val="l"/>
        <c:numFmt formatCode="0%" sourceLinked="1"/>
        <c:majorTickMark val="none"/>
        <c:minorTickMark val="none"/>
        <c:tickLblPos val="high"/>
        <c:crossAx val="364091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040548182515"/>
          <c:y val="0.11560089079774119"/>
          <c:w val="0.67855156876067402"/>
          <c:h val="0.88439910920225884"/>
        </c:manualLayout>
      </c:layout>
      <c:barChart>
        <c:barDir val="bar"/>
        <c:grouping val="clustered"/>
        <c:varyColors val="0"/>
        <c:ser>
          <c:idx val="0"/>
          <c:order val="0"/>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'EVAL1-EVAL2'!$H$10:$H$20</c:f>
              <c:strCache>
                <c:ptCount val="11"/>
                <c:pt idx="1">
                  <c:v>Gains in literacy and essential skills</c:v>
                </c:pt>
                <c:pt idx="3">
                  <c:v>Continuing education</c:v>
                </c:pt>
                <c:pt idx="4">
                  <c:v>Finding employment post-training</c:v>
                </c:pt>
                <c:pt idx="9">
                  <c:v>Improvements in physical health</c:v>
                </c:pt>
                <c:pt idx="10">
                  <c:v>Improvements in household income</c:v>
                </c:pt>
              </c:strCache>
            </c:strRef>
          </c:cat>
          <c:val>
            <c:numRef>
              <c:f>'EVAL1-EVAL2'!$F$10:$F$20</c:f>
              <c:numCache>
                <c:formatCode>0%</c:formatCode>
                <c:ptCount val="11"/>
                <c:pt idx="1">
                  <c:v>0.8</c:v>
                </c:pt>
                <c:pt idx="3">
                  <c:v>0.74</c:v>
                </c:pt>
                <c:pt idx="4">
                  <c:v>0.66</c:v>
                </c:pt>
                <c:pt idx="9">
                  <c:v>0.28000000000000003</c:v>
                </c:pt>
                <c:pt idx="10">
                  <c:v>0.27</c:v>
                </c:pt>
              </c:numCache>
            </c:numRef>
          </c:val>
          <c:extLst>
            <c:ext xmlns:c16="http://schemas.microsoft.com/office/drawing/2014/chart" uri="{C3380CC4-5D6E-409C-BE32-E72D297353CC}">
              <c16:uniqueId val="{00000000-888E-4387-98D7-CED256E10282}"/>
            </c:ext>
          </c:extLst>
        </c:ser>
        <c:dLbls>
          <c:showLegendKey val="0"/>
          <c:showVal val="0"/>
          <c:showCatName val="0"/>
          <c:showSerName val="0"/>
          <c:showPercent val="0"/>
          <c:showBubbleSize val="0"/>
        </c:dLbls>
        <c:gapWidth val="62"/>
        <c:axId val="364088336"/>
        <c:axId val="364089120"/>
      </c:barChart>
      <c:catAx>
        <c:axId val="36408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64089120"/>
        <c:crosses val="autoZero"/>
        <c:auto val="1"/>
        <c:lblAlgn val="ctr"/>
        <c:lblOffset val="100"/>
        <c:noMultiLvlLbl val="0"/>
      </c:catAx>
      <c:valAx>
        <c:axId val="364089120"/>
        <c:scaling>
          <c:orientation val="minMax"/>
          <c:max val="0.9"/>
          <c:min val="0"/>
        </c:scaling>
        <c:delete val="1"/>
        <c:axPos val="t"/>
        <c:numFmt formatCode="0%" sourceLinked="1"/>
        <c:majorTickMark val="out"/>
        <c:minorTickMark val="none"/>
        <c:tickLblPos val="nextTo"/>
        <c:crossAx val="364088336"/>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27753830888297"/>
          <c:y val="6.8112265026719085E-3"/>
          <c:w val="0.6999957264012614"/>
          <c:h val="0.9074074074074074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'EVAL1-EVAL2'!$I$10:$I$20</c:f>
              <c:strCache>
                <c:ptCount val="9"/>
                <c:pt idx="0">
                  <c:v>Greater self-confidence</c:v>
                </c:pt>
                <c:pt idx="2">
                  <c:v>Positive attitude towards learning</c:v>
                </c:pt>
                <c:pt idx="5">
                  <c:v>Improvements in life quality</c:v>
                </c:pt>
                <c:pt idx="6">
                  <c:v>Improvements in mental health</c:v>
                </c:pt>
                <c:pt idx="7">
                  <c:v>Greater trust in others</c:v>
                </c:pt>
                <c:pt idx="8">
                  <c:v>Improvements in relationships</c:v>
                </c:pt>
              </c:strCache>
            </c:strRef>
          </c:cat>
          <c:val>
            <c:numRef>
              <c:f>'EVAL1-EVAL2'!$G$10:$G$20</c:f>
              <c:numCache>
                <c:formatCode>General</c:formatCode>
                <c:ptCount val="11"/>
                <c:pt idx="0" formatCode="0%">
                  <c:v>0.82</c:v>
                </c:pt>
                <c:pt idx="2" formatCode="0%">
                  <c:v>0.76</c:v>
                </c:pt>
                <c:pt idx="5" formatCode="0%">
                  <c:v>0.6</c:v>
                </c:pt>
                <c:pt idx="6" formatCode="0%">
                  <c:v>0.52</c:v>
                </c:pt>
                <c:pt idx="7" formatCode="0%">
                  <c:v>0.43</c:v>
                </c:pt>
                <c:pt idx="8" formatCode="0%">
                  <c:v>0.41</c:v>
                </c:pt>
              </c:numCache>
            </c:numRef>
          </c:val>
          <c:extLst>
            <c:ext xmlns:c16="http://schemas.microsoft.com/office/drawing/2014/chart" uri="{C3380CC4-5D6E-409C-BE32-E72D297353CC}">
              <c16:uniqueId val="{00000000-B960-4877-BAD2-263F433F5C96}"/>
            </c:ext>
          </c:extLst>
        </c:ser>
        <c:dLbls>
          <c:showLegendKey val="0"/>
          <c:showVal val="0"/>
          <c:showCatName val="0"/>
          <c:showSerName val="0"/>
          <c:showPercent val="0"/>
          <c:showBubbleSize val="0"/>
        </c:dLbls>
        <c:gapWidth val="62"/>
        <c:axId val="364089904"/>
        <c:axId val="364085592"/>
      </c:barChart>
      <c:catAx>
        <c:axId val="364089904"/>
        <c:scaling>
          <c:orientation val="maxMin"/>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Arial Narrow" panose="020B0606020202030204" pitchFamily="34" charset="0"/>
                <a:ea typeface="+mn-ea"/>
                <a:cs typeface="+mn-cs"/>
              </a:defRPr>
            </a:pPr>
            <a:endParaRPr lang="en-US"/>
          </a:p>
        </c:txPr>
        <c:crossAx val="364085592"/>
        <c:crosses val="autoZero"/>
        <c:auto val="1"/>
        <c:lblAlgn val="ctr"/>
        <c:lblOffset val="100"/>
        <c:noMultiLvlLbl val="0"/>
      </c:catAx>
      <c:valAx>
        <c:axId val="364085592"/>
        <c:scaling>
          <c:orientation val="minMax"/>
          <c:max val="0.9"/>
          <c:min val="0"/>
        </c:scaling>
        <c:delete val="1"/>
        <c:axPos val="t"/>
        <c:numFmt formatCode="0%" sourceLinked="1"/>
        <c:majorTickMark val="out"/>
        <c:minorTickMark val="none"/>
        <c:tickLblPos val="nextTo"/>
        <c:crossAx val="364089904"/>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1E5-41DB-923B-00DDFC9C64C7}"/>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1E5-41DB-923B-00DDFC9C64C7}"/>
                </c:ext>
              </c:extLst>
            </c:dLbl>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IMPROVE1!$B$45:$G$45</c:f>
              <c:strCache>
                <c:ptCount val="6"/>
                <c:pt idx="0">
                  <c:v>Awareness and accessibility of services</c:v>
                </c:pt>
                <c:pt idx="1">
                  <c:v>Participant Needs Assessment </c:v>
                </c:pt>
                <c:pt idx="2">
                  <c:v>Customized programming</c:v>
                </c:pt>
                <c:pt idx="3">
                  <c:v>Participant engagement during programs</c:v>
                </c:pt>
                <c:pt idx="4">
                  <c:v>Post-program wraparound supports</c:v>
                </c:pt>
                <c:pt idx="5">
                  <c:v>Tracking outcomes and best practices</c:v>
                </c:pt>
              </c:strCache>
            </c:strRef>
          </c:cat>
          <c:val>
            <c:numRef>
              <c:f>IMPROVE1!$B$70:$G$70</c:f>
              <c:numCache>
                <c:formatCode>0.0%</c:formatCode>
                <c:ptCount val="6"/>
                <c:pt idx="0">
                  <c:v>0.54854368932038833</c:v>
                </c:pt>
                <c:pt idx="1">
                  <c:v>0.37281553398058248</c:v>
                </c:pt>
                <c:pt idx="2">
                  <c:v>0.37233009708737863</c:v>
                </c:pt>
                <c:pt idx="3">
                  <c:v>0.34514563106796114</c:v>
                </c:pt>
                <c:pt idx="4">
                  <c:v>0.33398058252427182</c:v>
                </c:pt>
                <c:pt idx="5">
                  <c:v>0.31844660194174762</c:v>
                </c:pt>
              </c:numCache>
            </c:numRef>
          </c:val>
          <c:extLst>
            <c:ext xmlns:c16="http://schemas.microsoft.com/office/drawing/2014/chart" uri="{C3380CC4-5D6E-409C-BE32-E72D297353CC}">
              <c16:uniqueId val="{00000000-D1E5-41DB-923B-00DDFC9C64C7}"/>
            </c:ext>
          </c:extLst>
        </c:ser>
        <c:dLbls>
          <c:showLegendKey val="0"/>
          <c:showVal val="0"/>
          <c:showCatName val="0"/>
          <c:showSerName val="0"/>
          <c:showPercent val="0"/>
          <c:showBubbleSize val="0"/>
        </c:dLbls>
        <c:gapWidth val="100"/>
        <c:overlap val="-27"/>
        <c:axId val="366432744"/>
        <c:axId val="366433136"/>
      </c:barChart>
      <c:catAx>
        <c:axId val="36643274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Arial Narrow" panose="020B0606020202030204" pitchFamily="34" charset="0"/>
                <a:ea typeface="+mn-ea"/>
                <a:cs typeface="+mn-cs"/>
              </a:defRPr>
            </a:pPr>
            <a:endParaRPr lang="en-US"/>
          </a:p>
        </c:txPr>
        <c:crossAx val="366433136"/>
        <c:crosses val="autoZero"/>
        <c:auto val="1"/>
        <c:lblAlgn val="ctr"/>
        <c:lblOffset val="100"/>
        <c:noMultiLvlLbl val="0"/>
      </c:catAx>
      <c:valAx>
        <c:axId val="366433136"/>
        <c:scaling>
          <c:orientation val="minMax"/>
        </c:scaling>
        <c:delete val="1"/>
        <c:axPos val="l"/>
        <c:numFmt formatCode="0.0%" sourceLinked="1"/>
        <c:majorTickMark val="none"/>
        <c:minorTickMark val="none"/>
        <c:tickLblPos val="nextTo"/>
        <c:crossAx val="366432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accent1"/>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IMPROVE1!$B$72:$G$72</c:f>
              <c:strCache>
                <c:ptCount val="1"/>
                <c:pt idx="0">
                  <c:v>Awareness and accessibility of services</c:v>
                </c:pt>
              </c:strCache>
            </c:strRef>
          </c:cat>
          <c:val>
            <c:numRef>
              <c:f>IMPROVE1!$B$73:$G$73</c:f>
              <c:numCache>
                <c:formatCode>0.0%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DD11-4B21-9D21-B11D66180167}"/>
            </c:ext>
          </c:extLst>
        </c:ser>
        <c:dLbls>
          <c:showLegendKey val="0"/>
          <c:showVal val="0"/>
          <c:showCatName val="0"/>
          <c:showSerName val="0"/>
          <c:showPercent val="0"/>
          <c:showBubbleSize val="0"/>
        </c:dLbls>
        <c:gapWidth val="219"/>
        <c:overlap val="-27"/>
        <c:axId val="366431960"/>
        <c:axId val="366437056"/>
      </c:barChart>
      <c:catAx>
        <c:axId val="36643196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Arial Narrow" panose="020B0606020202030204" pitchFamily="34" charset="0"/>
                <a:ea typeface="+mn-ea"/>
                <a:cs typeface="+mn-cs"/>
              </a:defRPr>
            </a:pPr>
            <a:endParaRPr lang="en-US"/>
          </a:p>
        </c:txPr>
        <c:crossAx val="366437056"/>
        <c:crosses val="autoZero"/>
        <c:auto val="1"/>
        <c:lblAlgn val="ctr"/>
        <c:lblOffset val="100"/>
        <c:noMultiLvlLbl val="0"/>
      </c:catAx>
      <c:valAx>
        <c:axId val="366437056"/>
        <c:scaling>
          <c:orientation val="minMax"/>
        </c:scaling>
        <c:delete val="1"/>
        <c:axPos val="l"/>
        <c:numFmt formatCode="0.0%" sourceLinked="1"/>
        <c:majorTickMark val="none"/>
        <c:minorTickMark val="none"/>
        <c:tickLblPos val="nextTo"/>
        <c:crossAx val="3664319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accent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23398-EA81-7E45-9894-1CDE79850657}"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4A13F-E2A3-B540-BF2E-A67B07FA4A3A}" type="slidenum">
              <a:rPr lang="en-US" smtClean="0"/>
              <a:t>‹#›</a:t>
            </a:fld>
            <a:endParaRPr lang="en-US"/>
          </a:p>
        </p:txBody>
      </p:sp>
    </p:spTree>
    <p:extLst>
      <p:ext uri="{BB962C8B-B14F-4D97-AF65-F5344CB8AC3E}">
        <p14:creationId xmlns:p14="http://schemas.microsoft.com/office/powerpoint/2010/main" val="380090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669925"/>
            <a:ext cx="5553075" cy="3124200"/>
          </a:xfrm>
        </p:spPr>
      </p:sp>
      <p:sp>
        <p:nvSpPr>
          <p:cNvPr id="3" name="Notes Placeholder 2"/>
          <p:cNvSpPr>
            <a:spLocks noGrp="1"/>
          </p:cNvSpPr>
          <p:nvPr>
            <p:ph type="body" idx="1"/>
          </p:nvPr>
        </p:nvSpPr>
        <p:spPr>
          <a:xfrm>
            <a:off x="685800" y="3794124"/>
            <a:ext cx="5486400" cy="5018571"/>
          </a:xfrm>
        </p:spPr>
        <p:txBody>
          <a:bodyPr/>
          <a:lstStyle/>
          <a:p>
            <a:r>
              <a:rPr lang="en-US" sz="1100" b="1" dirty="0"/>
              <a:t>Sarah Stocker</a:t>
            </a:r>
            <a:r>
              <a:rPr lang="en-US" sz="1100" dirty="0"/>
              <a:t>: I’d like to welcome our webinar moderator, Annemarie </a:t>
            </a:r>
            <a:r>
              <a:rPr lang="en-US" sz="1100" dirty="0" err="1"/>
              <a:t>Wesolowski</a:t>
            </a:r>
            <a:r>
              <a:rPr lang="en-US" sz="1100" dirty="0"/>
              <a:t>, Executive Director of Literacy Northwest.  Annemarie, welcome, and I’ll turn it over to you. </a:t>
            </a:r>
          </a:p>
          <a:p>
            <a:endParaRPr lang="en-US" sz="1100" dirty="0"/>
          </a:p>
          <a:p>
            <a:r>
              <a:rPr lang="en-US" sz="1100" b="1" dirty="0"/>
              <a:t>Annemarie </a:t>
            </a:r>
            <a:r>
              <a:rPr lang="en-US" sz="1100" b="1" dirty="0" err="1"/>
              <a:t>Wesolowski</a:t>
            </a:r>
            <a:r>
              <a:rPr lang="en-US" sz="1100" dirty="0"/>
              <a:t>: Thank you Sarah. Good afternoon everyone and welcome to the first webinar in our pop-up PD series. We’re very excited to be providing you with the slate of webinars for this year’s series. The first webinar, as the title on the screen indicates, is </a:t>
            </a:r>
            <a:r>
              <a:rPr lang="en-US" sz="1100" i="1" dirty="0"/>
              <a:t>Literacy and Essential Skills as a Poverty Reduction Strategy</a:t>
            </a:r>
            <a:r>
              <a:rPr lang="en-US" sz="1100" dirty="0"/>
              <a:t>. </a:t>
            </a:r>
          </a:p>
          <a:p>
            <a:endParaRPr lang="en-US" sz="1100" dirty="0"/>
          </a:p>
          <a:p>
            <a:r>
              <a:rPr lang="en-US" sz="1100" dirty="0"/>
              <a:t>It’s my pleasure today to introduce you to Angela Briscoe. Angela is the Director of Program Development at Frontier College, Canada’s original literacy organization. It has quite a long history! Frontier College recruits, trains and supports thousands of volunteers to deliver literacy programs. They help children, youth and adults reach their full potential. </a:t>
            </a:r>
          </a:p>
          <a:p>
            <a:endParaRPr lang="en-US" sz="1100" dirty="0"/>
          </a:p>
          <a:p>
            <a:r>
              <a:rPr lang="en-US" sz="1100" dirty="0"/>
              <a:t>Together with her team, Angela leads program and revenue development with government, corporations and  other foundations in Canada. She holds degrees from Trent University and from Concordia University. </a:t>
            </a:r>
          </a:p>
          <a:p>
            <a:endParaRPr lang="en-US" sz="1100" dirty="0"/>
          </a:p>
          <a:p>
            <a:r>
              <a:rPr lang="en-US" sz="1100" dirty="0"/>
              <a:t>Before Angela begins her presentation, I would like to point out that myself, as well as Barb and Sarah, are monitoring the text chat area and keeping track of the comments and questions that you may have. Depending on where Angela is in her presentation, if we feel that it’s appropriate we may interrupt and provide her with some of those comments and questions. However, some of them may be left until the end of the webinar. We do want to make sure that we cover the entire webinar.</a:t>
            </a:r>
          </a:p>
          <a:p>
            <a:endParaRPr lang="en-US" sz="1100" dirty="0"/>
          </a:p>
          <a:p>
            <a:r>
              <a:rPr lang="en-US" sz="1100" dirty="0"/>
              <a:t>So again, welcome everyone and welcome Angela!</a:t>
            </a:r>
          </a:p>
          <a:p>
            <a:endParaRPr lang="en-US" sz="1100" dirty="0"/>
          </a:p>
          <a:p>
            <a:r>
              <a:rPr lang="en-US" sz="1100" b="1" dirty="0"/>
              <a:t>Angela Briscoe: </a:t>
            </a:r>
            <a:r>
              <a:rPr lang="en-US" sz="1100" dirty="0"/>
              <a:t>Hi everyone. Thank you so much for the introduction and for the invitation to join your group today.  </a:t>
            </a:r>
            <a:endParaRPr lang="en-US" sz="1100" b="1" dirty="0"/>
          </a:p>
        </p:txBody>
      </p:sp>
      <p:sp>
        <p:nvSpPr>
          <p:cNvPr id="4" name="Slide Number Placeholder 3"/>
          <p:cNvSpPr>
            <a:spLocks noGrp="1"/>
          </p:cNvSpPr>
          <p:nvPr>
            <p:ph type="sldNum" sz="quarter" idx="5"/>
          </p:nvPr>
        </p:nvSpPr>
        <p:spPr/>
        <p:txBody>
          <a:bodyPr/>
          <a:lstStyle/>
          <a:p>
            <a:fld id="{8AE4A13F-E2A3-B540-BF2E-A67B07FA4A3A}" type="slidenum">
              <a:rPr lang="en-US" smtClean="0"/>
              <a:t>1</a:t>
            </a:fld>
            <a:endParaRPr lang="en-US" dirty="0"/>
          </a:p>
        </p:txBody>
      </p:sp>
    </p:spTree>
    <p:extLst>
      <p:ext uri="{BB962C8B-B14F-4D97-AF65-F5344CB8AC3E}">
        <p14:creationId xmlns:p14="http://schemas.microsoft.com/office/powerpoint/2010/main" val="294563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as we all know, low literacy and poverty are interconnected. They can be mutually reinforcing, and we know that from our own experience and from the data, some of which is here. I’m going to leave this slide for a moment and ask two questions before going any further into the results of the research. Sarah will launch the questions for us to see who is online today and what is your familiarity with this research. You’ll see in the top left corner, we’d like to know if you or someone in your organization participated in the Frontier College research, either by doing a key informant interview or by doing a survey.</a:t>
            </a:r>
          </a:p>
          <a:p>
            <a:endParaRPr lang="en-US" dirty="0"/>
          </a:p>
          <a:p>
            <a:r>
              <a:rPr lang="en-US" dirty="0"/>
              <a:t>Sarah, can you help me interpret the results. Are we seeing that 100% of the participants today did not participate in the research?</a:t>
            </a:r>
          </a:p>
          <a:p>
            <a:endParaRPr lang="en-US" dirty="0"/>
          </a:p>
          <a:p>
            <a:r>
              <a:rPr lang="en-US" b="1" dirty="0"/>
              <a:t>Sarah Stocker: </a:t>
            </a:r>
            <a:r>
              <a:rPr lang="en-US" dirty="0"/>
              <a:t>Yes, that is what the results are showing.</a:t>
            </a:r>
          </a:p>
          <a:p>
            <a:endParaRPr lang="en-US" dirty="0"/>
          </a:p>
          <a:p>
            <a:r>
              <a:rPr lang="en-US" dirty="0"/>
              <a:t>Ang</a:t>
            </a:r>
            <a:r>
              <a:rPr lang="en-US" b="1" dirty="0"/>
              <a:t>ela Briscoe: </a:t>
            </a:r>
            <a:r>
              <a:rPr lang="en-US" dirty="0"/>
              <a:t>Thank you. I’m looking at the second poll now – it’s so cool to watch the results change in real time. It looks like roughly 20% did see either see or attend the launch of this research. I’m glad to see that the majority did not. So some of the slides today will be familiar to a few of you, but our perspective will be somewhat different today because we are talking and thinking about it through a practitioner lens, </a:t>
            </a:r>
            <a:r>
              <a:rPr lang="en-US" dirty="0" err="1"/>
              <a:t>moreso</a:t>
            </a:r>
            <a:r>
              <a:rPr lang="en-US" dirty="0"/>
              <a:t> that a policy audience that was more of the target for the launch.</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10</a:t>
            </a:fld>
            <a:endParaRPr lang="en-US"/>
          </a:p>
        </p:txBody>
      </p:sp>
    </p:spTree>
    <p:extLst>
      <p:ext uri="{BB962C8B-B14F-4D97-AF65-F5344CB8AC3E}">
        <p14:creationId xmlns:p14="http://schemas.microsoft.com/office/powerpoint/2010/main" val="8641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some background on the genesis of the work, this started probably in 2016 when one of our funding partners approached us about focusing in our annual national forum, which is supported by Canada Life. So our partners at Canada Life suggested that we should dedicate our next annual forum to a discussion of the intersections between literacy and skills and poverty reduction, given that municipalities and provinces across the country, as well as the federal government, were all in the process of developing their strategies. So what we did was a review of those strategies and really found that although literacy and education are recognized as being important, they were not integrated consistently, and particularly literacy as opposed to education which doesn’t guarantee skills development. We wanted to ensure that basic literacy was going to be included as a metric. The other types of things that tended to be always common to these poverty reductions strategies were measures to support with income assistance, tax breaks and benefits, employment programs, early childhood education, affordable housing, and access to health services. Those areas were well represented. But as we know, many of the learners that we work with may not have the level of skills that they need to be able to navigate and access these system solutions that are in place. Again, we wanted to pose the question, “where is literacy” to make sure that everything else can be effectively implemented. </a:t>
            </a:r>
          </a:p>
          <a:p>
            <a:endParaRPr lang="en-US" dirty="0"/>
          </a:p>
          <a:p>
            <a:r>
              <a:rPr lang="en-US" dirty="0"/>
              <a:t>Together with ABC Life Literacy and Frontier College, we met with Minister Duclos’ staff at Employment and Social Development Canada, who were leading the Canadian Poverty Reduction Strategy. We made the case to support literacy as a foundational and </a:t>
            </a:r>
            <a:r>
              <a:rPr lang="en-US" dirty="0" err="1"/>
              <a:t>broadreaching</a:t>
            </a:r>
            <a:r>
              <a:rPr lang="en-US" dirty="0"/>
              <a:t> tool to alleviate the experience of poverty. We were very happy to get a phone call the day that the strategy was launched  to say that our advice had been heard and that literacy was included as a key performance indicator to track Canada’s progress in the years to come. The indicator will be monitoring youth literacy levels. </a:t>
            </a:r>
          </a:p>
        </p:txBody>
      </p:sp>
      <p:sp>
        <p:nvSpPr>
          <p:cNvPr id="4" name="Slide Number Placeholder 3"/>
          <p:cNvSpPr>
            <a:spLocks noGrp="1"/>
          </p:cNvSpPr>
          <p:nvPr>
            <p:ph type="sldNum" sz="quarter" idx="5"/>
          </p:nvPr>
        </p:nvSpPr>
        <p:spPr/>
        <p:txBody>
          <a:bodyPr/>
          <a:lstStyle/>
          <a:p>
            <a:fld id="{8AE4A13F-E2A3-B540-BF2E-A67B07FA4A3A}" type="slidenum">
              <a:rPr lang="en-US" smtClean="0"/>
              <a:t>11</a:t>
            </a:fld>
            <a:endParaRPr lang="en-US"/>
          </a:p>
        </p:txBody>
      </p:sp>
    </p:spTree>
    <p:extLst>
      <p:ext uri="{BB962C8B-B14F-4D97-AF65-F5344CB8AC3E}">
        <p14:creationId xmlns:p14="http://schemas.microsoft.com/office/powerpoint/2010/main" val="307679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very happy for that success to have been able to come together through organizations that were there for the cause not for any funding questions or competition between organizations but rather to advance the profile of literacy in general.</a:t>
            </a:r>
          </a:p>
          <a:p>
            <a:endParaRPr lang="en-US" dirty="0"/>
          </a:p>
          <a:p>
            <a:r>
              <a:rPr lang="en-US" dirty="0"/>
              <a:t>That was part one: the launch of the strategy and the inclusion of literacy as an indicator. We had the opportunity to make a proposal to do this research to further support the policy development and modernization of the funding framework to address literacy and essential skills among adults, especially those that are further from the </a:t>
            </a:r>
            <a:r>
              <a:rPr lang="en-US" dirty="0" err="1"/>
              <a:t>labour</a:t>
            </a:r>
            <a:r>
              <a:rPr lang="en-US" dirty="0"/>
              <a:t> market and to look at focusing on how to improve the way that we support adults with lower skills and particularly adults from communities that need either cultural or linguistic accommodations. </a:t>
            </a:r>
          </a:p>
        </p:txBody>
      </p:sp>
      <p:sp>
        <p:nvSpPr>
          <p:cNvPr id="4" name="Slide Number Placeholder 3"/>
          <p:cNvSpPr>
            <a:spLocks noGrp="1"/>
          </p:cNvSpPr>
          <p:nvPr>
            <p:ph type="sldNum" sz="quarter" idx="5"/>
          </p:nvPr>
        </p:nvSpPr>
        <p:spPr/>
        <p:txBody>
          <a:bodyPr/>
          <a:lstStyle/>
          <a:p>
            <a:fld id="{8AE4A13F-E2A3-B540-BF2E-A67B07FA4A3A}" type="slidenum">
              <a:rPr lang="en-US" smtClean="0"/>
              <a:t>12</a:t>
            </a:fld>
            <a:endParaRPr lang="en-US"/>
          </a:p>
        </p:txBody>
      </p:sp>
    </p:spTree>
    <p:extLst>
      <p:ext uri="{BB962C8B-B14F-4D97-AF65-F5344CB8AC3E}">
        <p14:creationId xmlns:p14="http://schemas.microsoft.com/office/powerpoint/2010/main" val="412782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the project were to get at the key factors, to understand how literacy programming can contribute to a cross-sectoral poverty reduction strategy for Canada. We wanted to articulate the key factors that corelate literacy and poverty. What is it that connects the two? What do we see in the research and what do we know? </a:t>
            </a:r>
          </a:p>
          <a:p>
            <a:endParaRPr lang="en-US" dirty="0"/>
          </a:p>
          <a:p>
            <a:r>
              <a:rPr lang="en-US" dirty="0"/>
              <a:t>Highlight best practices in the delivery of programming.</a:t>
            </a:r>
          </a:p>
          <a:p>
            <a:endParaRPr lang="en-US" dirty="0"/>
          </a:p>
          <a:p>
            <a:r>
              <a:rPr lang="en-US" dirty="0"/>
              <a:t>Consult with a broad range of stakeholders to identify challenges and innovations in order to better serve Canadians, especially those with multiple barriers.</a:t>
            </a:r>
          </a:p>
        </p:txBody>
      </p:sp>
      <p:sp>
        <p:nvSpPr>
          <p:cNvPr id="4" name="Slide Number Placeholder 3"/>
          <p:cNvSpPr>
            <a:spLocks noGrp="1"/>
          </p:cNvSpPr>
          <p:nvPr>
            <p:ph type="sldNum" sz="quarter" idx="5"/>
          </p:nvPr>
        </p:nvSpPr>
        <p:spPr/>
        <p:txBody>
          <a:bodyPr/>
          <a:lstStyle/>
          <a:p>
            <a:fld id="{8AE4A13F-E2A3-B540-BF2E-A67B07FA4A3A}" type="slidenum">
              <a:rPr lang="en-US" smtClean="0"/>
              <a:t>13</a:t>
            </a:fld>
            <a:endParaRPr lang="en-US"/>
          </a:p>
        </p:txBody>
      </p:sp>
    </p:spTree>
    <p:extLst>
      <p:ext uri="{BB962C8B-B14F-4D97-AF65-F5344CB8AC3E}">
        <p14:creationId xmlns:p14="http://schemas.microsoft.com/office/powerpoint/2010/main" val="245132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those objectives at the outset, we contracted with SRDC to carry out the work. They did a literature review, they had key informant interviews with 30 informants. My apologies that some of the text is cut off for #2. It says, “interviews explored best practices, challenges and innovations in literacy programming for adults living in poverty”. The 30 key informant interviews were completed with a wide range of stakeholders, including literacy and poverty reduction organizations, but also policy makers and employers.</a:t>
            </a:r>
          </a:p>
          <a:p>
            <a:endParaRPr lang="en-US" dirty="0"/>
          </a:p>
          <a:p>
            <a:r>
              <a:rPr lang="en-US" dirty="0"/>
              <a:t>There was also a survey done with over 400 organizations, and we were thrilled with the response. The survey started with a basic distribution list and then used a snowball approach, and we invited maximum participation and ended up with 400 responses. We were very pleased with that as a very good representative sample. </a:t>
            </a:r>
          </a:p>
        </p:txBody>
      </p:sp>
      <p:sp>
        <p:nvSpPr>
          <p:cNvPr id="4" name="Slide Number Placeholder 3"/>
          <p:cNvSpPr>
            <a:spLocks noGrp="1"/>
          </p:cNvSpPr>
          <p:nvPr>
            <p:ph type="sldNum" sz="quarter" idx="5"/>
          </p:nvPr>
        </p:nvSpPr>
        <p:spPr/>
        <p:txBody>
          <a:bodyPr/>
          <a:lstStyle/>
          <a:p>
            <a:fld id="{8AE4A13F-E2A3-B540-BF2E-A67B07FA4A3A}" type="slidenum">
              <a:rPr lang="en-US" smtClean="0"/>
              <a:t>14</a:t>
            </a:fld>
            <a:endParaRPr lang="en-US"/>
          </a:p>
        </p:txBody>
      </p:sp>
    </p:spTree>
    <p:extLst>
      <p:ext uri="{BB962C8B-B14F-4D97-AF65-F5344CB8AC3E}">
        <p14:creationId xmlns:p14="http://schemas.microsoft.com/office/powerpoint/2010/main" val="11328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regional representation, all provinces and regions of the country were included, including Northern Canada. Stakeholders from all provinces and territories and a good mix of urban, rural and remote communities and on reserve. </a:t>
            </a:r>
          </a:p>
        </p:txBody>
      </p:sp>
      <p:sp>
        <p:nvSpPr>
          <p:cNvPr id="4" name="Slide Number Placeholder 3"/>
          <p:cNvSpPr>
            <a:spLocks noGrp="1"/>
          </p:cNvSpPr>
          <p:nvPr>
            <p:ph type="sldNum" sz="quarter" idx="5"/>
          </p:nvPr>
        </p:nvSpPr>
        <p:spPr/>
        <p:txBody>
          <a:bodyPr/>
          <a:lstStyle/>
          <a:p>
            <a:fld id="{8AE4A13F-E2A3-B540-BF2E-A67B07FA4A3A}" type="slidenum">
              <a:rPr lang="en-US" smtClean="0"/>
              <a:t>15</a:t>
            </a:fld>
            <a:endParaRPr lang="en-US"/>
          </a:p>
        </p:txBody>
      </p:sp>
    </p:spTree>
    <p:extLst>
      <p:ext uri="{BB962C8B-B14F-4D97-AF65-F5344CB8AC3E}">
        <p14:creationId xmlns:p14="http://schemas.microsoft.com/office/powerpoint/2010/main" val="261390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sample, these are the characteristics of the learners or individuals that are served by each of the participating organizations. Low income and low literacy skills along with unemployment are right at the top in terms of groups served. They were invited to select all that apply, so you see a cross section of the groups served here. </a:t>
            </a:r>
          </a:p>
        </p:txBody>
      </p:sp>
      <p:sp>
        <p:nvSpPr>
          <p:cNvPr id="4" name="Slide Number Placeholder 3"/>
          <p:cNvSpPr>
            <a:spLocks noGrp="1"/>
          </p:cNvSpPr>
          <p:nvPr>
            <p:ph type="sldNum" sz="quarter" idx="5"/>
          </p:nvPr>
        </p:nvSpPr>
        <p:spPr/>
        <p:txBody>
          <a:bodyPr/>
          <a:lstStyle/>
          <a:p>
            <a:fld id="{8AE4A13F-E2A3-B540-BF2E-A67B07FA4A3A}" type="slidenum">
              <a:rPr lang="en-US" smtClean="0"/>
              <a:t>16</a:t>
            </a:fld>
            <a:endParaRPr lang="en-US"/>
          </a:p>
        </p:txBody>
      </p:sp>
    </p:spTree>
    <p:extLst>
      <p:ext uri="{BB962C8B-B14F-4D97-AF65-F5344CB8AC3E}">
        <p14:creationId xmlns:p14="http://schemas.microsoft.com/office/powerpoint/2010/main" val="1747260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encourage everyone to take a look at the full technical report. It is beautifully written. There are great testimonials and quotes from the interviews and really compelling information about what’s known in the research and what’s being done on the ground with case studies or examples of different programs that are running across the country.</a:t>
            </a:r>
          </a:p>
          <a:p>
            <a:endParaRPr lang="en-US" dirty="0"/>
          </a:p>
          <a:p>
            <a:r>
              <a:rPr lang="en-US" dirty="0"/>
              <a:t>I’ll summarize the results. We know that there is a clear and well-established relationship between literacy skills and poverty. SRDC found over 25 years of correlational studies in Canada and internationally that demonstrate a strong, positive relationship between literacy, employment and earnings. Those with low literacy are unemployed at significantly higher rates, have lower earnings and higher reliance on income supports. Beyond the studies, recent evidence has also emerged in the last five years from high quality experimental design sponsored by the federal government which demonstrate a clear causal relationship that literacy upgrading has a positive impact on skills, on employment, on earnings, and on long-term job retention and self-sufficiency.</a:t>
            </a:r>
          </a:p>
          <a:p>
            <a:endParaRPr lang="en-US" dirty="0"/>
          </a:p>
          <a:p>
            <a:r>
              <a:rPr lang="en-US" dirty="0"/>
              <a:t>We have strong compelling evidence that low skills are tied to poverty, but we also have strong evidence that our whole field can be putting forward about the proven return on investment: that literacy upgrading involves cost-effective investments for governments and employers, and that there are ultimate benefits to the wellbeing and poverty alleviation that can be achieved. Poverty is discussed in terms of relationship to the low income cut-off, but the theoretical framework in the report also looks at the degrees of poverty reduction. There’s alleviation, there’s reduction, and there’s prevention. The severity of the conditions of poverty can be offset by other types of wellbeing factors like access to a community or a network, ability to access government supports. Those are just a couple of examples, but it’s really a valuable way to understand poverty and to speak about it in relation to skills and literacy. </a:t>
            </a:r>
          </a:p>
          <a:p>
            <a:endParaRPr lang="en-US" dirty="0"/>
          </a:p>
          <a:p>
            <a:r>
              <a:rPr lang="en-US" dirty="0"/>
              <a:t>That points to the second point that it’s about more than lack of employment. It’s about social exclusion and literacy programming and outreach is a critical first step to broaden social inclusion. Literacy liberates and empowers individuals to participate not only in the </a:t>
            </a:r>
            <a:r>
              <a:rPr lang="en-US" dirty="0" err="1"/>
              <a:t>labour</a:t>
            </a:r>
            <a:r>
              <a:rPr lang="en-US" dirty="0"/>
              <a:t> market but in other valued dimensions of life and society including social, civic and political engagement. This is critical to health, wellbeing and quality of life for all Canadians. </a:t>
            </a:r>
          </a:p>
        </p:txBody>
      </p:sp>
      <p:sp>
        <p:nvSpPr>
          <p:cNvPr id="4" name="Slide Number Placeholder 3"/>
          <p:cNvSpPr>
            <a:spLocks noGrp="1"/>
          </p:cNvSpPr>
          <p:nvPr>
            <p:ph type="sldNum" sz="quarter" idx="5"/>
          </p:nvPr>
        </p:nvSpPr>
        <p:spPr/>
        <p:txBody>
          <a:bodyPr/>
          <a:lstStyle/>
          <a:p>
            <a:fld id="{8AE4A13F-E2A3-B540-BF2E-A67B07FA4A3A}" type="slidenum">
              <a:rPr lang="en-US" smtClean="0"/>
              <a:t>17</a:t>
            </a:fld>
            <a:endParaRPr lang="en-US"/>
          </a:p>
        </p:txBody>
      </p:sp>
    </p:spTree>
    <p:extLst>
      <p:ext uri="{BB962C8B-B14F-4D97-AF65-F5344CB8AC3E}">
        <p14:creationId xmlns:p14="http://schemas.microsoft.com/office/powerpoint/2010/main" val="250576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a bit with the findings. In terms of the survey research, survey respondents were asked when assessing the impacts of their programs, what do they consider as indicators of success. This chart shows what success looks like.</a:t>
            </a:r>
          </a:p>
          <a:p>
            <a:endParaRPr lang="en-US" dirty="0"/>
          </a:p>
          <a:p>
            <a:r>
              <a:rPr lang="en-US" dirty="0"/>
              <a:t>One of the main things that came out of the research was that the outcomes that are used to monitor the performance of literacy programs are often too narrow in scope and exclude key indicators of success. What we see in this list is a broader spectrum of success indicators which connect with other non-skills-based gains (non-cognitive). Instead, there are indicators of psychological capital such as self-confidence or self-efficacy (82%), positive attitudes towards learning which is a foundational piece of any pathway to success, and improvements in mental health. For about half of participants, that’s a key indicator of success. We’re looking at a very holistic approach. As I’m sure everyone on this session knows, literacy is holistic work that we do with learners. We need to look at the whole person and the holistic process of development that is in progress.</a:t>
            </a:r>
          </a:p>
          <a:p>
            <a:endParaRPr lang="en-US" dirty="0"/>
          </a:p>
          <a:p>
            <a:r>
              <a:rPr lang="en-US" dirty="0"/>
              <a:t>To flag the last point that was really valuable in the research was the evidence around indicators about improved relationships and trust in others. That as well is an aspect of the severity of poverty or how that experience of poverty can be reduced by beginning to participate with peers and in the community. In the report, it is actually stated that literacy practitioners are often seen as the trusted intermediary, where they are the ones that can provide assistance and a safe space to address the various needs that learners have. </a:t>
            </a:r>
          </a:p>
        </p:txBody>
      </p:sp>
      <p:sp>
        <p:nvSpPr>
          <p:cNvPr id="4" name="Slide Number Placeholder 3"/>
          <p:cNvSpPr>
            <a:spLocks noGrp="1"/>
          </p:cNvSpPr>
          <p:nvPr>
            <p:ph type="sldNum" sz="quarter" idx="5"/>
          </p:nvPr>
        </p:nvSpPr>
        <p:spPr/>
        <p:txBody>
          <a:bodyPr/>
          <a:lstStyle/>
          <a:p>
            <a:fld id="{8AE4A13F-E2A3-B540-BF2E-A67B07FA4A3A}" type="slidenum">
              <a:rPr lang="en-US" smtClean="0"/>
              <a:t>18</a:t>
            </a:fld>
            <a:endParaRPr lang="en-US"/>
          </a:p>
        </p:txBody>
      </p:sp>
    </p:spTree>
    <p:extLst>
      <p:ext uri="{BB962C8B-B14F-4D97-AF65-F5344CB8AC3E}">
        <p14:creationId xmlns:p14="http://schemas.microsoft.com/office/powerpoint/2010/main" val="198927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was focused on identifying best practices and innovation. Here we have some of the best practices that rose to the surface. Many of them will not be a surprise, I am sure, because it was folks like yourselves and your colleagues that answered the survey and gave us all of their best experience and best advice for what to be recommending and investing in for the best results. </a:t>
            </a:r>
          </a:p>
        </p:txBody>
      </p:sp>
      <p:sp>
        <p:nvSpPr>
          <p:cNvPr id="4" name="Slide Number Placeholder 3"/>
          <p:cNvSpPr>
            <a:spLocks noGrp="1"/>
          </p:cNvSpPr>
          <p:nvPr>
            <p:ph type="sldNum" sz="quarter" idx="5"/>
          </p:nvPr>
        </p:nvSpPr>
        <p:spPr/>
        <p:txBody>
          <a:bodyPr/>
          <a:lstStyle/>
          <a:p>
            <a:fld id="{8AE4A13F-E2A3-B540-BF2E-A67B07FA4A3A}" type="slidenum">
              <a:rPr lang="en-US" smtClean="0"/>
              <a:t>19</a:t>
            </a:fld>
            <a:endParaRPr lang="en-US"/>
          </a:p>
        </p:txBody>
      </p:sp>
    </p:spTree>
    <p:extLst>
      <p:ext uri="{BB962C8B-B14F-4D97-AF65-F5344CB8AC3E}">
        <p14:creationId xmlns:p14="http://schemas.microsoft.com/office/powerpoint/2010/main" val="81496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2</a:t>
            </a:fld>
            <a:endParaRPr lang="en-US"/>
          </a:p>
        </p:txBody>
      </p:sp>
    </p:spTree>
    <p:extLst>
      <p:ext uri="{BB962C8B-B14F-4D97-AF65-F5344CB8AC3E}">
        <p14:creationId xmlns:p14="http://schemas.microsoft.com/office/powerpoint/2010/main" val="330756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pressing challenge, as I mentioned earlier, was the issue of awareness and accessibility of programming. In the previous slide, we saw the best practices that deliver the best results for learners, but we know that there are real barriers and challenges. Part of the goal here was to bring those with out with data to be able to make the case for whatever types of solutions that are needed and that the field can be advocating for. </a:t>
            </a:r>
          </a:p>
          <a:p>
            <a:endParaRPr lang="en-US" dirty="0"/>
          </a:p>
          <a:p>
            <a:r>
              <a:rPr lang="en-US" dirty="0"/>
              <a:t>The most pressing barrier identified by the stakeholders was raising awareness. It was identified as the most important priority by all groups and across all targeted learner groups, by all stakeholder respondent groups. Awareness and access was the biggest one. It’s a personal addition to the research, but I think that one of the main pieces in there is around stigma, because it’s much more challenging to raise awareness when we need to ensure that programming is welcoming and non-stigmatizing for folks who would benefit.</a:t>
            </a:r>
          </a:p>
          <a:p>
            <a:endParaRPr lang="en-US" dirty="0"/>
          </a:p>
          <a:p>
            <a:r>
              <a:rPr lang="en-US" dirty="0"/>
              <a:t>This is all especially important for programs that serve low-income learners, persons with disabilities, newcomers and Indigenous peoples. Those were the groups where the need to raise awareness and access was greatest. Increasing access includes geographical accessibility, so improving options for rural and remote learners. Physical accessibility is also important, supports for those with disabilities to enhance learning engagement. While it did include geographic and physical accessibility, it also extends to other types of constraints on access, so the need for greater investments in culturally relevant and adapted learning options. As well, approaches to language barriers in literacy for newcomers. That’s an area where more work will need to be done and increasingly so over the coming years. Also addressing capacity constraints for small organizations, especially the ones that are in a workplace training context. </a:t>
            </a:r>
          </a:p>
        </p:txBody>
      </p:sp>
      <p:sp>
        <p:nvSpPr>
          <p:cNvPr id="4" name="Slide Number Placeholder 3"/>
          <p:cNvSpPr>
            <a:spLocks noGrp="1"/>
          </p:cNvSpPr>
          <p:nvPr>
            <p:ph type="sldNum" sz="quarter" idx="5"/>
          </p:nvPr>
        </p:nvSpPr>
        <p:spPr/>
        <p:txBody>
          <a:bodyPr/>
          <a:lstStyle/>
          <a:p>
            <a:fld id="{8AE4A13F-E2A3-B540-BF2E-A67B07FA4A3A}" type="slidenum">
              <a:rPr lang="en-US" smtClean="0"/>
              <a:t>20</a:t>
            </a:fld>
            <a:endParaRPr lang="en-US"/>
          </a:p>
        </p:txBody>
      </p:sp>
    </p:spTree>
    <p:extLst>
      <p:ext uri="{BB962C8B-B14F-4D97-AF65-F5344CB8AC3E}">
        <p14:creationId xmlns:p14="http://schemas.microsoft.com/office/powerpoint/2010/main" val="66175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final slide about the findings, and then we can look at the recommendations together. The final points to highlight here are some of the findings around funding structures and funding models for adult literacy and poverty reduction. Respondents emphasized the need for a funding model with an expanded mandate that will combine literacy and poverty reduction objectives into a streamlined effort, that will allow more expansive delivery of wraparound supports. We need investments that will allow us to properly set up systems for wraparound services and referral systems. Finally, a funding model that has an expanded mandate that could provide more flexibility in the use of resources. We know that literacy work is creative. Learning can happen in any context, and there are many creative ways that we can engage with our learners and produce engaging materials and programming for adult learners. We definitely need more investment that allows for that kind of innovation and experimentation and give the experts in the field the leeway to work as they need to for success.</a:t>
            </a:r>
          </a:p>
          <a:p>
            <a:endParaRPr lang="en-US" dirty="0"/>
          </a:p>
          <a:p>
            <a:r>
              <a:rPr lang="en-US" dirty="0"/>
              <a:t>Some of the other related challenges that were identified were the project-based funding model which has encouraged competition instead of collaboration in many cases. We also have many great cases of partnerships and collaboration across the country. I think the adult literacy field has been turning a new page in terms of how we all work together. There have been a couple of national groups sets up. We have these of connectivity points through this PD pop-up series. As well, OLES has been engaging the field more in providing our best advice for impact evaluation, for assessment frameworks. This is bringing the field together again. I hope I’m not overly optimistic to think that we’re at the start of a new chapter.</a:t>
            </a:r>
          </a:p>
          <a:p>
            <a:endParaRPr lang="en-US" dirty="0"/>
          </a:p>
          <a:p>
            <a:r>
              <a:rPr lang="en-US" dirty="0"/>
              <a:t>The most important thing that came out in terms of the funding structure was identified by 77% of respondents for the need within government for better coordination for literacy and poverty programming. That is one of the classic challenges in working with government and the various mandates of different departments where we are dealing with issues of cross-sectoral or cross-departmental relevance. We know what is needed, but the machinery of government can make it difficult for even bureaucrats with the best of intentions to achieve the kind of collaboration that we need. </a:t>
            </a:r>
          </a:p>
        </p:txBody>
      </p:sp>
      <p:sp>
        <p:nvSpPr>
          <p:cNvPr id="4" name="Slide Number Placeholder 3"/>
          <p:cNvSpPr>
            <a:spLocks noGrp="1"/>
          </p:cNvSpPr>
          <p:nvPr>
            <p:ph type="sldNum" sz="quarter" idx="5"/>
          </p:nvPr>
        </p:nvSpPr>
        <p:spPr/>
        <p:txBody>
          <a:bodyPr/>
          <a:lstStyle/>
          <a:p>
            <a:fld id="{8AE4A13F-E2A3-B540-BF2E-A67B07FA4A3A}" type="slidenum">
              <a:rPr lang="en-US" smtClean="0"/>
              <a:t>21</a:t>
            </a:fld>
            <a:endParaRPr lang="en-US"/>
          </a:p>
        </p:txBody>
      </p:sp>
    </p:spTree>
    <p:extLst>
      <p:ext uri="{BB962C8B-B14F-4D97-AF65-F5344CB8AC3E}">
        <p14:creationId xmlns:p14="http://schemas.microsoft.com/office/powerpoint/2010/main" val="380359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findings, SRDC identified eleven key recommendations. Six recommendations were related to policy and five to program delivery. I’ll go through these ones quickly.</a:t>
            </a:r>
          </a:p>
          <a:p>
            <a:endParaRPr lang="en-US" dirty="0"/>
          </a:p>
          <a:p>
            <a:r>
              <a:rPr lang="en-US" dirty="0"/>
              <a:t>Literacy is a human right that requires cross-jurisdictional and cross-departmental cooperation. They recommend that as part of a comprehensive poverty reduction strategy, the policy and funding approach needs to foster collaboration rather than competition with resourcing that is sustainable, predictable and innovative. Those two do not need to be mutually exclusive. Looking at partnerships and knowledge translation, I do want to give kudos to OLES for working to engage the field and to support collaboration across organizations and partnerships. We still have a ways to go in terms of bringing together literacy and poverty reduction.</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22</a:t>
            </a:fld>
            <a:endParaRPr lang="en-US"/>
          </a:p>
        </p:txBody>
      </p:sp>
    </p:spTree>
    <p:extLst>
      <p:ext uri="{BB962C8B-B14F-4D97-AF65-F5344CB8AC3E}">
        <p14:creationId xmlns:p14="http://schemas.microsoft.com/office/powerpoint/2010/main" val="4033753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program delivery recommendations, the top of this list is raising awareness and accessibility. Learner-</a:t>
            </a:r>
            <a:r>
              <a:rPr lang="en-US" dirty="0" err="1"/>
              <a:t>centred</a:t>
            </a:r>
            <a:r>
              <a:rPr lang="en-US" dirty="0"/>
              <a:t> approaches and customized programming, that it relates to the context of individual learners and their goals. A better approach to wraparound and investments in wraparound services. Outcomes frameworks – performance measurement where we in the field can be tracking our results based on what success really looks like with the individuals that we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I’ll do now is to flip to a final Q&amp;A slide. I want to put a few questions out to the virtual room, and then I’ll flip back to this program delivery slide so that you can be looking at it and considering any questions or comments. Again, I would invite you to look at the summary of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*Transcription Note: All of the Q&amp;A is documented on the Q&amp;A slide</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23</a:t>
            </a:fld>
            <a:endParaRPr lang="en-US"/>
          </a:p>
        </p:txBody>
      </p:sp>
    </p:spTree>
    <p:extLst>
      <p:ext uri="{BB962C8B-B14F-4D97-AF65-F5344CB8AC3E}">
        <p14:creationId xmlns:p14="http://schemas.microsoft.com/office/powerpoint/2010/main" val="189181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questions, we of course hope to answer any questions you might have. In terms of a discussion, we’re really interested in knowing your reactions in terms of the implications for your work: partnerships, funding, program delivery or any other aspect of your work. What stood out or surprised you about the research? Were there questions that you wanted answered that you haven’t seen addressed? We know what the best practices are, but what are the known barriers that may keep us from implementing those that the network could focus on. Any other comments or observations?</a:t>
            </a:r>
          </a:p>
          <a:p>
            <a:endParaRPr lang="en-US" dirty="0"/>
          </a:p>
          <a:p>
            <a:r>
              <a:rPr lang="en-US" i="1" dirty="0"/>
              <a:t>*Note: On screen, the visual returns to the previous slide, but the transcription will continue below.</a:t>
            </a:r>
          </a:p>
          <a:p>
            <a:endParaRPr lang="en-US" dirty="0"/>
          </a:p>
          <a:p>
            <a:r>
              <a:rPr lang="en-US" b="1" dirty="0"/>
              <a:t>Annemarie </a:t>
            </a:r>
            <a:r>
              <a:rPr lang="en-US" b="1" dirty="0" err="1"/>
              <a:t>Wesolowski</a:t>
            </a:r>
            <a:r>
              <a:rPr lang="en-US" dirty="0"/>
              <a:t>: You have provided a lot of insight through the report and the findings. When we’re thinking about the recommendations and their impact on program delivery, I think we can see that there are a number of things that we can do ourselves that we have control over within our program delivery, but there are other things that we either don’t have control over or have the capacity to do.</a:t>
            </a:r>
          </a:p>
          <a:p>
            <a:endParaRPr lang="en-US" dirty="0"/>
          </a:p>
          <a:p>
            <a:r>
              <a:rPr lang="en-US" dirty="0"/>
              <a:t>The first question is: With regards to barrier, the word “literacy” is watered down. How can we promote something when the term itself is unclear. We have a second comment that says, I feel the same way with life skills definition.</a:t>
            </a:r>
          </a:p>
          <a:p>
            <a:endParaRPr lang="en-US" dirty="0"/>
          </a:p>
          <a:p>
            <a:r>
              <a:rPr lang="en-US" b="1" dirty="0"/>
              <a:t>Angela Briscoe: </a:t>
            </a:r>
            <a:r>
              <a:rPr lang="en-US" dirty="0"/>
              <a:t>Agreed completely. We spent some time at the National Forum on Literacy and Civic Engagement last Tuesday. WE spent quite a bit of time talking about a modern definition of literacy. I think there are a few really good ones circulating. They all seem to contain a simple, essential definition that learners, instructors or government funders would all agree to. It’s about the ability to interpret and use information, to achieve goals or success in life work, in the community and at home. There are many ways to capture that concept, but here at Frontier College we think a lot about how we don’t want literacy to become diluted in terms of all of the other types of literacy that are proliferating, i.e., health literacy, digital literacy, financial literacy. All of those we tend to approach as an extension of the basic literacy skills that are required in order to pursue information, make informed choices, use technology. I think this is a great point that the field can rally around.</a:t>
            </a:r>
          </a:p>
          <a:p>
            <a:endParaRPr lang="en-US" dirty="0"/>
          </a:p>
          <a:p>
            <a:r>
              <a:rPr lang="en-US" b="1" dirty="0"/>
              <a:t>Annemarie </a:t>
            </a:r>
            <a:r>
              <a:rPr lang="en-US" b="1" dirty="0" err="1"/>
              <a:t>Wesolowski</a:t>
            </a:r>
            <a:r>
              <a:rPr lang="en-US" dirty="0"/>
              <a:t>: I see that someone has added that the province’s education system needs to improve in regards to literacy, so that we are pumping out more literate graduates and not having as many adults needing upgrading. Another participant asks how can LES service providers better share resources? Sometimes it’s difficult to find employment-based resources, and we end up creating programs, including manuals. We hear that a lot.</a:t>
            </a:r>
          </a:p>
          <a:p>
            <a:endParaRPr lang="en-US" dirty="0"/>
          </a:p>
          <a:p>
            <a:r>
              <a:rPr lang="en-US" b="1" dirty="0"/>
              <a:t>Angela Briscoe</a:t>
            </a:r>
            <a:r>
              <a:rPr lang="en-US" dirty="0"/>
              <a:t>: This is one of the things that even within Frontier College, we have different program areas that are doing their own work of customizing manuals and resources and content. While the customization is so important for effectiveness, we’re also thinking about how we streamline this work a bit better as a field. In terms of the two national networks that are in place right now, I’m wondering if that could be some part of the solution in terms of better resource sharing. That’s one option, to take the conversation to the national networks. Those include regional organizations and local organizations. The other thing to consider is whether there is a need for us to raise the profile, like this research suggests, of the need for funding to customize resources. I’m not sure to what extent funding is an issue, but if things could be developed with government funding, and the mandate is to share it broadly with the field, then we’re all further ahead with each iteration, and with each resource we can all be moving forward together.</a:t>
            </a:r>
          </a:p>
          <a:p>
            <a:endParaRPr lang="en-US" dirty="0"/>
          </a:p>
          <a:p>
            <a:r>
              <a:rPr lang="en-US" b="1" dirty="0"/>
              <a:t>Annemarie </a:t>
            </a:r>
            <a:r>
              <a:rPr lang="en-US" b="1" dirty="0" err="1"/>
              <a:t>Wesolowski</a:t>
            </a:r>
            <a:r>
              <a:rPr lang="en-US" dirty="0"/>
              <a:t>: I know the topic of resources and individuals and/or agencies reinventing the wheel so to speak has been an ongoing issue. Literacy Northwest just had its two day PD event in Thunder Bay this week, and we put out on display the recent employment-related curriculum documents that were created in partnership between Community Literacy of Ontario and Literacy Link Eastern Ontario: clerical and office admin support, pre-medical personal support workers, etc. The practitioners in the room said that if they hadn’t come to the PD session they wouldn’t have been aware of this, because they do not have the time to go searching all of the support organizations or the regional network websites to find all of these wonderful resources. We need to find a central repository, for lack of a better word, where we can post these and promote them throughout the field.</a:t>
            </a:r>
          </a:p>
          <a:p>
            <a:endParaRPr lang="en-US" dirty="0"/>
          </a:p>
          <a:p>
            <a:r>
              <a:rPr lang="en-US" b="1" dirty="0"/>
              <a:t>Angela Briscoe</a:t>
            </a:r>
            <a:r>
              <a:rPr lang="en-US" dirty="0"/>
              <a:t>: I think this is a very achievable goal for us. My understanding is that there was a bit of a dip in the centralization and access to resources with a lot of the funding cuts that happened five years ago or so. However, with the national networks being reconnected, there are a couple of places that resources are being held now. I think Copian moved over to another organization, and two of the Quebec-based organizations just completed some research. There’s also a new research study that is still embargoed, so I didn’t share it in this presentation, but it will be a retrospective on the adult literacy field in Canada with interviews and program and policy highlights to correct what feels like a loss of history with turnover and funding cuts. That research project led to something like 150 documents being centralized in a repository. I think we should add this discussion of resource sharing to a broader national conversation about how to centralize what has already been produced so that we can use valuable but scarce resources to keep moving things forward for everyone.</a:t>
            </a:r>
          </a:p>
          <a:p>
            <a:endParaRPr lang="en-US" dirty="0"/>
          </a:p>
          <a:p>
            <a:r>
              <a:rPr lang="en-US" b="1" dirty="0"/>
              <a:t>Annemarie </a:t>
            </a:r>
            <a:r>
              <a:rPr lang="en-US" b="1" dirty="0" err="1"/>
              <a:t>Wesolowski</a:t>
            </a:r>
            <a:r>
              <a:rPr lang="en-US" dirty="0"/>
              <a:t>: From a participant, in addition to the comment about the loss of NALD and/or Copian, another resource is the Ontario Native Literacy Coalition. Absolutely – again, one of the </a:t>
            </a:r>
            <a:r>
              <a:rPr lang="en-US" dirty="0" err="1"/>
              <a:t>provicincial</a:t>
            </a:r>
            <a:r>
              <a:rPr lang="en-US" dirty="0"/>
              <a:t> support organizations. But, as service providers have said, they don’t have the time to research and check out everyone’s websites about the great resources that are available. Another participant notes that she likes the idea of taking the conversation outside of the lens of being just a tool for employment.</a:t>
            </a:r>
          </a:p>
          <a:p>
            <a:endParaRPr lang="en-US" dirty="0"/>
          </a:p>
          <a:p>
            <a:r>
              <a:rPr lang="en-US" b="1" dirty="0"/>
              <a:t>Angela Briscoe</a:t>
            </a:r>
            <a:r>
              <a:rPr lang="en-US" dirty="0"/>
              <a:t>: That is part of the national agenda right now. If anyone wants to join these networks, feel free to contact me, and I can connect you with the organizers. I think there is a focus on challenging the close tie between literacy and employment. We’re reminding policy makers and Canadians that literacy is a basic human right, that it’s part of basic health, wellbeing and dignity of every Canadian. The narrowing of it to just purely a </a:t>
            </a:r>
            <a:r>
              <a:rPr lang="en-US" dirty="0" err="1"/>
              <a:t>labour</a:t>
            </a:r>
            <a:r>
              <a:rPr lang="en-US" dirty="0"/>
              <a:t> market issue is not accurate, and it doesn’t reflect the true needs of the field. At the national level, we are raising that flag and trying to keep the conversation alive while the whole future skills conversation is moving forward, trying to make sure that literacy and basic skills remain front and </a:t>
            </a:r>
            <a:r>
              <a:rPr lang="en-US" dirty="0" err="1"/>
              <a:t>centre</a:t>
            </a:r>
            <a:r>
              <a:rPr lang="en-US" dirty="0"/>
              <a:t>.</a:t>
            </a:r>
          </a:p>
          <a:p>
            <a:endParaRPr lang="en-US" dirty="0"/>
          </a:p>
          <a:p>
            <a:r>
              <a:rPr lang="en-US" dirty="0"/>
              <a:t>The other thing that I wanted to mention on this point of resource sharing and the national networks, ABC Life Literacy are also national, and they do participate on both of the groups. They participate on the national network, and they lead a group called the Programs and Research Committee. They are always looking for new participants on that network. They’ve recently shared that they’ve updated their mandate to focus on supporting practitioners and focusing on curriculum development, customization. I just want to flag that they may have some capacity supporting work going forward. Any needs or requests or possible chances to move this work forward, feel free to contact me or go straight to ABC, and we can try to keep it all moving nationally.</a:t>
            </a:r>
          </a:p>
          <a:p>
            <a:endParaRPr lang="en-US" dirty="0"/>
          </a:p>
          <a:p>
            <a:r>
              <a:rPr lang="en-US" b="1" dirty="0"/>
              <a:t>Annemarie </a:t>
            </a:r>
            <a:r>
              <a:rPr lang="en-US" b="1" dirty="0" err="1"/>
              <a:t>Wesolowski</a:t>
            </a:r>
            <a:r>
              <a:rPr lang="en-US" b="1" dirty="0"/>
              <a:t>: </a:t>
            </a:r>
            <a:r>
              <a:rPr lang="en-US" dirty="0"/>
              <a:t>Good suggestion. We have another comment: I think it would be amazing if there was a list somewhere with the literacy organizations by province that links to their social media accounts so we can link with one another. This might also help raise awareness of literacy programs.</a:t>
            </a:r>
          </a:p>
          <a:p>
            <a:endParaRPr lang="en-US" dirty="0"/>
          </a:p>
          <a:p>
            <a:r>
              <a:rPr lang="en-US" b="1" dirty="0"/>
              <a:t>Angela Briscoe: </a:t>
            </a:r>
            <a:r>
              <a:rPr lang="en-US" dirty="0"/>
              <a:t>That’s a great suggestion. Maybe ABC can put it on their website! We’ll be meeting with them soon, and I’m going to add it to the list of things we’ll be chatting about.</a:t>
            </a:r>
          </a:p>
          <a:p>
            <a:endParaRPr lang="en-US" dirty="0"/>
          </a:p>
          <a:p>
            <a:r>
              <a:rPr lang="en-US" b="1" dirty="0"/>
              <a:t>Annemarie </a:t>
            </a:r>
            <a:r>
              <a:rPr lang="en-US" b="1" dirty="0" err="1"/>
              <a:t>Wesolowski</a:t>
            </a:r>
            <a:r>
              <a:rPr lang="en-US" b="1" dirty="0"/>
              <a:t>: </a:t>
            </a:r>
            <a:r>
              <a:rPr lang="en-US" dirty="0"/>
              <a:t>The whole topic of service integration. Recommendation #10 is the greater integration of service being a primary objective to improve the quality of literacy and poverty reduction services. There seems to be a huge barrier to service integration in general. Just look at the past number of years trying to improve service integration within the Employment Ontario system. There has been different levels of success from community to community, but it has been a struggle. Never mind reaching outside of Employment Ontario and trying to connect with other service providers, particularly those that work within poverty reduction services.</a:t>
            </a:r>
          </a:p>
          <a:p>
            <a:endParaRPr lang="en-US" dirty="0"/>
          </a:p>
          <a:p>
            <a:r>
              <a:rPr lang="en-US" b="1" dirty="0"/>
              <a:t>Angela Briscoe: </a:t>
            </a:r>
            <a:r>
              <a:rPr lang="en-US" dirty="0"/>
              <a:t>What were the success factors in cases where it did work? As an alternative, there was talk with Kathleen Wynne’s government about the community hub model, and I’m curious what folks think about that.</a:t>
            </a:r>
          </a:p>
          <a:p>
            <a:endParaRPr lang="en-US" dirty="0"/>
          </a:p>
          <a:p>
            <a:r>
              <a:rPr lang="en-US" b="1" dirty="0"/>
              <a:t>Annemarie </a:t>
            </a:r>
            <a:r>
              <a:rPr lang="en-US" b="1" dirty="0" err="1"/>
              <a:t>Wesolowski</a:t>
            </a:r>
            <a:r>
              <a:rPr lang="en-US" b="1" dirty="0"/>
              <a:t>: </a:t>
            </a:r>
            <a:r>
              <a:rPr lang="en-US" dirty="0"/>
              <a:t>We were very excited in Northwestern Ontario about exploring the community hub and trying to roll it out wherever and whenever possible. Everyone felt encouraged that it would support service coordination. A participant comments that they are co-located with an employment </a:t>
            </a:r>
            <a:r>
              <a:rPr lang="en-US" dirty="0" err="1"/>
              <a:t>centre</a:t>
            </a:r>
            <a:r>
              <a:rPr lang="en-US" dirty="0"/>
              <a:t>, and it has really made a difference for learners. We have also heard that from agencies within the Northwest region as well. Some agencies are now co-located with employment services, and others have set up itinerate sites under the roof of employment service agencies, and they have said that is helping to build stronger relations and supporting service integration. The participant also added that they have new Ontario Works hires come to their </a:t>
            </a:r>
            <a:r>
              <a:rPr lang="en-US" dirty="0" err="1"/>
              <a:t>centre</a:t>
            </a:r>
            <a:r>
              <a:rPr lang="en-US" dirty="0"/>
              <a:t> to learn about their programs and services. The community hub approach is ideal, but we find in smaller communities that it can be difficult to house multiple service providers at one time, which will be an ongoing challenge. Perhaps the idea of providing services under the roof of another service provider might be more attainable for us, as opposed to a physical structure that houses multiple service providers.</a:t>
            </a:r>
          </a:p>
          <a:p>
            <a:endParaRPr lang="en-US" dirty="0"/>
          </a:p>
          <a:p>
            <a:r>
              <a:rPr lang="en-US" b="1" dirty="0"/>
              <a:t>Angela Briscoe: </a:t>
            </a:r>
            <a:r>
              <a:rPr lang="en-US" dirty="0"/>
              <a:t>That’s one of the key ways that Frontier College works. We embed ourselves in other organizations that are already offering programs or services so that we don’t have bricks and mortar. I don’t know if that means we are itinerate – would that fit the definition? Our volunteers are at other community sites and in some cases our staff too. Very few of our programs or learners are exclusively Frontier College. That is an approach that works well. Not only does it make it easier in terms of things like geography and the cost of travel, but it’s also a more welcoming environment where there is hopefully more familiarity and trust.</a:t>
            </a:r>
          </a:p>
          <a:p>
            <a:endParaRPr lang="en-US" dirty="0"/>
          </a:p>
          <a:p>
            <a:r>
              <a:rPr lang="en-US" b="1" dirty="0"/>
              <a:t>Annemarie </a:t>
            </a:r>
            <a:r>
              <a:rPr lang="en-US" b="1" dirty="0" err="1"/>
              <a:t>Wesolowski</a:t>
            </a:r>
            <a:r>
              <a:rPr lang="en-US" b="1" dirty="0"/>
              <a:t>: </a:t>
            </a:r>
            <a:r>
              <a:rPr lang="en-US" dirty="0"/>
              <a:t>Comment from a participant: Our students have access to employment services, counselling, accessibility services, admissions and Pathways advisors who come to our location. Again, another excellent example of bringing services under your own roof so that the learners that you serve have better access to the variety of services and/or wraparound supports that they need.</a:t>
            </a:r>
          </a:p>
          <a:p>
            <a:endParaRPr lang="en-US" dirty="0"/>
          </a:p>
          <a:p>
            <a:r>
              <a:rPr lang="en-US" b="1" dirty="0"/>
              <a:t>Angela Briscoe: </a:t>
            </a:r>
            <a:r>
              <a:rPr lang="en-US" dirty="0"/>
              <a:t>I know that in one of our satellite offices, we are also co-located with an employment service for newcomers so we get a lot of referrals that way. We also have better retention because individuals are coming for multiple services at once.</a:t>
            </a:r>
          </a:p>
          <a:p>
            <a:endParaRPr lang="en-US" dirty="0"/>
          </a:p>
          <a:p>
            <a:r>
              <a:rPr lang="en-US" b="1" dirty="0"/>
              <a:t>Annemarie </a:t>
            </a:r>
            <a:r>
              <a:rPr lang="en-US" b="1" dirty="0" err="1"/>
              <a:t>Wesolowski</a:t>
            </a:r>
            <a:r>
              <a:rPr lang="en-US" b="1" dirty="0"/>
              <a:t>: </a:t>
            </a:r>
            <a:r>
              <a:rPr lang="en-US" dirty="0"/>
              <a:t>The whole issue of promotions, raising awareness and accessibility to programs is also an issue. Agencies don’t have a lot of resources. Their funding is meagre so they find it is very expensive to advertise in traditional ways like radio, etc. They are using social media more, but it does take a lot of time, and time is also money unless you are able to get volunteers to help you promote your agency in the community.</a:t>
            </a:r>
          </a:p>
          <a:p>
            <a:endParaRPr lang="en-US" dirty="0"/>
          </a:p>
          <a:p>
            <a:r>
              <a:rPr lang="en-US" b="1" dirty="0"/>
              <a:t>Participant Comment: </a:t>
            </a:r>
            <a:r>
              <a:rPr lang="en-US" dirty="0"/>
              <a:t>integration doesn’t have to mean co-location, right? You’re right, there could be other ways and perhaps willingness – that may be what it comes down to.</a:t>
            </a:r>
          </a:p>
          <a:p>
            <a:endParaRPr lang="en-US" dirty="0"/>
          </a:p>
          <a:p>
            <a:r>
              <a:rPr lang="en-US" b="1" dirty="0"/>
              <a:t>Participant Comment: </a:t>
            </a:r>
            <a:r>
              <a:rPr lang="en-US" dirty="0"/>
              <a:t>we provide services in a location that has better access for learners with mobility issues.</a:t>
            </a:r>
          </a:p>
          <a:p>
            <a:endParaRPr lang="en-US" dirty="0"/>
          </a:p>
          <a:p>
            <a:r>
              <a:rPr lang="en-US" dirty="0"/>
              <a:t>Part</a:t>
            </a:r>
            <a:r>
              <a:rPr lang="en-US" b="1" dirty="0"/>
              <a:t>icipant Comment: </a:t>
            </a:r>
            <a:r>
              <a:rPr lang="en-US" dirty="0"/>
              <a:t>bringing your services where they are needed and more accessible as opposed to having people come to you if that’s a challenge</a:t>
            </a:r>
          </a:p>
          <a:p>
            <a:endParaRPr lang="en-US" dirty="0"/>
          </a:p>
          <a:p>
            <a:r>
              <a:rPr lang="en-US" b="1" dirty="0"/>
              <a:t>Participant Comment: </a:t>
            </a:r>
            <a:r>
              <a:rPr lang="en-US" dirty="0"/>
              <a:t>I do not think that service integration needs to be co-located to work. We are part of a program that has participants to out to community programs to ensure that learners know where the service is located. It also helps learners feel more comfortable accessing the services because they have been there. </a:t>
            </a:r>
          </a:p>
          <a:p>
            <a:endParaRPr lang="en-US" dirty="0"/>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24</a:t>
            </a:fld>
            <a:endParaRPr lang="en-US"/>
          </a:p>
        </p:txBody>
      </p:sp>
    </p:spTree>
    <p:extLst>
      <p:ext uri="{BB962C8B-B14F-4D97-AF65-F5344CB8AC3E}">
        <p14:creationId xmlns:p14="http://schemas.microsoft.com/office/powerpoint/2010/main" val="1974019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1" dirty="0"/>
              <a:t>gela Briscoe: </a:t>
            </a:r>
            <a:r>
              <a:rPr lang="en-US" dirty="0"/>
              <a:t>I’m aware of the time, and I don’t want to keep people later than scheduled. I would like to say thank you again for the opportunity to join Literacy Northwest and the Learning Networks of Ontario for their pop-up PD. It’s really valuable to hear your thoughts and feedback. It sounds like some of the points really did resonate. I’ve learned some things today as well, which is great. Thanks to Annemarie and Barb and Sarah!</a:t>
            </a:r>
          </a:p>
          <a:p>
            <a:endParaRPr lang="en-US" dirty="0"/>
          </a:p>
          <a:p>
            <a:r>
              <a:rPr lang="en-US" b="1" dirty="0"/>
              <a:t>Annemarie </a:t>
            </a:r>
            <a:r>
              <a:rPr lang="en-US" b="1" dirty="0" err="1"/>
              <a:t>Wesolowski</a:t>
            </a:r>
            <a:r>
              <a:rPr lang="en-US" b="1" dirty="0"/>
              <a:t>: </a:t>
            </a:r>
            <a:r>
              <a:rPr lang="en-US" dirty="0"/>
              <a:t>Thank you so much, Angela, for sharing your knowledge and information with us today. Especially the links to the various reports and documents. It makes it much easier for us to access them. It’s also encouraging to see that, through the research report, although the literacy field is aware of the strong link between literacy skills levels and poverty, that your research report has confirmed that. I encourage all of today’s participants to review the Literacy and Essential Skills as a Poverty Reduction Strategy report. It’s very insightful and important. And it’s a good read!</a:t>
            </a:r>
          </a:p>
          <a:p>
            <a:endParaRPr lang="en-US" dirty="0"/>
          </a:p>
          <a:p>
            <a:r>
              <a:rPr lang="en-US" dirty="0"/>
              <a:t>I</a:t>
            </a:r>
          </a:p>
        </p:txBody>
      </p:sp>
      <p:sp>
        <p:nvSpPr>
          <p:cNvPr id="4" name="Slide Number Placeholder 3"/>
          <p:cNvSpPr>
            <a:spLocks noGrp="1"/>
          </p:cNvSpPr>
          <p:nvPr>
            <p:ph type="sldNum" sz="quarter" idx="5"/>
          </p:nvPr>
        </p:nvSpPr>
        <p:spPr/>
        <p:txBody>
          <a:bodyPr/>
          <a:lstStyle/>
          <a:p>
            <a:fld id="{8AE4A13F-E2A3-B540-BF2E-A67B07FA4A3A}" type="slidenum">
              <a:rPr lang="en-US" smtClean="0"/>
              <a:t>25</a:t>
            </a:fld>
            <a:endParaRPr lang="en-US"/>
          </a:p>
        </p:txBody>
      </p:sp>
    </p:spTree>
    <p:extLst>
      <p:ext uri="{BB962C8B-B14F-4D97-AF65-F5344CB8AC3E}">
        <p14:creationId xmlns:p14="http://schemas.microsoft.com/office/powerpoint/2010/main" val="1002723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encourage everyone to register for the next two webinars on this topic. The next one is on October 24, and it is </a:t>
            </a:r>
            <a:r>
              <a:rPr lang="en-US" i="1" dirty="0"/>
              <a:t>Better Research for Better Practice: Understanding the Characteristics, Experiences and Trajectories of Ontario Works Clients in Toronto</a:t>
            </a:r>
            <a:r>
              <a:rPr lang="en-US" dirty="0"/>
              <a:t>. The third webinar on the topic of poverty is Skills Upgrading Programs: Supporting People Living in Poverty on November 28. Please check out those links and register!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all for participating, and thank you Angela for presenting, and Sarah and Barb for all the background to make it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Angela Briscoe: </a:t>
            </a:r>
            <a:r>
              <a:rPr lang="en-US" dirty="0"/>
              <a:t>Just a reminder that the slides will be shared after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Annemarie </a:t>
            </a:r>
            <a:r>
              <a:rPr lang="en-US" b="1" dirty="0" err="1"/>
              <a:t>Wesolowski</a:t>
            </a:r>
            <a:r>
              <a:rPr lang="en-US" b="1" dirty="0"/>
              <a:t>: </a:t>
            </a:r>
            <a:r>
              <a:rPr lang="en-US" dirty="0"/>
              <a:t>The slides will be posted along with the recordings, and we’ll circulate that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Sarah Stocker: </a:t>
            </a:r>
            <a:r>
              <a:rPr lang="en-US" dirty="0"/>
              <a:t>Thank you everyone for joining us today. Watch for an email with the links to the recording and the registration form and more information. We hope to see you at the next webinar.</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26</a:t>
            </a:fld>
            <a:endParaRPr lang="en-US"/>
          </a:p>
        </p:txBody>
      </p:sp>
    </p:spTree>
    <p:extLst>
      <p:ext uri="{BB962C8B-B14F-4D97-AF65-F5344CB8AC3E}">
        <p14:creationId xmlns:p14="http://schemas.microsoft.com/office/powerpoint/2010/main" val="121109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very pleased to be here to share the results of some research that we have been able to develop with the Social Research and Demonstration Corporation (SRDC) with funding from the federal government’s Office of Literacy and Essential Skills. </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3</a:t>
            </a:fld>
            <a:endParaRPr lang="en-US"/>
          </a:p>
        </p:txBody>
      </p:sp>
    </p:spTree>
    <p:extLst>
      <p:ext uri="{BB962C8B-B14F-4D97-AF65-F5344CB8AC3E}">
        <p14:creationId xmlns:p14="http://schemas.microsoft.com/office/powerpoint/2010/main" val="419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our talk today are to share the background and context for the research, to share some of what came out in the findings, and the key recommendations, and to hopefully have a bit of a discussion or at least a chance to get feedback from the field about what’s resonating, what’s missing, and how does this really relate to your work and your practice in the field.</a:t>
            </a:r>
          </a:p>
          <a:p>
            <a:endParaRPr lang="en-US" dirty="0"/>
          </a:p>
          <a:p>
            <a:r>
              <a:rPr lang="en-US" dirty="0"/>
              <a:t>I’ve added some links in the chat box to the research that I’ll be referencing today, and I wanted to invite you if you haven’t already looked at the research that we’ll be going over, there’s a summary report available which you’ll see is the second link in the </a:t>
            </a:r>
            <a:r>
              <a:rPr lang="en-US" dirty="0" err="1"/>
              <a:t>chatbox</a:t>
            </a:r>
            <a:r>
              <a:rPr lang="en-US" dirty="0"/>
              <a:t>, and that gives you a roll-up of the findings and the recommendations. At the end of the presentation, my plan is to share with you the key recommendations for discussion, but I also want to keep it very closely related to practice in the field and getting input about your experience and how you can use the research. I would invite you to have those findings handy for reference as we move through the material.</a:t>
            </a:r>
          </a:p>
          <a:p>
            <a:endParaRPr lang="en-US" dirty="0"/>
          </a:p>
          <a:p>
            <a:r>
              <a:rPr lang="en-US" dirty="0"/>
              <a:t>I will be going through the high level results as we move through the slides, and they will be shared afterwards. </a:t>
            </a:r>
          </a:p>
          <a:p>
            <a:endParaRPr lang="en-US" dirty="0"/>
          </a:p>
        </p:txBody>
      </p:sp>
      <p:sp>
        <p:nvSpPr>
          <p:cNvPr id="4" name="Slide Number Placeholder 3"/>
          <p:cNvSpPr>
            <a:spLocks noGrp="1"/>
          </p:cNvSpPr>
          <p:nvPr>
            <p:ph type="sldNum" sz="quarter" idx="5"/>
          </p:nvPr>
        </p:nvSpPr>
        <p:spPr/>
        <p:txBody>
          <a:bodyPr/>
          <a:lstStyle/>
          <a:p>
            <a:fld id="{8AE4A13F-E2A3-B540-BF2E-A67B07FA4A3A}" type="slidenum">
              <a:rPr lang="en-US" smtClean="0"/>
              <a:t>4</a:t>
            </a:fld>
            <a:endParaRPr lang="en-US"/>
          </a:p>
        </p:txBody>
      </p:sp>
    </p:spTree>
    <p:extLst>
      <p:ext uri="{BB962C8B-B14F-4D97-AF65-F5344CB8AC3E}">
        <p14:creationId xmlns:p14="http://schemas.microsoft.com/office/powerpoint/2010/main" val="60110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just start with a very brief overview. I’ll keep it as brief as possible. Frontier College is a very old organization, established in 1899. We are currently active in nine provinces and three territories, so almost coast to coast to coast. As mentioned, we work with volunteers, and we serve children, youth and adults. Today, we’re focusing on the adult learners that we work with across the country and that our field works with here in Ontario. </a:t>
            </a:r>
          </a:p>
        </p:txBody>
      </p:sp>
      <p:sp>
        <p:nvSpPr>
          <p:cNvPr id="4" name="Slide Number Placeholder 3"/>
          <p:cNvSpPr>
            <a:spLocks noGrp="1"/>
          </p:cNvSpPr>
          <p:nvPr>
            <p:ph type="sldNum" sz="quarter" idx="5"/>
          </p:nvPr>
        </p:nvSpPr>
        <p:spPr/>
        <p:txBody>
          <a:bodyPr/>
          <a:lstStyle/>
          <a:p>
            <a:fld id="{8AE4A13F-E2A3-B540-BF2E-A67B07FA4A3A}" type="slidenum">
              <a:rPr lang="en-US" smtClean="0"/>
              <a:t>5</a:t>
            </a:fld>
            <a:endParaRPr lang="en-US"/>
          </a:p>
        </p:txBody>
      </p:sp>
    </p:spTree>
    <p:extLst>
      <p:ext uri="{BB962C8B-B14F-4D97-AF65-F5344CB8AC3E}">
        <p14:creationId xmlns:p14="http://schemas.microsoft.com/office/powerpoint/2010/main" val="134904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in 167 communities this year. Many of you will know that we deliver Indigenous summer literacy camps in Northern Ontario. As part of that program nationally, we work in many First Nations and Inuit communities. We are in about 30 urban and rural </a:t>
            </a:r>
            <a:r>
              <a:rPr lang="en-US" dirty="0" err="1"/>
              <a:t>centres</a:t>
            </a:r>
            <a:r>
              <a:rPr lang="en-US" dirty="0"/>
              <a:t> as well. We work in lower income and marginalized remote communities where access to programming is limited. We’re focused on workforce development, employability, but always at the core working with those at the lowest skill levels who are working on basic skills. </a:t>
            </a:r>
          </a:p>
        </p:txBody>
      </p:sp>
      <p:sp>
        <p:nvSpPr>
          <p:cNvPr id="4" name="Slide Number Placeholder 3"/>
          <p:cNvSpPr>
            <a:spLocks noGrp="1"/>
          </p:cNvSpPr>
          <p:nvPr>
            <p:ph type="sldNum" sz="quarter" idx="5"/>
          </p:nvPr>
        </p:nvSpPr>
        <p:spPr/>
        <p:txBody>
          <a:bodyPr/>
          <a:lstStyle/>
          <a:p>
            <a:fld id="{8AE4A13F-E2A3-B540-BF2E-A67B07FA4A3A}" type="slidenum">
              <a:rPr lang="en-US" smtClean="0"/>
              <a:t>6</a:t>
            </a:fld>
            <a:endParaRPr lang="en-US"/>
          </a:p>
        </p:txBody>
      </p:sp>
    </p:spTree>
    <p:extLst>
      <p:ext uri="{BB962C8B-B14F-4D97-AF65-F5344CB8AC3E}">
        <p14:creationId xmlns:p14="http://schemas.microsoft.com/office/powerpoint/2010/main" val="23692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just show you a map. This is Frontier College programs across Canada. It gives a picture of the spread of programming available through one organization, but we know if we were to fill in all of the country’s work, there would be many more dots, and particularly in Northern Ontario. Ultimately, I want this presentation to support those who are joining by providing research, by providing some support for your case in developing funding requests, in developing partnerships, delivery improvements … however this can support your work that’s really the goal. Some of this will be known to you, and many of the findings of the research will be familiar because the participants were really those content experts from the field: the practitioners and leaders of literacy and poverty reduction organizations that were sharing with us their expertise on the state of the field and their needs. These slides can support that kind of advocacy work, program development and partnerships. </a:t>
            </a:r>
          </a:p>
        </p:txBody>
      </p:sp>
      <p:sp>
        <p:nvSpPr>
          <p:cNvPr id="4" name="Slide Number Placeholder 3"/>
          <p:cNvSpPr>
            <a:spLocks noGrp="1"/>
          </p:cNvSpPr>
          <p:nvPr>
            <p:ph type="sldNum" sz="quarter" idx="5"/>
          </p:nvPr>
        </p:nvSpPr>
        <p:spPr/>
        <p:txBody>
          <a:bodyPr/>
          <a:lstStyle/>
          <a:p>
            <a:fld id="{8AE4A13F-E2A3-B540-BF2E-A67B07FA4A3A}" type="slidenum">
              <a:rPr lang="en-US" smtClean="0"/>
              <a:t>7</a:t>
            </a:fld>
            <a:endParaRPr lang="en-US"/>
          </a:p>
        </p:txBody>
      </p:sp>
    </p:spTree>
    <p:extLst>
      <p:ext uri="{BB962C8B-B14F-4D97-AF65-F5344CB8AC3E}">
        <p14:creationId xmlns:p14="http://schemas.microsoft.com/office/powerpoint/2010/main" val="100232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our Frontier College programs in Ontario, just to give you an idea of some of the different models and organizations that we work with. The purpose is to orient participants to what we do, but the presentation is not about Frontier College!</a:t>
            </a:r>
          </a:p>
        </p:txBody>
      </p:sp>
      <p:sp>
        <p:nvSpPr>
          <p:cNvPr id="4" name="Slide Number Placeholder 3"/>
          <p:cNvSpPr>
            <a:spLocks noGrp="1"/>
          </p:cNvSpPr>
          <p:nvPr>
            <p:ph type="sldNum" sz="quarter" idx="5"/>
          </p:nvPr>
        </p:nvSpPr>
        <p:spPr/>
        <p:txBody>
          <a:bodyPr/>
          <a:lstStyle/>
          <a:p>
            <a:fld id="{8AE4A13F-E2A3-B540-BF2E-A67B07FA4A3A}" type="slidenum">
              <a:rPr lang="en-US" smtClean="0"/>
              <a:t>8</a:t>
            </a:fld>
            <a:endParaRPr lang="en-US"/>
          </a:p>
        </p:txBody>
      </p:sp>
    </p:spTree>
    <p:extLst>
      <p:ext uri="{BB962C8B-B14F-4D97-AF65-F5344CB8AC3E}">
        <p14:creationId xmlns:p14="http://schemas.microsoft.com/office/powerpoint/2010/main" val="101283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our slides that starts to get into the new research we have been able to develop over the last two years about the state of literacy, and particularly adult literacy, in Canada. In 2017, we did a research survey with Environics. We commissioned a study, and everyone should feel free to access the page and reference this. Clearly, Canadians have an appreciation that weak literacy skills can limit our quality of life and our employment prospects, but it was really interesting to see that 87% believe that more should be done to improve literacy levels, and of course we agree. But what’s curious is that we know there is a huge amount of work to be done around raising awareness of the literacy issue among Canadians. So that’s an interesting piece for us to consider and to continue to build our understanding of that dichotomy. We know that Canadians support the work that we do, but we also know that they don’t fully appreciate the full extent of the need for it.</a:t>
            </a:r>
          </a:p>
          <a:p>
            <a:endParaRPr lang="en-US" dirty="0"/>
          </a:p>
          <a:p>
            <a:r>
              <a:rPr lang="en-US" dirty="0"/>
              <a:t>One of the things that I wanted to refer you to in the </a:t>
            </a:r>
            <a:r>
              <a:rPr lang="en-US" dirty="0" err="1"/>
              <a:t>chatbox</a:t>
            </a:r>
            <a:r>
              <a:rPr lang="en-US" dirty="0"/>
              <a:t> is the very newly published piece called “Busted: 11 Enduring Literacy Myths” which has a lot to do with the public opinion results that we are seeing here. I invite you all to take a look.</a:t>
            </a:r>
          </a:p>
          <a:p>
            <a:endParaRPr lang="en-US" dirty="0"/>
          </a:p>
          <a:p>
            <a:r>
              <a:rPr lang="en-US" dirty="0"/>
              <a:t>We’ll see in the coming slides that raising awareness of the issue is also really important for the learners that we serve. That has come out as one of the biggest priorities, and perhaps that will be an area that we want to discuss more in the Q&amp;A period. The main point to take away from this slide is that Canadians do see the connection of literacy to quality of life and employment, but we had a 10 to 14 point drop when asked to connect low literacy to the likelihood of experiencing poverty. That is concerning, and that is what we are here to talk about today. </a:t>
            </a:r>
          </a:p>
        </p:txBody>
      </p:sp>
      <p:sp>
        <p:nvSpPr>
          <p:cNvPr id="4" name="Slide Number Placeholder 3"/>
          <p:cNvSpPr>
            <a:spLocks noGrp="1"/>
          </p:cNvSpPr>
          <p:nvPr>
            <p:ph type="sldNum" sz="quarter" idx="5"/>
          </p:nvPr>
        </p:nvSpPr>
        <p:spPr/>
        <p:txBody>
          <a:bodyPr/>
          <a:lstStyle/>
          <a:p>
            <a:fld id="{8AE4A13F-E2A3-B540-BF2E-A67B07FA4A3A}" type="slidenum">
              <a:rPr lang="en-US" smtClean="0"/>
              <a:t>9</a:t>
            </a:fld>
            <a:endParaRPr lang="en-US"/>
          </a:p>
        </p:txBody>
      </p:sp>
    </p:spTree>
    <p:extLst>
      <p:ext uri="{BB962C8B-B14F-4D97-AF65-F5344CB8AC3E}">
        <p14:creationId xmlns:p14="http://schemas.microsoft.com/office/powerpoint/2010/main" val="21003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246A2-3E4C-4B5A-AB7D-BC5FADA22519}"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89284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291001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35371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27923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246A2-3E4C-4B5A-AB7D-BC5FADA22519}"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299028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246A2-3E4C-4B5A-AB7D-BC5FADA22519}"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9991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246A2-3E4C-4B5A-AB7D-BC5FADA22519}"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7868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246A2-3E4C-4B5A-AB7D-BC5FADA22519}"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37571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246A2-3E4C-4B5A-AB7D-BC5FADA22519}"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28697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366685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7112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246A2-3E4C-4B5A-AB7D-BC5FADA22519}" type="datetimeFigureOut">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F647-C688-4052-98E9-50DE8DD64882}" type="slidenum">
              <a:rPr lang="en-US" smtClean="0"/>
              <a:t>‹#›</a:t>
            </a:fld>
            <a:endParaRPr lang="en-US"/>
          </a:p>
        </p:txBody>
      </p:sp>
    </p:spTree>
    <p:extLst>
      <p:ext uri="{BB962C8B-B14F-4D97-AF65-F5344CB8AC3E}">
        <p14:creationId xmlns:p14="http://schemas.microsoft.com/office/powerpoint/2010/main" val="286508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abriscoe@frontiercollege.ca"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connect.contactnorth.ca/pop_up_2/event/registration.html" TargetMode="External"/><Relationship Id="rId5" Type="http://schemas.openxmlformats.org/officeDocument/2006/relationships/hyperlink" Target="https://tinyurl.com/y3po6bfh" TargetMode="External"/><Relationship Id="rId4" Type="http://schemas.openxmlformats.org/officeDocument/2006/relationships/hyperlink" Target="https://e-channel.ca/practitioners/pop-pd-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251" y="3128705"/>
            <a:ext cx="9144000" cy="1655762"/>
          </a:xfrm>
        </p:spPr>
        <p:txBody>
          <a:bodyPr>
            <a:normAutofit/>
          </a:bodyPr>
          <a:lstStyle/>
          <a:p>
            <a:r>
              <a:rPr lang="en-CA" sz="2800" b="1" dirty="0"/>
              <a:t>Literacy and Essential Skills as a Poverty Reduction Strategy</a:t>
            </a:r>
            <a:endParaRPr lang="en-CA" sz="2800" dirty="0"/>
          </a:p>
          <a:p>
            <a:r>
              <a:rPr lang="en-CA" sz="2800" dirty="0"/>
              <a:t>September 26, 2019</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632" y="5131588"/>
            <a:ext cx="6357143" cy="15428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4564" y="354393"/>
            <a:ext cx="5053211" cy="2774312"/>
          </a:xfrm>
          <a:prstGeom prst="rect">
            <a:avLst/>
          </a:prstGeom>
        </p:spPr>
      </p:pic>
    </p:spTree>
    <p:extLst>
      <p:ext uri="{BB962C8B-B14F-4D97-AF65-F5344CB8AC3E}">
        <p14:creationId xmlns:p14="http://schemas.microsoft.com/office/powerpoint/2010/main" val="124040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10</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551384" y="260648"/>
            <a:ext cx="3292889" cy="584775"/>
          </a:xfrm>
          <a:prstGeom prst="rect">
            <a:avLst/>
          </a:prstGeom>
        </p:spPr>
        <p:txBody>
          <a:bodyPr wrap="none">
            <a:spAutoFit/>
          </a:bodyPr>
          <a:lstStyle/>
          <a:p>
            <a:r>
              <a:rPr lang="en-CA" sz="3200" b="1" u="sng" dirty="0">
                <a:solidFill>
                  <a:srgbClr val="006666"/>
                </a:solidFill>
                <a:latin typeface="Calibri" panose="020F0502020204030204" pitchFamily="34" charset="0"/>
              </a:rPr>
              <a:t>Literacy &amp; Poverty</a:t>
            </a:r>
            <a:endParaRPr lang="en-US" sz="3200" dirty="0"/>
          </a:p>
        </p:txBody>
      </p:sp>
      <p:sp>
        <p:nvSpPr>
          <p:cNvPr id="6"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10</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767408" y="970272"/>
            <a:ext cx="10153128" cy="5663089"/>
          </a:xfrm>
          <a:prstGeom prst="rect">
            <a:avLst/>
          </a:prstGeom>
        </p:spPr>
        <p:txBody>
          <a:bodyPr wrap="square">
            <a:spAutoFit/>
          </a:bodyPr>
          <a:lstStyle/>
          <a:p>
            <a:r>
              <a:rPr lang="en-CA" sz="1600" b="1" dirty="0"/>
              <a:t>Low literacy and poverty are strongly correlated:</a:t>
            </a:r>
          </a:p>
          <a:p>
            <a:pPr lvl="1"/>
            <a:endParaRPr lang="en-US" sz="1600" dirty="0"/>
          </a:p>
          <a:p>
            <a:pPr lvl="1"/>
            <a:r>
              <a:rPr lang="en-US" sz="1800" dirty="0"/>
              <a:t>In 2012, about 13% of Canadians were in the two highest categories of literacy skills (levels 4 and 5), yet 17% of Canadian adults were in level 1 and below, meaning that they could only find single pieces of information in shorts texts or only had a basic vocabulary. </a:t>
            </a:r>
          </a:p>
          <a:p>
            <a:pPr lvl="1"/>
            <a:endParaRPr lang="en-US" sz="1800" dirty="0"/>
          </a:p>
          <a:p>
            <a:pPr lvl="1"/>
            <a:r>
              <a:rPr lang="en-US" sz="1800" dirty="0"/>
              <a:t>Average earnings for an adult with “less than high school” are $23,000, compared to $60,000 for adults with a university degree.</a:t>
            </a:r>
          </a:p>
          <a:p>
            <a:pPr lvl="1"/>
            <a:endParaRPr lang="en-US" sz="1800" dirty="0"/>
          </a:p>
          <a:p>
            <a:pPr lvl="1"/>
            <a:r>
              <a:rPr lang="en-US" sz="1800" dirty="0"/>
              <a:t>From 2003 to 2012, Canadian literacy scores declined while the OECD average increased, a disturbing trend as the need for low-skilled workers declines. </a:t>
            </a:r>
          </a:p>
          <a:p>
            <a:pPr lvl="1"/>
            <a:endParaRPr lang="en-US" sz="1800" dirty="0"/>
          </a:p>
          <a:p>
            <a:pPr lvl="1"/>
            <a:r>
              <a:rPr lang="en-US" sz="1800" dirty="0"/>
              <a:t>Research has confirmed that investments in literacy and essential skills provide exponential returns. </a:t>
            </a:r>
          </a:p>
          <a:p>
            <a:pPr lvl="1"/>
            <a:endParaRPr lang="en-US" sz="1800" dirty="0"/>
          </a:p>
          <a:p>
            <a:endParaRPr lang="en-CA" dirty="0"/>
          </a:p>
          <a:p>
            <a:r>
              <a:rPr lang="en-CA" dirty="0"/>
              <a:t> </a:t>
            </a:r>
          </a:p>
          <a:p>
            <a:pPr lvl="1"/>
            <a:endParaRPr lang="en-US" sz="1600" dirty="0"/>
          </a:p>
          <a:p>
            <a:pPr lvl="1"/>
            <a:endParaRPr lang="en-US" sz="1600" dirty="0"/>
          </a:p>
          <a:p>
            <a:pPr lvl="1"/>
            <a:endParaRPr lang="en-US" sz="1600" dirty="0"/>
          </a:p>
        </p:txBody>
      </p:sp>
      <p:sp>
        <p:nvSpPr>
          <p:cNvPr id="8" name="TextBox 7"/>
          <p:cNvSpPr txBox="1"/>
          <p:nvPr/>
        </p:nvSpPr>
        <p:spPr>
          <a:xfrm>
            <a:off x="3575720" y="5399638"/>
            <a:ext cx="8064896" cy="769441"/>
          </a:xfrm>
          <a:prstGeom prst="rect">
            <a:avLst/>
          </a:prstGeom>
          <a:noFill/>
        </p:spPr>
        <p:txBody>
          <a:bodyPr wrap="square" rtlCol="0">
            <a:spAutoFit/>
          </a:bodyPr>
          <a:lstStyle/>
          <a:p>
            <a:r>
              <a:rPr lang="en-US" sz="1100" dirty="0"/>
              <a:t>Sources:</a:t>
            </a:r>
            <a:r>
              <a:rPr lang="en-US" sz="1100" i="1" dirty="0"/>
              <a:t> </a:t>
            </a:r>
            <a:r>
              <a:rPr lang="en-US" sz="1100" dirty="0"/>
              <a:t>“Insights on Canadian Society: The association between skills and low income.” Statistics Canada. 2016. </a:t>
            </a:r>
          </a:p>
          <a:p>
            <a:r>
              <a:rPr lang="en-US" sz="1100" dirty="0"/>
              <a:t>                “How Essential Skills Training Unlocks Business Value” </a:t>
            </a:r>
            <a:r>
              <a:rPr lang="en-US" sz="1100" i="1" dirty="0"/>
              <a:t>CB Insights </a:t>
            </a:r>
            <a:r>
              <a:rPr lang="en-US" sz="1100" dirty="0"/>
              <a:t>ABC Life Literacy Canada, Canadian Literacy</a:t>
            </a:r>
          </a:p>
          <a:p>
            <a:r>
              <a:rPr lang="en-US" sz="1100" dirty="0"/>
              <a:t>                 and Learning Network. 2014.</a:t>
            </a:r>
          </a:p>
          <a:p>
            <a:endParaRPr lang="en-CA" sz="1100" dirty="0"/>
          </a:p>
        </p:txBody>
      </p:sp>
    </p:spTree>
    <p:extLst>
      <p:ext uri="{BB962C8B-B14F-4D97-AF65-F5344CB8AC3E}">
        <p14:creationId xmlns:p14="http://schemas.microsoft.com/office/powerpoint/2010/main" val="283392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11</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551384" y="260648"/>
            <a:ext cx="7560840" cy="584775"/>
          </a:xfrm>
          <a:prstGeom prst="rect">
            <a:avLst/>
          </a:prstGeom>
        </p:spPr>
        <p:txBody>
          <a:bodyPr wrap="square">
            <a:spAutoFit/>
          </a:bodyPr>
          <a:lstStyle/>
          <a:p>
            <a:r>
              <a:rPr lang="en-CA" sz="3200" b="1" u="sng" dirty="0">
                <a:solidFill>
                  <a:srgbClr val="006666"/>
                </a:solidFill>
                <a:latin typeface="Calibri" panose="020F0502020204030204" pitchFamily="34" charset="0"/>
              </a:rPr>
              <a:t>Poverty Reduction Strategies </a:t>
            </a:r>
            <a:endParaRPr lang="en-US" sz="3200" dirty="0"/>
          </a:p>
        </p:txBody>
      </p:sp>
      <p:sp>
        <p:nvSpPr>
          <p:cNvPr id="6"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11</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623392" y="1351508"/>
            <a:ext cx="8520608" cy="400110"/>
          </a:xfrm>
          <a:prstGeom prst="rect">
            <a:avLst/>
          </a:prstGeom>
        </p:spPr>
        <p:txBody>
          <a:bodyPr wrap="square">
            <a:spAutoFit/>
          </a:bodyPr>
          <a:lstStyle/>
          <a:p>
            <a:endParaRPr lang="en-US" sz="2000" dirty="0"/>
          </a:p>
        </p:txBody>
      </p:sp>
      <p:sp>
        <p:nvSpPr>
          <p:cNvPr id="8" name="Rectangle 7"/>
          <p:cNvSpPr/>
          <p:nvPr/>
        </p:nvSpPr>
        <p:spPr>
          <a:xfrm>
            <a:off x="551384" y="1156707"/>
            <a:ext cx="6038886" cy="2893100"/>
          </a:xfrm>
          <a:prstGeom prst="rect">
            <a:avLst/>
          </a:prstGeom>
        </p:spPr>
        <p:txBody>
          <a:bodyPr wrap="square">
            <a:spAutoFit/>
          </a:bodyPr>
          <a:lstStyle/>
          <a:p>
            <a:pPr marL="342900" indent="-342900">
              <a:buFont typeface="Arial" panose="020B0604020202020204" pitchFamily="34" charset="0"/>
              <a:buChar char="•"/>
            </a:pPr>
            <a:r>
              <a:rPr lang="en-US" b="1" dirty="0"/>
              <a:t>Literacy is a means to tackle poverty.</a:t>
            </a:r>
          </a:p>
          <a:p>
            <a:endParaRPr lang="en-US" b="1" dirty="0"/>
          </a:p>
          <a:p>
            <a:pPr marL="342900" indent="-342900">
              <a:buFont typeface="Arial" panose="020B0604020202020204" pitchFamily="34" charset="0"/>
              <a:buChar char="•"/>
            </a:pPr>
            <a:r>
              <a:rPr lang="en-US" b="1" dirty="0"/>
              <a:t>Literacy is a key indicator of poverty reduction.</a:t>
            </a:r>
            <a:br>
              <a:rPr lang="en-US" b="1" dirty="0"/>
            </a:br>
            <a:endParaRPr lang="en-US" sz="2000" dirty="0"/>
          </a:p>
          <a:p>
            <a:r>
              <a:rPr lang="en-US" dirty="0"/>
              <a:t>Most provincial/territorial strategies acknowledge the value of literacy, education, or skills training in alleviating poverty but </a:t>
            </a:r>
            <a:r>
              <a:rPr lang="en-US" b="1" dirty="0"/>
              <a:t>literacy support as a foundational and broad-reaching tool is represented unevenly, especially for adults.</a:t>
            </a:r>
            <a:endParaRPr lang="en-CA" sz="1200" b="1" dirty="0"/>
          </a:p>
          <a:p>
            <a:endParaRPr lang="en-US" dirty="0"/>
          </a:p>
          <a:p>
            <a:endParaRPr lang="en-US" dirty="0"/>
          </a:p>
        </p:txBody>
      </p:sp>
      <p:pic>
        <p:nvPicPr>
          <p:cNvPr id="9" name="Picture 2" descr="Infographic providing an overview of Opportunity for All – Canada’s First Poverty Reduction Strategy. Text description follow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40770" y="114709"/>
            <a:ext cx="4108462" cy="616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4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12</a:t>
            </a:fld>
            <a:endParaRPr lang="en-US" sz="1800" dirty="0">
              <a:solidFill>
                <a:schemeClr val="bg1"/>
              </a:solidFill>
              <a:latin typeface="Calibri" panose="020F0502020204030204" pitchFamily="34" charset="0"/>
              <a:cs typeface="Calibri" panose="020F0502020204030204" pitchFamily="34" charset="0"/>
            </a:endParaRP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60811" y="152400"/>
            <a:ext cx="7200800" cy="6000666"/>
          </a:xfrm>
          <a:prstGeom prst="rect">
            <a:avLst/>
          </a:prstGeom>
        </p:spPr>
      </p:pic>
      <p:sp>
        <p:nvSpPr>
          <p:cNvPr id="6" name="Slide Number Placeholder 3"/>
          <p:cNvSpPr txBox="1">
            <a:spLocks/>
          </p:cNvSpPr>
          <p:nvPr/>
        </p:nvSpPr>
        <p:spPr>
          <a:xfrm>
            <a:off x="8391611"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mtClean="0"/>
              <a:pPr>
                <a:defRPr/>
              </a:pPr>
              <a:t>12</a:t>
            </a:fld>
            <a:endParaRPr lang="en-US" dirty="0"/>
          </a:p>
        </p:txBody>
      </p:sp>
    </p:spTree>
    <p:extLst>
      <p:ext uri="{BB962C8B-B14F-4D97-AF65-F5344CB8AC3E}">
        <p14:creationId xmlns:p14="http://schemas.microsoft.com/office/powerpoint/2010/main" val="30447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13</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Text Placeholder 3"/>
          <p:cNvSpPr txBox="1">
            <a:spLocks/>
          </p:cNvSpPr>
          <p:nvPr/>
        </p:nvSpPr>
        <p:spPr>
          <a:xfrm>
            <a:off x="767408" y="1752667"/>
            <a:ext cx="9577064" cy="44755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sz="2400" dirty="0"/>
              <a:t>1. Articulate key factors underlying the positive relationship between literacy and poverty;</a:t>
            </a:r>
          </a:p>
          <a:p>
            <a:pPr>
              <a:spcBef>
                <a:spcPts val="0"/>
              </a:spcBef>
              <a:defRPr/>
            </a:pPr>
            <a:endParaRPr lang="en-US" sz="2400" dirty="0"/>
          </a:p>
          <a:p>
            <a:pPr marL="0" indent="0">
              <a:spcBef>
                <a:spcPts val="0"/>
              </a:spcBef>
              <a:buNone/>
              <a:defRPr/>
            </a:pPr>
            <a:r>
              <a:rPr lang="en-US" sz="2400" dirty="0"/>
              <a:t>2. Highlight a series of best practices in the delivery of literacy programming for lower skilled adults living in poverty; and,</a:t>
            </a:r>
          </a:p>
          <a:p>
            <a:pPr>
              <a:spcBef>
                <a:spcPts val="0"/>
              </a:spcBef>
              <a:defRPr/>
            </a:pPr>
            <a:endParaRPr lang="en-US" sz="2400" dirty="0"/>
          </a:p>
          <a:p>
            <a:pPr marL="0" indent="0">
              <a:spcBef>
                <a:spcPts val="0"/>
              </a:spcBef>
              <a:buNone/>
              <a:defRPr/>
            </a:pPr>
            <a:r>
              <a:rPr lang="en-US" sz="2400" dirty="0"/>
              <a:t>3. Consult with a broad range of stakeholders to identify challenges and new innovative approaches in the delivery of literacy and poverty reduction programs for Canadians.</a:t>
            </a:r>
          </a:p>
          <a:p>
            <a:endParaRPr lang="en-US" sz="2400" dirty="0"/>
          </a:p>
          <a:p>
            <a:pPr>
              <a:lnSpc>
                <a:spcPct val="114000"/>
              </a:lnSpc>
              <a:spcAft>
                <a:spcPts val="1200"/>
              </a:spcAft>
            </a:pPr>
            <a:endParaRPr lang="en-US" sz="2400" dirty="0"/>
          </a:p>
        </p:txBody>
      </p:sp>
      <p:sp>
        <p:nvSpPr>
          <p:cNvPr id="6" name="Rectangle 5"/>
          <p:cNvSpPr/>
          <p:nvPr/>
        </p:nvSpPr>
        <p:spPr>
          <a:xfrm>
            <a:off x="588432" y="771394"/>
            <a:ext cx="7560840" cy="584775"/>
          </a:xfrm>
          <a:prstGeom prst="rect">
            <a:avLst/>
          </a:prstGeom>
        </p:spPr>
        <p:txBody>
          <a:bodyPr wrap="square">
            <a:spAutoFit/>
          </a:bodyPr>
          <a:lstStyle/>
          <a:p>
            <a:r>
              <a:rPr lang="en-CA" sz="3200" b="1" u="sng" dirty="0">
                <a:solidFill>
                  <a:srgbClr val="006666"/>
                </a:solidFill>
                <a:latin typeface="Calibri" panose="020F0502020204030204" pitchFamily="34" charset="0"/>
              </a:rPr>
              <a:t>Research Objectives </a:t>
            </a:r>
            <a:endParaRPr lang="en-US" sz="3200" dirty="0"/>
          </a:p>
        </p:txBody>
      </p:sp>
    </p:spTree>
    <p:extLst>
      <p:ext uri="{BB962C8B-B14F-4D97-AF65-F5344CB8AC3E}">
        <p14:creationId xmlns:p14="http://schemas.microsoft.com/office/powerpoint/2010/main" val="42512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14</a:t>
            </a:fld>
            <a:endParaRPr lang="en-US" sz="1800" dirty="0">
              <a:solidFill>
                <a:schemeClr val="bg1"/>
              </a:solidFill>
              <a:latin typeface="Calibri" panose="020F0502020204030204" pitchFamily="34" charset="0"/>
              <a:cs typeface="Calibri" panose="020F0502020204030204" pitchFamily="34" charset="0"/>
            </a:endParaRPr>
          </a:p>
        </p:txBody>
      </p:sp>
      <p:grpSp>
        <p:nvGrpSpPr>
          <p:cNvPr id="4" name="Group 3"/>
          <p:cNvGrpSpPr>
            <a:grpSpLocks noChangeAspect="1"/>
          </p:cNvGrpSpPr>
          <p:nvPr/>
        </p:nvGrpSpPr>
        <p:grpSpPr>
          <a:xfrm>
            <a:off x="963073" y="1612902"/>
            <a:ext cx="9694054" cy="4776557"/>
            <a:chOff x="1849096" y="1840722"/>
            <a:chExt cx="8074027" cy="3978321"/>
          </a:xfrm>
        </p:grpSpPr>
        <p:grpSp>
          <p:nvGrpSpPr>
            <p:cNvPr id="6" name="Group 5"/>
            <p:cNvGrpSpPr>
              <a:grpSpLocks noChangeAspect="1"/>
            </p:cNvGrpSpPr>
            <p:nvPr/>
          </p:nvGrpSpPr>
          <p:grpSpPr>
            <a:xfrm>
              <a:off x="1849096" y="1840722"/>
              <a:ext cx="8074027" cy="3978321"/>
              <a:chOff x="325093" y="1840722"/>
              <a:chExt cx="8074027" cy="3978321"/>
            </a:xfrm>
          </p:grpSpPr>
          <p:grpSp>
            <p:nvGrpSpPr>
              <p:cNvPr id="8" name="Group 7"/>
              <p:cNvGrpSpPr>
                <a:grpSpLocks noChangeAspect="1"/>
              </p:cNvGrpSpPr>
              <p:nvPr/>
            </p:nvGrpSpPr>
            <p:grpSpPr>
              <a:xfrm>
                <a:off x="325093" y="1840722"/>
                <a:ext cx="8074027" cy="3978321"/>
                <a:chOff x="815145" y="2169948"/>
                <a:chExt cx="7314695" cy="3604175"/>
              </a:xfrm>
            </p:grpSpPr>
            <p:grpSp>
              <p:nvGrpSpPr>
                <p:cNvPr id="13" name="Group 12"/>
                <p:cNvGrpSpPr>
                  <a:grpSpLocks noChangeAspect="1"/>
                </p:cNvGrpSpPr>
                <p:nvPr/>
              </p:nvGrpSpPr>
              <p:grpSpPr>
                <a:xfrm>
                  <a:off x="815145" y="2169948"/>
                  <a:ext cx="7314695" cy="3604175"/>
                  <a:chOff x="-9188" y="23024"/>
                  <a:chExt cx="5402697" cy="2104225"/>
                </a:xfrm>
              </p:grpSpPr>
              <p:grpSp>
                <p:nvGrpSpPr>
                  <p:cNvPr id="17" name="Group 16"/>
                  <p:cNvGrpSpPr/>
                  <p:nvPr/>
                </p:nvGrpSpPr>
                <p:grpSpPr>
                  <a:xfrm>
                    <a:off x="-9188" y="280196"/>
                    <a:ext cx="5402697" cy="1847053"/>
                    <a:chOff x="-9188" y="5876"/>
                    <a:chExt cx="5402697" cy="1847053"/>
                  </a:xfrm>
                </p:grpSpPr>
                <p:grpSp>
                  <p:nvGrpSpPr>
                    <p:cNvPr id="19" name="Group 18"/>
                    <p:cNvGrpSpPr/>
                    <p:nvPr/>
                  </p:nvGrpSpPr>
                  <p:grpSpPr>
                    <a:xfrm>
                      <a:off x="-9188" y="180458"/>
                      <a:ext cx="5402697" cy="1672471"/>
                      <a:chOff x="-9188" y="-165708"/>
                      <a:chExt cx="5402697" cy="1672471"/>
                    </a:xfrm>
                  </p:grpSpPr>
                  <p:grpSp>
                    <p:nvGrpSpPr>
                      <p:cNvPr id="21" name="Group 20"/>
                      <p:cNvGrpSpPr/>
                      <p:nvPr/>
                    </p:nvGrpSpPr>
                    <p:grpSpPr>
                      <a:xfrm>
                        <a:off x="39189" y="-165708"/>
                        <a:ext cx="5354320" cy="1672471"/>
                        <a:chOff x="0" y="-185377"/>
                        <a:chExt cx="5354774" cy="1673147"/>
                      </a:xfrm>
                    </p:grpSpPr>
                    <p:grpSp>
                      <p:nvGrpSpPr>
                        <p:cNvPr id="23" name="Group 22"/>
                        <p:cNvGrpSpPr/>
                        <p:nvPr/>
                      </p:nvGrpSpPr>
                      <p:grpSpPr>
                        <a:xfrm>
                          <a:off x="0" y="-185377"/>
                          <a:ext cx="5354774" cy="1673147"/>
                          <a:chOff x="0" y="-185377"/>
                          <a:chExt cx="5354774" cy="1673147"/>
                        </a:xfrm>
                      </p:grpSpPr>
                      <p:sp>
                        <p:nvSpPr>
                          <p:cNvPr id="25" name="Rectangle 24"/>
                          <p:cNvSpPr/>
                          <p:nvPr/>
                        </p:nvSpPr>
                        <p:spPr>
                          <a:xfrm>
                            <a:off x="0" y="474054"/>
                            <a:ext cx="2023745" cy="1011521"/>
                          </a:xfrm>
                          <a:prstGeom prst="rec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CA" sz="1800">
                              <a:solidFill>
                                <a:prstClr val="white"/>
                              </a:solidFill>
                            </a:endParaRPr>
                          </a:p>
                        </p:txBody>
                      </p:sp>
                      <p:sp>
                        <p:nvSpPr>
                          <p:cNvPr id="26" name="Text Box 2"/>
                          <p:cNvSpPr txBox="1">
                            <a:spLocks noChangeArrowheads="1"/>
                          </p:cNvSpPr>
                          <p:nvPr/>
                        </p:nvSpPr>
                        <p:spPr bwMode="auto">
                          <a:xfrm>
                            <a:off x="58638" y="474054"/>
                            <a:ext cx="1565383" cy="859280"/>
                          </a:xfrm>
                          <a:prstGeom prst="rect">
                            <a:avLst/>
                          </a:prstGeom>
                          <a:noFill/>
                          <a:ln w="9525">
                            <a:noFill/>
                            <a:miter lim="800000"/>
                            <a:headEnd/>
                            <a:tailEnd/>
                          </a:ln>
                        </p:spPr>
                        <p:txBody>
                          <a:bodyPr rot="0" vert="horz" wrap="square" lIns="91440" tIns="45720" rIns="91440" bIns="45720" anchor="t" anchorCtr="0">
                            <a:spAutoFit/>
                          </a:bodyPr>
                          <a:lstStyle/>
                          <a:p>
                            <a:pPr fontAlgn="auto">
                              <a:lnSpc>
                                <a:spcPct val="115000"/>
                              </a:lnSpc>
                              <a:spcBef>
                                <a:spcPts val="0"/>
                              </a:spcBef>
                              <a:spcAft>
                                <a:spcPts val="600"/>
                              </a:spcAft>
                            </a:pPr>
                            <a:r>
                              <a:rPr lang="en-CA" sz="1800" b="1" dirty="0">
                                <a:solidFill>
                                  <a:srgbClr val="FFFFFF"/>
                                </a:solidFill>
                                <a:latin typeface="Arial Narrow" panose="020B0606020202030204" pitchFamily="34" charset="0"/>
                                <a:ea typeface="Calibri" panose="020F0502020204030204" pitchFamily="34" charset="0"/>
                                <a:cs typeface="Arial" panose="020B0604020202020204" pitchFamily="34" charset="0"/>
                              </a:rPr>
                              <a:t>Literature Review</a:t>
                            </a:r>
                            <a:endParaRPr lang="en-CA" sz="18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71450" indent="-171450" fontAlgn="auto">
                              <a:spcBef>
                                <a:spcPts val="0"/>
                              </a:spcBef>
                              <a:spcAft>
                                <a:spcPts val="600"/>
                              </a:spcAft>
                              <a:buFont typeface="Wingdings" panose="05000000000000000000" pitchFamily="2" charset="2"/>
                              <a:buChar char="§"/>
                            </a:pPr>
                            <a:r>
                              <a:rPr lang="en-CA"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Review of publications by governments, service providers, academics, and other sources.</a:t>
                            </a:r>
                          </a:p>
                          <a:p>
                            <a:pPr marL="171450" indent="-171450" fontAlgn="auto">
                              <a:spcBef>
                                <a:spcPts val="0"/>
                              </a:spcBef>
                              <a:spcAft>
                                <a:spcPts val="300"/>
                              </a:spcAft>
                              <a:buFont typeface="Wingdings" panose="05000000000000000000" pitchFamily="2" charset="2"/>
                              <a:buChar char="§"/>
                            </a:pPr>
                            <a:r>
                              <a:rPr lang="en-CA"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Document the state of knowledge on the relationship between literacy and poverty </a:t>
                            </a:r>
                          </a:p>
                        </p:txBody>
                      </p:sp>
                      <p:sp>
                        <p:nvSpPr>
                          <p:cNvPr id="27" name="Right Triangle 26"/>
                          <p:cNvSpPr/>
                          <p:nvPr/>
                        </p:nvSpPr>
                        <p:spPr>
                          <a:xfrm rot="16200000" flipH="1">
                            <a:off x="1665515" y="1123406"/>
                            <a:ext cx="362968" cy="365760"/>
                          </a:xfrm>
                          <a:prstGeom prst="rtTriangle">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CA" sz="1800">
                              <a:solidFill>
                                <a:prstClr val="white"/>
                              </a:solidFill>
                            </a:endParaRPr>
                          </a:p>
                        </p:txBody>
                      </p:sp>
                      <p:sp>
                        <p:nvSpPr>
                          <p:cNvPr id="28" name="Rectangle 27"/>
                          <p:cNvSpPr/>
                          <p:nvPr/>
                        </p:nvSpPr>
                        <p:spPr>
                          <a:xfrm>
                            <a:off x="1665515" y="122600"/>
                            <a:ext cx="2023745" cy="1003298"/>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CA" sz="1800">
                              <a:solidFill>
                                <a:prstClr val="white"/>
                              </a:solidFill>
                            </a:endParaRPr>
                          </a:p>
                        </p:txBody>
                      </p:sp>
                      <p:sp>
                        <p:nvSpPr>
                          <p:cNvPr id="29" name="Rectangle 28"/>
                          <p:cNvSpPr/>
                          <p:nvPr/>
                        </p:nvSpPr>
                        <p:spPr>
                          <a:xfrm>
                            <a:off x="3331029" y="-185377"/>
                            <a:ext cx="2023745" cy="1008670"/>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CA" sz="1800">
                              <a:solidFill>
                                <a:prstClr val="white"/>
                              </a:solidFill>
                            </a:endParaRPr>
                          </a:p>
                        </p:txBody>
                      </p:sp>
                      <p:sp>
                        <p:nvSpPr>
                          <p:cNvPr id="30" name="Right Triangle 29"/>
                          <p:cNvSpPr/>
                          <p:nvPr/>
                        </p:nvSpPr>
                        <p:spPr>
                          <a:xfrm rot="16200000" flipH="1">
                            <a:off x="3360787" y="793534"/>
                            <a:ext cx="298718" cy="358234"/>
                          </a:xfrm>
                          <a:prstGeom prst="rtTriangle">
                            <a:avLst/>
                          </a:prstGeom>
                          <a:solidFill>
                            <a:schemeClr val="accent4">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CA" sz="1800">
                              <a:solidFill>
                                <a:prstClr val="white"/>
                              </a:solidFill>
                            </a:endParaRPr>
                          </a:p>
                        </p:txBody>
                      </p:sp>
                      <p:sp>
                        <p:nvSpPr>
                          <p:cNvPr id="31" name="Text Box 2"/>
                          <p:cNvSpPr txBox="1">
                            <a:spLocks noChangeArrowheads="1"/>
                          </p:cNvSpPr>
                          <p:nvPr/>
                        </p:nvSpPr>
                        <p:spPr bwMode="auto">
                          <a:xfrm>
                            <a:off x="1724154" y="122600"/>
                            <a:ext cx="1566777" cy="961010"/>
                          </a:xfrm>
                          <a:prstGeom prst="rect">
                            <a:avLst/>
                          </a:prstGeom>
                          <a:noFill/>
                          <a:ln w="9525">
                            <a:noFill/>
                            <a:miter lim="800000"/>
                            <a:headEnd/>
                            <a:tailEnd/>
                          </a:ln>
                        </p:spPr>
                        <p:txBody>
                          <a:bodyPr rot="0" vert="horz" wrap="square" lIns="91440" tIns="45720" rIns="91440" bIns="45720" anchor="t" anchorCtr="0">
                            <a:spAutoFit/>
                          </a:bodyPr>
                          <a:lstStyle/>
                          <a:p>
                            <a:pPr fontAlgn="auto">
                              <a:lnSpc>
                                <a:spcPct val="115000"/>
                              </a:lnSpc>
                              <a:spcBef>
                                <a:spcPts val="0"/>
                              </a:spcBef>
                              <a:spcAft>
                                <a:spcPts val="600"/>
                              </a:spcAft>
                            </a:pPr>
                            <a:r>
                              <a:rPr lang="en-CA" sz="1800" b="1" dirty="0">
                                <a:solidFill>
                                  <a:srgbClr val="FFFFFF"/>
                                </a:solidFill>
                                <a:latin typeface="Arial Narrow" panose="020B0606020202030204" pitchFamily="34" charset="0"/>
                                <a:ea typeface="Calibri" panose="020F0502020204030204" pitchFamily="34" charset="0"/>
                                <a:cs typeface="Arial" panose="020B0604020202020204" pitchFamily="34" charset="0"/>
                              </a:rPr>
                              <a:t>Key Informant Interviews</a:t>
                            </a:r>
                            <a:endParaRPr lang="en-CA" sz="18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71450" indent="-171450" fontAlgn="auto">
                              <a:spcBef>
                                <a:spcPts val="0"/>
                              </a:spcBef>
                              <a:spcAft>
                                <a:spcPts val="600"/>
                              </a:spcAft>
                              <a:buFont typeface="Wingdings" panose="05000000000000000000" pitchFamily="2" charset="2"/>
                              <a:buChar char="§"/>
                            </a:pPr>
                            <a:r>
                              <a:rPr lang="en-US" sz="15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30 interviews with key informants from a range of backgrounds, expertise, and experiences</a:t>
                            </a:r>
                          </a:p>
                          <a:p>
                            <a:pPr marL="171450" indent="-171450" fontAlgn="auto">
                              <a:spcBef>
                                <a:spcPts val="0"/>
                              </a:spcBef>
                              <a:spcAft>
                                <a:spcPts val="600"/>
                              </a:spcAft>
                              <a:buFont typeface="Wingdings" panose="05000000000000000000" pitchFamily="2" charset="2"/>
                              <a:buChar char="§"/>
                            </a:pPr>
                            <a:r>
                              <a:rPr lang="en-US" sz="15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Interviews explored best practices, challenges, and innovations in literacy programming for adults living in poverty</a:t>
                            </a:r>
                            <a:endParaRPr lang="en-CA" sz="1500"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24" name="Text Box 2"/>
                        <p:cNvSpPr txBox="1">
                          <a:spLocks noChangeArrowheads="1"/>
                        </p:cNvSpPr>
                        <p:nvPr/>
                      </p:nvSpPr>
                      <p:spPr bwMode="auto">
                        <a:xfrm>
                          <a:off x="3389668" y="-146680"/>
                          <a:ext cx="1871822" cy="927100"/>
                        </a:xfrm>
                        <a:prstGeom prst="rect">
                          <a:avLst/>
                        </a:prstGeom>
                        <a:noFill/>
                        <a:ln w="9525">
                          <a:noFill/>
                          <a:miter lim="800000"/>
                          <a:headEnd/>
                          <a:tailEnd/>
                        </a:ln>
                      </p:spPr>
                      <p:txBody>
                        <a:bodyPr rot="0" vert="horz" wrap="square" lIns="91440" tIns="45720" rIns="91440" bIns="45720" anchor="t" anchorCtr="0">
                          <a:spAutoFit/>
                        </a:bodyPr>
                        <a:lstStyle/>
                        <a:p>
                          <a:pPr fontAlgn="auto">
                            <a:lnSpc>
                              <a:spcPct val="115000"/>
                            </a:lnSpc>
                            <a:spcBef>
                              <a:spcPts val="0"/>
                            </a:spcBef>
                            <a:spcAft>
                              <a:spcPts val="0"/>
                            </a:spcAft>
                          </a:pPr>
                          <a:r>
                            <a:rPr lang="en-CA" sz="1800" b="1" dirty="0">
                              <a:solidFill>
                                <a:srgbClr val="FFFFFF"/>
                              </a:solidFill>
                              <a:latin typeface="Arial Narrow" panose="020B0606020202030204" pitchFamily="34" charset="0"/>
                              <a:ea typeface="Calibri" panose="020F0502020204030204" pitchFamily="34" charset="0"/>
                              <a:cs typeface="Arial" panose="020B0604020202020204" pitchFamily="34" charset="0"/>
                            </a:rPr>
                            <a:t>National Research Survey</a:t>
                          </a:r>
                          <a:endParaRPr lang="en-CA" sz="18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171450" indent="-171450" fontAlgn="auto">
                            <a:spcBef>
                              <a:spcPts val="0"/>
                            </a:spcBef>
                            <a:spcAft>
                              <a:spcPts val="600"/>
                            </a:spcAft>
                            <a:buFont typeface="Wingdings" panose="05000000000000000000" pitchFamily="2" charset="2"/>
                            <a:buChar char="§"/>
                          </a:pPr>
                          <a:r>
                            <a:rPr lang="en-CA"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 diverse sample of over </a:t>
                          </a:r>
                          <a:r>
                            <a:rPr lang="en-CA" sz="15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400 organizations</a:t>
                          </a:r>
                          <a:r>
                            <a:rPr lang="en-CA"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from across Canada participated in the survey.</a:t>
                          </a:r>
                        </a:p>
                        <a:p>
                          <a:pPr marL="171450" indent="-171450" fontAlgn="auto">
                            <a:spcBef>
                              <a:spcPts val="0"/>
                            </a:spcBef>
                            <a:spcAft>
                              <a:spcPts val="600"/>
                            </a:spcAft>
                            <a:buFont typeface="Wingdings" panose="05000000000000000000" pitchFamily="2" charset="2"/>
                            <a:buChar char="§"/>
                          </a:pPr>
                          <a:r>
                            <a:rPr lang="en-US"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The survey sought the opinions and expertise of those working with adult learners, especially marginalized or multi-barriered adults.</a:t>
                          </a:r>
                          <a:endParaRPr lang="en-CA"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22" name="Text Box 2"/>
                      <p:cNvSpPr txBox="1">
                        <a:spLocks noChangeArrowheads="1"/>
                      </p:cNvSpPr>
                      <p:nvPr/>
                    </p:nvSpPr>
                    <p:spPr bwMode="auto">
                      <a:xfrm>
                        <a:off x="-9188" y="-5796"/>
                        <a:ext cx="509270" cy="419702"/>
                      </a:xfrm>
                      <a:prstGeom prst="rect">
                        <a:avLst/>
                      </a:prstGeom>
                      <a:noFill/>
                      <a:ln w="9525">
                        <a:noFill/>
                        <a:miter lim="800000"/>
                        <a:headEnd/>
                        <a:tailEnd/>
                      </a:ln>
                    </p:spPr>
                    <p:txBody>
                      <a:bodyPr rot="0" vert="horz" wrap="square" lIns="91440" tIns="45720" rIns="91440" bIns="45720" anchor="t" anchorCtr="0">
                        <a:noAutofit/>
                      </a:bodyPr>
                      <a:lstStyle/>
                      <a:p>
                        <a:pPr fontAlgn="auto">
                          <a:lnSpc>
                            <a:spcPct val="115000"/>
                          </a:lnSpc>
                          <a:spcBef>
                            <a:spcPts val="0"/>
                          </a:spcBef>
                          <a:spcAft>
                            <a:spcPts val="0"/>
                          </a:spcAft>
                        </a:pPr>
                        <a:r>
                          <a:rPr lang="en-CA" sz="4400" dirty="0">
                            <a:solidFill>
                              <a:srgbClr val="FCCE3B">
                                <a:lumMod val="75000"/>
                              </a:srgbClr>
                            </a:solidFill>
                            <a:latin typeface="Arial Black" panose="020B0A04020102020204" pitchFamily="34" charset="0"/>
                            <a:ea typeface="Calibri" panose="020F0502020204030204" pitchFamily="34" charset="0"/>
                            <a:cs typeface="Times New Roman" panose="02020603050405020304" pitchFamily="18" charset="0"/>
                          </a:rPr>
                          <a:t>1</a:t>
                        </a:r>
                        <a:endParaRPr lang="en-CA" sz="1100" dirty="0">
                          <a:solidFill>
                            <a:srgbClr val="FCCE3B">
                              <a:lumMod val="75000"/>
                            </a:srgbClr>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Text Box 2"/>
                    <p:cNvSpPr txBox="1">
                      <a:spLocks noChangeArrowheads="1"/>
                    </p:cNvSpPr>
                    <p:nvPr/>
                  </p:nvSpPr>
                  <p:spPr bwMode="auto">
                    <a:xfrm>
                      <a:off x="1662612" y="5876"/>
                      <a:ext cx="509270" cy="474247"/>
                    </a:xfrm>
                    <a:prstGeom prst="rect">
                      <a:avLst/>
                    </a:prstGeom>
                    <a:noFill/>
                    <a:ln w="9525">
                      <a:noFill/>
                      <a:miter lim="800000"/>
                      <a:headEnd/>
                      <a:tailEnd/>
                    </a:ln>
                  </p:spPr>
                  <p:txBody>
                    <a:bodyPr rot="0" vert="horz" wrap="square" lIns="91440" tIns="45720" rIns="91440" bIns="45720" anchor="t" anchorCtr="0">
                      <a:noAutofit/>
                    </a:bodyPr>
                    <a:lstStyle/>
                    <a:p>
                      <a:pPr fontAlgn="auto">
                        <a:lnSpc>
                          <a:spcPct val="115000"/>
                        </a:lnSpc>
                        <a:spcBef>
                          <a:spcPts val="0"/>
                        </a:spcBef>
                        <a:spcAft>
                          <a:spcPts val="0"/>
                        </a:spcAft>
                      </a:pPr>
                      <a:r>
                        <a:rPr lang="en-CA" sz="4400" dirty="0">
                          <a:solidFill>
                            <a:srgbClr val="074D81"/>
                          </a:solidFill>
                          <a:latin typeface="Arial Black" panose="020B0A04020102020204" pitchFamily="34" charset="0"/>
                          <a:ea typeface="Calibri" panose="020F0502020204030204" pitchFamily="34" charset="0"/>
                          <a:cs typeface="Times New Roman" panose="02020603050405020304" pitchFamily="18" charset="0"/>
                        </a:rPr>
                        <a:t>2</a:t>
                      </a:r>
                      <a:endParaRPr lang="en-CA" sz="1100" dirty="0">
                        <a:solidFill>
                          <a:srgbClr val="074D81"/>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Text Box 2"/>
                  <p:cNvSpPr txBox="1">
                    <a:spLocks noChangeArrowheads="1"/>
                  </p:cNvSpPr>
                  <p:nvPr/>
                </p:nvSpPr>
                <p:spPr bwMode="auto">
                  <a:xfrm>
                    <a:off x="3335293" y="23024"/>
                    <a:ext cx="509270" cy="475812"/>
                  </a:xfrm>
                  <a:prstGeom prst="rect">
                    <a:avLst/>
                  </a:prstGeom>
                  <a:noFill/>
                  <a:ln w="9525">
                    <a:noFill/>
                    <a:miter lim="800000"/>
                    <a:headEnd/>
                    <a:tailEnd/>
                  </a:ln>
                </p:spPr>
                <p:txBody>
                  <a:bodyPr rot="0" vert="horz" wrap="square" lIns="91440" tIns="45720" rIns="91440" bIns="45720" anchor="t" anchorCtr="0">
                    <a:noAutofit/>
                  </a:bodyPr>
                  <a:lstStyle/>
                  <a:p>
                    <a:pPr fontAlgn="auto">
                      <a:lnSpc>
                        <a:spcPct val="115000"/>
                      </a:lnSpc>
                      <a:spcBef>
                        <a:spcPts val="0"/>
                      </a:spcBef>
                      <a:spcAft>
                        <a:spcPts val="0"/>
                      </a:spcAft>
                    </a:pPr>
                    <a:r>
                      <a:rPr lang="en-CA" sz="4400" dirty="0">
                        <a:solidFill>
                          <a:srgbClr val="97BF3B"/>
                        </a:solidFill>
                        <a:latin typeface="Arial Black" panose="020B0A04020102020204" pitchFamily="34" charset="0"/>
                        <a:ea typeface="Calibri" panose="020F0502020204030204" pitchFamily="34" charset="0"/>
                        <a:cs typeface="Times New Roman" panose="02020603050405020304" pitchFamily="18" charset="0"/>
                      </a:rPr>
                      <a:t>3</a:t>
                    </a:r>
                    <a:endParaRPr lang="en-CA" sz="1100" dirty="0">
                      <a:solidFill>
                        <a:srgbClr val="97BF3B"/>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p:cNvGrpSpPr/>
                <p:nvPr/>
              </p:nvGrpSpPr>
              <p:grpSpPr>
                <a:xfrm>
                  <a:off x="3841511" y="2596835"/>
                  <a:ext cx="1025834" cy="541527"/>
                  <a:chOff x="3817665" y="2234987"/>
                  <a:chExt cx="1025834" cy="541527"/>
                </a:xfrm>
              </p:grpSpPr>
              <p:sp>
                <p:nvSpPr>
                  <p:cNvPr id="15" name="Rectangular Callout 14"/>
                  <p:cNvSpPr/>
                  <p:nvPr/>
                </p:nvSpPr>
                <p:spPr>
                  <a:xfrm>
                    <a:off x="3817665" y="2279497"/>
                    <a:ext cx="554996" cy="466563"/>
                  </a:xfrm>
                  <a:prstGeom prst="wedgeRectCallout">
                    <a:avLst>
                      <a:gd name="adj1" fmla="val -33359"/>
                      <a:gd name="adj2" fmla="val 887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800">
                      <a:solidFill>
                        <a:prstClr val="white"/>
                      </a:solidFill>
                    </a:endParaRPr>
                  </a:p>
                </p:txBody>
              </p:sp>
              <p:sp>
                <p:nvSpPr>
                  <p:cNvPr id="16" name="Oval Callout 15"/>
                  <p:cNvSpPr/>
                  <p:nvPr/>
                </p:nvSpPr>
                <p:spPr>
                  <a:xfrm>
                    <a:off x="4234684" y="2234987"/>
                    <a:ext cx="608815" cy="541527"/>
                  </a:xfrm>
                  <a:prstGeom prst="wedgeEllipseCallout">
                    <a:avLst>
                      <a:gd name="adj1" fmla="val 41748"/>
                      <a:gd name="adj2" fmla="val 7356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800">
                      <a:solidFill>
                        <a:prstClr val="white"/>
                      </a:solidFill>
                    </a:endParaRPr>
                  </a:p>
                </p:txBody>
              </p:sp>
            </p:grpSp>
          </p:grpSp>
          <p:grpSp>
            <p:nvGrpSpPr>
              <p:cNvPr id="9" name="Group 8"/>
              <p:cNvGrpSpPr/>
              <p:nvPr/>
            </p:nvGrpSpPr>
            <p:grpSpPr>
              <a:xfrm>
                <a:off x="6593289" y="1863266"/>
                <a:ext cx="727298" cy="666294"/>
                <a:chOff x="6095939" y="1597413"/>
                <a:chExt cx="727298" cy="666294"/>
              </a:xfrm>
            </p:grpSpPr>
            <p:sp>
              <p:nvSpPr>
                <p:cNvPr id="10" name="Oval 9"/>
                <p:cNvSpPr/>
                <p:nvPr/>
              </p:nvSpPr>
              <p:spPr>
                <a:xfrm>
                  <a:off x="6095939" y="1615635"/>
                  <a:ext cx="648072" cy="64807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800">
                    <a:solidFill>
                      <a:prstClr val="white"/>
                    </a:solidFill>
                  </a:endParaRPr>
                </a:p>
              </p:txBody>
            </p:sp>
            <p:sp>
              <p:nvSpPr>
                <p:cNvPr id="11" name="Rectangle 10"/>
                <p:cNvSpPr/>
                <p:nvPr/>
              </p:nvSpPr>
              <p:spPr>
                <a:xfrm rot="3181033">
                  <a:off x="6566830" y="1604417"/>
                  <a:ext cx="263411" cy="24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800">
                    <a:solidFill>
                      <a:prstClr val="white"/>
                    </a:solidFill>
                  </a:endParaRPr>
                </a:p>
              </p:txBody>
            </p:sp>
            <p:sp>
              <p:nvSpPr>
                <p:cNvPr id="12" name="L-Shape 11"/>
                <p:cNvSpPr/>
                <p:nvPr/>
              </p:nvSpPr>
              <p:spPr>
                <a:xfrm rot="18854119">
                  <a:off x="6241797" y="1762558"/>
                  <a:ext cx="474112" cy="151603"/>
                </a:xfrm>
                <a:prstGeom prst="corner">
                  <a:avLst>
                    <a:gd name="adj1" fmla="val 3081"/>
                    <a:gd name="adj2" fmla="val 0"/>
                  </a:avLst>
                </a:prstGeom>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800">
                    <a:solidFill>
                      <a:prstClr val="white"/>
                    </a:solidFill>
                  </a:endParaRPr>
                </a:p>
              </p:txBody>
            </p:sp>
          </p:grpSp>
        </p:gr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749567" y="2876550"/>
              <a:ext cx="895350" cy="876300"/>
            </a:xfrm>
            <a:prstGeom prst="rect">
              <a:avLst/>
            </a:prstGeom>
          </p:spPr>
        </p:pic>
      </p:grpSp>
      <p:sp>
        <p:nvSpPr>
          <p:cNvPr id="32" name="Rectangle 31"/>
          <p:cNvSpPr/>
          <p:nvPr/>
        </p:nvSpPr>
        <p:spPr>
          <a:xfrm>
            <a:off x="588432" y="771394"/>
            <a:ext cx="7560840" cy="584775"/>
          </a:xfrm>
          <a:prstGeom prst="rect">
            <a:avLst/>
          </a:prstGeom>
        </p:spPr>
        <p:txBody>
          <a:bodyPr wrap="square">
            <a:spAutoFit/>
          </a:bodyPr>
          <a:lstStyle/>
          <a:p>
            <a:r>
              <a:rPr lang="en-CA" sz="3200" b="1" u="sng" dirty="0">
                <a:solidFill>
                  <a:srgbClr val="006666"/>
                </a:solidFill>
                <a:latin typeface="Calibri" panose="020F0502020204030204" pitchFamily="34" charset="0"/>
              </a:rPr>
              <a:t>Research Methodology </a:t>
            </a:r>
            <a:endParaRPr lang="en-US" sz="3200" dirty="0"/>
          </a:p>
        </p:txBody>
      </p:sp>
    </p:spTree>
    <p:extLst>
      <p:ext uri="{BB962C8B-B14F-4D97-AF65-F5344CB8AC3E}">
        <p14:creationId xmlns:p14="http://schemas.microsoft.com/office/powerpoint/2010/main" val="150545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15</a:t>
            </a:fld>
            <a:endParaRPr lang="en-US" sz="1800" dirty="0">
              <a:solidFill>
                <a:schemeClr val="bg1"/>
              </a:solidFill>
              <a:latin typeface="Calibri" panose="020F0502020204030204" pitchFamily="34" charset="0"/>
              <a:cs typeface="Calibri" panose="020F0502020204030204" pitchFamily="34" charset="0"/>
            </a:endParaRPr>
          </a:p>
        </p:txBody>
      </p:sp>
      <p:sp>
        <p:nvSpPr>
          <p:cNvPr id="12" name="Text Placeholder 3"/>
          <p:cNvSpPr txBox="1">
            <a:spLocks/>
          </p:cNvSpPr>
          <p:nvPr/>
        </p:nvSpPr>
        <p:spPr>
          <a:xfrm>
            <a:off x="431800" y="1409731"/>
            <a:ext cx="10744200" cy="79513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Proportion of Respondents Offering Services</a:t>
            </a:r>
            <a:br>
              <a:rPr lang="en-CA" b="1">
                <a:solidFill>
                  <a:schemeClr val="accent1"/>
                </a:solidFill>
              </a:rPr>
            </a:br>
            <a:r>
              <a:rPr lang="en-CA" b="1">
                <a:solidFill>
                  <a:schemeClr val="accent1"/>
                </a:solidFill>
              </a:rPr>
              <a:t>in Various Regions</a:t>
            </a:r>
            <a:endParaRPr lang="en-CA" b="1">
              <a:solidFill>
                <a:schemeClr val="accent2"/>
              </a:solidFill>
            </a:endParaRPr>
          </a:p>
          <a:p>
            <a:r>
              <a:rPr lang="en-CA" b="1">
                <a:solidFill>
                  <a:schemeClr val="accent2"/>
                </a:solidFill>
              </a:rPr>
              <a:t>Proportion of Respondents by Community Type</a:t>
            </a:r>
            <a:endParaRPr lang="en-CA" b="1" dirty="0">
              <a:solidFill>
                <a:schemeClr val="accent2"/>
              </a:solidFill>
            </a:endParaRPr>
          </a:p>
        </p:txBody>
      </p:sp>
      <p:sp>
        <p:nvSpPr>
          <p:cNvPr id="14" name="Slide Number Placeholder 2"/>
          <p:cNvSpPr txBox="1">
            <a:spLocks/>
          </p:cNvSpPr>
          <p:nvPr/>
        </p:nvSpPr>
        <p:spPr>
          <a:xfrm>
            <a:off x="10727861" y="64739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D3EEF-DE4E-429D-8EC4-DDC531AFF587}" type="slidenum">
              <a:rPr lang="en-US" smtClean="0">
                <a:solidFill>
                  <a:prstClr val="white"/>
                </a:solidFill>
              </a:rPr>
              <a:pPr/>
              <a:t>15</a:t>
            </a:fld>
            <a:endParaRPr lang="en-US" dirty="0">
              <a:solidFill>
                <a:prstClr val="white"/>
              </a:solidFill>
            </a:endParaRPr>
          </a:p>
        </p:txBody>
      </p:sp>
      <p:sp>
        <p:nvSpPr>
          <p:cNvPr id="15" name="Text Placeholder 4"/>
          <p:cNvSpPr txBox="1">
            <a:spLocks/>
          </p:cNvSpPr>
          <p:nvPr/>
        </p:nvSpPr>
        <p:spPr>
          <a:xfrm>
            <a:off x="431800" y="304800"/>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Survey Sample </a:t>
            </a:r>
          </a:p>
        </p:txBody>
      </p:sp>
      <p:graphicFrame>
        <p:nvGraphicFramePr>
          <p:cNvPr id="16" name="Chart 15"/>
          <p:cNvGraphicFramePr/>
          <p:nvPr>
            <p:extLst>
              <p:ext uri="{D42A27DB-BD31-4B8C-83A1-F6EECF244321}">
                <p14:modId xmlns:p14="http://schemas.microsoft.com/office/powerpoint/2010/main" val="1975624124"/>
              </p:ext>
            </p:extLst>
          </p:nvPr>
        </p:nvGraphicFramePr>
        <p:xfrm>
          <a:off x="449403" y="2204865"/>
          <a:ext cx="5152904" cy="35506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875734212"/>
              </p:ext>
            </p:extLst>
          </p:nvPr>
        </p:nvGraphicFramePr>
        <p:xfrm>
          <a:off x="5950189" y="2276872"/>
          <a:ext cx="5025595" cy="3583123"/>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p:cNvCxnSpPr/>
          <p:nvPr/>
        </p:nvCxnSpPr>
        <p:spPr>
          <a:xfrm>
            <a:off x="5645388" y="1409731"/>
            <a:ext cx="0" cy="47793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85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16</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Slide Number Placeholder 2"/>
          <p:cNvSpPr txBox="1">
            <a:spLocks/>
          </p:cNvSpPr>
          <p:nvPr/>
        </p:nvSpPr>
        <p:spPr>
          <a:xfrm>
            <a:off x="10727861" y="64739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D3EEF-DE4E-429D-8EC4-DDC531AFF587}" type="slidenum">
              <a:rPr lang="en-US" smtClean="0">
                <a:solidFill>
                  <a:prstClr val="white"/>
                </a:solidFill>
              </a:rPr>
              <a:pPr/>
              <a:t>16</a:t>
            </a:fld>
            <a:endParaRPr lang="en-US" dirty="0">
              <a:solidFill>
                <a:prstClr val="white"/>
              </a:solidFill>
            </a:endParaRPr>
          </a:p>
        </p:txBody>
      </p:sp>
      <p:sp>
        <p:nvSpPr>
          <p:cNvPr id="8" name="Text Placeholder 3"/>
          <p:cNvSpPr txBox="1">
            <a:spLocks/>
          </p:cNvSpPr>
          <p:nvPr/>
        </p:nvSpPr>
        <p:spPr>
          <a:xfrm>
            <a:off x="431372" y="1409728"/>
            <a:ext cx="10744629" cy="4838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Proportion of Respondents Providing Services to Targeted Learner Groups</a:t>
            </a:r>
          </a:p>
          <a:p>
            <a:endParaRPr lang="en-CA" dirty="0"/>
          </a:p>
        </p:txBody>
      </p:sp>
      <p:sp>
        <p:nvSpPr>
          <p:cNvPr id="9" name="Text Placeholder 4"/>
          <p:cNvSpPr txBox="1">
            <a:spLocks/>
          </p:cNvSpPr>
          <p:nvPr/>
        </p:nvSpPr>
        <p:spPr>
          <a:xfrm>
            <a:off x="431800" y="304800"/>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Survey Sample</a:t>
            </a:r>
          </a:p>
        </p:txBody>
      </p:sp>
      <p:graphicFrame>
        <p:nvGraphicFramePr>
          <p:cNvPr id="10" name="Chart 9"/>
          <p:cNvGraphicFramePr>
            <a:graphicFrameLocks/>
          </p:cNvGraphicFramePr>
          <p:nvPr>
            <p:extLst>
              <p:ext uri="{D42A27DB-BD31-4B8C-83A1-F6EECF244321}">
                <p14:modId xmlns:p14="http://schemas.microsoft.com/office/powerpoint/2010/main" val="3511888622"/>
              </p:ext>
            </p:extLst>
          </p:nvPr>
        </p:nvGraphicFramePr>
        <p:xfrm>
          <a:off x="431372" y="1916832"/>
          <a:ext cx="10744628" cy="40576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643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17</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Text Placeholder 3"/>
          <p:cNvSpPr txBox="1">
            <a:spLocks/>
          </p:cNvSpPr>
          <p:nvPr/>
        </p:nvSpPr>
        <p:spPr>
          <a:xfrm>
            <a:off x="491592" y="1104737"/>
            <a:ext cx="10624616" cy="4838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t>Clear, well-established relationship between literacy skills and poverty </a:t>
            </a:r>
          </a:p>
          <a:p>
            <a:pPr marL="285750" indent="-285750">
              <a:spcAft>
                <a:spcPts val="600"/>
              </a:spcAft>
              <a:buFont typeface="Wingdings" panose="05000000000000000000" pitchFamily="2" charset="2"/>
              <a:buChar char="§"/>
            </a:pPr>
            <a:r>
              <a:rPr lang="en-US" sz="2400" dirty="0"/>
              <a:t>Many studies have shown </a:t>
            </a:r>
            <a:r>
              <a:rPr lang="en-US" sz="2400" b="1" dirty="0"/>
              <a:t>a strong positive relationship </a:t>
            </a:r>
            <a:r>
              <a:rPr lang="en-US" sz="2400" dirty="0"/>
              <a:t>between literacy skills, employment, and earnings.</a:t>
            </a:r>
          </a:p>
          <a:p>
            <a:pPr marL="285750" indent="-285750">
              <a:spcAft>
                <a:spcPts val="600"/>
              </a:spcAft>
              <a:buFont typeface="Wingdings" panose="05000000000000000000" pitchFamily="2" charset="2"/>
              <a:buChar char="§"/>
            </a:pPr>
            <a:r>
              <a:rPr lang="en-US" sz="2400" dirty="0"/>
              <a:t>Recent evidence shows a </a:t>
            </a:r>
            <a:r>
              <a:rPr lang="en-US" sz="2400" b="1" dirty="0"/>
              <a:t>positive causal relationship </a:t>
            </a:r>
            <a:r>
              <a:rPr lang="en-US" sz="2400" dirty="0"/>
              <a:t>between </a:t>
            </a:r>
            <a:r>
              <a:rPr lang="en-US" sz="2400" b="1" dirty="0"/>
              <a:t>literacy upgrading </a:t>
            </a:r>
            <a:r>
              <a:rPr lang="en-US" sz="2400" dirty="0"/>
              <a:t>and employment, earnings, and longer-term job retention.</a:t>
            </a:r>
          </a:p>
          <a:p>
            <a:pPr marL="0" indent="0">
              <a:spcAft>
                <a:spcPts val="600"/>
              </a:spcAft>
              <a:buNone/>
            </a:pPr>
            <a:r>
              <a:rPr lang="en-US" sz="2400" b="1" dirty="0"/>
              <a:t>The experience of poverty is about more than a lack of employment; it is about exclusion</a:t>
            </a:r>
          </a:p>
          <a:p>
            <a:pPr marL="285750" indent="-285750">
              <a:spcAft>
                <a:spcPts val="600"/>
              </a:spcAft>
              <a:buFont typeface="Wingdings" panose="05000000000000000000" pitchFamily="2" charset="2"/>
              <a:buChar char="§"/>
            </a:pPr>
            <a:r>
              <a:rPr lang="en-US" sz="2400" dirty="0"/>
              <a:t>Literacy is a critical step on the pathway to not only employment, but also broader social inclusion</a:t>
            </a:r>
          </a:p>
          <a:p>
            <a:pPr marL="285750" indent="-285750">
              <a:spcAft>
                <a:spcPts val="600"/>
              </a:spcAft>
              <a:buFont typeface="Wingdings" panose="05000000000000000000" pitchFamily="2" charset="2"/>
              <a:buChar char="§"/>
            </a:pPr>
            <a:r>
              <a:rPr lang="en-US" sz="2400" dirty="0"/>
              <a:t>Basic literacy skills are necessary to ensure the full participation in society and the well-being of all Canadians.</a:t>
            </a:r>
            <a:endParaRPr lang="en-CA" sz="2400" dirty="0"/>
          </a:p>
          <a:p>
            <a:endParaRPr lang="en-CA" sz="2400" i="1" dirty="0"/>
          </a:p>
        </p:txBody>
      </p:sp>
      <p:sp>
        <p:nvSpPr>
          <p:cNvPr id="6" name="Text Placeholder 4"/>
          <p:cNvSpPr txBox="1">
            <a:spLocks/>
          </p:cNvSpPr>
          <p:nvPr/>
        </p:nvSpPr>
        <p:spPr>
          <a:xfrm>
            <a:off x="431800" y="304800"/>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Research Findings</a:t>
            </a:r>
          </a:p>
        </p:txBody>
      </p:sp>
    </p:spTree>
    <p:extLst>
      <p:ext uri="{BB962C8B-B14F-4D97-AF65-F5344CB8AC3E}">
        <p14:creationId xmlns:p14="http://schemas.microsoft.com/office/powerpoint/2010/main" val="177769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18</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10620769" y="61691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en-US" smtClean="0"/>
              <a:pPr algn="r"/>
              <a:t>18</a:t>
            </a:fld>
            <a:endParaRPr lang="en-US" dirty="0"/>
          </a:p>
        </p:txBody>
      </p:sp>
      <p:sp>
        <p:nvSpPr>
          <p:cNvPr id="8" name="Text Placeholder 3"/>
          <p:cNvSpPr txBox="1">
            <a:spLocks/>
          </p:cNvSpPr>
          <p:nvPr/>
        </p:nvSpPr>
        <p:spPr>
          <a:xfrm>
            <a:off x="324279" y="1210664"/>
            <a:ext cx="10744629" cy="4753657"/>
          </a:xfrm>
          <a:prstGeom prst="rect">
            <a:avLst/>
          </a:prstGeom>
        </p:spPr>
        <p:txBody>
          <a:bodyPr vert="horz">
            <a:normAutofit/>
          </a:bodyPr>
          <a:lstStyle>
            <a:lvl1pPr marL="0" marR="0" indent="0" algn="l" defTabSz="914400" rtl="0" eaLnBrk="1" latinLnBrk="0" hangingPunct="1">
              <a:lnSpc>
                <a:spcPct val="90000"/>
              </a:lnSpc>
              <a:spcBef>
                <a:spcPct val="20000"/>
              </a:spcBef>
              <a:buFontTx/>
              <a:buNone/>
              <a:defRPr sz="2000" b="0" kern="1200">
                <a:solidFill>
                  <a:schemeClr val="tx1"/>
                </a:solidFill>
                <a:latin typeface="+mn-lt"/>
                <a:ea typeface="+mn-ea"/>
                <a:cs typeface="+mn-cs"/>
              </a:defRPr>
            </a:lvl1pPr>
            <a:lvl2pPr marL="742950" indent="-285750" algn="l" defTabSz="914400" rtl="0" eaLnBrk="1" latinLnBrk="0" hangingPunct="1">
              <a:lnSpc>
                <a:spcPct val="90000"/>
              </a:lnSpc>
              <a:spcBef>
                <a:spcPct val="20000"/>
              </a:spcBef>
              <a:buFontTx/>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ct val="20000"/>
              </a:spcBef>
              <a:buFontTx/>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ct val="20000"/>
              </a:spcBef>
              <a:buFontTx/>
              <a:buNone/>
              <a:defRPr sz="14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Tx/>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CA" sz="2200" b="1" dirty="0">
                <a:solidFill>
                  <a:schemeClr val="accent1"/>
                </a:solidFill>
              </a:rPr>
              <a:t>Employment and education related o</a:t>
            </a:r>
            <a:r>
              <a:rPr lang="en-CA" sz="2200" b="1" kern="0" dirty="0">
                <a:solidFill>
                  <a:schemeClr val="accent1"/>
                </a:solidFill>
              </a:rPr>
              <a:t>utcomes are commonly tracked instead of </a:t>
            </a:r>
            <a:r>
              <a:rPr lang="en-US" sz="2200" b="1" dirty="0">
                <a:solidFill>
                  <a:schemeClr val="accent1"/>
                </a:solidFill>
              </a:rPr>
              <a:t>short-term milestones related to the personal development of learners, which are better indicators of progress and achievement.</a:t>
            </a:r>
          </a:p>
        </p:txBody>
      </p:sp>
      <p:graphicFrame>
        <p:nvGraphicFramePr>
          <p:cNvPr id="9" name="Chart 8"/>
          <p:cNvGraphicFramePr>
            <a:graphicFrameLocks/>
          </p:cNvGraphicFramePr>
          <p:nvPr>
            <p:extLst>
              <p:ext uri="{D42A27DB-BD31-4B8C-83A1-F6EECF244321}">
                <p14:modId xmlns:p14="http://schemas.microsoft.com/office/powerpoint/2010/main" val="2333135081"/>
              </p:ext>
            </p:extLst>
          </p:nvPr>
        </p:nvGraphicFramePr>
        <p:xfrm>
          <a:off x="354568" y="2116087"/>
          <a:ext cx="10602892" cy="3848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795237377"/>
              </p:ext>
            </p:extLst>
          </p:nvPr>
        </p:nvGraphicFramePr>
        <p:xfrm>
          <a:off x="354568" y="2544846"/>
          <a:ext cx="10178775" cy="377670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4"/>
          <p:cNvSpPr txBox="1">
            <a:spLocks/>
          </p:cNvSpPr>
          <p:nvPr/>
        </p:nvSpPr>
        <p:spPr>
          <a:xfrm>
            <a:off x="431800" y="304800"/>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Research Findings</a:t>
            </a:r>
          </a:p>
        </p:txBody>
      </p:sp>
    </p:spTree>
    <p:extLst>
      <p:ext uri="{BB962C8B-B14F-4D97-AF65-F5344CB8AC3E}">
        <p14:creationId xmlns:p14="http://schemas.microsoft.com/office/powerpoint/2010/main" val="7975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19</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10727861" y="64739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en-US" smtClean="0"/>
              <a:pPr algn="r"/>
              <a:t>19</a:t>
            </a:fld>
            <a:endParaRPr lang="en-US" dirty="0"/>
          </a:p>
        </p:txBody>
      </p:sp>
      <p:sp>
        <p:nvSpPr>
          <p:cNvPr id="7" name="Text Placeholder 3"/>
          <p:cNvSpPr txBox="1">
            <a:spLocks/>
          </p:cNvSpPr>
          <p:nvPr/>
        </p:nvSpPr>
        <p:spPr>
          <a:xfrm>
            <a:off x="551384" y="1556792"/>
            <a:ext cx="10513168" cy="4691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A range of best practices have emerged in recent years in the delivery of literacy upgrading and wrap-around supports to reduce the effects of poverty</a:t>
            </a:r>
          </a:p>
          <a:p>
            <a:endParaRPr lang="en-US" sz="800" b="1" dirty="0">
              <a:solidFill>
                <a:schemeClr val="accent1"/>
              </a:solidFill>
            </a:endParaRPr>
          </a:p>
          <a:p>
            <a:pPr marL="285750" indent="-285750">
              <a:spcAft>
                <a:spcPts val="600"/>
              </a:spcAft>
              <a:buFont typeface="Wingdings" panose="05000000000000000000" pitchFamily="2" charset="2"/>
              <a:buChar char="§"/>
            </a:pPr>
            <a:r>
              <a:rPr lang="en-US" i="1" dirty="0"/>
              <a:t>Learner-centric approaches to instruction</a:t>
            </a:r>
          </a:p>
          <a:p>
            <a:pPr marL="285750" indent="-285750">
              <a:spcAft>
                <a:spcPts val="600"/>
              </a:spcAft>
              <a:buFont typeface="Wingdings" panose="05000000000000000000" pitchFamily="2" charset="2"/>
              <a:buChar char="§"/>
            </a:pPr>
            <a:r>
              <a:rPr lang="en-US" i="1" dirty="0"/>
              <a:t>Holistic assessments of learner needs</a:t>
            </a:r>
          </a:p>
          <a:p>
            <a:pPr marL="285750" indent="-285750">
              <a:spcAft>
                <a:spcPts val="600"/>
              </a:spcAft>
              <a:buFont typeface="Wingdings" panose="05000000000000000000" pitchFamily="2" charset="2"/>
              <a:buChar char="§"/>
            </a:pPr>
            <a:r>
              <a:rPr lang="en-US" i="1" dirty="0"/>
              <a:t>Contextualizing program content within relevant frameworks (e.g. occupational, cultural)</a:t>
            </a:r>
          </a:p>
          <a:p>
            <a:pPr marL="285750" indent="-285750">
              <a:spcAft>
                <a:spcPts val="600"/>
              </a:spcAft>
              <a:buFont typeface="Wingdings" panose="05000000000000000000" pitchFamily="2" charset="2"/>
              <a:buChar char="§"/>
            </a:pPr>
            <a:r>
              <a:rPr lang="en-US" i="1" dirty="0"/>
              <a:t>Customization of learning materials to learner objectives</a:t>
            </a:r>
          </a:p>
          <a:p>
            <a:pPr marL="285750" indent="-285750">
              <a:spcAft>
                <a:spcPts val="600"/>
              </a:spcAft>
              <a:buFont typeface="Wingdings" panose="05000000000000000000" pitchFamily="2" charset="2"/>
              <a:buChar char="§"/>
            </a:pPr>
            <a:r>
              <a:rPr lang="en-US" i="1" dirty="0"/>
              <a:t>The importance of wrap-around supports and service provider partnerships</a:t>
            </a:r>
          </a:p>
          <a:p>
            <a:endParaRPr lang="en-US" sz="1600" i="1" dirty="0"/>
          </a:p>
        </p:txBody>
      </p:sp>
      <p:sp>
        <p:nvSpPr>
          <p:cNvPr id="9" name="Text Placeholder 4"/>
          <p:cNvSpPr txBox="1">
            <a:spLocks/>
          </p:cNvSpPr>
          <p:nvPr/>
        </p:nvSpPr>
        <p:spPr>
          <a:xfrm>
            <a:off x="431800" y="304800"/>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Research Findings</a:t>
            </a:r>
          </a:p>
        </p:txBody>
      </p:sp>
    </p:spTree>
    <p:extLst>
      <p:ext uri="{BB962C8B-B14F-4D97-AF65-F5344CB8AC3E}">
        <p14:creationId xmlns:p14="http://schemas.microsoft.com/office/powerpoint/2010/main" val="199022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2" y="52225"/>
            <a:ext cx="10515600" cy="1325563"/>
          </a:xfrm>
        </p:spPr>
        <p:txBody>
          <a:bodyPr>
            <a:normAutofit/>
          </a:bodyPr>
          <a:lstStyle/>
          <a:p>
            <a:pPr algn="ctr"/>
            <a:r>
              <a:rPr lang="en-CA" sz="4000" b="1" dirty="0"/>
              <a:t>About Pop Up PD for Literacy Educators</a:t>
            </a:r>
            <a:endParaRPr lang="en-US" sz="4000" b="1" dirty="0"/>
          </a:p>
        </p:txBody>
      </p:sp>
      <p:sp>
        <p:nvSpPr>
          <p:cNvPr id="3" name="TextBox 2"/>
          <p:cNvSpPr txBox="1"/>
          <p:nvPr/>
        </p:nvSpPr>
        <p:spPr>
          <a:xfrm>
            <a:off x="628106" y="1377788"/>
            <a:ext cx="11353799" cy="4893647"/>
          </a:xfrm>
          <a:prstGeom prst="rect">
            <a:avLst/>
          </a:prstGeom>
          <a:noFill/>
        </p:spPr>
        <p:txBody>
          <a:bodyPr wrap="square" rtlCol="0">
            <a:spAutoFit/>
          </a:bodyPr>
          <a:lstStyle/>
          <a:p>
            <a:pPr marL="285750" indent="-285750">
              <a:buFont typeface="Arial" panose="020B0604020202020204" pitchFamily="34" charset="0"/>
              <a:buChar char="•"/>
            </a:pPr>
            <a:r>
              <a:rPr lang="en-CA" sz="2400" dirty="0"/>
              <a:t>free webinar series developed by Ontario’s LBS Regional Networks, Sectors, &amp; the Provincial Support Organizations for Literacy</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supports LBS practitioners with presentations on topics important to them</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English language webinars presented for LBS practitioners annually since 2015-2016; French language transcriptions posted for 2018-19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b="1" dirty="0"/>
              <a:t>all</a:t>
            </a:r>
            <a:r>
              <a:rPr lang="en-CA" sz="2400" dirty="0"/>
              <a:t> webinar presentations, recording links &amp; transcripts here:  </a:t>
            </a:r>
          </a:p>
          <a:p>
            <a:pPr lvl="1"/>
            <a:r>
              <a:rPr lang="en-US" sz="2400" dirty="0">
                <a:hlinkClick r:id="rId3"/>
              </a:rPr>
              <a:t>https://e-channel.ca/practitioners/pop-pd-resources</a:t>
            </a:r>
            <a:endParaRPr lang="en-CA" sz="2400" dirty="0"/>
          </a:p>
          <a:p>
            <a:r>
              <a:rPr lang="en-CA" sz="2400" dirty="0"/>
              <a:t>	</a:t>
            </a:r>
          </a:p>
          <a:p>
            <a:pPr marL="285750" indent="-285750">
              <a:buFont typeface="Arial" panose="020B0604020202020204" pitchFamily="34" charset="0"/>
              <a:buChar char="•"/>
            </a:pPr>
            <a:r>
              <a:rPr lang="en-CA" sz="2400" dirty="0"/>
              <a:t>webinar topic ideas welcome at:  </a:t>
            </a:r>
            <a:r>
              <a:rPr lang="en-CA" sz="2400" dirty="0">
                <a:hlinkClick r:id="rId4"/>
              </a:rPr>
              <a:t>e-channel@contactnorth.ca</a:t>
            </a:r>
            <a:r>
              <a:rPr lang="en-CA" sz="2400" dirty="0"/>
              <a:t> (or address of your choice)</a:t>
            </a:r>
            <a:endParaRPr lang="en-US" sz="2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Tree>
    <p:extLst>
      <p:ext uri="{BB962C8B-B14F-4D97-AF65-F5344CB8AC3E}">
        <p14:creationId xmlns:p14="http://schemas.microsoft.com/office/powerpoint/2010/main" val="270090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20</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10727861" y="64739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en-US" smtClean="0"/>
              <a:pPr algn="r"/>
              <a:t>20</a:t>
            </a:fld>
            <a:endParaRPr lang="en-US" dirty="0"/>
          </a:p>
        </p:txBody>
      </p:sp>
      <p:sp>
        <p:nvSpPr>
          <p:cNvPr id="7" name="Text Placeholder 3"/>
          <p:cNvSpPr txBox="1">
            <a:spLocks/>
          </p:cNvSpPr>
          <p:nvPr/>
        </p:nvSpPr>
        <p:spPr>
          <a:xfrm>
            <a:off x="431372" y="1061463"/>
            <a:ext cx="10744629" cy="51869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 most pressing challenge identified by stakeholders is in raising awareness and increasing accessibility of programming</a:t>
            </a:r>
          </a:p>
          <a:p>
            <a:pPr marL="285750" indent="-285750">
              <a:spcAft>
                <a:spcPts val="600"/>
              </a:spcAft>
              <a:buFont typeface="Wingdings" panose="05000000000000000000" pitchFamily="2" charset="2"/>
              <a:buChar char="§"/>
            </a:pPr>
            <a:r>
              <a:rPr lang="en-US" sz="1800" i="1" dirty="0"/>
              <a:t>Improving awareness and accessibility of services was identified as the most important priority by all stakeholders across all targeted learner groups</a:t>
            </a:r>
          </a:p>
          <a:p>
            <a:pPr marL="285750" indent="-285750">
              <a:spcAft>
                <a:spcPts val="600"/>
              </a:spcAft>
              <a:buFont typeface="Wingdings" panose="05000000000000000000" pitchFamily="2" charset="2"/>
              <a:buChar char="§"/>
            </a:pPr>
            <a:r>
              <a:rPr lang="en-US" sz="1800" i="1" dirty="0"/>
              <a:t>Especially necessary for programs serving low-income learners (72%), persons with disabilities (59%), newcomers (56%), and Indigenous Peoples (55%) </a:t>
            </a:r>
            <a:endParaRPr lang="en-CA" sz="1800" i="1" dirty="0"/>
          </a:p>
        </p:txBody>
      </p:sp>
      <p:grpSp>
        <p:nvGrpSpPr>
          <p:cNvPr id="9" name="Group 8"/>
          <p:cNvGrpSpPr/>
          <p:nvPr/>
        </p:nvGrpSpPr>
        <p:grpSpPr>
          <a:xfrm>
            <a:off x="431372" y="3329558"/>
            <a:ext cx="10705188" cy="2790000"/>
            <a:chOff x="431028" y="3581868"/>
            <a:chExt cx="7632848" cy="2790000"/>
          </a:xfrm>
        </p:grpSpPr>
        <p:graphicFrame>
          <p:nvGraphicFramePr>
            <p:cNvPr id="10" name="Chart 9"/>
            <p:cNvGraphicFramePr>
              <a:graphicFrameLocks/>
            </p:cNvGraphicFramePr>
            <p:nvPr/>
          </p:nvGraphicFramePr>
          <p:xfrm>
            <a:off x="431028" y="3583708"/>
            <a:ext cx="7632848" cy="2788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431028" y="3581868"/>
            <a:ext cx="7632000" cy="279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12" name="Text Placeholder 4"/>
          <p:cNvSpPr txBox="1">
            <a:spLocks/>
          </p:cNvSpPr>
          <p:nvPr/>
        </p:nvSpPr>
        <p:spPr>
          <a:xfrm>
            <a:off x="411271" y="437674"/>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Research Findings</a:t>
            </a:r>
          </a:p>
        </p:txBody>
      </p:sp>
    </p:spTree>
    <p:extLst>
      <p:ext uri="{BB962C8B-B14F-4D97-AF65-F5344CB8AC3E}">
        <p14:creationId xmlns:p14="http://schemas.microsoft.com/office/powerpoint/2010/main" val="265404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21</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10727861" y="6473952"/>
            <a:ext cx="1320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en-US" smtClean="0"/>
              <a:pPr algn="r"/>
              <a:t>21</a:t>
            </a:fld>
            <a:endParaRPr lang="en-US" dirty="0"/>
          </a:p>
        </p:txBody>
      </p:sp>
      <p:sp>
        <p:nvSpPr>
          <p:cNvPr id="7" name="Text Placeholder 3"/>
          <p:cNvSpPr txBox="1">
            <a:spLocks/>
          </p:cNvSpPr>
          <p:nvPr/>
        </p:nvSpPr>
        <p:spPr>
          <a:xfrm>
            <a:off x="431800" y="1416762"/>
            <a:ext cx="10848776" cy="48316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CA" sz="2200" b="1" dirty="0"/>
              <a:t>Project-based funding has increased innovation, but imperilled the sustainability of service providers </a:t>
            </a:r>
          </a:p>
          <a:p>
            <a:pPr marL="285750" indent="-285750">
              <a:buFont typeface="Wingdings" panose="05000000000000000000" pitchFamily="2" charset="2"/>
              <a:buChar char="§"/>
            </a:pPr>
            <a:r>
              <a:rPr lang="en-US" sz="1800" i="1" dirty="0"/>
              <a:t>Stakeholders emphasized the need for funding arrangements with expanded mandates that:</a:t>
            </a:r>
          </a:p>
          <a:p>
            <a:pPr marL="1028700" lvl="1">
              <a:buFont typeface="Wingdings" panose="05000000000000000000" pitchFamily="2" charset="2"/>
              <a:buChar char="§"/>
            </a:pPr>
            <a:r>
              <a:rPr lang="en-US" i="1" dirty="0"/>
              <a:t>combine </a:t>
            </a:r>
            <a:r>
              <a:rPr lang="en-US" b="1" i="1" dirty="0">
                <a:solidFill>
                  <a:schemeClr val="accent2"/>
                </a:solidFill>
              </a:rPr>
              <a:t>literacy and poverty reduction objectives</a:t>
            </a:r>
            <a:r>
              <a:rPr lang="en-US" i="1" dirty="0">
                <a:solidFill>
                  <a:schemeClr val="accent2"/>
                </a:solidFill>
              </a:rPr>
              <a:t> </a:t>
            </a:r>
            <a:r>
              <a:rPr lang="en-US" i="1" dirty="0"/>
              <a:t>(76 %),</a:t>
            </a:r>
          </a:p>
          <a:p>
            <a:pPr marL="1028700" lvl="1">
              <a:buFont typeface="Wingdings" panose="05000000000000000000" pitchFamily="2" charset="2"/>
              <a:buChar char="§"/>
            </a:pPr>
            <a:r>
              <a:rPr lang="en-US" i="1" dirty="0"/>
              <a:t>allow for more expansive </a:t>
            </a:r>
            <a:r>
              <a:rPr lang="en-US" b="1" i="1" dirty="0">
                <a:solidFill>
                  <a:schemeClr val="accent2"/>
                </a:solidFill>
              </a:rPr>
              <a:t>delivery of wrap-around supports </a:t>
            </a:r>
            <a:r>
              <a:rPr lang="en-US" i="1" dirty="0"/>
              <a:t>(76 %), and</a:t>
            </a:r>
          </a:p>
          <a:p>
            <a:pPr marL="1028700" lvl="1">
              <a:buFont typeface="Wingdings" panose="05000000000000000000" pitchFamily="2" charset="2"/>
              <a:buChar char="§"/>
            </a:pPr>
            <a:r>
              <a:rPr lang="en-US" i="1" dirty="0"/>
              <a:t>provide more </a:t>
            </a:r>
            <a:r>
              <a:rPr lang="en-US" b="1" i="1" dirty="0">
                <a:solidFill>
                  <a:schemeClr val="accent2"/>
                </a:solidFill>
              </a:rPr>
              <a:t>flexibility in the use of resources </a:t>
            </a:r>
            <a:r>
              <a:rPr lang="en-US" i="1" dirty="0"/>
              <a:t>(69 %)</a:t>
            </a:r>
            <a:endParaRPr lang="en-CA" i="1" dirty="0"/>
          </a:p>
          <a:p>
            <a:endParaRPr lang="en-CA" sz="1600" i="1" dirty="0"/>
          </a:p>
          <a:p>
            <a:pPr marL="0" indent="0">
              <a:spcAft>
                <a:spcPts val="600"/>
              </a:spcAft>
              <a:buNone/>
            </a:pPr>
            <a:r>
              <a:rPr lang="en-US" sz="2200" b="1" dirty="0"/>
              <a:t>Single-access points with integrated service delivery can make it easier for individuals to find and access needed programs and services</a:t>
            </a:r>
          </a:p>
          <a:p>
            <a:pPr marL="285750" indent="-285750">
              <a:buFont typeface="Wingdings" panose="05000000000000000000" pitchFamily="2" charset="2"/>
              <a:buChar char="§"/>
            </a:pPr>
            <a:r>
              <a:rPr lang="en-US" sz="1800" i="1" dirty="0" err="1">
                <a:solidFill>
                  <a:prstClr val="black"/>
                </a:solidFill>
              </a:rPr>
              <a:t>Siloed</a:t>
            </a:r>
            <a:r>
              <a:rPr lang="en-US" sz="1800" i="1" dirty="0">
                <a:solidFill>
                  <a:prstClr val="black"/>
                </a:solidFill>
              </a:rPr>
              <a:t> approaches to service delivery often limit the kinds of supports that LES providers can provide</a:t>
            </a:r>
          </a:p>
          <a:p>
            <a:pPr marL="285750" indent="-285750">
              <a:buFont typeface="Wingdings" panose="05000000000000000000" pitchFamily="2" charset="2"/>
              <a:buChar char="§"/>
            </a:pPr>
            <a:r>
              <a:rPr lang="en-US" sz="1800" i="1" dirty="0">
                <a:solidFill>
                  <a:prstClr val="black"/>
                </a:solidFill>
              </a:rPr>
              <a:t>Navigating systems with multiple access points is an additional barrier for adults with low-literacy skills</a:t>
            </a:r>
          </a:p>
          <a:p>
            <a:pPr marL="285750" indent="-285750">
              <a:buFont typeface="Wingdings" panose="05000000000000000000" pitchFamily="2" charset="2"/>
              <a:buChar char="§"/>
            </a:pPr>
            <a:r>
              <a:rPr lang="en-US" sz="1800" i="1" dirty="0">
                <a:solidFill>
                  <a:prstClr val="black"/>
                </a:solidFill>
              </a:rPr>
              <a:t>The majority of stakeholders (77 per cent) identified </a:t>
            </a:r>
            <a:r>
              <a:rPr lang="en-US" sz="1800" b="1" i="1" dirty="0">
                <a:solidFill>
                  <a:srgbClr val="EA7224"/>
                </a:solidFill>
              </a:rPr>
              <a:t>greater intergovernmental coordination</a:t>
            </a:r>
            <a:r>
              <a:rPr lang="en-US" sz="1800" i="1" dirty="0">
                <a:solidFill>
                  <a:prstClr val="black"/>
                </a:solidFill>
              </a:rPr>
              <a:t> in the delivery of literacy and poverty programming as a crucial priority</a:t>
            </a:r>
          </a:p>
        </p:txBody>
      </p:sp>
      <p:sp>
        <p:nvSpPr>
          <p:cNvPr id="9" name="Text Placeholder 4"/>
          <p:cNvSpPr txBox="1">
            <a:spLocks/>
          </p:cNvSpPr>
          <p:nvPr/>
        </p:nvSpPr>
        <p:spPr>
          <a:xfrm>
            <a:off x="411271" y="437674"/>
            <a:ext cx="10744200" cy="584775"/>
          </a:xfrm>
          <a:prstGeom prst="rect">
            <a:avLst/>
          </a:prstGeom>
        </p:spPr>
        <p:txBody>
          <a:bodyPr wrap="square">
            <a:spAutoFit/>
          </a:bodyPr>
          <a:lstStyle>
            <a:defPPr>
              <a:defRPr lang="en-US"/>
            </a:defPPr>
            <a:lvl1pPr>
              <a:defRPr sz="3200" b="1" u="sng">
                <a:solidFill>
                  <a:srgbClr val="006666"/>
                </a:solidFill>
                <a:latin typeface="Calibri" panose="020F0502020204030204" pitchFamily="34" charset="0"/>
              </a:defRPr>
            </a:lvl1pPr>
          </a:lstStyle>
          <a:p>
            <a:r>
              <a:rPr lang="en-CA" dirty="0"/>
              <a:t>Research Findings</a:t>
            </a:r>
          </a:p>
        </p:txBody>
      </p:sp>
    </p:spTree>
    <p:extLst>
      <p:ext uri="{BB962C8B-B14F-4D97-AF65-F5344CB8AC3E}">
        <p14:creationId xmlns:p14="http://schemas.microsoft.com/office/powerpoint/2010/main" val="27325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22</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551384" y="260648"/>
            <a:ext cx="5893793" cy="584775"/>
          </a:xfrm>
          <a:prstGeom prst="rect">
            <a:avLst/>
          </a:prstGeom>
        </p:spPr>
        <p:txBody>
          <a:bodyPr wrap="none">
            <a:spAutoFit/>
          </a:bodyPr>
          <a:lstStyle/>
          <a:p>
            <a:r>
              <a:rPr lang="en-CA" sz="3200" b="1" u="sng" dirty="0">
                <a:solidFill>
                  <a:srgbClr val="006666"/>
                </a:solidFill>
                <a:latin typeface="Calibri" panose="020F0502020204030204" pitchFamily="34" charset="0"/>
              </a:rPr>
              <a:t>11 Key Recommendations - Policy</a:t>
            </a:r>
            <a:endParaRPr lang="en-US" sz="3200" dirty="0"/>
          </a:p>
        </p:txBody>
      </p:sp>
      <p:sp>
        <p:nvSpPr>
          <p:cNvPr id="6"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22</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623392" y="1351508"/>
            <a:ext cx="8520608" cy="400110"/>
          </a:xfrm>
          <a:prstGeom prst="rect">
            <a:avLst/>
          </a:prstGeom>
        </p:spPr>
        <p:txBody>
          <a:bodyPr wrap="square">
            <a:spAutoFit/>
          </a:bodyPr>
          <a:lstStyle/>
          <a:p>
            <a:endParaRPr lang="en-US" sz="2000" dirty="0"/>
          </a:p>
        </p:txBody>
      </p:sp>
      <p:sp>
        <p:nvSpPr>
          <p:cNvPr id="8" name="Rectangle 7"/>
          <p:cNvSpPr/>
          <p:nvPr/>
        </p:nvSpPr>
        <p:spPr>
          <a:xfrm>
            <a:off x="894948" y="1077742"/>
            <a:ext cx="10729192" cy="4708981"/>
          </a:xfrm>
          <a:prstGeom prst="rect">
            <a:avLst/>
          </a:prstGeom>
        </p:spPr>
        <p:txBody>
          <a:bodyPr wrap="square">
            <a:spAutoFit/>
          </a:bodyPr>
          <a:lstStyle/>
          <a:p>
            <a:pPr>
              <a:spcBef>
                <a:spcPts val="1200"/>
              </a:spcBef>
              <a:spcAft>
                <a:spcPts val="1200"/>
              </a:spcAft>
            </a:pPr>
            <a:r>
              <a:rPr lang="en-US" sz="2000" dirty="0"/>
              <a:t>1. Governments should recognize literacy as a </a:t>
            </a:r>
            <a:r>
              <a:rPr lang="en-US" sz="2000" b="1" dirty="0"/>
              <a:t>basic human right</a:t>
            </a:r>
            <a:r>
              <a:rPr lang="en-US" sz="2000" dirty="0"/>
              <a:t>. </a:t>
            </a:r>
          </a:p>
          <a:p>
            <a:pPr>
              <a:spcBef>
                <a:spcPts val="1200"/>
              </a:spcBef>
              <a:spcAft>
                <a:spcPts val="1200"/>
              </a:spcAft>
            </a:pPr>
            <a:r>
              <a:rPr lang="en-US" sz="2000" dirty="0"/>
              <a:t>2. Literacy should be recognized as a policy priority requiring </a:t>
            </a:r>
            <a:r>
              <a:rPr lang="en-US" sz="2000" b="1" dirty="0"/>
              <a:t>cross-departmental and cross-jurisdictional cooperation</a:t>
            </a:r>
            <a:r>
              <a:rPr lang="en-US" sz="2000" dirty="0"/>
              <a:t>. </a:t>
            </a:r>
          </a:p>
          <a:p>
            <a:pPr>
              <a:spcBef>
                <a:spcPts val="1200"/>
              </a:spcBef>
              <a:spcAft>
                <a:spcPts val="1200"/>
              </a:spcAft>
            </a:pPr>
            <a:r>
              <a:rPr lang="en-US" sz="2000" dirty="0"/>
              <a:t>3. Literacy should be a central pillar within any </a:t>
            </a:r>
            <a:r>
              <a:rPr lang="en-US" sz="2000" b="1" dirty="0"/>
              <a:t>comprehensive poverty reduction strategy</a:t>
            </a:r>
            <a:r>
              <a:rPr lang="en-US" sz="2000" dirty="0"/>
              <a:t>. </a:t>
            </a:r>
          </a:p>
          <a:p>
            <a:pPr>
              <a:spcBef>
                <a:spcPts val="1200"/>
              </a:spcBef>
              <a:spcAft>
                <a:spcPts val="1200"/>
              </a:spcAft>
            </a:pPr>
            <a:r>
              <a:rPr lang="en-US" sz="2000" dirty="0"/>
              <a:t>4. Policies and funding models should encourage </a:t>
            </a:r>
            <a:r>
              <a:rPr lang="en-US" sz="2000" b="1" dirty="0"/>
              <a:t>collaboration</a:t>
            </a:r>
            <a:r>
              <a:rPr lang="en-US" sz="2000" dirty="0"/>
              <a:t> </a:t>
            </a:r>
            <a:r>
              <a:rPr lang="en-US" sz="2000" b="1" dirty="0"/>
              <a:t>rather than competition </a:t>
            </a:r>
            <a:r>
              <a:rPr lang="en-US" sz="2000" dirty="0"/>
              <a:t>between service providers. </a:t>
            </a:r>
          </a:p>
          <a:p>
            <a:pPr>
              <a:spcBef>
                <a:spcPts val="1200"/>
              </a:spcBef>
              <a:spcAft>
                <a:spcPts val="1200"/>
              </a:spcAft>
            </a:pPr>
            <a:r>
              <a:rPr lang="en-US" sz="2000" dirty="0"/>
              <a:t>5. Funding for literacy and essential skills programming should be </a:t>
            </a:r>
            <a:r>
              <a:rPr lang="en-US" sz="2000" b="1" dirty="0"/>
              <a:t>sustainable and predictable</a:t>
            </a:r>
            <a:r>
              <a:rPr lang="en-US" sz="2000" dirty="0"/>
              <a:t>, while also fostering </a:t>
            </a:r>
            <a:r>
              <a:rPr lang="en-US" sz="2000" b="1" dirty="0"/>
              <a:t>innovation</a:t>
            </a:r>
            <a:r>
              <a:rPr lang="en-US" sz="2000" dirty="0"/>
              <a:t>. </a:t>
            </a:r>
          </a:p>
          <a:p>
            <a:pPr>
              <a:spcBef>
                <a:spcPts val="1200"/>
              </a:spcBef>
              <a:spcAft>
                <a:spcPts val="1200"/>
              </a:spcAft>
            </a:pPr>
            <a:r>
              <a:rPr lang="en-US" sz="2000" dirty="0"/>
              <a:t>6. Governments should facilitate </a:t>
            </a:r>
            <a:r>
              <a:rPr lang="en-US" sz="2000" b="1" dirty="0"/>
              <a:t>partnerships</a:t>
            </a:r>
            <a:r>
              <a:rPr lang="en-US" sz="2000" dirty="0"/>
              <a:t> and support </a:t>
            </a:r>
            <a:r>
              <a:rPr lang="en-US" sz="2000" b="1" dirty="0"/>
              <a:t>knowledge translation and exchange (KTE) </a:t>
            </a:r>
            <a:r>
              <a:rPr lang="en-US" sz="2000" dirty="0"/>
              <a:t>among providers of literacy and poverty reduction services. </a:t>
            </a:r>
          </a:p>
        </p:txBody>
      </p:sp>
    </p:spTree>
    <p:extLst>
      <p:ext uri="{BB962C8B-B14F-4D97-AF65-F5344CB8AC3E}">
        <p14:creationId xmlns:p14="http://schemas.microsoft.com/office/powerpoint/2010/main" val="18642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23</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551384" y="260648"/>
            <a:ext cx="7918578" cy="584775"/>
          </a:xfrm>
          <a:prstGeom prst="rect">
            <a:avLst/>
          </a:prstGeom>
        </p:spPr>
        <p:txBody>
          <a:bodyPr wrap="none">
            <a:spAutoFit/>
          </a:bodyPr>
          <a:lstStyle/>
          <a:p>
            <a:r>
              <a:rPr lang="en-CA" sz="3200" b="1" u="sng" dirty="0">
                <a:solidFill>
                  <a:srgbClr val="006666"/>
                </a:solidFill>
                <a:latin typeface="Calibri" panose="020F0502020204030204" pitchFamily="34" charset="0"/>
              </a:rPr>
              <a:t>11 Key Recommendations – Program Delivery</a:t>
            </a:r>
            <a:endParaRPr lang="en-US" sz="3200" dirty="0"/>
          </a:p>
        </p:txBody>
      </p:sp>
      <p:sp>
        <p:nvSpPr>
          <p:cNvPr id="6"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23</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623392" y="1351508"/>
            <a:ext cx="8520608" cy="400110"/>
          </a:xfrm>
          <a:prstGeom prst="rect">
            <a:avLst/>
          </a:prstGeom>
        </p:spPr>
        <p:txBody>
          <a:bodyPr wrap="square">
            <a:spAutoFit/>
          </a:bodyPr>
          <a:lstStyle/>
          <a:p>
            <a:endParaRPr lang="en-US" sz="2000" dirty="0"/>
          </a:p>
        </p:txBody>
      </p:sp>
      <p:sp>
        <p:nvSpPr>
          <p:cNvPr id="8" name="Rectangle 7"/>
          <p:cNvSpPr/>
          <p:nvPr/>
        </p:nvSpPr>
        <p:spPr>
          <a:xfrm>
            <a:off x="1030727" y="1158949"/>
            <a:ext cx="9001000" cy="4093428"/>
          </a:xfrm>
          <a:prstGeom prst="rect">
            <a:avLst/>
          </a:prstGeom>
        </p:spPr>
        <p:txBody>
          <a:bodyPr wrap="square">
            <a:spAutoFit/>
          </a:bodyPr>
          <a:lstStyle/>
          <a:p>
            <a:pPr>
              <a:spcBef>
                <a:spcPts val="1200"/>
              </a:spcBef>
              <a:spcAft>
                <a:spcPts val="1200"/>
              </a:spcAft>
            </a:pPr>
            <a:r>
              <a:rPr lang="en-US" sz="2000" dirty="0"/>
              <a:t>7. </a:t>
            </a:r>
            <a:r>
              <a:rPr lang="en-US" sz="2000" b="1" dirty="0"/>
              <a:t>Raising awareness and accessibility </a:t>
            </a:r>
            <a:r>
              <a:rPr lang="en-US" sz="2000" dirty="0"/>
              <a:t>of existing services and programs should be a key priority for improvement. </a:t>
            </a:r>
          </a:p>
          <a:p>
            <a:pPr>
              <a:spcBef>
                <a:spcPts val="1200"/>
              </a:spcBef>
              <a:spcAft>
                <a:spcPts val="1200"/>
              </a:spcAft>
            </a:pPr>
            <a:r>
              <a:rPr lang="en-US" sz="2000" dirty="0"/>
              <a:t>8. </a:t>
            </a:r>
            <a:r>
              <a:rPr lang="en-US" sz="2000" b="1" dirty="0"/>
              <a:t>Learner-</a:t>
            </a:r>
            <a:r>
              <a:rPr lang="en-US" sz="2000" b="1" dirty="0" err="1"/>
              <a:t>centred</a:t>
            </a:r>
            <a:r>
              <a:rPr lang="en-US" sz="2000" b="1" dirty="0"/>
              <a:t> approaches </a:t>
            </a:r>
            <a:r>
              <a:rPr lang="en-US" sz="2000" dirty="0"/>
              <a:t>should be used to </a:t>
            </a:r>
            <a:r>
              <a:rPr lang="en-US" sz="2000" b="1" dirty="0"/>
              <a:t>maximize engagement </a:t>
            </a:r>
            <a:r>
              <a:rPr lang="en-US" sz="2000" dirty="0"/>
              <a:t>in literacy programming. </a:t>
            </a:r>
          </a:p>
          <a:p>
            <a:pPr>
              <a:spcBef>
                <a:spcPts val="1200"/>
              </a:spcBef>
              <a:spcAft>
                <a:spcPts val="1200"/>
              </a:spcAft>
            </a:pPr>
            <a:r>
              <a:rPr lang="en-US" sz="2000" dirty="0"/>
              <a:t>9. Literacy programs should be </a:t>
            </a:r>
            <a:r>
              <a:rPr lang="en-US" sz="2000" b="1" dirty="0"/>
              <a:t>contextualized</a:t>
            </a:r>
            <a:r>
              <a:rPr lang="en-US" sz="2000" dirty="0"/>
              <a:t> to the </a:t>
            </a:r>
            <a:r>
              <a:rPr lang="en-US" sz="2000" b="1" dirty="0"/>
              <a:t>goals of learners</a:t>
            </a:r>
            <a:r>
              <a:rPr lang="en-US" sz="2000" dirty="0"/>
              <a:t>. </a:t>
            </a:r>
          </a:p>
          <a:p>
            <a:pPr>
              <a:spcBef>
                <a:spcPts val="1200"/>
              </a:spcBef>
              <a:spcAft>
                <a:spcPts val="1200"/>
              </a:spcAft>
            </a:pPr>
            <a:r>
              <a:rPr lang="en-US" sz="2000" dirty="0"/>
              <a:t>10. Greater </a:t>
            </a:r>
            <a:r>
              <a:rPr lang="en-US" sz="2000" b="1" dirty="0"/>
              <a:t>integration of services </a:t>
            </a:r>
            <a:r>
              <a:rPr lang="en-US" sz="2000" dirty="0"/>
              <a:t>should be a primary objective to improve the quality of literacy and poverty reduction services. </a:t>
            </a:r>
          </a:p>
          <a:p>
            <a:pPr>
              <a:spcBef>
                <a:spcPts val="1200"/>
              </a:spcBef>
              <a:spcAft>
                <a:spcPts val="1200"/>
              </a:spcAft>
            </a:pPr>
            <a:r>
              <a:rPr lang="en-US" sz="2000" dirty="0"/>
              <a:t>11. </a:t>
            </a:r>
            <a:r>
              <a:rPr lang="en-US" sz="2000" b="1" dirty="0"/>
              <a:t>Outcomes frameworks </a:t>
            </a:r>
            <a:r>
              <a:rPr lang="en-US" sz="2000" dirty="0"/>
              <a:t>used to evaluate success should be expanded to include indicators of </a:t>
            </a:r>
            <a:r>
              <a:rPr lang="en-US" sz="2000" b="1" dirty="0"/>
              <a:t>life skills and psychological capital</a:t>
            </a:r>
            <a:r>
              <a:rPr lang="en-US" sz="2000" dirty="0"/>
              <a:t>. </a:t>
            </a:r>
            <a:endParaRPr lang="en-CA" sz="2000" dirty="0"/>
          </a:p>
        </p:txBody>
      </p:sp>
    </p:spTree>
    <p:extLst>
      <p:ext uri="{BB962C8B-B14F-4D97-AF65-F5344CB8AC3E}">
        <p14:creationId xmlns:p14="http://schemas.microsoft.com/office/powerpoint/2010/main" val="353774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24</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24</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623392" y="1351508"/>
            <a:ext cx="8520608" cy="400110"/>
          </a:xfrm>
          <a:prstGeom prst="rect">
            <a:avLst/>
          </a:prstGeom>
        </p:spPr>
        <p:txBody>
          <a:bodyPr wrap="square">
            <a:spAutoFit/>
          </a:bodyPr>
          <a:lstStyle/>
          <a:p>
            <a:endParaRPr lang="en-US" sz="2000" dirty="0"/>
          </a:p>
        </p:txBody>
      </p:sp>
      <p:sp>
        <p:nvSpPr>
          <p:cNvPr id="7" name="Rectangle 6"/>
          <p:cNvSpPr/>
          <p:nvPr/>
        </p:nvSpPr>
        <p:spPr>
          <a:xfrm>
            <a:off x="551384" y="260648"/>
            <a:ext cx="3363421" cy="584775"/>
          </a:xfrm>
          <a:prstGeom prst="rect">
            <a:avLst/>
          </a:prstGeom>
        </p:spPr>
        <p:txBody>
          <a:bodyPr wrap="none">
            <a:spAutoFit/>
          </a:bodyPr>
          <a:lstStyle/>
          <a:p>
            <a:r>
              <a:rPr lang="en-CA" sz="3200" b="1" u="sng" dirty="0">
                <a:solidFill>
                  <a:srgbClr val="006666"/>
                </a:solidFill>
                <a:latin typeface="Calibri" panose="020F0502020204030204" pitchFamily="34" charset="0"/>
              </a:rPr>
              <a:t>Discussion – Q &amp; A</a:t>
            </a:r>
            <a:endParaRPr lang="en-US" sz="3200" dirty="0"/>
          </a:p>
        </p:txBody>
      </p:sp>
      <p:sp>
        <p:nvSpPr>
          <p:cNvPr id="8" name="Rectangle 7"/>
          <p:cNvSpPr/>
          <p:nvPr/>
        </p:nvSpPr>
        <p:spPr>
          <a:xfrm>
            <a:off x="687605" y="1102694"/>
            <a:ext cx="11265007" cy="5262979"/>
          </a:xfrm>
          <a:prstGeom prst="rect">
            <a:avLst/>
          </a:prstGeom>
        </p:spPr>
        <p:txBody>
          <a:bodyPr wrap="none">
            <a:spAutoFit/>
          </a:bodyPr>
          <a:lstStyle/>
          <a:p>
            <a:pPr marL="342900" indent="-342900">
              <a:buFont typeface="Arial" panose="020B0604020202020204" pitchFamily="34" charset="0"/>
              <a:buChar char="•"/>
            </a:pPr>
            <a:r>
              <a:rPr lang="en-CA" sz="2800" dirty="0">
                <a:latin typeface="Calibri" panose="020F0502020204030204" pitchFamily="34" charset="0"/>
              </a:rPr>
              <a:t>What are the implications of this research for your work – </a:t>
            </a:r>
          </a:p>
          <a:p>
            <a:r>
              <a:rPr lang="en-CA" sz="2800" dirty="0">
                <a:latin typeface="Calibri" panose="020F0502020204030204" pitchFamily="34" charset="0"/>
              </a:rPr>
              <a:t>partnerships, funding, program delivery, other?</a:t>
            </a:r>
          </a:p>
          <a:p>
            <a:pPr marL="342900" indent="-342900">
              <a:buFont typeface="Arial" panose="020B0604020202020204" pitchFamily="34" charset="0"/>
              <a:buChar char="•"/>
            </a:pPr>
            <a:endParaRPr lang="en-CA" sz="2800" dirty="0">
              <a:latin typeface="Calibri" panose="020F0502020204030204" pitchFamily="34" charset="0"/>
            </a:endParaRPr>
          </a:p>
          <a:p>
            <a:pPr marL="342900" indent="-342900">
              <a:buFont typeface="Arial" panose="020B0604020202020204" pitchFamily="34" charset="0"/>
              <a:buChar char="•"/>
            </a:pPr>
            <a:r>
              <a:rPr lang="en-CA" sz="2800" dirty="0">
                <a:latin typeface="Calibri" panose="020F0502020204030204" pitchFamily="34" charset="0"/>
              </a:rPr>
              <a:t>What surprised you  or stood out about the research? Anything missing?</a:t>
            </a:r>
          </a:p>
          <a:p>
            <a:endParaRPr lang="en-CA" sz="2800" dirty="0">
              <a:latin typeface="Calibri" panose="020F0502020204030204" pitchFamily="34" charset="0"/>
            </a:endParaRPr>
          </a:p>
          <a:p>
            <a:pPr marL="342900" indent="-342900">
              <a:buFont typeface="Arial" panose="020B0604020202020204" pitchFamily="34" charset="0"/>
              <a:buChar char="•"/>
            </a:pPr>
            <a:r>
              <a:rPr lang="en-CA" sz="2800" dirty="0">
                <a:latin typeface="Calibri" panose="020F0502020204030204" pitchFamily="34" charset="0"/>
              </a:rPr>
              <a:t>What are known barriers to implementing best practices that </a:t>
            </a:r>
          </a:p>
          <a:p>
            <a:r>
              <a:rPr lang="en-CA" sz="2800" dirty="0">
                <a:latin typeface="Calibri" panose="020F0502020204030204" pitchFamily="34" charset="0"/>
              </a:rPr>
              <a:t>this network should focus on?</a:t>
            </a:r>
          </a:p>
          <a:p>
            <a:pPr marL="342900" indent="-342900">
              <a:buFont typeface="Arial" panose="020B0604020202020204" pitchFamily="34" charset="0"/>
              <a:buChar char="•"/>
            </a:pPr>
            <a:endParaRPr lang="en-CA" sz="2800" dirty="0">
              <a:latin typeface="Calibri" panose="020F0502020204030204" pitchFamily="34" charset="0"/>
            </a:endParaRPr>
          </a:p>
          <a:p>
            <a:pPr marL="342900" indent="-342900">
              <a:buFont typeface="Arial" panose="020B0604020202020204" pitchFamily="34" charset="0"/>
              <a:buChar char="•"/>
            </a:pPr>
            <a:r>
              <a:rPr lang="en-CA" sz="2800" dirty="0">
                <a:latin typeface="Calibri" panose="020F0502020204030204" pitchFamily="34" charset="0"/>
              </a:rPr>
              <a:t>Any other comments or observations?</a:t>
            </a:r>
          </a:p>
          <a:p>
            <a:pPr marL="342900" indent="-342900">
              <a:buFont typeface="Arial" panose="020B0604020202020204" pitchFamily="34" charset="0"/>
              <a:buChar char="•"/>
            </a:pPr>
            <a:endParaRPr lang="en-CA" sz="2800" dirty="0">
              <a:latin typeface="Calibri" panose="020F0502020204030204" pitchFamily="34" charset="0"/>
            </a:endParaRPr>
          </a:p>
          <a:p>
            <a:pPr marL="342900" indent="-342900">
              <a:buFont typeface="Arial" panose="020B0604020202020204" pitchFamily="34" charset="0"/>
              <a:buChar char="•"/>
            </a:pPr>
            <a:endParaRPr lang="en-CA" sz="2800" dirty="0">
              <a:latin typeface="Calibri" panose="020F0502020204030204" pitchFamily="34" charset="0"/>
            </a:endParaRPr>
          </a:p>
          <a:p>
            <a:endParaRPr lang="en-US" sz="2800" dirty="0"/>
          </a:p>
        </p:txBody>
      </p:sp>
    </p:spTree>
    <p:extLst>
      <p:ext uri="{BB962C8B-B14F-4D97-AF65-F5344CB8AC3E}">
        <p14:creationId xmlns:p14="http://schemas.microsoft.com/office/powerpoint/2010/main" val="105391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25</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Title 1"/>
          <p:cNvSpPr txBox="1">
            <a:spLocks/>
          </p:cNvSpPr>
          <p:nvPr/>
        </p:nvSpPr>
        <p:spPr bwMode="auto">
          <a:xfrm>
            <a:off x="1271465" y="563563"/>
            <a:ext cx="5964133" cy="584775"/>
          </a:xfrm>
          <a:prstGeom prst="rect">
            <a:avLst/>
          </a:prstGeom>
        </p:spPr>
        <p:txBody>
          <a:bodyPr wrap="none">
            <a:spAutoFit/>
          </a:bodyPr>
          <a:lstStyle>
            <a:defPPr>
              <a:defRPr lang="en-US"/>
            </a:defPPr>
            <a:lvl1pPr>
              <a:defRPr sz="3200" b="1" u="sng">
                <a:solidFill>
                  <a:srgbClr val="006666"/>
                </a:solidFill>
                <a:latin typeface="Calibri" panose="020F0502020204030204" pitchFamily="34" charset="0"/>
              </a:defRPr>
            </a:lvl1pPr>
          </a:lstStyle>
          <a:p>
            <a:r>
              <a:rPr lang="en-US" altLang="en-US" dirty="0"/>
              <a:t>Let’s keep the conversation going!</a:t>
            </a:r>
          </a:p>
        </p:txBody>
      </p:sp>
      <p:pic>
        <p:nvPicPr>
          <p:cNvPr id="6" name="irc_mi" descr="http://icons.iconarchive.com/icons/igh0zt/ios7-style-metro-ui/256/MetroUI-YouTube-ico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6894" y="4102708"/>
            <a:ext cx="647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rc_mi" descr="http://paymentmagnates.com/wp-content/uploads/2014/04/twitter-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68852" y="4097867"/>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www.rainyfrog.com/wp-content/uploads/2014/04/Facebook-Icon-1021x1024.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32773" y="4101836"/>
            <a:ext cx="5953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2999656" y="3140968"/>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1pPr>
            <a:lvl2pPr>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9pPr>
          </a:lstStyle>
          <a:p>
            <a:pPr lvl="1">
              <a:lnSpc>
                <a:spcPct val="100000"/>
              </a:lnSpc>
              <a:spcBef>
                <a:spcPct val="0"/>
              </a:spcBef>
              <a:spcAft>
                <a:spcPct val="0"/>
              </a:spcAft>
              <a:buClrTx/>
              <a:buFontTx/>
              <a:buNone/>
            </a:pPr>
            <a:endParaRPr lang="en-US" altLang="en-US" dirty="0">
              <a:latin typeface="Calibri" panose="020F0502020204030204" pitchFamily="34" charset="0"/>
            </a:endParaRPr>
          </a:p>
          <a:p>
            <a:pPr lvl="1">
              <a:lnSpc>
                <a:spcPct val="100000"/>
              </a:lnSpc>
              <a:spcBef>
                <a:spcPct val="0"/>
              </a:spcBef>
              <a:spcAft>
                <a:spcPct val="0"/>
              </a:spcAft>
              <a:buClrTx/>
              <a:buFontTx/>
              <a:buNone/>
            </a:pPr>
            <a:endParaRPr lang="en-US" altLang="en-US" dirty="0">
              <a:latin typeface="Calibri" panose="020F0502020204030204" pitchFamily="34" charset="0"/>
            </a:endParaRPr>
          </a:p>
          <a:p>
            <a:pPr lvl="1">
              <a:lnSpc>
                <a:spcPct val="100000"/>
              </a:lnSpc>
              <a:spcBef>
                <a:spcPct val="0"/>
              </a:spcBef>
              <a:spcAft>
                <a:spcPct val="0"/>
              </a:spcAft>
              <a:buClrTx/>
              <a:buFontTx/>
              <a:buNone/>
            </a:pPr>
            <a:endParaRPr lang="en-US" altLang="en-US" dirty="0">
              <a:latin typeface="Calibri" panose="020F0502020204030204" pitchFamily="34" charset="0"/>
            </a:endParaRPr>
          </a:p>
          <a:p>
            <a:pPr>
              <a:lnSpc>
                <a:spcPct val="100000"/>
              </a:lnSpc>
              <a:spcBef>
                <a:spcPct val="0"/>
              </a:spcBef>
              <a:spcAft>
                <a:spcPct val="0"/>
              </a:spcAft>
              <a:buClrTx/>
              <a:buFontTx/>
              <a:buNone/>
            </a:pPr>
            <a:endParaRPr lang="en-US" altLang="en-US" dirty="0"/>
          </a:p>
        </p:txBody>
      </p:sp>
      <p:sp>
        <p:nvSpPr>
          <p:cNvPr id="10" name="TextBox 12"/>
          <p:cNvSpPr txBox="1">
            <a:spLocks noChangeArrowheads="1"/>
          </p:cNvSpPr>
          <p:nvPr/>
        </p:nvSpPr>
        <p:spPr bwMode="auto">
          <a:xfrm>
            <a:off x="3138616" y="1744935"/>
            <a:ext cx="61142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1pPr>
            <a:lvl2pPr>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9pPr>
          </a:lstStyle>
          <a:p>
            <a:pPr lvl="1">
              <a:lnSpc>
                <a:spcPct val="100000"/>
              </a:lnSpc>
              <a:spcBef>
                <a:spcPct val="0"/>
              </a:spcBef>
              <a:spcAft>
                <a:spcPct val="0"/>
              </a:spcAft>
              <a:buClrTx/>
              <a:buFontTx/>
              <a:buNone/>
            </a:pPr>
            <a:endParaRPr lang="en-US" altLang="en-US" sz="2800" dirty="0">
              <a:latin typeface="Calibri" panose="020F0502020204030204" pitchFamily="34" charset="0"/>
            </a:endParaRPr>
          </a:p>
          <a:p>
            <a:pPr lvl="1">
              <a:lnSpc>
                <a:spcPct val="100000"/>
              </a:lnSpc>
              <a:spcBef>
                <a:spcPct val="0"/>
              </a:spcBef>
              <a:spcAft>
                <a:spcPct val="0"/>
              </a:spcAft>
              <a:buClrTx/>
              <a:buFontTx/>
              <a:buNone/>
            </a:pPr>
            <a:r>
              <a:rPr lang="en-US" altLang="en-US" sz="2800" dirty="0">
                <a:latin typeface="Calibri" panose="020F0502020204030204" pitchFamily="34" charset="0"/>
              </a:rPr>
              <a:t>Angela Briscoe </a:t>
            </a:r>
          </a:p>
          <a:p>
            <a:pPr lvl="1">
              <a:lnSpc>
                <a:spcPct val="100000"/>
              </a:lnSpc>
              <a:spcBef>
                <a:spcPct val="0"/>
              </a:spcBef>
              <a:spcAft>
                <a:spcPct val="0"/>
              </a:spcAft>
              <a:buClrTx/>
              <a:buFontTx/>
              <a:buNone/>
            </a:pPr>
            <a:r>
              <a:rPr lang="en-US" altLang="en-US" sz="2800" dirty="0">
                <a:latin typeface="Calibri" panose="020F0502020204030204" pitchFamily="34" charset="0"/>
              </a:rPr>
              <a:t>Director, Program Development</a:t>
            </a:r>
          </a:p>
          <a:p>
            <a:pPr lvl="1">
              <a:lnSpc>
                <a:spcPct val="100000"/>
              </a:lnSpc>
              <a:spcBef>
                <a:spcPct val="0"/>
              </a:spcBef>
              <a:spcAft>
                <a:spcPct val="0"/>
              </a:spcAft>
              <a:buClrTx/>
              <a:buFontTx/>
              <a:buNone/>
            </a:pPr>
            <a:r>
              <a:rPr lang="en-US" altLang="en-US" sz="2800" dirty="0">
                <a:latin typeface="Calibri" panose="020F0502020204030204" pitchFamily="34" charset="0"/>
                <a:hlinkClick r:id="rId7"/>
              </a:rPr>
              <a:t>abriscoe@frontiercollege.ca</a:t>
            </a:r>
            <a:r>
              <a:rPr lang="en-US" altLang="en-US" sz="2800" dirty="0">
                <a:latin typeface="Calibri" panose="020F0502020204030204" pitchFamily="34" charset="0"/>
              </a:rPr>
              <a:t> </a:t>
            </a:r>
          </a:p>
          <a:p>
            <a:pPr lvl="1">
              <a:lnSpc>
                <a:spcPct val="100000"/>
              </a:lnSpc>
              <a:spcBef>
                <a:spcPct val="0"/>
              </a:spcBef>
              <a:spcAft>
                <a:spcPct val="0"/>
              </a:spcAft>
              <a:buClrTx/>
              <a:buFontTx/>
              <a:buNone/>
            </a:pPr>
            <a:r>
              <a:rPr lang="en-US" altLang="en-US" sz="2800" b="1" dirty="0">
                <a:solidFill>
                  <a:srgbClr val="FF6600"/>
                </a:solidFill>
                <a:latin typeface="Calibri" panose="020F0502020204030204" pitchFamily="34" charset="0"/>
              </a:rPr>
              <a:t>www.frontiercollege.ca</a:t>
            </a:r>
          </a:p>
          <a:p>
            <a:pPr lvl="1">
              <a:lnSpc>
                <a:spcPct val="100000"/>
              </a:lnSpc>
              <a:spcBef>
                <a:spcPct val="0"/>
              </a:spcBef>
              <a:spcAft>
                <a:spcPct val="0"/>
              </a:spcAft>
              <a:buClrTx/>
              <a:buFontTx/>
              <a:buNone/>
            </a:pPr>
            <a:endParaRPr lang="en-US" altLang="en-US" sz="2800" dirty="0">
              <a:latin typeface="Calibri" panose="020F0502020204030204" pitchFamily="34" charset="0"/>
            </a:endParaRPr>
          </a:p>
          <a:p>
            <a:pPr lvl="1">
              <a:lnSpc>
                <a:spcPct val="100000"/>
              </a:lnSpc>
              <a:spcBef>
                <a:spcPct val="0"/>
              </a:spcBef>
              <a:spcAft>
                <a:spcPct val="0"/>
              </a:spcAft>
              <a:buClrTx/>
              <a:buFontTx/>
              <a:buNone/>
            </a:pPr>
            <a:endParaRPr lang="en-US" altLang="en-US" sz="2800" dirty="0">
              <a:latin typeface="Calibri" panose="020F0502020204030204" pitchFamily="34" charset="0"/>
            </a:endParaRPr>
          </a:p>
          <a:p>
            <a:pPr>
              <a:lnSpc>
                <a:spcPct val="100000"/>
              </a:lnSpc>
              <a:spcBef>
                <a:spcPct val="0"/>
              </a:spcBef>
              <a:spcAft>
                <a:spcPct val="0"/>
              </a:spcAft>
              <a:buClrTx/>
              <a:buFontTx/>
              <a:buNone/>
            </a:pPr>
            <a:endParaRPr lang="en-US" altLang="en-US" sz="2800" dirty="0"/>
          </a:p>
        </p:txBody>
      </p:sp>
    </p:spTree>
    <p:extLst>
      <p:ext uri="{BB962C8B-B14F-4D97-AF65-F5344CB8AC3E}">
        <p14:creationId xmlns:p14="http://schemas.microsoft.com/office/powerpoint/2010/main" val="310643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46" y="1681651"/>
            <a:ext cx="10515600" cy="1019538"/>
          </a:xfrm>
        </p:spPr>
        <p:txBody>
          <a:bodyPr>
            <a:normAutofit fontScale="90000"/>
          </a:bodyPr>
          <a:lstStyle/>
          <a:p>
            <a:pPr algn="ctr"/>
            <a:r>
              <a:rPr lang="en-CA" b="1" dirty="0"/>
              <a:t>Thank you!</a:t>
            </a:r>
            <a:br>
              <a:rPr lang="en-US" dirty="0"/>
            </a:b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4" name="TextBox 3"/>
          <p:cNvSpPr txBox="1"/>
          <p:nvPr/>
        </p:nvSpPr>
        <p:spPr>
          <a:xfrm>
            <a:off x="1299284" y="2389091"/>
            <a:ext cx="9550948" cy="3970318"/>
          </a:xfrm>
          <a:prstGeom prst="rect">
            <a:avLst/>
          </a:prstGeom>
          <a:noFill/>
        </p:spPr>
        <p:txBody>
          <a:bodyPr wrap="none" rtlCol="0">
            <a:spAutoFit/>
          </a:bodyPr>
          <a:lstStyle/>
          <a:p>
            <a:r>
              <a:rPr lang="en-CA" sz="2800" dirty="0"/>
              <a:t>Coming soon:</a:t>
            </a:r>
          </a:p>
          <a:p>
            <a:endParaRPr lang="en-CA" sz="2800" dirty="0"/>
          </a:p>
          <a:p>
            <a:pPr marL="342900" indent="-342900">
              <a:buFont typeface="Wingdings" panose="05000000000000000000" pitchFamily="2" charset="2"/>
              <a:buChar char="v"/>
            </a:pPr>
            <a:r>
              <a:rPr lang="en-CA" sz="2400" dirty="0"/>
              <a:t>webinar resources: </a:t>
            </a:r>
            <a:r>
              <a:rPr lang="en-US" sz="2400" dirty="0">
                <a:hlinkClick r:id="rId4"/>
              </a:rPr>
              <a:t>https://e-channel.ca/practitioners/pop-pd-resources</a:t>
            </a:r>
            <a:endParaRPr lang="en-CA" sz="2400" dirty="0"/>
          </a:p>
          <a:p>
            <a:endParaRPr lang="en-CA" sz="2400" dirty="0"/>
          </a:p>
          <a:p>
            <a:pPr marL="342900" indent="-342900">
              <a:buFont typeface="Wingdings" panose="05000000000000000000" pitchFamily="2" charset="2"/>
              <a:buChar char="v"/>
            </a:pPr>
            <a:r>
              <a:rPr lang="en-CA" sz="2400" dirty="0"/>
              <a:t>webinar evaluation:  </a:t>
            </a:r>
            <a:r>
              <a:rPr lang="en-CA" sz="2400" dirty="0">
                <a:hlinkClick r:id="rId5"/>
              </a:rPr>
              <a:t>https://tinyurl.com/y3po6bfh</a:t>
            </a:r>
            <a:r>
              <a:rPr lang="en-CA" sz="2400" dirty="0"/>
              <a:t> </a:t>
            </a:r>
          </a:p>
          <a:p>
            <a:endParaRPr lang="en-CA" sz="2400" dirty="0"/>
          </a:p>
          <a:p>
            <a:pPr marL="342900" indent="-342900">
              <a:buFont typeface="Wingdings" panose="05000000000000000000" pitchFamily="2" charset="2"/>
              <a:buChar char="v"/>
            </a:pPr>
            <a:r>
              <a:rPr lang="en-CA" sz="2400" dirty="0"/>
              <a:t>registration link for our next webinar:  </a:t>
            </a:r>
          </a:p>
          <a:p>
            <a:pPr lvl="1"/>
            <a:r>
              <a:rPr lang="en-CA" sz="2400">
                <a:hlinkClick r:id="rId6"/>
              </a:rPr>
              <a:t>https://connect.contactnorth.ca/pop_up_2/event/registration.html</a:t>
            </a:r>
            <a:r>
              <a:rPr lang="en-CA" sz="2400"/>
              <a:t> </a:t>
            </a:r>
            <a:endParaRPr lang="en-CA" sz="2400" dirty="0"/>
          </a:p>
          <a:p>
            <a:pPr marL="342900" indent="-342900">
              <a:buFont typeface="Wingdings" panose="05000000000000000000" pitchFamily="2" charset="2"/>
              <a:buChar char="v"/>
            </a:pPr>
            <a:endParaRPr lang="en-CA" sz="2400" dirty="0"/>
          </a:p>
          <a:p>
            <a:r>
              <a:rPr lang="en-CA" sz="2800" dirty="0"/>
              <a:t> </a:t>
            </a:r>
            <a:endParaRPr lang="en-US" sz="2800" dirty="0"/>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74904" y="-416582"/>
            <a:ext cx="4275794" cy="2347495"/>
          </a:xfrm>
          <a:prstGeom prst="rect">
            <a:avLst/>
          </a:prstGeom>
        </p:spPr>
      </p:pic>
    </p:spTree>
    <p:extLst>
      <p:ext uri="{BB962C8B-B14F-4D97-AF65-F5344CB8AC3E}">
        <p14:creationId xmlns:p14="http://schemas.microsoft.com/office/powerpoint/2010/main" val="267290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Today’s Webinar…</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4" name="Rectangle 3"/>
          <p:cNvSpPr/>
          <p:nvPr/>
        </p:nvSpPr>
        <p:spPr>
          <a:xfrm>
            <a:off x="968025" y="2012147"/>
            <a:ext cx="10255949" cy="584775"/>
          </a:xfrm>
          <a:prstGeom prst="rect">
            <a:avLst/>
          </a:prstGeom>
        </p:spPr>
        <p:txBody>
          <a:bodyPr wrap="none">
            <a:spAutoFit/>
          </a:bodyPr>
          <a:lstStyle/>
          <a:p>
            <a:r>
              <a:rPr lang="en-CA" sz="3200" b="1" dirty="0">
                <a:solidFill>
                  <a:srgbClr val="006666"/>
                </a:solidFill>
                <a:latin typeface="Calibri" panose="020F0502020204030204" pitchFamily="34" charset="0"/>
              </a:rPr>
              <a:t>Literacy and Essential Skills as a Poverty Reduction Strategy</a:t>
            </a:r>
            <a:endParaRPr lang="en-CA" sz="32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1668" y="2918382"/>
            <a:ext cx="3636271" cy="1648971"/>
          </a:xfrm>
          <a:prstGeom prst="rect">
            <a:avLst/>
          </a:prstGeom>
        </p:spPr>
      </p:pic>
    </p:spTree>
    <p:extLst>
      <p:ext uri="{BB962C8B-B14F-4D97-AF65-F5344CB8AC3E}">
        <p14:creationId xmlns:p14="http://schemas.microsoft.com/office/powerpoint/2010/main" val="290037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4" name="Rectangle 3"/>
          <p:cNvSpPr/>
          <p:nvPr/>
        </p:nvSpPr>
        <p:spPr>
          <a:xfrm>
            <a:off x="673931" y="620688"/>
            <a:ext cx="1968231" cy="584775"/>
          </a:xfrm>
          <a:prstGeom prst="rect">
            <a:avLst/>
          </a:prstGeom>
        </p:spPr>
        <p:txBody>
          <a:bodyPr wrap="none">
            <a:spAutoFit/>
          </a:bodyPr>
          <a:lstStyle/>
          <a:p>
            <a:r>
              <a:rPr lang="en-US" sz="3200" b="1" u="sng" dirty="0">
                <a:solidFill>
                  <a:srgbClr val="006666"/>
                </a:solidFill>
                <a:latin typeface="Calibri" panose="020F0502020204030204" pitchFamily="34" charset="0"/>
              </a:rPr>
              <a:t>Objectives</a:t>
            </a:r>
          </a:p>
        </p:txBody>
      </p:sp>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4</a:t>
            </a:fld>
            <a:endParaRPr lang="en-US" sz="18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1199456" y="1844824"/>
            <a:ext cx="10945216" cy="2062103"/>
          </a:xfrm>
          <a:prstGeom prst="rect">
            <a:avLst/>
          </a:prstGeom>
        </p:spPr>
        <p:txBody>
          <a:bodyPr wrap="square">
            <a:spAutoFit/>
          </a:bodyPr>
          <a:lstStyle/>
          <a:p>
            <a:pPr marL="342900" indent="-342900">
              <a:buFont typeface="Arial" panose="020B0604020202020204" pitchFamily="34" charset="0"/>
              <a:buChar char="•"/>
            </a:pPr>
            <a:r>
              <a:rPr lang="en-US" sz="3200" i="1" dirty="0"/>
              <a:t>Background and context </a:t>
            </a:r>
          </a:p>
          <a:p>
            <a:pPr marL="342900" indent="-342900">
              <a:buFont typeface="Arial" panose="020B0604020202020204" pitchFamily="34" charset="0"/>
              <a:buChar char="•"/>
            </a:pPr>
            <a:r>
              <a:rPr lang="en-US" sz="3200" i="1" dirty="0"/>
              <a:t>Research highlights </a:t>
            </a:r>
          </a:p>
          <a:p>
            <a:pPr marL="342900" indent="-342900">
              <a:buFont typeface="Arial" panose="020B0604020202020204" pitchFamily="34" charset="0"/>
              <a:buChar char="•"/>
            </a:pPr>
            <a:r>
              <a:rPr lang="en-US" sz="3200" i="1" dirty="0"/>
              <a:t>Key recommendations </a:t>
            </a:r>
          </a:p>
          <a:p>
            <a:pPr marL="342900" indent="-342900">
              <a:buFont typeface="Arial" panose="020B0604020202020204" pitchFamily="34" charset="0"/>
              <a:buChar char="•"/>
            </a:pPr>
            <a:r>
              <a:rPr lang="en-US" sz="3200" i="1" dirty="0"/>
              <a:t>Discussion – Q &amp; A</a:t>
            </a:r>
            <a:endParaRPr lang="en-CA" sz="32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8990" y="1225175"/>
            <a:ext cx="4425964" cy="3301400"/>
          </a:xfrm>
          <a:prstGeom prst="rect">
            <a:avLst/>
          </a:prstGeom>
        </p:spPr>
      </p:pic>
    </p:spTree>
    <p:extLst>
      <p:ext uri="{BB962C8B-B14F-4D97-AF65-F5344CB8AC3E}">
        <p14:creationId xmlns:p14="http://schemas.microsoft.com/office/powerpoint/2010/main" val="3509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5</a:t>
            </a:fld>
            <a:endParaRPr lang="en-US" sz="1800" dirty="0">
              <a:solidFill>
                <a:schemeClr val="bg1"/>
              </a:solidFill>
              <a:latin typeface="Calibri" panose="020F0502020204030204" pitchFamily="34" charset="0"/>
              <a:cs typeface="Calibri" panose="020F0502020204030204" pitchFamily="34" charset="0"/>
            </a:endParaRPr>
          </a:p>
        </p:txBody>
      </p:sp>
      <p:pic>
        <p:nvPicPr>
          <p:cNvPr id="7" name="Picture 6" descr="Frontier College Reading Tent"/>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1344" y="2132856"/>
            <a:ext cx="3960440" cy="29087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8" name="Title 1"/>
          <p:cNvSpPr txBox="1">
            <a:spLocks/>
          </p:cNvSpPr>
          <p:nvPr/>
        </p:nvSpPr>
        <p:spPr bwMode="auto">
          <a:xfrm>
            <a:off x="623392" y="315557"/>
            <a:ext cx="8280400"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eaLnBrk="1" hangingPunct="1">
              <a:defRPr/>
            </a:pPr>
            <a:r>
              <a:rPr lang="en-US" altLang="en-US" sz="2400" b="1" u="sng" kern="0" dirty="0">
                <a:solidFill>
                  <a:srgbClr val="006600"/>
                </a:solidFill>
              </a:rPr>
              <a:t>Frontier College: Over a century of service in literacy</a:t>
            </a:r>
            <a:endParaRPr lang="en-US" altLang="en-US" sz="2400" b="1" u="sng" kern="0" dirty="0">
              <a:solidFill>
                <a:srgbClr val="FF9900"/>
              </a:solidFill>
            </a:endParaRPr>
          </a:p>
        </p:txBody>
      </p:sp>
      <p:sp>
        <p:nvSpPr>
          <p:cNvPr id="9" name="TextBox 7"/>
          <p:cNvSpPr txBox="1">
            <a:spLocks noChangeArrowheads="1"/>
          </p:cNvSpPr>
          <p:nvPr/>
        </p:nvSpPr>
        <p:spPr bwMode="auto">
          <a:xfrm>
            <a:off x="983432" y="1104577"/>
            <a:ext cx="100559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1pPr>
            <a:lvl2pPr marL="800100" indent="-3429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0000"/>
              </a:spcBef>
              <a:spcAft>
                <a:spcPct val="25000"/>
              </a:spcAft>
              <a:buClr>
                <a:srgbClr val="477E27"/>
              </a:buClr>
              <a:buChar char="»"/>
              <a:defRPr>
                <a:solidFill>
                  <a:schemeClr val="tx1"/>
                </a:solidFill>
                <a:latin typeface="Arial" panose="020B0604020202020204" pitchFamily="34" charset="0"/>
                <a:ea typeface="MS PGothic" panose="020B0600070205080204" pitchFamily="34" charset="-128"/>
              </a:defRPr>
            </a:lvl9pPr>
          </a:lstStyle>
          <a:p>
            <a:pPr lvl="1">
              <a:lnSpc>
                <a:spcPct val="100000"/>
              </a:lnSpc>
              <a:spcBef>
                <a:spcPct val="0"/>
              </a:spcBef>
              <a:spcAft>
                <a:spcPct val="0"/>
              </a:spcAft>
              <a:buClrTx/>
              <a:buFont typeface="Arial" panose="020B0604020202020204" pitchFamily="34" charset="0"/>
              <a:buChar char="•"/>
            </a:pPr>
            <a:endParaRPr lang="en-US" altLang="en-US" sz="2000" dirty="0">
              <a:latin typeface="+mn-lt"/>
            </a:endParaRPr>
          </a:p>
          <a:p>
            <a:pPr lvl="1">
              <a:lnSpc>
                <a:spcPct val="100000"/>
              </a:lnSpc>
              <a:spcBef>
                <a:spcPct val="0"/>
              </a:spcBef>
              <a:spcAft>
                <a:spcPct val="0"/>
              </a:spcAft>
              <a:buClrTx/>
              <a:buFont typeface="Arial" panose="020B0604020202020204" pitchFamily="34" charset="0"/>
              <a:buChar char="•"/>
            </a:pPr>
            <a:r>
              <a:rPr lang="en-US" altLang="en-US" sz="2000" dirty="0">
                <a:latin typeface="+mn-lt"/>
              </a:rPr>
              <a:t>In the beginning: railway and lumber gangs, mining camps, homesteads</a:t>
            </a:r>
          </a:p>
          <a:p>
            <a:pPr lvl="1">
              <a:lnSpc>
                <a:spcPct val="100000"/>
              </a:lnSpc>
              <a:spcBef>
                <a:spcPct val="0"/>
              </a:spcBef>
              <a:spcAft>
                <a:spcPct val="0"/>
              </a:spcAft>
              <a:buClrTx/>
              <a:buFont typeface="Arial" panose="020B0604020202020204" pitchFamily="34" charset="0"/>
              <a:buChar char="•"/>
            </a:pPr>
            <a:endParaRPr lang="en-US" altLang="en-US" sz="2000" dirty="0">
              <a:latin typeface="+mn-lt"/>
            </a:endParaRPr>
          </a:p>
          <a:p>
            <a:pPr marL="1603375" lvl="1" indent="-1146175">
              <a:lnSpc>
                <a:spcPct val="100000"/>
              </a:lnSpc>
              <a:spcBef>
                <a:spcPct val="0"/>
              </a:spcBef>
              <a:spcAft>
                <a:spcPct val="0"/>
              </a:spcAft>
              <a:buClrTx/>
              <a:buNone/>
              <a:tabLst>
                <a:tab pos="801688" algn="l"/>
                <a:tab pos="1490663" algn="l"/>
              </a:tabLst>
            </a:pPr>
            <a:r>
              <a:rPr lang="en-US" altLang="en-US" sz="2000" dirty="0">
                <a:latin typeface="+mn-lt"/>
              </a:rPr>
              <a:t>	</a:t>
            </a: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86484" y="2110793"/>
            <a:ext cx="4205908" cy="2930854"/>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51784" y="2110792"/>
            <a:ext cx="4170649" cy="2930855"/>
          </a:xfrm>
          <a:prstGeom prst="rect">
            <a:avLst/>
          </a:prstGeom>
        </p:spPr>
      </p:pic>
    </p:spTree>
    <p:extLst>
      <p:ext uri="{BB962C8B-B14F-4D97-AF65-F5344CB8AC3E}">
        <p14:creationId xmlns:p14="http://schemas.microsoft.com/office/powerpoint/2010/main" val="1135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6</a:t>
            </a:fld>
            <a:endParaRPr lang="en-US" sz="1800" dirty="0">
              <a:solidFill>
                <a:schemeClr val="bg1"/>
              </a:solidFill>
              <a:latin typeface="Calibri" panose="020F0502020204030204" pitchFamily="34" charset="0"/>
              <a:cs typeface="Calibri" panose="020F0502020204030204" pitchFamily="34" charset="0"/>
            </a:endParaRPr>
          </a:p>
        </p:txBody>
      </p:sp>
      <p:pic>
        <p:nvPicPr>
          <p:cNvPr id="4"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532403" y="2515799"/>
            <a:ext cx="3672408" cy="2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06290" y="1233694"/>
            <a:ext cx="10100446" cy="707886"/>
          </a:xfrm>
          <a:prstGeom prst="rect">
            <a:avLst/>
          </a:prstGeom>
        </p:spPr>
        <p:txBody>
          <a:bodyPr wrap="square">
            <a:spAutoFit/>
          </a:bodyPr>
          <a:lstStyle/>
          <a:p>
            <a:pPr marL="914400" lvl="1" indent="-801688">
              <a:tabLst>
                <a:tab pos="801688" algn="l"/>
                <a:tab pos="971550" algn="l"/>
              </a:tabLst>
            </a:pPr>
            <a:r>
              <a:rPr lang="en-US" altLang="en-US" sz="2000" dirty="0">
                <a:latin typeface="+mn-lt"/>
                <a:ea typeface="MS PGothic" panose="020B0600070205080204" pitchFamily="34" charset="-128"/>
              </a:rPr>
              <a:t>Today	: Inner city neighbourhoods, northern and Indigenous communities, </a:t>
            </a:r>
            <a:r>
              <a:rPr lang="en-US" altLang="en-US" sz="2000" dirty="0">
                <a:ea typeface="MS PGothic" panose="020B0600070205080204" pitchFamily="34" charset="-128"/>
              </a:rPr>
              <a:t>prisons, workplaces, schools, community centres, shelters, and online</a:t>
            </a:r>
            <a:endParaRPr lang="en-US" altLang="en-US" sz="2000" dirty="0">
              <a:latin typeface="+mn-lt"/>
              <a:ea typeface="MS PGothic" panose="020B0600070205080204" pitchFamily="34" charset="-128"/>
            </a:endParaRPr>
          </a:p>
        </p:txBody>
      </p:sp>
      <p:sp>
        <p:nvSpPr>
          <p:cNvPr id="7" name="Title 1"/>
          <p:cNvSpPr txBox="1">
            <a:spLocks/>
          </p:cNvSpPr>
          <p:nvPr/>
        </p:nvSpPr>
        <p:spPr bwMode="auto">
          <a:xfrm>
            <a:off x="551384" y="188640"/>
            <a:ext cx="8280400"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eaLnBrk="1" hangingPunct="1">
              <a:defRPr/>
            </a:pPr>
            <a:r>
              <a:rPr lang="en-US" altLang="en-US" sz="2400" b="1" u="sng" kern="0" dirty="0">
                <a:solidFill>
                  <a:srgbClr val="006600"/>
                </a:solidFill>
              </a:rPr>
              <a:t>Frontier College: Over a century of service in literacy</a:t>
            </a:r>
            <a:endParaRPr lang="en-US" altLang="en-US" sz="2400" b="1" u="sng" kern="0" dirty="0">
              <a:solidFill>
                <a:srgbClr val="FF9900"/>
              </a:solidFill>
            </a:endParaRP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979541" y="2510286"/>
            <a:ext cx="3829696" cy="251940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04811" y="2515379"/>
            <a:ext cx="3774730" cy="2514310"/>
          </a:xfrm>
          <a:prstGeom prst="rect">
            <a:avLst/>
          </a:prstGeom>
        </p:spPr>
      </p:pic>
    </p:spTree>
    <p:extLst>
      <p:ext uri="{BB962C8B-B14F-4D97-AF65-F5344CB8AC3E}">
        <p14:creationId xmlns:p14="http://schemas.microsoft.com/office/powerpoint/2010/main" val="16830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7</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154093" y="157329"/>
            <a:ext cx="3277244" cy="584775"/>
          </a:xfrm>
          <a:prstGeom prst="rect">
            <a:avLst/>
          </a:prstGeom>
        </p:spPr>
        <p:txBody>
          <a:bodyPr wrap="none">
            <a:spAutoFit/>
          </a:bodyPr>
          <a:lstStyle/>
          <a:p>
            <a:r>
              <a:rPr lang="en-CA" sz="3200" b="1" u="sng" dirty="0">
                <a:solidFill>
                  <a:srgbClr val="006666"/>
                </a:solidFill>
                <a:latin typeface="Calibri" panose="020F0502020204030204" pitchFamily="34" charset="0"/>
              </a:rPr>
              <a:t>Literacy in Canada</a:t>
            </a:r>
            <a:endParaRPr lang="en-US" sz="32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9336" y="829397"/>
            <a:ext cx="8712968" cy="5191891"/>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54093" y="825692"/>
            <a:ext cx="7842938" cy="5123588"/>
          </a:xfrm>
          <a:prstGeom prst="rect">
            <a:avLst/>
          </a:prstGeom>
        </p:spPr>
      </p:pic>
      <p:sp>
        <p:nvSpPr>
          <p:cNvPr id="11" name="Oval 10"/>
          <p:cNvSpPr/>
          <p:nvPr/>
        </p:nvSpPr>
        <p:spPr bwMode="auto">
          <a:xfrm>
            <a:off x="5519936" y="5696658"/>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TextBox 11"/>
          <p:cNvSpPr txBox="1"/>
          <p:nvPr/>
        </p:nvSpPr>
        <p:spPr>
          <a:xfrm>
            <a:off x="8254314" y="845423"/>
            <a:ext cx="3868766" cy="560153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b="1" dirty="0"/>
              <a:t>About half </a:t>
            </a:r>
            <a:r>
              <a:rPr lang="en-US" dirty="0"/>
              <a:t>of working-aged Canadians (49%) </a:t>
            </a:r>
            <a:r>
              <a:rPr lang="en-US" b="1" dirty="0"/>
              <a:t>struggle with long or complex text.</a:t>
            </a:r>
          </a:p>
          <a:p>
            <a:pPr marL="342900" indent="-342900">
              <a:spcBef>
                <a:spcPts val="600"/>
              </a:spcBef>
              <a:spcAft>
                <a:spcPts val="600"/>
              </a:spcAft>
              <a:buFont typeface="Arial" panose="020B0604020202020204" pitchFamily="34" charset="0"/>
              <a:buChar char="•"/>
            </a:pPr>
            <a:r>
              <a:rPr lang="en-US" dirty="0"/>
              <a:t>Almost </a:t>
            </a:r>
            <a:r>
              <a:rPr lang="en-US" b="1" dirty="0"/>
              <a:t>one in five </a:t>
            </a:r>
            <a:r>
              <a:rPr lang="en-US" dirty="0"/>
              <a:t>(17%) have </a:t>
            </a:r>
            <a:r>
              <a:rPr lang="en-US" b="1" dirty="0"/>
              <a:t>extremely low literacy</a:t>
            </a:r>
            <a:r>
              <a:rPr lang="en-US" dirty="0"/>
              <a:t>.</a:t>
            </a:r>
          </a:p>
          <a:p>
            <a:pPr marL="342900" indent="-342900">
              <a:spcBef>
                <a:spcPts val="600"/>
              </a:spcBef>
              <a:spcAft>
                <a:spcPts val="600"/>
              </a:spcAft>
              <a:buFont typeface="Arial" panose="020B0604020202020204" pitchFamily="34" charset="0"/>
              <a:buChar char="•"/>
            </a:pPr>
            <a:r>
              <a:rPr lang="en-US" dirty="0"/>
              <a:t>Scope of literacy issue </a:t>
            </a:r>
            <a:r>
              <a:rPr lang="en-US" b="1" dirty="0"/>
              <a:t>not well understood.</a:t>
            </a:r>
          </a:p>
          <a:p>
            <a:pPr marL="342900" indent="-342900">
              <a:spcBef>
                <a:spcPts val="600"/>
              </a:spcBef>
              <a:spcAft>
                <a:spcPts val="600"/>
              </a:spcAft>
              <a:buFont typeface="Arial" panose="020B0604020202020204" pitchFamily="34" charset="0"/>
              <a:buChar char="•"/>
            </a:pPr>
            <a:r>
              <a:rPr lang="en-US" b="1" dirty="0"/>
              <a:t>Growing demand </a:t>
            </a:r>
            <a:r>
              <a:rPr lang="en-US" dirty="0"/>
              <a:t>for services and support. </a:t>
            </a:r>
          </a:p>
          <a:p>
            <a:pPr marL="342900" indent="-342900">
              <a:spcBef>
                <a:spcPts val="600"/>
              </a:spcBef>
              <a:spcAft>
                <a:spcPts val="600"/>
              </a:spcAft>
              <a:buFont typeface="Arial" panose="020B0604020202020204" pitchFamily="34" charset="0"/>
              <a:buChar char="•"/>
            </a:pPr>
            <a:endParaRPr lang="en-US" dirty="0"/>
          </a:p>
          <a:p>
            <a:pPr>
              <a:spcBef>
                <a:spcPts val="600"/>
              </a:spcBef>
              <a:spcAft>
                <a:spcPts val="600"/>
              </a:spcAft>
            </a:pPr>
            <a:r>
              <a:rPr lang="en-US" dirty="0"/>
              <a:t>Frontier College is currently active in 167 communities from coast to coast to coast. Last year, we reached over 40,000 children, youth and adults.</a:t>
            </a:r>
          </a:p>
          <a:p>
            <a:pPr>
              <a:spcBef>
                <a:spcPts val="600"/>
              </a:spcBef>
              <a:spcAft>
                <a:spcPts val="600"/>
              </a:spcAft>
            </a:pPr>
            <a:endParaRPr lang="en-US" dirty="0"/>
          </a:p>
          <a:p>
            <a:pPr>
              <a:spcBef>
                <a:spcPts val="600"/>
              </a:spcBef>
              <a:spcAft>
                <a:spcPts val="600"/>
              </a:spcAft>
            </a:pPr>
            <a:endParaRPr lang="en-US" dirty="0"/>
          </a:p>
        </p:txBody>
      </p:sp>
      <p:sp>
        <p:nvSpPr>
          <p:cNvPr id="13" name="Slide Number Placeholder 1"/>
          <p:cNvSpPr txBox="1">
            <a:spLocks/>
          </p:cNvSpPr>
          <p:nvPr/>
        </p:nvSpPr>
        <p:spPr>
          <a:xfrm>
            <a:off x="9408368"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7</a:t>
            </a:fld>
            <a:endParaRPr 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54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8</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2400" smtClean="0">
                <a:solidFill>
                  <a:schemeClr val="bg1"/>
                </a:solidFill>
                <a:latin typeface="Calibri" panose="020F0502020204030204" pitchFamily="34" charset="0"/>
                <a:cs typeface="Calibri" panose="020F0502020204030204" pitchFamily="34" charset="0"/>
              </a:rPr>
              <a:pPr>
                <a:defRPr/>
              </a:pPr>
              <a:t>8</a:t>
            </a:fld>
            <a:endParaRPr lang="en-US" sz="24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983432" y="1268760"/>
            <a:ext cx="11113196" cy="5816977"/>
          </a:xfrm>
          <a:prstGeom prst="rect">
            <a:avLst/>
          </a:prstGeom>
        </p:spPr>
        <p:txBody>
          <a:bodyPr wrap="square">
            <a:spAutoFit/>
          </a:bodyPr>
          <a:lstStyle/>
          <a:p>
            <a:pPr marL="342900" lvl="1" indent="-342900">
              <a:buFont typeface="Arial" panose="020B0604020202020204" pitchFamily="34" charset="0"/>
              <a:buChar char="•"/>
            </a:pPr>
            <a:r>
              <a:rPr lang="en-US" sz="2400" dirty="0"/>
              <a:t>LBS &amp; Pre-GED  </a:t>
            </a:r>
          </a:p>
          <a:p>
            <a:pPr marL="800100" lvl="1" indent="-342900">
              <a:buFont typeface="Arial" panose="020B0604020202020204" pitchFamily="34" charset="0"/>
              <a:buChar char="•"/>
            </a:pPr>
            <a:r>
              <a:rPr lang="en-US" sz="2000" dirty="0"/>
              <a:t>Eva’s Phoenix, Youth Opportunities Unlimited, Thunder Bay Indian Friendship Centre, Ottawa Public Library</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CA" sz="2400" dirty="0"/>
              <a:t>Academic upgrading for trades</a:t>
            </a:r>
          </a:p>
          <a:p>
            <a:pPr marL="800100" lvl="1" indent="-342900">
              <a:buFont typeface="Arial" panose="020B0604020202020204" pitchFamily="34" charset="0"/>
              <a:buChar char="•"/>
            </a:pPr>
            <a:r>
              <a:rPr lang="en-CA" sz="2000" dirty="0"/>
              <a:t>Central Ontario Building Trades, Ontario Masonry Training Centre</a:t>
            </a:r>
          </a:p>
          <a:p>
            <a:pPr marL="800100" lvl="1"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400" dirty="0"/>
              <a:t>Workplace literacy and essential skills </a:t>
            </a:r>
          </a:p>
          <a:p>
            <a:pPr marL="800100" lvl="1" indent="-342900">
              <a:buFont typeface="Arial" panose="020B0604020202020204" pitchFamily="34" charset="0"/>
              <a:buChar char="•"/>
            </a:pPr>
            <a:r>
              <a:rPr lang="en-US" sz="2000" dirty="0" err="1"/>
              <a:t>Leamington</a:t>
            </a:r>
            <a:r>
              <a:rPr lang="en-US" sz="2000" dirty="0"/>
              <a:t>/Kingsville/Essex area farms, DeBeers Victor Diamond Mine (completed)</a:t>
            </a:r>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t>Prison literacy</a:t>
            </a:r>
            <a:endParaRPr lang="en-US" sz="2000" dirty="0"/>
          </a:p>
          <a:p>
            <a:pPr marL="800100" lvl="1" indent="-342900">
              <a:buFont typeface="Arial" panose="020B0604020202020204" pitchFamily="34" charset="0"/>
              <a:buChar char="•"/>
            </a:pPr>
            <a:r>
              <a:rPr lang="en-US" sz="2000" dirty="0"/>
              <a:t>Bath Institution, Collin's Bay Institution-Medium Unit, John Howard Society (Restart)</a:t>
            </a:r>
          </a:p>
          <a:p>
            <a:pPr marL="0" lvl="1"/>
            <a:endParaRPr lang="en-US" sz="2000" dirty="0"/>
          </a:p>
          <a:p>
            <a:pPr marL="800100" lvl="1" indent="-342900">
              <a:buFont typeface="Arial" panose="020B0604020202020204" pitchFamily="34" charset="0"/>
              <a:buChar char="•"/>
            </a:pPr>
            <a:endParaRPr lang="en-US" sz="2000" dirty="0"/>
          </a:p>
          <a:p>
            <a:endParaRPr lang="en-CA" sz="2400" dirty="0"/>
          </a:p>
          <a:p>
            <a:endParaRPr lang="en-CA" sz="2400" dirty="0"/>
          </a:p>
          <a:p>
            <a:endParaRPr lang="en-CA" sz="2400" dirty="0"/>
          </a:p>
        </p:txBody>
      </p:sp>
      <p:sp>
        <p:nvSpPr>
          <p:cNvPr id="7" name="Rectangle 6"/>
          <p:cNvSpPr/>
          <p:nvPr/>
        </p:nvSpPr>
        <p:spPr>
          <a:xfrm>
            <a:off x="551384" y="260648"/>
            <a:ext cx="7292061" cy="707886"/>
          </a:xfrm>
          <a:prstGeom prst="rect">
            <a:avLst/>
          </a:prstGeom>
        </p:spPr>
        <p:txBody>
          <a:bodyPr wrap="none">
            <a:spAutoFit/>
          </a:bodyPr>
          <a:lstStyle/>
          <a:p>
            <a:r>
              <a:rPr lang="en-CA" sz="4000" b="1" u="sng" dirty="0">
                <a:solidFill>
                  <a:srgbClr val="006666"/>
                </a:solidFill>
                <a:latin typeface="Calibri" panose="020F0502020204030204" pitchFamily="34" charset="0"/>
              </a:rPr>
              <a:t>Adult Literacy Partners in Ontario</a:t>
            </a:r>
            <a:endParaRPr lang="en-US" sz="4000" dirty="0"/>
          </a:p>
        </p:txBody>
      </p:sp>
    </p:spTree>
    <p:extLst>
      <p:ext uri="{BB962C8B-B14F-4D97-AF65-F5344CB8AC3E}">
        <p14:creationId xmlns:p14="http://schemas.microsoft.com/office/powerpoint/2010/main" val="230828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8852" y="6158572"/>
            <a:ext cx="2881905" cy="699428"/>
          </a:xfrm>
          <a:prstGeom prst="rect">
            <a:avLst/>
          </a:prstGeom>
        </p:spPr>
      </p:pic>
      <p:sp>
        <p:nvSpPr>
          <p:cNvPr id="5" name="Slide Number Placeholder 1"/>
          <p:cNvSpPr>
            <a:spLocks noGrp="1"/>
          </p:cNvSpPr>
          <p:nvPr>
            <p:ph type="sldNum" sz="quarter" idx="12"/>
          </p:nvPr>
        </p:nvSpPr>
        <p:spPr>
          <a:xfrm>
            <a:off x="9412612" y="6284168"/>
            <a:ext cx="2540000" cy="457200"/>
          </a:xfrm>
        </p:spPr>
        <p:txBody>
          <a:body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9</a:t>
            </a:fld>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551384" y="260648"/>
            <a:ext cx="5220212" cy="646331"/>
          </a:xfrm>
          <a:prstGeom prst="rect">
            <a:avLst/>
          </a:prstGeom>
        </p:spPr>
        <p:txBody>
          <a:bodyPr wrap="none">
            <a:spAutoFit/>
          </a:bodyPr>
          <a:lstStyle/>
          <a:p>
            <a:r>
              <a:rPr lang="en-CA" sz="3600" b="1" u="sng" dirty="0">
                <a:solidFill>
                  <a:srgbClr val="006666"/>
                </a:solidFill>
                <a:latin typeface="Calibri" panose="020F0502020204030204" pitchFamily="34" charset="0"/>
              </a:rPr>
              <a:t>What do Canadians think?</a:t>
            </a:r>
            <a:endParaRPr lang="en-US" sz="3600" dirty="0"/>
          </a:p>
        </p:txBody>
      </p:sp>
      <p:sp>
        <p:nvSpPr>
          <p:cNvPr id="6" name="Slide Number Placeholder 1"/>
          <p:cNvSpPr txBox="1">
            <a:spLocks/>
          </p:cNvSpPr>
          <p:nvPr/>
        </p:nvSpPr>
        <p:spPr>
          <a:xfrm>
            <a:off x="9412612" y="6284168"/>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954937F-DD61-44EC-B7E8-3BA5E7058EC7}" type="slidenum">
              <a:rPr lang="en-US" sz="1800" smtClean="0">
                <a:solidFill>
                  <a:schemeClr val="bg1"/>
                </a:solidFill>
                <a:latin typeface="Calibri" panose="020F0502020204030204" pitchFamily="34" charset="0"/>
                <a:cs typeface="Calibri" panose="020F0502020204030204" pitchFamily="34" charset="0"/>
              </a:rPr>
              <a:pPr>
                <a:defRPr/>
              </a:pPr>
              <a:t>9</a:t>
            </a:fld>
            <a:endParaRPr lang="en-US" sz="1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738722" y="1341060"/>
            <a:ext cx="6370532" cy="4093428"/>
          </a:xfrm>
          <a:prstGeom prst="rect">
            <a:avLst/>
          </a:prstGeom>
        </p:spPr>
        <p:txBody>
          <a:bodyPr wrap="square">
            <a:spAutoFit/>
          </a:bodyPr>
          <a:lstStyle/>
          <a:p>
            <a:r>
              <a:rPr lang="en-US" sz="2000" b="1" dirty="0"/>
              <a:t>90% </a:t>
            </a:r>
            <a:r>
              <a:rPr lang="en-US" sz="2000" dirty="0"/>
              <a:t>agree that strong literacy skills are essential</a:t>
            </a:r>
          </a:p>
          <a:p>
            <a:r>
              <a:rPr lang="en-US" sz="2000" dirty="0"/>
              <a:t>to attaining a high </a:t>
            </a:r>
            <a:r>
              <a:rPr lang="en-US" sz="2000" b="1" dirty="0"/>
              <a:t>quality of life</a:t>
            </a:r>
            <a:r>
              <a:rPr lang="en-US" sz="2000" dirty="0"/>
              <a:t>.</a:t>
            </a:r>
          </a:p>
          <a:p>
            <a:endParaRPr lang="en-US" sz="2000" dirty="0"/>
          </a:p>
          <a:p>
            <a:r>
              <a:rPr lang="en-US" sz="2000" b="1" dirty="0"/>
              <a:t>86% </a:t>
            </a:r>
            <a:r>
              <a:rPr lang="en-US" sz="2000" dirty="0"/>
              <a:t>believe poor literacy skills negatively impact</a:t>
            </a:r>
          </a:p>
          <a:p>
            <a:r>
              <a:rPr lang="en-CA" sz="2000" b="1" dirty="0"/>
              <a:t>employment prospects</a:t>
            </a:r>
            <a:r>
              <a:rPr lang="en-CA" sz="2000" dirty="0"/>
              <a:t>.</a:t>
            </a:r>
          </a:p>
          <a:p>
            <a:endParaRPr lang="en-CA" sz="2000" dirty="0"/>
          </a:p>
          <a:p>
            <a:r>
              <a:rPr lang="en-US" sz="2000" b="1" dirty="0"/>
              <a:t>87%</a:t>
            </a:r>
            <a:r>
              <a:rPr lang="en-US" sz="2000" dirty="0"/>
              <a:t> believe that more should be done to</a:t>
            </a:r>
          </a:p>
          <a:p>
            <a:r>
              <a:rPr lang="en-US" sz="2000" b="1" dirty="0"/>
              <a:t>improve literacy rates </a:t>
            </a:r>
            <a:r>
              <a:rPr lang="en-US" sz="2000" dirty="0"/>
              <a:t>in Canada.</a:t>
            </a:r>
          </a:p>
          <a:p>
            <a:endParaRPr lang="en-CA" sz="2000" dirty="0"/>
          </a:p>
          <a:p>
            <a:r>
              <a:rPr lang="en-US" sz="2000" b="1" dirty="0"/>
              <a:t>Yet only 76% believe that poor literacy skills                      </a:t>
            </a:r>
          </a:p>
          <a:p>
            <a:r>
              <a:rPr lang="en-US" sz="2000" b="1" dirty="0"/>
              <a:t>increase the </a:t>
            </a:r>
            <a:r>
              <a:rPr lang="en-CA" sz="2000" b="1" dirty="0"/>
              <a:t>likelihood of poverty.</a:t>
            </a:r>
          </a:p>
          <a:p>
            <a:endParaRPr lang="en-CA" sz="2000" dirty="0"/>
          </a:p>
          <a:p>
            <a:pPr algn="r"/>
            <a:r>
              <a:rPr lang="en-CA" sz="1600" dirty="0" err="1"/>
              <a:t>Environics</a:t>
            </a:r>
            <a:r>
              <a:rPr lang="en-CA" sz="1600" dirty="0"/>
              <a:t> Research (2017)</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39914" y="620688"/>
            <a:ext cx="4156686" cy="5492514"/>
          </a:xfrm>
          <a:prstGeom prst="rect">
            <a:avLst/>
          </a:prstGeom>
        </p:spPr>
      </p:pic>
    </p:spTree>
    <p:extLst>
      <p:ext uri="{BB962C8B-B14F-4D97-AF65-F5344CB8AC3E}">
        <p14:creationId xmlns:p14="http://schemas.microsoft.com/office/powerpoint/2010/main" val="267799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5146</TotalTime>
  <Words>8641</Words>
  <Application>Microsoft Office PowerPoint</Application>
  <PresentationFormat>Widescreen</PresentationFormat>
  <Paragraphs>393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Arial Narrow</vt:lpstr>
      <vt:lpstr>Calibri</vt:lpstr>
      <vt:lpstr>Calibri Light</vt:lpstr>
      <vt:lpstr>Wingdings</vt:lpstr>
      <vt:lpstr>Office Theme</vt:lpstr>
      <vt:lpstr>PowerPoint Presentation</vt:lpstr>
      <vt:lpstr>About Pop Up PD for Literacy Educators</vt:lpstr>
      <vt:lpstr>Today’s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Contact North | Contact Nord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Online Community of Practice</dc:title>
  <dc:creator>Sarah Stocker</dc:creator>
  <cp:lastModifiedBy>Debera Flynn</cp:lastModifiedBy>
  <cp:revision>64</cp:revision>
  <dcterms:created xsi:type="dcterms:W3CDTF">2018-06-21T19:55:49Z</dcterms:created>
  <dcterms:modified xsi:type="dcterms:W3CDTF">2019-10-21T18:34:45Z</dcterms:modified>
</cp:coreProperties>
</file>