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39" r:id="rId4"/>
    <p:sldId id="358" r:id="rId5"/>
    <p:sldId id="258" r:id="rId6"/>
    <p:sldId id="273" r:id="rId7"/>
    <p:sldId id="359" r:id="rId8"/>
    <p:sldId id="318" r:id="rId9"/>
    <p:sldId id="319" r:id="rId10"/>
    <p:sldId id="320" r:id="rId11"/>
    <p:sldId id="327" r:id="rId12"/>
    <p:sldId id="333" r:id="rId13"/>
    <p:sldId id="334" r:id="rId14"/>
    <p:sldId id="321" r:id="rId15"/>
    <p:sldId id="328" r:id="rId16"/>
    <p:sldId id="335" r:id="rId17"/>
    <p:sldId id="322" r:id="rId18"/>
    <p:sldId id="329" r:id="rId19"/>
    <p:sldId id="337" r:id="rId20"/>
    <p:sldId id="323" r:id="rId21"/>
    <p:sldId id="330" r:id="rId22"/>
    <p:sldId id="336" r:id="rId23"/>
    <p:sldId id="326" r:id="rId24"/>
    <p:sldId id="331" r:id="rId25"/>
    <p:sldId id="324" r:id="rId26"/>
    <p:sldId id="325" r:id="rId27"/>
    <p:sldId id="360" r:id="rId28"/>
    <p:sldId id="342" r:id="rId29"/>
    <p:sldId id="343" r:id="rId30"/>
    <p:sldId id="350" r:id="rId31"/>
    <p:sldId id="344" r:id="rId32"/>
    <p:sldId id="345" r:id="rId33"/>
    <p:sldId id="346" r:id="rId34"/>
    <p:sldId id="347" r:id="rId35"/>
    <p:sldId id="348" r:id="rId36"/>
    <p:sldId id="349" r:id="rId37"/>
    <p:sldId id="351" r:id="rId38"/>
    <p:sldId id="357" r:id="rId39"/>
    <p:sldId id="354" r:id="rId40"/>
    <p:sldId id="355" r:id="rId41"/>
    <p:sldId id="356" r:id="rId42"/>
    <p:sldId id="361" r:id="rId43"/>
    <p:sldId id="340" r:id="rId44"/>
    <p:sldId id="341" r:id="rId45"/>
    <p:sldId id="26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45878" autoAdjust="0"/>
  </p:normalViewPr>
  <p:slideViewPr>
    <p:cSldViewPr snapToGrid="0">
      <p:cViewPr varScale="1">
        <p:scale>
          <a:sx n="35" d="100"/>
          <a:sy n="35" d="100"/>
        </p:scale>
        <p:origin x="2280" y="60"/>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61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60321-62D5-428B-96BB-67CB86D3F40B}" type="datetimeFigureOut">
              <a:rPr lang="en-CA" smtClean="0"/>
              <a:t>2019-01-18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3723D-7CA1-4F98-BDBC-4B1195A56292}" type="slidenum">
              <a:rPr lang="en-CA" smtClean="0"/>
              <a:t>‹#›</a:t>
            </a:fld>
            <a:endParaRPr lang="en-CA"/>
          </a:p>
        </p:txBody>
      </p:sp>
    </p:spTree>
    <p:extLst>
      <p:ext uri="{BB962C8B-B14F-4D97-AF65-F5344CB8AC3E}">
        <p14:creationId xmlns:p14="http://schemas.microsoft.com/office/powerpoint/2010/main" val="182239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inyurl.com/y7ct4wh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13723D-7CA1-4F98-BDBC-4B1195A56292}" type="slidenum">
              <a:rPr lang="en-CA" smtClean="0"/>
              <a:t>1</a:t>
            </a:fld>
            <a:endParaRPr lang="en-CA"/>
          </a:p>
        </p:txBody>
      </p:sp>
    </p:spTree>
    <p:extLst>
      <p:ext uri="{BB962C8B-B14F-4D97-AF65-F5344CB8AC3E}">
        <p14:creationId xmlns:p14="http://schemas.microsoft.com/office/powerpoint/2010/main" val="155354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Mathematics is commonly called Math in the North America  and </a:t>
            </a:r>
            <a:r>
              <a:rPr lang="en-US" dirty="0" err="1" smtClean="0"/>
              <a:t>Maths</a:t>
            </a:r>
            <a:r>
              <a:rPr lang="en-US" dirty="0" smtClean="0"/>
              <a:t> in the UK.</a:t>
            </a:r>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14</a:t>
            </a:fld>
            <a:endParaRPr lang="en-CA"/>
          </a:p>
        </p:txBody>
      </p:sp>
    </p:spTree>
    <p:extLst>
      <p:ext uri="{BB962C8B-B14F-4D97-AF65-F5344CB8AC3E}">
        <p14:creationId xmlns:p14="http://schemas.microsoft.com/office/powerpoint/2010/main" val="360725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15</a:t>
            </a:fld>
            <a:endParaRPr lang="en-CA"/>
          </a:p>
        </p:txBody>
      </p:sp>
    </p:spTree>
    <p:extLst>
      <p:ext uri="{BB962C8B-B14F-4D97-AF65-F5344CB8AC3E}">
        <p14:creationId xmlns:p14="http://schemas.microsoft.com/office/powerpoint/2010/main" val="371590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16</a:t>
            </a:fld>
            <a:endParaRPr lang="en-CA"/>
          </a:p>
        </p:txBody>
      </p:sp>
    </p:spTree>
    <p:extLst>
      <p:ext uri="{BB962C8B-B14F-4D97-AF65-F5344CB8AC3E}">
        <p14:creationId xmlns:p14="http://schemas.microsoft.com/office/powerpoint/2010/main" val="371590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17</a:t>
            </a:fld>
            <a:endParaRPr lang="en-CA"/>
          </a:p>
        </p:txBody>
      </p:sp>
    </p:spTree>
    <p:extLst>
      <p:ext uri="{BB962C8B-B14F-4D97-AF65-F5344CB8AC3E}">
        <p14:creationId xmlns:p14="http://schemas.microsoft.com/office/powerpoint/2010/main" val="132651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18</a:t>
            </a:fld>
            <a:endParaRPr lang="en-CA"/>
          </a:p>
        </p:txBody>
      </p:sp>
    </p:spTree>
    <p:extLst>
      <p:ext uri="{BB962C8B-B14F-4D97-AF65-F5344CB8AC3E}">
        <p14:creationId xmlns:p14="http://schemas.microsoft.com/office/powerpoint/2010/main" val="200139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19</a:t>
            </a:fld>
            <a:endParaRPr lang="en-CA"/>
          </a:p>
        </p:txBody>
      </p:sp>
    </p:spTree>
    <p:extLst>
      <p:ext uri="{BB962C8B-B14F-4D97-AF65-F5344CB8AC3E}">
        <p14:creationId xmlns:p14="http://schemas.microsoft.com/office/powerpoint/2010/main" val="200139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21</a:t>
            </a:fld>
            <a:endParaRPr lang="en-CA"/>
          </a:p>
        </p:txBody>
      </p:sp>
    </p:spTree>
    <p:extLst>
      <p:ext uri="{BB962C8B-B14F-4D97-AF65-F5344CB8AC3E}">
        <p14:creationId xmlns:p14="http://schemas.microsoft.com/office/powerpoint/2010/main" val="312841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22</a:t>
            </a:fld>
            <a:endParaRPr lang="en-CA"/>
          </a:p>
        </p:txBody>
      </p:sp>
    </p:spTree>
    <p:extLst>
      <p:ext uri="{BB962C8B-B14F-4D97-AF65-F5344CB8AC3E}">
        <p14:creationId xmlns:p14="http://schemas.microsoft.com/office/powerpoint/2010/main" val="3128416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GCF stands for Goodwill Community Foundation.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23</a:t>
            </a:fld>
            <a:endParaRPr lang="en-CA"/>
          </a:p>
        </p:txBody>
      </p:sp>
    </p:spTree>
    <p:extLst>
      <p:ext uri="{BB962C8B-B14F-4D97-AF65-F5344CB8AC3E}">
        <p14:creationId xmlns:p14="http://schemas.microsoft.com/office/powerpoint/2010/main" val="556830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one comment was left for this slide.</a:t>
            </a:r>
          </a:p>
          <a:p>
            <a:endParaRPr lang="en-US" dirty="0" smtClean="0"/>
          </a:p>
          <a:p>
            <a:r>
              <a:rPr lang="en-US" dirty="0" smtClean="0">
                <a:solidFill>
                  <a:srgbClr val="FF0000"/>
                </a:solidFill>
              </a:rPr>
              <a:t>Note: I added the second and third comments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413723D-7CA1-4F98-BDBC-4B1195A56292}" type="slidenum">
              <a:rPr lang="en-CA" smtClean="0"/>
              <a:t>24</a:t>
            </a:fld>
            <a:endParaRPr lang="en-CA"/>
          </a:p>
        </p:txBody>
      </p:sp>
    </p:spTree>
    <p:extLst>
      <p:ext uri="{BB962C8B-B14F-4D97-AF65-F5344CB8AC3E}">
        <p14:creationId xmlns:p14="http://schemas.microsoft.com/office/powerpoint/2010/main" val="34766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begin, I’d like to say a few words about the</a:t>
            </a:r>
            <a:r>
              <a:rPr lang="en-CA" baseline="0" dirty="0"/>
              <a:t> LBS Online Community of Practice.</a:t>
            </a:r>
          </a:p>
          <a:p>
            <a:endParaRPr lang="en-CA" baseline="0" dirty="0"/>
          </a:p>
          <a:p>
            <a:r>
              <a:rPr lang="en-CA" baseline="0" dirty="0"/>
              <a:t>It’s a series of webinars that is developed collaboratively by members of Ontario’s LBS Regional Networks, Sectors and the Provincial Support Organizations for Literacy.</a:t>
            </a:r>
          </a:p>
          <a:p>
            <a:endParaRPr lang="en-CA" baseline="0" dirty="0"/>
          </a:p>
          <a:p>
            <a:r>
              <a:rPr lang="en-CA" baseline="0" dirty="0"/>
              <a:t>Our goal is to provide affordable (because it’s free) professional development to LBS practitioners on topics that are important to them</a:t>
            </a:r>
          </a:p>
          <a:p>
            <a:endParaRPr lang="en-CA" baseline="0" dirty="0"/>
          </a:p>
          <a:p>
            <a:r>
              <a:rPr lang="en-CA" baseline="0" dirty="0"/>
              <a:t>We have been providing these webinars since 2015/2016. We have done five a year. You can find all the previous webinar presentations, recording links and transcripts at the link you see on the screen.</a:t>
            </a:r>
          </a:p>
          <a:p>
            <a:endParaRPr lang="en-CA" baseline="0" dirty="0"/>
          </a:p>
          <a:p>
            <a:r>
              <a:rPr lang="en-CA" baseline="0" dirty="0"/>
              <a:t>We are always interested in hearing about topics that are timely and relevant to you, so if you have webinar topic ideas, please send them to us.</a:t>
            </a:r>
            <a:endParaRPr lang="en-CA" dirty="0"/>
          </a:p>
        </p:txBody>
      </p:sp>
      <p:sp>
        <p:nvSpPr>
          <p:cNvPr id="4" name="Slide Number Placeholder 3"/>
          <p:cNvSpPr>
            <a:spLocks noGrp="1"/>
          </p:cNvSpPr>
          <p:nvPr>
            <p:ph type="sldNum" sz="quarter" idx="10"/>
          </p:nvPr>
        </p:nvSpPr>
        <p:spPr/>
        <p:txBody>
          <a:bodyPr/>
          <a:lstStyle/>
          <a:p>
            <a:fld id="{D413723D-7CA1-4F98-BDBC-4B1195A56292}" type="slidenum">
              <a:rPr lang="en-CA" smtClean="0"/>
              <a:t>2</a:t>
            </a:fld>
            <a:endParaRPr lang="en-CA"/>
          </a:p>
        </p:txBody>
      </p:sp>
    </p:spTree>
    <p:extLst>
      <p:ext uri="{BB962C8B-B14F-4D97-AF65-F5344CB8AC3E}">
        <p14:creationId xmlns:p14="http://schemas.microsoft.com/office/powerpoint/2010/main" val="99950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 switch</a:t>
            </a:r>
            <a:r>
              <a:rPr lang="en-US" baseline="0" dirty="0" smtClean="0"/>
              <a:t> from online resources to downloadable online resources.</a:t>
            </a:r>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25</a:t>
            </a:fld>
            <a:endParaRPr lang="en-CA"/>
          </a:p>
        </p:txBody>
      </p:sp>
    </p:spTree>
    <p:extLst>
      <p:ext uri="{BB962C8B-B14F-4D97-AF65-F5344CB8AC3E}">
        <p14:creationId xmlns:p14="http://schemas.microsoft.com/office/powerpoint/2010/main" val="193850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26</a:t>
            </a:fld>
            <a:endParaRPr lang="en-CA"/>
          </a:p>
        </p:txBody>
      </p:sp>
    </p:spTree>
    <p:extLst>
      <p:ext uri="{BB962C8B-B14F-4D97-AF65-F5344CB8AC3E}">
        <p14:creationId xmlns:p14="http://schemas.microsoft.com/office/powerpoint/2010/main" val="79571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13723D-7CA1-4F98-BDBC-4B1195A56292}" type="slidenum">
              <a:rPr lang="en-CA" smtClean="0"/>
              <a:t>43</a:t>
            </a:fld>
            <a:endParaRPr lang="en-CA"/>
          </a:p>
        </p:txBody>
      </p:sp>
    </p:spTree>
    <p:extLst>
      <p:ext uri="{BB962C8B-B14F-4D97-AF65-F5344CB8AC3E}">
        <p14:creationId xmlns:p14="http://schemas.microsoft.com/office/powerpoint/2010/main" val="338390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D413723D-7CA1-4F98-BDBC-4B1195A56292}" type="slidenum">
              <a:rPr lang="en-CA" smtClean="0"/>
              <a:t>44</a:t>
            </a:fld>
            <a:endParaRPr lang="en-CA"/>
          </a:p>
        </p:txBody>
      </p:sp>
    </p:spTree>
    <p:extLst>
      <p:ext uri="{BB962C8B-B14F-4D97-AF65-F5344CB8AC3E}">
        <p14:creationId xmlns:p14="http://schemas.microsoft.com/office/powerpoint/2010/main" val="298656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baseline="0" dirty="0"/>
              <a:t>A quick reminder that you may wish to browse other Online Community of Practice topics that have been addressed in the past. The web link is on your screen.</a:t>
            </a:r>
          </a:p>
          <a:p>
            <a:endParaRPr lang="en-CA" baseline="0" dirty="0"/>
          </a:p>
          <a:p>
            <a:r>
              <a:rPr lang="en-CA" baseline="0" dirty="0"/>
              <a:t>We’d really appreciate it if you could take 3-5 minutes of your time to complete a quick evaluation. Your feedback is very important to us. It’s so important in fact that we’re having a draw. If you complete the evaluation and provide your name and an email address, you will be entered into a draw for a $25 gift card!</a:t>
            </a:r>
          </a:p>
          <a:p>
            <a:endParaRPr lang="en-CA" baseline="0" dirty="0"/>
          </a:p>
          <a:p>
            <a:r>
              <a:rPr lang="en-CA" baseline="0" dirty="0"/>
              <a:t>If you’re interested in this topic of math/numeracy, please consider registering for the next webinar in the series which is on a topic </a:t>
            </a:r>
            <a:r>
              <a:rPr lang="en-CA" baseline="0" dirty="0" smtClean="0"/>
              <a:t>important to us all– Money Math. </a:t>
            </a:r>
            <a:r>
              <a:rPr lang="en-CA" baseline="0" dirty="0"/>
              <a:t>This webinar is on </a:t>
            </a:r>
            <a:r>
              <a:rPr lang="en-CA" baseline="0" dirty="0" smtClean="0"/>
              <a:t>February 28</a:t>
            </a:r>
            <a:r>
              <a:rPr lang="en-CA" baseline="30000" dirty="0" smtClean="0"/>
              <a:t>th</a:t>
            </a:r>
            <a:r>
              <a:rPr lang="en-CA" baseline="0" dirty="0" smtClean="0"/>
              <a:t> </a:t>
            </a:r>
            <a:r>
              <a:rPr lang="en-CA" baseline="0" dirty="0"/>
              <a:t>from 2:00 pm – 3:30 pm. </a:t>
            </a:r>
            <a:r>
              <a:rPr lang="en-CA" baseline="0" dirty="0" smtClean="0"/>
              <a:t>Register at: </a:t>
            </a:r>
            <a:r>
              <a:rPr lang="en-US" sz="1200" u="sng" kern="1200" dirty="0" smtClean="0">
                <a:solidFill>
                  <a:schemeClr val="tx1"/>
                </a:solidFill>
                <a:effectLst/>
                <a:latin typeface="+mn-lt"/>
                <a:ea typeface="+mn-ea"/>
                <a:cs typeface="+mn-cs"/>
                <a:hlinkClick r:id="rId3"/>
              </a:rPr>
              <a:t>https://tinyurl.com/y7ct4whe</a:t>
            </a:r>
            <a:r>
              <a:rPr lang="en-US" sz="1200" u="sng" kern="1200" dirty="0" smtClean="0">
                <a:solidFill>
                  <a:schemeClr val="tx1"/>
                </a:solidFill>
                <a:effectLst/>
                <a:latin typeface="+mn-lt"/>
                <a:ea typeface="+mn-ea"/>
                <a:cs typeface="+mn-cs"/>
              </a:rPr>
              <a:t>.</a:t>
            </a:r>
            <a:r>
              <a:rPr lang="en-CA" baseline="0" dirty="0" smtClean="0"/>
              <a:t> </a:t>
            </a:r>
            <a:endParaRPr lang="en-CA" baseline="0" dirty="0" smtClean="0"/>
          </a:p>
          <a:p>
            <a:endParaRPr lang="en-CA" baseline="0" dirty="0" smtClean="0"/>
          </a:p>
          <a:p>
            <a:r>
              <a:rPr lang="en-CA" baseline="0" dirty="0" smtClean="0"/>
              <a:t>New </a:t>
            </a:r>
            <a:r>
              <a:rPr lang="en-CA" baseline="0" dirty="0"/>
              <a:t>this year for the Online Community of Practice – if you </a:t>
            </a:r>
            <a:r>
              <a:rPr lang="en-CA" baseline="0" dirty="0" smtClean="0"/>
              <a:t>participate in </a:t>
            </a:r>
            <a:r>
              <a:rPr lang="en-CA" baseline="0" dirty="0"/>
              <a:t>all 5 webinars, you can request a Certificate of Recognition, which is good for your professional development portfolio. </a:t>
            </a:r>
          </a:p>
          <a:p>
            <a:endParaRPr lang="en-CA" baseline="0" dirty="0"/>
          </a:p>
          <a:p>
            <a:r>
              <a:rPr lang="en-CA" baseline="0" dirty="0"/>
              <a:t>Now we will move to </a:t>
            </a:r>
            <a:r>
              <a:rPr lang="en-CA" baseline="0" dirty="0" smtClean="0"/>
              <a:t>your questions. </a:t>
            </a:r>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D413723D-7CA1-4F98-BDBC-4B1195A56292}" type="slidenum">
              <a:rPr lang="en-CA" smtClean="0"/>
              <a:t>45</a:t>
            </a:fld>
            <a:endParaRPr lang="en-CA"/>
          </a:p>
        </p:txBody>
      </p:sp>
    </p:spTree>
    <p:extLst>
      <p:ext uri="{BB962C8B-B14F-4D97-AF65-F5344CB8AC3E}">
        <p14:creationId xmlns:p14="http://schemas.microsoft.com/office/powerpoint/2010/main" val="399247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13723D-7CA1-4F98-BDBC-4B1195A56292}" type="slidenum">
              <a:rPr lang="en-CA" smtClean="0"/>
              <a:t>5</a:t>
            </a:fld>
            <a:endParaRPr lang="en-CA"/>
          </a:p>
        </p:txBody>
      </p:sp>
    </p:spTree>
    <p:extLst>
      <p:ext uri="{BB962C8B-B14F-4D97-AF65-F5344CB8AC3E}">
        <p14:creationId xmlns:p14="http://schemas.microsoft.com/office/powerpoint/2010/main" val="325310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3723D-7CA1-4F98-BDBC-4B1195A56292}" type="slidenum">
              <a:rPr lang="en-CA" smtClean="0"/>
              <a:t>6</a:t>
            </a:fld>
            <a:endParaRPr lang="en-CA"/>
          </a:p>
        </p:txBody>
      </p:sp>
    </p:spTree>
    <p:extLst>
      <p:ext uri="{BB962C8B-B14F-4D97-AF65-F5344CB8AC3E}">
        <p14:creationId xmlns:p14="http://schemas.microsoft.com/office/powerpoint/2010/main" val="422741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13723D-7CA1-4F98-BDBC-4B1195A56292}" type="slidenum">
              <a:rPr lang="en-CA" smtClean="0"/>
              <a:t>8</a:t>
            </a:fld>
            <a:endParaRPr lang="en-CA"/>
          </a:p>
        </p:txBody>
      </p:sp>
    </p:spTree>
    <p:extLst>
      <p:ext uri="{BB962C8B-B14F-4D97-AF65-F5344CB8AC3E}">
        <p14:creationId xmlns:p14="http://schemas.microsoft.com/office/powerpoint/2010/main" val="130874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10</a:t>
            </a:fld>
            <a:endParaRPr lang="en-CA"/>
          </a:p>
        </p:txBody>
      </p:sp>
    </p:spTree>
    <p:extLst>
      <p:ext uri="{BB962C8B-B14F-4D97-AF65-F5344CB8AC3E}">
        <p14:creationId xmlns:p14="http://schemas.microsoft.com/office/powerpoint/2010/main" val="304060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11</a:t>
            </a:fld>
            <a:endParaRPr lang="en-CA"/>
          </a:p>
        </p:txBody>
      </p:sp>
    </p:spTree>
    <p:extLst>
      <p:ext uri="{BB962C8B-B14F-4D97-AF65-F5344CB8AC3E}">
        <p14:creationId xmlns:p14="http://schemas.microsoft.com/office/powerpoint/2010/main" val="391176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12</a:t>
            </a:fld>
            <a:endParaRPr lang="en-CA"/>
          </a:p>
        </p:txBody>
      </p:sp>
    </p:spTree>
    <p:extLst>
      <p:ext uri="{BB962C8B-B14F-4D97-AF65-F5344CB8AC3E}">
        <p14:creationId xmlns:p14="http://schemas.microsoft.com/office/powerpoint/2010/main" val="88809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double</a:t>
            </a:r>
            <a:r>
              <a:rPr lang="en-US" baseline="0" dirty="0" smtClean="0"/>
              <a:t> check the spelling of manipulatives.  It is correct but not in the Power point dictionary.  It means using tools such as counter or a number line/fraction pieces.  </a:t>
            </a:r>
            <a:endParaRPr lang="en-US" dirty="0" smtClean="0"/>
          </a:p>
          <a:p>
            <a:endParaRPr lang="en-US" dirty="0"/>
          </a:p>
        </p:txBody>
      </p:sp>
      <p:sp>
        <p:nvSpPr>
          <p:cNvPr id="4" name="Slide Number Placeholder 3"/>
          <p:cNvSpPr>
            <a:spLocks noGrp="1"/>
          </p:cNvSpPr>
          <p:nvPr>
            <p:ph type="sldNum" sz="quarter" idx="10"/>
          </p:nvPr>
        </p:nvSpPr>
        <p:spPr/>
        <p:txBody>
          <a:bodyPr/>
          <a:lstStyle/>
          <a:p>
            <a:fld id="{D413723D-7CA1-4F98-BDBC-4B1195A56292}" type="slidenum">
              <a:rPr lang="en-CA" smtClean="0"/>
              <a:t>13</a:t>
            </a:fld>
            <a:endParaRPr lang="en-CA"/>
          </a:p>
        </p:txBody>
      </p:sp>
    </p:spTree>
    <p:extLst>
      <p:ext uri="{BB962C8B-B14F-4D97-AF65-F5344CB8AC3E}">
        <p14:creationId xmlns:p14="http://schemas.microsoft.com/office/powerpoint/2010/main" val="88809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70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246A2-3E4C-4B5A-AB7D-BC5FADA2251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grpSp>
        <p:nvGrpSpPr>
          <p:cNvPr id="19" name="Group 18"/>
          <p:cNvGrpSpPr/>
          <p:nvPr userDrawn="1"/>
        </p:nvGrpSpPr>
        <p:grpSpPr>
          <a:xfrm>
            <a:off x="8451272" y="-13362"/>
            <a:ext cx="3731492" cy="2054597"/>
            <a:chOff x="8460508" y="-31834"/>
            <a:chExt cx="3731492" cy="2054597"/>
          </a:xfrm>
        </p:grpSpPr>
        <p:sp>
          <p:nvSpPr>
            <p:cNvPr id="17" name="Right Triangle 16"/>
            <p:cNvSpPr/>
            <p:nvPr userDrawn="1"/>
          </p:nvSpPr>
          <p:spPr>
            <a:xfrm rot="10800000">
              <a:off x="8460508" y="-31834"/>
              <a:ext cx="3731491" cy="2036125"/>
            </a:xfrm>
            <a:prstGeom prst="rtTriangle">
              <a:avLst/>
            </a:prstGeom>
            <a:solidFill>
              <a:srgbClr val="C00000">
                <a:alpha val="50000"/>
              </a:srgbClr>
            </a:solid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Triangle 17"/>
            <p:cNvSpPr/>
            <p:nvPr userDrawn="1"/>
          </p:nvSpPr>
          <p:spPr>
            <a:xfrm rot="10800000">
              <a:off x="9254836" y="-24344"/>
              <a:ext cx="2937164" cy="2047107"/>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Triangle 15"/>
            <p:cNvSpPr/>
            <p:nvPr userDrawn="1"/>
          </p:nvSpPr>
          <p:spPr>
            <a:xfrm rot="10800000">
              <a:off x="9919855" y="-27708"/>
              <a:ext cx="2272145" cy="2022764"/>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 name="Group 19"/>
          <p:cNvGrpSpPr/>
          <p:nvPr userDrawn="1"/>
        </p:nvGrpSpPr>
        <p:grpSpPr>
          <a:xfrm rot="10800000">
            <a:off x="0" y="4803403"/>
            <a:ext cx="3731492" cy="2054597"/>
            <a:chOff x="8460508" y="-31834"/>
            <a:chExt cx="3731492" cy="2054597"/>
          </a:xfrm>
        </p:grpSpPr>
        <p:sp>
          <p:nvSpPr>
            <p:cNvPr id="21" name="Right Triangle 20"/>
            <p:cNvSpPr/>
            <p:nvPr userDrawn="1"/>
          </p:nvSpPr>
          <p:spPr>
            <a:xfrm rot="10800000">
              <a:off x="8460508" y="-31834"/>
              <a:ext cx="3731491" cy="2036125"/>
            </a:xfrm>
            <a:prstGeom prst="rtTriangle">
              <a:avLst/>
            </a:prstGeom>
            <a:solidFill>
              <a:srgbClr val="C00000">
                <a:alpha val="50000"/>
              </a:srgbClr>
            </a:solid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Triangle 21"/>
            <p:cNvSpPr/>
            <p:nvPr userDrawn="1"/>
          </p:nvSpPr>
          <p:spPr>
            <a:xfrm rot="10800000">
              <a:off x="9254836" y="-24344"/>
              <a:ext cx="2937164" cy="2047107"/>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Triangle 22"/>
            <p:cNvSpPr/>
            <p:nvPr userDrawn="1"/>
          </p:nvSpPr>
          <p:spPr>
            <a:xfrm rot="10800000">
              <a:off x="9919855" y="-27708"/>
              <a:ext cx="2272145" cy="2022764"/>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89284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291001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35371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02362" y="6356350"/>
            <a:ext cx="2743200" cy="365125"/>
          </a:xfrm>
        </p:spPr>
        <p:txBody>
          <a:bodyPr/>
          <a:lstStyle/>
          <a:p>
            <a:fld id="{6A2FF647-C688-4052-98E9-50DE8DD6488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7941" y="6027024"/>
            <a:ext cx="2881905" cy="699428"/>
          </a:xfrm>
          <a:prstGeom prst="rect">
            <a:avLst/>
          </a:prstGeom>
        </p:spPr>
      </p:pic>
      <p:cxnSp>
        <p:nvCxnSpPr>
          <p:cNvPr id="13" name="Straight Connector 12"/>
          <p:cNvCxnSpPr/>
          <p:nvPr userDrawn="1"/>
        </p:nvCxnSpPr>
        <p:spPr>
          <a:xfrm>
            <a:off x="0" y="64658"/>
            <a:ext cx="12192000"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89350"/>
            <a:ext cx="121920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3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246A2-3E4C-4B5A-AB7D-BC5FADA2251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cxnSp>
        <p:nvCxnSpPr>
          <p:cNvPr id="8" name="Straight Connector 7"/>
          <p:cNvCxnSpPr/>
          <p:nvPr userDrawn="1"/>
        </p:nvCxnSpPr>
        <p:spPr>
          <a:xfrm>
            <a:off x="0" y="64658"/>
            <a:ext cx="12192000"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89350"/>
            <a:ext cx="121920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28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246A2-3E4C-4B5A-AB7D-BC5FADA2251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cxnSp>
        <p:nvCxnSpPr>
          <p:cNvPr id="9" name="Straight Connector 8"/>
          <p:cNvCxnSpPr/>
          <p:nvPr userDrawn="1"/>
        </p:nvCxnSpPr>
        <p:spPr>
          <a:xfrm>
            <a:off x="0" y="64658"/>
            <a:ext cx="12192000"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89350"/>
            <a:ext cx="121920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10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246A2-3E4C-4B5A-AB7D-BC5FADA22519}"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FF647-C688-4052-98E9-50DE8DD64882}"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cxnSp>
        <p:nvCxnSpPr>
          <p:cNvPr id="11" name="Straight Connector 10"/>
          <p:cNvCxnSpPr/>
          <p:nvPr userDrawn="1"/>
        </p:nvCxnSpPr>
        <p:spPr>
          <a:xfrm>
            <a:off x="0" y="64658"/>
            <a:ext cx="12192000"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89350"/>
            <a:ext cx="121920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8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246A2-3E4C-4B5A-AB7D-BC5FADA22519}"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FF647-C688-4052-98E9-50DE8DD6488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cxnSp>
        <p:nvCxnSpPr>
          <p:cNvPr id="7" name="Straight Connector 6"/>
          <p:cNvCxnSpPr/>
          <p:nvPr userDrawn="1"/>
        </p:nvCxnSpPr>
        <p:spPr>
          <a:xfrm>
            <a:off x="0" y="64658"/>
            <a:ext cx="12192000"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89350"/>
            <a:ext cx="121920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1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246A2-3E4C-4B5A-AB7D-BC5FADA22519}"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FF647-C688-4052-98E9-50DE8DD6488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cxnSp>
        <p:nvCxnSpPr>
          <p:cNvPr id="7" name="Straight Connector 6"/>
          <p:cNvCxnSpPr/>
          <p:nvPr userDrawn="1"/>
        </p:nvCxnSpPr>
        <p:spPr>
          <a:xfrm>
            <a:off x="0" y="64658"/>
            <a:ext cx="12192000"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89350"/>
            <a:ext cx="121920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366685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a:p>
        </p:txBody>
      </p:sp>
    </p:spTree>
    <p:extLst>
      <p:ext uri="{BB962C8B-B14F-4D97-AF65-F5344CB8AC3E}">
        <p14:creationId xmlns:p14="http://schemas.microsoft.com/office/powerpoint/2010/main" val="17112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246A2-3E4C-4B5A-AB7D-BC5FADA22519}"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FF647-C688-4052-98E9-50DE8DD64882}" type="slidenum">
              <a:rPr lang="en-US" smtClean="0"/>
              <a:t>‹#›</a:t>
            </a:fld>
            <a:endParaRPr lang="en-US"/>
          </a:p>
        </p:txBody>
      </p:sp>
    </p:spTree>
    <p:extLst>
      <p:ext uri="{BB962C8B-B14F-4D97-AF65-F5344CB8AC3E}">
        <p14:creationId xmlns:p14="http://schemas.microsoft.com/office/powerpoint/2010/main" val="286508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hanacademy.org/mat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thsisfu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x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lbs-online-community-practic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urplemath.com/modules/index.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u.gcfglobal.org/en/topics/mat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wtliteracy.ca/index.php/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rassrootsbooks.net/ca/numeracy/breakthrough-to-ma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ommunityliteracyofontario.ca/numeracy-in-ac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umpmath.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tpcompass.ca/the-camera-system/the-workwrite-ser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hyperlink" Target="https://e-channel.ca/practitioners/lbs-online-community-practic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nwtliteracy.ca/index.php/resources/" TargetMode="External"/><Relationship Id="rId3" Type="http://schemas.openxmlformats.org/officeDocument/2006/relationships/hyperlink" Target="http://www.khanacademy.org/math" TargetMode="External"/><Relationship Id="rId7" Type="http://schemas.openxmlformats.org/officeDocument/2006/relationships/hyperlink" Target="https://edu.gcfglobal.org/en/topics/ma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urplemath.com/modules/index.htm" TargetMode="External"/><Relationship Id="rId5" Type="http://schemas.openxmlformats.org/officeDocument/2006/relationships/hyperlink" Target="http://www.ixl.com/" TargetMode="External"/><Relationship Id="rId4" Type="http://schemas.openxmlformats.org/officeDocument/2006/relationships/hyperlink" Target="https://www.mathsisfun.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athsisfun.com/" TargetMode="External"/><Relationship Id="rId2" Type="http://schemas.openxmlformats.org/officeDocument/2006/relationships/hyperlink" Target="https://www.grassrootsbooks.net/ca/numeracy/breakthrough-to-math/" TargetMode="External"/><Relationship Id="rId1" Type="http://schemas.openxmlformats.org/officeDocument/2006/relationships/slideLayout" Target="../slideLayouts/slideLayout2.xml"/><Relationship Id="rId6" Type="http://schemas.openxmlformats.org/officeDocument/2006/relationships/hyperlink" Target="http://ptpcompass.ca/the-camera-system/the-workwrite-series/" TargetMode="External"/><Relationship Id="rId5" Type="http://schemas.openxmlformats.org/officeDocument/2006/relationships/hyperlink" Target="https://jumpmath.org/" TargetMode="External"/><Relationship Id="rId4" Type="http://schemas.openxmlformats.org/officeDocument/2006/relationships/hyperlink" Target="http://www.communityliteracyofontario.ca/numeracy-in-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2789" y="1900839"/>
            <a:ext cx="9144000" cy="2387600"/>
          </a:xfrm>
        </p:spPr>
        <p:txBody>
          <a:bodyPr>
            <a:normAutofit/>
          </a:bodyPr>
          <a:lstStyle/>
          <a:p>
            <a:r>
              <a:rPr lang="en-CA" sz="4400" b="1" dirty="0"/>
              <a:t>LBS Online Community of Practice</a:t>
            </a:r>
            <a:endParaRPr lang="en-US" sz="4400" b="1" dirty="0"/>
          </a:p>
        </p:txBody>
      </p:sp>
      <p:sp>
        <p:nvSpPr>
          <p:cNvPr id="3" name="Subtitle 2"/>
          <p:cNvSpPr>
            <a:spLocks noGrp="1"/>
          </p:cNvSpPr>
          <p:nvPr>
            <p:ph type="subTitle" idx="1"/>
          </p:nvPr>
        </p:nvSpPr>
        <p:spPr>
          <a:xfrm>
            <a:off x="1524000" y="4553508"/>
            <a:ext cx="9144000" cy="1655762"/>
          </a:xfrm>
        </p:spPr>
        <p:txBody>
          <a:bodyPr>
            <a:normAutofit/>
          </a:bodyPr>
          <a:lstStyle/>
          <a:p>
            <a:r>
              <a:rPr lang="en-CA" sz="3600" b="1" dirty="0" smtClean="0"/>
              <a:t>Math Resources</a:t>
            </a:r>
            <a:endParaRPr lang="en-CA" sz="3600" b="1" dirty="0"/>
          </a:p>
          <a:p>
            <a:r>
              <a:rPr lang="en-CA" sz="3600" b="1" dirty="0" smtClean="0"/>
              <a:t>January 24, 2019</a:t>
            </a: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408" y="1399609"/>
            <a:ext cx="6357143" cy="1542857"/>
          </a:xfrm>
          <a:prstGeom prst="rect">
            <a:avLst/>
          </a:prstGeom>
        </p:spPr>
      </p:pic>
    </p:spTree>
    <p:extLst>
      <p:ext uri="{BB962C8B-B14F-4D97-AF65-F5344CB8AC3E}">
        <p14:creationId xmlns:p14="http://schemas.microsoft.com/office/powerpoint/2010/main" val="1240409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quick look at the top picks - digital</a:t>
            </a:r>
            <a:endParaRPr lang="en-CA" dirty="0"/>
          </a:p>
        </p:txBody>
      </p:sp>
      <p:sp>
        <p:nvSpPr>
          <p:cNvPr id="3" name="Content Placeholder 2"/>
          <p:cNvSpPr>
            <a:spLocks noGrp="1"/>
          </p:cNvSpPr>
          <p:nvPr>
            <p:ph idx="1"/>
          </p:nvPr>
        </p:nvSpPr>
        <p:spPr/>
        <p:txBody>
          <a:bodyPr/>
          <a:lstStyle/>
          <a:p>
            <a:r>
              <a:rPr lang="en-CA" dirty="0"/>
              <a:t>Khan Academy   	</a:t>
            </a:r>
            <a:r>
              <a:rPr lang="en-CA" dirty="0">
                <a:hlinkClick r:id="rId3"/>
              </a:rPr>
              <a:t>http://</a:t>
            </a:r>
            <a:r>
              <a:rPr lang="en-CA" dirty="0" smtClean="0">
                <a:hlinkClick r:id="rId3"/>
              </a:rPr>
              <a:t>www.khanacademy.org/math</a:t>
            </a:r>
            <a:endParaRPr lang="en-CA" dirty="0" smtClean="0"/>
          </a:p>
          <a:p>
            <a:endParaRPr lang="en-CA" dirty="0"/>
          </a:p>
          <a:p>
            <a:endParaRPr lang="en-CA" dirty="0" smtClean="0"/>
          </a:p>
          <a:p>
            <a:endParaRPr lang="en-CA" dirty="0" smtClean="0"/>
          </a:p>
          <a:p>
            <a:endParaRPr lang="en-CA" dirty="0"/>
          </a:p>
          <a:p>
            <a:endParaRPr lang="en-CA" dirty="0" smtClean="0"/>
          </a:p>
          <a:p>
            <a:pPr marL="0" indent="0">
              <a:buNone/>
            </a:pPr>
            <a:endParaRPr lang="en-CA"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052" y="2791059"/>
            <a:ext cx="3080085" cy="348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610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a:xfrm>
            <a:off x="838200" y="1825624"/>
            <a:ext cx="10515600" cy="4791743"/>
          </a:xfrm>
        </p:spPr>
        <p:txBody>
          <a:bodyPr>
            <a:noAutofit/>
          </a:bodyPr>
          <a:lstStyle/>
          <a:p>
            <a:pPr marL="0" indent="0">
              <a:buNone/>
            </a:pPr>
            <a:r>
              <a:rPr lang="en-CA" sz="3200" dirty="0" smtClean="0"/>
              <a:t>Khan Academy has lessons and videos on various math topics .  I find it helpful to pick out specific videos for students based on their topic of study.</a:t>
            </a:r>
          </a:p>
          <a:p>
            <a:pPr marL="0" indent="0">
              <a:buNone/>
            </a:pPr>
            <a:endParaRPr lang="en-CA" sz="3200" dirty="0"/>
          </a:p>
          <a:p>
            <a:pPr marL="0" indent="0">
              <a:buNone/>
            </a:pPr>
            <a:r>
              <a:rPr lang="en-CA" sz="3200" dirty="0" smtClean="0"/>
              <a:t>Khan Academy is good for all learners from all goal paths.  There is a variety of ways to learn; video lessons and tests.</a:t>
            </a:r>
          </a:p>
          <a:p>
            <a:pPr marL="0" indent="0">
              <a:buNone/>
            </a:pPr>
            <a:endParaRPr lang="en-CA" sz="3200" dirty="0"/>
          </a:p>
          <a:p>
            <a:pPr marL="0" indent="0">
              <a:buNone/>
            </a:pPr>
            <a:r>
              <a:rPr lang="en-CA" sz="3200" dirty="0" smtClean="0"/>
              <a:t>I use it as a supplemental resource for lessons, especially for visual learners!</a:t>
            </a:r>
            <a:endParaRPr lang="en-CA" sz="3200" dirty="0"/>
          </a:p>
        </p:txBody>
      </p:sp>
    </p:spTree>
    <p:extLst>
      <p:ext uri="{BB962C8B-B14F-4D97-AF65-F5344CB8AC3E}">
        <p14:creationId xmlns:p14="http://schemas.microsoft.com/office/powerpoint/2010/main" val="318999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practitioners said</a:t>
            </a:r>
          </a:p>
        </p:txBody>
      </p:sp>
      <p:sp>
        <p:nvSpPr>
          <p:cNvPr id="3" name="Content Placeholder 2"/>
          <p:cNvSpPr>
            <a:spLocks noGrp="1"/>
          </p:cNvSpPr>
          <p:nvPr>
            <p:ph idx="1"/>
          </p:nvPr>
        </p:nvSpPr>
        <p:spPr/>
        <p:txBody>
          <a:bodyPr>
            <a:normAutofit fontScale="92500" lnSpcReduction="10000"/>
          </a:bodyPr>
          <a:lstStyle/>
          <a:p>
            <a:pPr marL="0" indent="0">
              <a:buNone/>
            </a:pPr>
            <a:r>
              <a:rPr lang="en-US" sz="3500" dirty="0" smtClean="0"/>
              <a:t>The videos can be quick and effective ways to help learners understand a math concept</a:t>
            </a:r>
          </a:p>
          <a:p>
            <a:pPr marL="0" indent="0">
              <a:buNone/>
            </a:pPr>
            <a:endParaRPr lang="en-US" sz="3500" dirty="0" smtClean="0"/>
          </a:p>
          <a:p>
            <a:pPr marL="0" indent="0">
              <a:buNone/>
            </a:pPr>
            <a:r>
              <a:rPr lang="en-US" sz="3500" dirty="0" smtClean="0"/>
              <a:t>Great for independent/self-directed learners who are working on Postsecondary, Secondary School Credit, Apprenticeship or Employment goals.</a:t>
            </a:r>
          </a:p>
          <a:p>
            <a:pPr marL="0" indent="0">
              <a:buNone/>
            </a:pPr>
            <a:endParaRPr lang="en-US" sz="3500" dirty="0"/>
          </a:p>
          <a:p>
            <a:pPr marL="0" indent="0">
              <a:buNone/>
            </a:pPr>
            <a:r>
              <a:rPr lang="en-US" sz="3500" dirty="0" smtClean="0"/>
              <a:t>One of the best places to learn math online.  It is great for everyone.</a:t>
            </a:r>
          </a:p>
          <a:p>
            <a:pPr marL="0" indent="0">
              <a:buNone/>
            </a:pPr>
            <a:endParaRPr lang="en-US" sz="3500" dirty="0"/>
          </a:p>
          <a:p>
            <a:endParaRPr lang="en-US" dirty="0"/>
          </a:p>
          <a:p>
            <a:endParaRPr lang="en-US" dirty="0"/>
          </a:p>
        </p:txBody>
      </p:sp>
    </p:spTree>
    <p:extLst>
      <p:ext uri="{BB962C8B-B14F-4D97-AF65-F5344CB8AC3E}">
        <p14:creationId xmlns:p14="http://schemas.microsoft.com/office/powerpoint/2010/main" val="149915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practitioners said</a:t>
            </a:r>
          </a:p>
        </p:txBody>
      </p:sp>
      <p:sp>
        <p:nvSpPr>
          <p:cNvPr id="3" name="Content Placeholder 2"/>
          <p:cNvSpPr>
            <a:spLocks noGrp="1"/>
          </p:cNvSpPr>
          <p:nvPr>
            <p:ph idx="1"/>
          </p:nvPr>
        </p:nvSpPr>
        <p:spPr/>
        <p:txBody>
          <a:bodyPr>
            <a:normAutofit/>
          </a:bodyPr>
          <a:lstStyle/>
          <a:p>
            <a:pPr marL="0" indent="0">
              <a:buNone/>
            </a:pPr>
            <a:r>
              <a:rPr lang="en-US" sz="3200" dirty="0" smtClean="0"/>
              <a:t>(Learners on) all pathways and levels can use this resource as long as they are computer literate. </a:t>
            </a:r>
          </a:p>
          <a:p>
            <a:pPr marL="0" indent="0">
              <a:buNone/>
            </a:pPr>
            <a:endParaRPr lang="en-US" sz="3200" dirty="0"/>
          </a:p>
          <a:p>
            <a:pPr marL="0" indent="0">
              <a:buNone/>
            </a:pPr>
            <a:r>
              <a:rPr lang="en-US" sz="3200" dirty="0" smtClean="0"/>
              <a:t>Khan Academy is my go to online math website!  I project the videos on the interactive white board and have paper based step by step instructions, manipulatives and practice worksheets on the table.  All learning styles accommodated! </a:t>
            </a:r>
          </a:p>
          <a:p>
            <a:endParaRPr lang="en-US" dirty="0"/>
          </a:p>
          <a:p>
            <a:endParaRPr lang="en-US" dirty="0"/>
          </a:p>
        </p:txBody>
      </p:sp>
    </p:spTree>
    <p:extLst>
      <p:ext uri="{BB962C8B-B14F-4D97-AF65-F5344CB8AC3E}">
        <p14:creationId xmlns:p14="http://schemas.microsoft.com/office/powerpoint/2010/main" val="1153509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quick look at the top </a:t>
            </a:r>
            <a:r>
              <a:rPr lang="en-CA" dirty="0" smtClean="0"/>
              <a:t>picks - digital</a:t>
            </a:r>
            <a:endParaRPr lang="en-CA" dirty="0"/>
          </a:p>
        </p:txBody>
      </p:sp>
      <p:sp>
        <p:nvSpPr>
          <p:cNvPr id="3" name="Content Placeholder 2"/>
          <p:cNvSpPr>
            <a:spLocks noGrp="1"/>
          </p:cNvSpPr>
          <p:nvPr>
            <p:ph idx="1"/>
          </p:nvPr>
        </p:nvSpPr>
        <p:spPr/>
        <p:txBody>
          <a:bodyPr/>
          <a:lstStyle/>
          <a:p>
            <a:r>
              <a:rPr lang="en-CA" dirty="0"/>
              <a:t>Math is Fun   		</a:t>
            </a:r>
            <a:r>
              <a:rPr lang="en-CA" dirty="0">
                <a:hlinkClick r:id="rId3"/>
              </a:rPr>
              <a:t>https://www.mathsisfun.com</a:t>
            </a:r>
            <a:r>
              <a:rPr lang="en-CA" dirty="0" smtClean="0">
                <a:hlinkClick r:id="rId3"/>
              </a:rPr>
              <a:t>/</a:t>
            </a:r>
            <a:endParaRPr lang="en-CA" dirty="0" smtClean="0"/>
          </a:p>
          <a:p>
            <a:endParaRPr lang="en-CA" dirty="0"/>
          </a:p>
          <a:p>
            <a:pPr marL="0" indent="0">
              <a:buNone/>
            </a:pPr>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639" y="2586037"/>
            <a:ext cx="5271448" cy="3285374"/>
          </a:xfrm>
          <a:prstGeom prst="rect">
            <a:avLst/>
          </a:prstGeom>
        </p:spPr>
      </p:pic>
    </p:spTree>
    <p:extLst>
      <p:ext uri="{BB962C8B-B14F-4D97-AF65-F5344CB8AC3E}">
        <p14:creationId xmlns:p14="http://schemas.microsoft.com/office/powerpoint/2010/main" val="354719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p:txBody>
          <a:bodyPr>
            <a:noAutofit/>
          </a:bodyPr>
          <a:lstStyle/>
          <a:p>
            <a:pPr marL="0" indent="0">
              <a:buNone/>
            </a:pPr>
            <a:r>
              <a:rPr lang="en-US" sz="3200" dirty="0" smtClean="0"/>
              <a:t>The web address is Mathsisfun.com….because Mathematics </a:t>
            </a:r>
            <a:r>
              <a:rPr lang="en-US" sz="3200" dirty="0"/>
              <a:t>is </a:t>
            </a:r>
            <a:r>
              <a:rPr lang="en-US" sz="3200" dirty="0" smtClean="0"/>
              <a:t>called “</a:t>
            </a:r>
            <a:r>
              <a:rPr lang="en-US" sz="3200" dirty="0" err="1" smtClean="0"/>
              <a:t>Maths</a:t>
            </a:r>
            <a:r>
              <a:rPr lang="en-US" sz="3200" dirty="0" smtClean="0"/>
              <a:t>” </a:t>
            </a:r>
            <a:r>
              <a:rPr lang="en-US" sz="3200" dirty="0"/>
              <a:t>in the </a:t>
            </a:r>
            <a:r>
              <a:rPr lang="en-US" sz="3200" dirty="0" smtClean="0"/>
              <a:t>United Kingdom.  This site is based in the UK and has been around for 18 years.</a:t>
            </a:r>
            <a:endParaRPr lang="en-CA" sz="3200" dirty="0" smtClean="0"/>
          </a:p>
          <a:p>
            <a:pPr marL="0" indent="0">
              <a:buNone/>
            </a:pPr>
            <a:endParaRPr lang="en-CA" sz="3200" dirty="0" smtClean="0"/>
          </a:p>
          <a:p>
            <a:pPr marL="0" indent="0">
              <a:buNone/>
            </a:pPr>
            <a:r>
              <a:rPr lang="en-CA" sz="3200" dirty="0"/>
              <a:t>This online resource works well for all types of literacy learners.  </a:t>
            </a:r>
          </a:p>
          <a:p>
            <a:pPr marL="0" indent="0">
              <a:buNone/>
            </a:pPr>
            <a:endParaRPr lang="en-CA" sz="3200" dirty="0"/>
          </a:p>
          <a:p>
            <a:pPr marL="0" indent="0">
              <a:buNone/>
            </a:pPr>
            <a:r>
              <a:rPr lang="en-CA" sz="3200" dirty="0" smtClean="0"/>
              <a:t>Math is Fun is a good reference tool for instructors.  </a:t>
            </a:r>
            <a:endParaRPr lang="en-CA" sz="3200" dirty="0"/>
          </a:p>
          <a:p>
            <a:pPr marL="0" indent="0">
              <a:buNone/>
            </a:pPr>
            <a:endParaRPr lang="en-CA" sz="3200" dirty="0"/>
          </a:p>
          <a:p>
            <a:pPr marL="0" indent="0">
              <a:buNone/>
            </a:pPr>
            <a:endParaRPr lang="en-CA" sz="3200" dirty="0"/>
          </a:p>
        </p:txBody>
      </p:sp>
    </p:spTree>
    <p:extLst>
      <p:ext uri="{BB962C8B-B14F-4D97-AF65-F5344CB8AC3E}">
        <p14:creationId xmlns:p14="http://schemas.microsoft.com/office/powerpoint/2010/main" val="95097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sz="3200" dirty="0" smtClean="0"/>
              <a:t>Very well illustrated!  From simple to  very complex problems.</a:t>
            </a:r>
          </a:p>
          <a:p>
            <a:pPr marL="0" indent="0">
              <a:buNone/>
            </a:pPr>
            <a:endParaRPr lang="en-CA" sz="3200" dirty="0"/>
          </a:p>
          <a:p>
            <a:pPr marL="0" indent="0">
              <a:buNone/>
            </a:pPr>
            <a:r>
              <a:rPr lang="en-CA" sz="3200" dirty="0"/>
              <a:t>You will find clear explanations of concepts and why they work.</a:t>
            </a:r>
          </a:p>
          <a:p>
            <a:pPr marL="0" indent="0">
              <a:buNone/>
            </a:pPr>
            <a:endParaRPr lang="en-CA" sz="3200" dirty="0"/>
          </a:p>
          <a:p>
            <a:pPr marL="0" indent="0">
              <a:buNone/>
            </a:pPr>
            <a:r>
              <a:rPr lang="en-CA" sz="3200" dirty="0" smtClean="0"/>
              <a:t>For the most part this website is appropriate for adult learners.  While there are cartoon like pictures, the are realistic.  There are grades assigned to the activities which can be problematic from some adult learners.</a:t>
            </a:r>
            <a:endParaRPr lang="en-CA" sz="3200" dirty="0"/>
          </a:p>
        </p:txBody>
      </p:sp>
    </p:spTree>
    <p:extLst>
      <p:ext uri="{BB962C8B-B14F-4D97-AF65-F5344CB8AC3E}">
        <p14:creationId xmlns:p14="http://schemas.microsoft.com/office/powerpoint/2010/main" val="292193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quick look at the top </a:t>
            </a:r>
            <a:r>
              <a:rPr lang="en-CA" dirty="0" smtClean="0"/>
              <a:t>picks - digital</a:t>
            </a:r>
            <a:endParaRPr lang="en-CA" dirty="0"/>
          </a:p>
        </p:txBody>
      </p:sp>
      <p:sp>
        <p:nvSpPr>
          <p:cNvPr id="3" name="Content Placeholder 2"/>
          <p:cNvSpPr>
            <a:spLocks noGrp="1"/>
          </p:cNvSpPr>
          <p:nvPr>
            <p:ph idx="1"/>
          </p:nvPr>
        </p:nvSpPr>
        <p:spPr/>
        <p:txBody>
          <a:bodyPr/>
          <a:lstStyle/>
          <a:p>
            <a:pPr marL="228600" lvl="1">
              <a:spcBef>
                <a:spcPts val="1000"/>
              </a:spcBef>
            </a:pPr>
            <a:r>
              <a:rPr lang="en-CA" sz="2800" dirty="0"/>
              <a:t>IXL Math Learn	</a:t>
            </a:r>
            <a:r>
              <a:rPr lang="en-CA" sz="2800" dirty="0">
                <a:hlinkClick r:id="rId3"/>
              </a:rPr>
              <a:t>http://www.ixl.com</a:t>
            </a:r>
            <a:r>
              <a:rPr lang="en-CA" sz="2800" dirty="0"/>
              <a:t> </a:t>
            </a:r>
          </a:p>
          <a:p>
            <a:pPr marL="0" indent="0">
              <a:buNone/>
            </a:pPr>
            <a:endParaRPr lang="en-CA"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715" y="2806142"/>
            <a:ext cx="5269832" cy="351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83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p:txBody>
          <a:bodyPr>
            <a:normAutofit/>
          </a:bodyPr>
          <a:lstStyle/>
          <a:p>
            <a:pPr marL="0" indent="0">
              <a:buNone/>
            </a:pPr>
            <a:r>
              <a:rPr lang="en-CA" sz="3200" dirty="0" smtClean="0"/>
              <a:t>This is a resource that can be used for all levels and goal pathways.  </a:t>
            </a:r>
          </a:p>
          <a:p>
            <a:pPr marL="0" indent="0">
              <a:buNone/>
            </a:pPr>
            <a:endParaRPr lang="en-CA" sz="3200" dirty="0"/>
          </a:p>
          <a:p>
            <a:pPr marL="0" indent="0">
              <a:buNone/>
            </a:pPr>
            <a:r>
              <a:rPr lang="en-CA" sz="3200" dirty="0" smtClean="0"/>
              <a:t>Some activities have a speaker icon         that the learner can click and it will read for them.</a:t>
            </a:r>
          </a:p>
          <a:p>
            <a:pPr marL="0" indent="0">
              <a:buNone/>
            </a:pPr>
            <a:endParaRPr lang="en-CA" sz="3200" dirty="0"/>
          </a:p>
          <a:p>
            <a:pPr marL="0" indent="0">
              <a:buNone/>
            </a:pPr>
            <a:r>
              <a:rPr lang="en-CA" sz="3200" dirty="0" smtClean="0"/>
              <a:t>There are traditional “grades” assigned to activities which can be problematic from some adult learners.</a:t>
            </a:r>
            <a:endParaRPr lang="en-CA"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4485" y="3342271"/>
            <a:ext cx="526130" cy="526130"/>
          </a:xfrm>
          <a:prstGeom prst="rect">
            <a:avLst/>
          </a:prstGeom>
        </p:spPr>
      </p:pic>
    </p:spTree>
    <p:extLst>
      <p:ext uri="{BB962C8B-B14F-4D97-AF65-F5344CB8AC3E}">
        <p14:creationId xmlns:p14="http://schemas.microsoft.com/office/powerpoint/2010/main" val="95097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a:xfrm>
            <a:off x="838200" y="1825624"/>
            <a:ext cx="10515600" cy="4575175"/>
          </a:xfrm>
        </p:spPr>
        <p:txBody>
          <a:bodyPr>
            <a:normAutofit/>
          </a:bodyPr>
          <a:lstStyle/>
          <a:p>
            <a:pPr marL="0" indent="0">
              <a:buNone/>
            </a:pPr>
            <a:r>
              <a:rPr lang="en-US" sz="3200" dirty="0"/>
              <a:t>Great for independent/self-directed learners who are working on </a:t>
            </a:r>
            <a:r>
              <a:rPr lang="en-US" sz="3200" dirty="0" smtClean="0"/>
              <a:t>Secondary School Credit, Postsecondary, Apprenticeship </a:t>
            </a:r>
            <a:r>
              <a:rPr lang="en-US" sz="3200" dirty="0"/>
              <a:t>or Employment </a:t>
            </a:r>
            <a:r>
              <a:rPr lang="en-US" sz="3200" dirty="0" smtClean="0"/>
              <a:t>goals.  </a:t>
            </a:r>
          </a:p>
          <a:p>
            <a:pPr marL="0" indent="0">
              <a:buNone/>
            </a:pPr>
            <a:endParaRPr lang="en-US" sz="3200" dirty="0"/>
          </a:p>
          <a:p>
            <a:pPr marL="0" indent="0">
              <a:buNone/>
            </a:pPr>
            <a:r>
              <a:rPr lang="en-US" sz="3200" dirty="0" smtClean="0"/>
              <a:t>Lessons are separated by grade level.</a:t>
            </a:r>
          </a:p>
          <a:p>
            <a:pPr marL="0" indent="0">
              <a:buNone/>
            </a:pPr>
            <a:endParaRPr lang="en-US" sz="3200" dirty="0"/>
          </a:p>
          <a:p>
            <a:pPr marL="0" indent="0">
              <a:buNone/>
            </a:pPr>
            <a:r>
              <a:rPr lang="en-US" sz="3200" dirty="0" smtClean="0"/>
              <a:t>Memberships are available which allows progress tracking and assessment.</a:t>
            </a:r>
          </a:p>
          <a:p>
            <a:pPr marL="0" indent="0">
              <a:buNone/>
            </a:pPr>
            <a:endParaRPr lang="en-US" sz="3200" dirty="0"/>
          </a:p>
          <a:p>
            <a:pPr marL="0" indent="0">
              <a:buNone/>
            </a:pPr>
            <a:endParaRPr lang="en-CA" sz="3200" dirty="0"/>
          </a:p>
        </p:txBody>
      </p:sp>
    </p:spTree>
    <p:extLst>
      <p:ext uri="{BB962C8B-B14F-4D97-AF65-F5344CB8AC3E}">
        <p14:creationId xmlns:p14="http://schemas.microsoft.com/office/powerpoint/2010/main" val="65228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50" y="114368"/>
            <a:ext cx="10715326" cy="1325563"/>
          </a:xfrm>
        </p:spPr>
        <p:txBody>
          <a:bodyPr>
            <a:normAutofit/>
          </a:bodyPr>
          <a:lstStyle/>
          <a:p>
            <a:r>
              <a:rPr lang="en-CA" dirty="0"/>
              <a:t>About LBS Online Community of Practice (OCP)</a:t>
            </a:r>
            <a:endParaRPr lang="en-US" dirty="0"/>
          </a:p>
        </p:txBody>
      </p:sp>
      <p:sp>
        <p:nvSpPr>
          <p:cNvPr id="3" name="TextBox 2"/>
          <p:cNvSpPr txBox="1"/>
          <p:nvPr/>
        </p:nvSpPr>
        <p:spPr>
          <a:xfrm>
            <a:off x="799013" y="1216418"/>
            <a:ext cx="10515600" cy="4955203"/>
          </a:xfrm>
          <a:prstGeom prst="rect">
            <a:avLst/>
          </a:prstGeom>
          <a:noFill/>
        </p:spPr>
        <p:txBody>
          <a:bodyPr wrap="square" rtlCol="0">
            <a:spAutoFit/>
          </a:bodyPr>
          <a:lstStyle/>
          <a:p>
            <a:pPr marL="285750" indent="-285750">
              <a:buFont typeface="Arial" panose="020B0604020202020204" pitchFamily="34" charset="0"/>
              <a:buChar char="•"/>
            </a:pPr>
            <a:r>
              <a:rPr lang="en-CA" sz="2700" dirty="0"/>
              <a:t>free webinar series developed by Ontario’s LBS Regional Networks, Sectors, &amp; the Provincial Support Organizations for Literacy</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2700" dirty="0"/>
              <a:t>supports LBS practitioners with presentations on topics important to them</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2700" dirty="0"/>
              <a:t>5 English language webinars presented for LBS practitioners annually since 2015-2016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2700" b="1" dirty="0"/>
              <a:t>all</a:t>
            </a:r>
            <a:r>
              <a:rPr lang="en-CA" sz="2700" dirty="0"/>
              <a:t> webinar presentations, recording links &amp; transcripts here:  </a:t>
            </a:r>
          </a:p>
          <a:p>
            <a:r>
              <a:rPr lang="en-CA" sz="2700" dirty="0"/>
              <a:t>    </a:t>
            </a:r>
            <a:r>
              <a:rPr lang="en-CA" sz="2700" dirty="0">
                <a:hlinkClick r:id="rId3"/>
              </a:rPr>
              <a:t>https://e-channel.ca/practitioners/lbs-online-community-practice</a:t>
            </a:r>
            <a:r>
              <a:rPr lang="en-CA" sz="2700" dirty="0"/>
              <a:t>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2700" dirty="0"/>
              <a:t>webinar topic ideas welcome at:  </a:t>
            </a:r>
            <a:r>
              <a:rPr lang="en-CA" sz="2700" dirty="0">
                <a:hlinkClick r:id="rId4"/>
              </a:rPr>
              <a:t>e-channel@contactnorth.ca</a:t>
            </a:r>
            <a:r>
              <a:rPr lang="en-CA" sz="2700" dirty="0"/>
              <a:t> </a:t>
            </a:r>
            <a:endParaRPr lang="en-US" sz="2700" dirty="0"/>
          </a:p>
        </p:txBody>
      </p:sp>
    </p:spTree>
    <p:extLst>
      <p:ext uri="{BB962C8B-B14F-4D97-AF65-F5344CB8AC3E}">
        <p14:creationId xmlns:p14="http://schemas.microsoft.com/office/powerpoint/2010/main" val="270090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quick look at the top </a:t>
            </a:r>
            <a:r>
              <a:rPr lang="en-CA" dirty="0" smtClean="0"/>
              <a:t>picks - digital</a:t>
            </a:r>
            <a:endParaRPr lang="en-CA" dirty="0"/>
          </a:p>
        </p:txBody>
      </p:sp>
      <p:sp>
        <p:nvSpPr>
          <p:cNvPr id="3" name="Content Placeholder 2"/>
          <p:cNvSpPr>
            <a:spLocks noGrp="1"/>
          </p:cNvSpPr>
          <p:nvPr>
            <p:ph idx="1"/>
          </p:nvPr>
        </p:nvSpPr>
        <p:spPr>
          <a:xfrm>
            <a:off x="481263" y="1825625"/>
            <a:ext cx="11261557" cy="4351338"/>
          </a:xfrm>
        </p:spPr>
        <p:txBody>
          <a:bodyPr/>
          <a:lstStyle/>
          <a:p>
            <a:pPr marL="457200" lvl="1" indent="-457200">
              <a:spcBef>
                <a:spcPts val="1000"/>
              </a:spcBef>
            </a:pPr>
            <a:r>
              <a:rPr lang="en-CA" sz="2800" dirty="0"/>
              <a:t>Purple math		</a:t>
            </a:r>
            <a:r>
              <a:rPr lang="en-CA" sz="2800" dirty="0">
                <a:hlinkClick r:id="rId2"/>
              </a:rPr>
              <a:t>https://www.purplemath.com/modules/index.htm</a:t>
            </a:r>
            <a:r>
              <a:rPr lang="en-CA" sz="2800" dirty="0"/>
              <a:t>  </a:t>
            </a:r>
            <a:endParaRPr lang="en-CA" sz="2800" dirty="0" smtClean="0"/>
          </a:p>
          <a:p>
            <a:pPr marL="0" lvl="1" indent="0">
              <a:spcBef>
                <a:spcPts val="1000"/>
              </a:spcBef>
              <a:buNone/>
            </a:pPr>
            <a:endParaRPr lang="en-CA" sz="2800" dirty="0"/>
          </a:p>
          <a:p>
            <a:pPr marL="0" lvl="1" indent="0">
              <a:spcBef>
                <a:spcPts val="1000"/>
              </a:spcBef>
              <a:buNone/>
            </a:pPr>
            <a:endParaRPr lang="en-CA" sz="2800" dirty="0"/>
          </a:p>
          <a:p>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365" y="3299156"/>
            <a:ext cx="6986710" cy="213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013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a:xfrm>
            <a:off x="838200" y="1467854"/>
            <a:ext cx="10515600" cy="4981072"/>
          </a:xfrm>
        </p:spPr>
        <p:txBody>
          <a:bodyPr>
            <a:normAutofit/>
          </a:bodyPr>
          <a:lstStyle/>
          <a:p>
            <a:pPr marL="0" indent="0">
              <a:buNone/>
            </a:pPr>
            <a:r>
              <a:rPr lang="en-CA" sz="3200" dirty="0" smtClean="0"/>
              <a:t>Provides </a:t>
            </a:r>
            <a:r>
              <a:rPr lang="en-CA" sz="3200" dirty="0"/>
              <a:t>instruction on math from grade 5 levels and up.  Great for learners approaching level 3 </a:t>
            </a:r>
            <a:r>
              <a:rPr lang="en-CA" sz="3200" dirty="0" smtClean="0"/>
              <a:t>through </a:t>
            </a:r>
            <a:r>
              <a:rPr lang="en-CA" sz="3200" dirty="0"/>
              <a:t>ACE.</a:t>
            </a:r>
          </a:p>
          <a:p>
            <a:pPr marL="0" indent="0">
              <a:buNone/>
            </a:pPr>
            <a:endParaRPr lang="en-CA" sz="3200" dirty="0"/>
          </a:p>
          <a:p>
            <a:pPr marL="0" indent="0">
              <a:buNone/>
            </a:pPr>
            <a:r>
              <a:rPr lang="en-CA" sz="3200" dirty="0" smtClean="0"/>
              <a:t>Purple Math provides math lessons on variety of topics (rounding, place value, fractions, etc.)  </a:t>
            </a:r>
          </a:p>
          <a:p>
            <a:pPr marL="0" indent="0">
              <a:buNone/>
            </a:pPr>
            <a:endParaRPr lang="en-CA" sz="3200" dirty="0"/>
          </a:p>
          <a:p>
            <a:pPr marL="0" indent="0">
              <a:buNone/>
            </a:pPr>
            <a:r>
              <a:rPr lang="en-CA" sz="3200" dirty="0" smtClean="0"/>
              <a:t>The lessons have video instruction, online practice, a quiz and a bonus section.  Great for self directed learners and classroom instruction using an interactive white board.</a:t>
            </a:r>
          </a:p>
          <a:p>
            <a:pPr marL="0" indent="0">
              <a:buNone/>
            </a:pPr>
            <a:endParaRPr lang="en-CA" sz="3200" dirty="0"/>
          </a:p>
        </p:txBody>
      </p:sp>
    </p:spTree>
    <p:extLst>
      <p:ext uri="{BB962C8B-B14F-4D97-AF65-F5344CB8AC3E}">
        <p14:creationId xmlns:p14="http://schemas.microsoft.com/office/powerpoint/2010/main" val="9509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p:txBody>
          <a:bodyPr>
            <a:normAutofit/>
          </a:bodyPr>
          <a:lstStyle/>
          <a:p>
            <a:pPr marL="0" indent="0">
              <a:buNone/>
            </a:pPr>
            <a:endParaRPr lang="en-CA" sz="3200" dirty="0" smtClean="0"/>
          </a:p>
          <a:p>
            <a:pPr marL="0" indent="0">
              <a:buNone/>
            </a:pPr>
            <a:r>
              <a:rPr lang="en-CA" sz="3200" dirty="0" smtClean="0"/>
              <a:t>Links </a:t>
            </a:r>
            <a:r>
              <a:rPr lang="en-CA" sz="3200" dirty="0"/>
              <a:t>on the main page to other free resources including mathhelp.com.</a:t>
            </a:r>
          </a:p>
          <a:p>
            <a:pPr marL="0" indent="0">
              <a:buNone/>
            </a:pPr>
            <a:endParaRPr lang="en-CA" sz="3200" dirty="0" smtClean="0"/>
          </a:p>
          <a:p>
            <a:pPr marL="0" indent="0">
              <a:buNone/>
            </a:pPr>
            <a:r>
              <a:rPr lang="en-CA" sz="3200" dirty="0" smtClean="0"/>
              <a:t>Great for ACE core math and ACE technology math.</a:t>
            </a:r>
          </a:p>
        </p:txBody>
      </p:sp>
    </p:spTree>
    <p:extLst>
      <p:ext uri="{BB962C8B-B14F-4D97-AF65-F5344CB8AC3E}">
        <p14:creationId xmlns:p14="http://schemas.microsoft.com/office/powerpoint/2010/main" val="669079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quick look at the top </a:t>
            </a:r>
            <a:r>
              <a:rPr lang="en-CA" dirty="0" smtClean="0"/>
              <a:t>picks - digital</a:t>
            </a:r>
            <a:endParaRPr lang="en-CA" dirty="0"/>
          </a:p>
        </p:txBody>
      </p:sp>
      <p:sp>
        <p:nvSpPr>
          <p:cNvPr id="3" name="Content Placeholder 2"/>
          <p:cNvSpPr>
            <a:spLocks noGrp="1"/>
          </p:cNvSpPr>
          <p:nvPr>
            <p:ph idx="1"/>
          </p:nvPr>
        </p:nvSpPr>
        <p:spPr/>
        <p:txBody>
          <a:bodyPr/>
          <a:lstStyle/>
          <a:p>
            <a:pPr marL="457200" lvl="1" indent="-457200">
              <a:spcBef>
                <a:spcPts val="1000"/>
              </a:spcBef>
            </a:pPr>
            <a:r>
              <a:rPr lang="en-CA" sz="2800" dirty="0"/>
              <a:t>GCF </a:t>
            </a:r>
            <a:r>
              <a:rPr lang="en-CA" sz="2800" dirty="0" err="1"/>
              <a:t>Learnfree</a:t>
            </a:r>
            <a:r>
              <a:rPr lang="en-CA" sz="2800" dirty="0"/>
              <a:t>		</a:t>
            </a:r>
            <a:r>
              <a:rPr lang="en-CA" sz="2800" dirty="0">
                <a:hlinkClick r:id="rId3"/>
              </a:rPr>
              <a:t>https://edu.gcfglobal.org/en/topics/math/</a:t>
            </a:r>
            <a:r>
              <a:rPr lang="en-CA" sz="2800" dirty="0"/>
              <a:t> </a:t>
            </a:r>
            <a:endParaRPr lang="en-CA" sz="2800" dirty="0" smtClean="0"/>
          </a:p>
          <a:p>
            <a:pPr marL="0" lvl="1" indent="0">
              <a:spcBef>
                <a:spcPts val="1000"/>
              </a:spcBef>
              <a:buNone/>
            </a:pPr>
            <a:endParaRPr lang="en-CA" sz="2800" dirty="0"/>
          </a:p>
          <a:p>
            <a:pPr marL="0" lvl="1" indent="0">
              <a:spcBef>
                <a:spcPts val="1000"/>
              </a:spcBef>
              <a:buNone/>
            </a:pPr>
            <a:endParaRPr lang="en-CA" sz="2800" dirty="0"/>
          </a:p>
          <a:p>
            <a:endParaRPr lang="en-CA"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36970"/>
            <a:ext cx="5721268" cy="346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421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practitioners said</a:t>
            </a:r>
            <a:endParaRPr lang="en-CA" dirty="0"/>
          </a:p>
        </p:txBody>
      </p:sp>
      <p:sp>
        <p:nvSpPr>
          <p:cNvPr id="3" name="Content Placeholder 2"/>
          <p:cNvSpPr>
            <a:spLocks noGrp="1"/>
          </p:cNvSpPr>
          <p:nvPr>
            <p:ph idx="1"/>
          </p:nvPr>
        </p:nvSpPr>
        <p:spPr/>
        <p:txBody>
          <a:bodyPr>
            <a:normAutofit/>
          </a:bodyPr>
          <a:lstStyle/>
          <a:p>
            <a:pPr marL="0" indent="0">
              <a:buNone/>
            </a:pPr>
            <a:r>
              <a:rPr lang="en-CA" sz="3200" dirty="0" smtClean="0"/>
              <a:t>This website is great for all learners, all goal pathways.</a:t>
            </a:r>
          </a:p>
          <a:p>
            <a:pPr marL="0" indent="0">
              <a:buNone/>
            </a:pPr>
            <a:endParaRPr lang="en-CA" sz="3200" dirty="0"/>
          </a:p>
          <a:p>
            <a:pPr marL="0" indent="0">
              <a:buNone/>
            </a:pPr>
            <a:r>
              <a:rPr lang="en-US" sz="3200" dirty="0"/>
              <a:t>No signup is required, however, sign up for a learner account is easy.  It can be used to track their </a:t>
            </a:r>
            <a:r>
              <a:rPr lang="en-US" sz="3200" dirty="0" smtClean="0"/>
              <a:t>progress.  Progress is </a:t>
            </a:r>
            <a:r>
              <a:rPr lang="en-US" sz="3200" dirty="0"/>
              <a:t>tracked by completion of unit quizzes</a:t>
            </a:r>
            <a:r>
              <a:rPr lang="en-US" sz="3200" dirty="0" smtClean="0"/>
              <a:t>.</a:t>
            </a:r>
          </a:p>
          <a:p>
            <a:pPr marL="0" indent="0">
              <a:buNone/>
            </a:pPr>
            <a:endParaRPr lang="en-US" sz="3200" dirty="0"/>
          </a:p>
          <a:p>
            <a:pPr marL="0" indent="0">
              <a:buNone/>
            </a:pPr>
            <a:r>
              <a:rPr lang="en-US" sz="3200" dirty="0"/>
              <a:t>The program is completely </a:t>
            </a:r>
            <a:r>
              <a:rPr lang="en-US" sz="3200" dirty="0" smtClean="0"/>
              <a:t>free and is ideal for adults.</a:t>
            </a:r>
            <a:endParaRPr lang="en-US" sz="3200" dirty="0"/>
          </a:p>
          <a:p>
            <a:pPr marL="0" indent="0">
              <a:buNone/>
            </a:pPr>
            <a:endParaRPr lang="en-CA" sz="3200" dirty="0"/>
          </a:p>
        </p:txBody>
      </p:sp>
    </p:spTree>
    <p:extLst>
      <p:ext uri="{BB962C8B-B14F-4D97-AF65-F5344CB8AC3E}">
        <p14:creationId xmlns:p14="http://schemas.microsoft.com/office/powerpoint/2010/main" val="765757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quick look at the top </a:t>
            </a:r>
            <a:r>
              <a:rPr lang="en-CA" dirty="0" smtClean="0"/>
              <a:t>picks</a:t>
            </a:r>
            <a:endParaRPr lang="en-CA" dirty="0"/>
          </a:p>
        </p:txBody>
      </p:sp>
      <p:sp>
        <p:nvSpPr>
          <p:cNvPr id="3" name="Content Placeholder 2"/>
          <p:cNvSpPr>
            <a:spLocks noGrp="1"/>
          </p:cNvSpPr>
          <p:nvPr>
            <p:ph idx="1"/>
          </p:nvPr>
        </p:nvSpPr>
        <p:spPr/>
        <p:txBody>
          <a:bodyPr/>
          <a:lstStyle/>
          <a:p>
            <a:pPr marL="0" lvl="1" indent="0">
              <a:spcBef>
                <a:spcPts val="1000"/>
              </a:spcBef>
              <a:buNone/>
            </a:pPr>
            <a:r>
              <a:rPr lang="en-CA" sz="2800" dirty="0" smtClean="0"/>
              <a:t>NWT </a:t>
            </a:r>
            <a:r>
              <a:rPr lang="en-CA" sz="2800" dirty="0"/>
              <a:t>Literacy Council website has several online resources in PDF format that can be accessed from the Resources tab and downloaded for free</a:t>
            </a:r>
            <a:r>
              <a:rPr lang="en-CA" sz="2800" dirty="0" smtClean="0"/>
              <a:t>. </a:t>
            </a:r>
            <a:endParaRPr lang="en-CA" sz="2800" dirty="0" smtClean="0">
              <a:hlinkClick r:id="rId3"/>
            </a:endParaRPr>
          </a:p>
          <a:p>
            <a:pPr marL="0" lvl="1" indent="0">
              <a:spcBef>
                <a:spcPts val="1000"/>
              </a:spcBef>
              <a:buNone/>
            </a:pPr>
            <a:r>
              <a:rPr lang="en-CA" sz="2800" dirty="0" smtClean="0">
                <a:hlinkClick r:id="rId3"/>
              </a:rPr>
              <a:t>https</a:t>
            </a:r>
            <a:r>
              <a:rPr lang="en-CA" sz="2800" dirty="0">
                <a:hlinkClick r:id="rId3"/>
              </a:rPr>
              <a:t>://www.nwtliteracy.ca/index.php/resources/</a:t>
            </a:r>
            <a:r>
              <a:rPr lang="en-CA" sz="2800" dirty="0"/>
              <a:t> </a:t>
            </a:r>
          </a:p>
          <a:p>
            <a:pPr marL="0" indent="0">
              <a:buNone/>
            </a:pPr>
            <a:endParaRPr lang="en-CA" dirty="0" smtClean="0"/>
          </a:p>
          <a:p>
            <a:pPr marL="0" indent="0">
              <a:buNone/>
            </a:pPr>
            <a:endParaRPr lang="en-CA" dirty="0"/>
          </a:p>
          <a:p>
            <a:pPr marL="0" indent="0">
              <a:buNone/>
            </a:pPr>
            <a:endParaRPr lang="en-CA"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547" y="3886037"/>
            <a:ext cx="3922295" cy="236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northwest territories liter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northwest territories literac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773665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0222"/>
          </a:xfrm>
        </p:spPr>
        <p:txBody>
          <a:bodyPr/>
          <a:lstStyle/>
          <a:p>
            <a:r>
              <a:rPr lang="en-CA" dirty="0" smtClean="0"/>
              <a:t>What practitioners said</a:t>
            </a:r>
            <a:endParaRPr lang="en-CA" dirty="0"/>
          </a:p>
        </p:txBody>
      </p:sp>
      <p:sp>
        <p:nvSpPr>
          <p:cNvPr id="3" name="Content Placeholder 2"/>
          <p:cNvSpPr>
            <a:spLocks noGrp="1"/>
          </p:cNvSpPr>
          <p:nvPr>
            <p:ph idx="1"/>
          </p:nvPr>
        </p:nvSpPr>
        <p:spPr>
          <a:xfrm>
            <a:off x="385011" y="1130968"/>
            <a:ext cx="11357809" cy="5390148"/>
          </a:xfrm>
        </p:spPr>
        <p:txBody>
          <a:bodyPr>
            <a:noAutofit/>
          </a:bodyPr>
          <a:lstStyle/>
          <a:p>
            <a:pPr marL="0" indent="0">
              <a:buNone/>
            </a:pPr>
            <a:r>
              <a:rPr lang="en-CA" sz="3200" dirty="0" smtClean="0"/>
              <a:t>Their “Everyday Math” series is great, and there are two math units in the Northern Edge Study Guides: Consumer Math and Money Issues.</a:t>
            </a:r>
          </a:p>
          <a:p>
            <a:pPr marL="0" indent="0">
              <a:buNone/>
            </a:pPr>
            <a:endParaRPr lang="en-CA" sz="3200" dirty="0"/>
          </a:p>
          <a:p>
            <a:pPr marL="0" indent="0">
              <a:buNone/>
            </a:pPr>
            <a:r>
              <a:rPr lang="en-CA" sz="3200" dirty="0" smtClean="0"/>
              <a:t>You can download a PDF of the workbook from the website.  I use several of the work sheets in a Manage Money levelled binder that I created with resources from several sources. </a:t>
            </a:r>
            <a:endParaRPr lang="en-CA" sz="3200" dirty="0"/>
          </a:p>
          <a:p>
            <a:pPr marL="0" indent="0">
              <a:buNone/>
            </a:pPr>
            <a:endParaRPr lang="en-CA" sz="3200" dirty="0" smtClean="0"/>
          </a:p>
          <a:p>
            <a:pPr marL="0" indent="0">
              <a:buNone/>
            </a:pPr>
            <a:r>
              <a:rPr lang="en-CA" sz="3200" dirty="0" smtClean="0"/>
              <a:t>Money Math is a downloadable PDR resource from the NWT Literacy Council website…there are many others, can be saved.</a:t>
            </a:r>
            <a:endParaRPr lang="en-CA" sz="3200" dirty="0"/>
          </a:p>
        </p:txBody>
      </p:sp>
    </p:spTree>
    <p:extLst>
      <p:ext uri="{BB962C8B-B14F-4D97-AF65-F5344CB8AC3E}">
        <p14:creationId xmlns:p14="http://schemas.microsoft.com/office/powerpoint/2010/main" val="1333113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poll</a:t>
            </a:r>
            <a:endParaRPr lang="en-CA" dirty="0"/>
          </a:p>
        </p:txBody>
      </p:sp>
      <p:sp>
        <p:nvSpPr>
          <p:cNvPr id="3" name="Content Placeholder 2"/>
          <p:cNvSpPr>
            <a:spLocks noGrp="1"/>
          </p:cNvSpPr>
          <p:nvPr>
            <p:ph idx="1"/>
          </p:nvPr>
        </p:nvSpPr>
        <p:spPr/>
        <p:txBody>
          <a:bodyPr/>
          <a:lstStyle/>
          <a:p>
            <a:r>
              <a:rPr lang="en-CA" dirty="0" smtClean="0"/>
              <a:t>When you are working with students on math, do you use digital (online) resources or paper resources?</a:t>
            </a:r>
          </a:p>
          <a:p>
            <a:pPr marL="0" indent="0">
              <a:buNone/>
            </a:pPr>
            <a:endParaRPr lang="en-CA" dirty="0" smtClean="0"/>
          </a:p>
          <a:p>
            <a:r>
              <a:rPr lang="en-CA" dirty="0" smtClean="0"/>
              <a:t>100% paper</a:t>
            </a:r>
            <a:endParaRPr lang="en-CA" dirty="0"/>
          </a:p>
          <a:p>
            <a:r>
              <a:rPr lang="en-CA" dirty="0" smtClean="0"/>
              <a:t>25% digital, 75% paper</a:t>
            </a:r>
          </a:p>
          <a:p>
            <a:r>
              <a:rPr lang="en-CA" dirty="0" smtClean="0"/>
              <a:t>50% digital, 50% paper</a:t>
            </a:r>
          </a:p>
          <a:p>
            <a:r>
              <a:rPr lang="en-CA" dirty="0" smtClean="0"/>
              <a:t>75% digital, 25% paper</a:t>
            </a:r>
          </a:p>
          <a:p>
            <a:r>
              <a:rPr lang="en-CA" dirty="0" smtClean="0"/>
              <a:t>100% digital</a:t>
            </a:r>
            <a:endParaRPr lang="en-CA" dirty="0"/>
          </a:p>
        </p:txBody>
      </p:sp>
    </p:spTree>
    <p:extLst>
      <p:ext uri="{BB962C8B-B14F-4D97-AF65-F5344CB8AC3E}">
        <p14:creationId xmlns:p14="http://schemas.microsoft.com/office/powerpoint/2010/main" val="3316330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quick look at the top picks - paper</a:t>
            </a:r>
            <a:endParaRPr lang="en-CA" dirty="0"/>
          </a:p>
        </p:txBody>
      </p:sp>
      <p:sp>
        <p:nvSpPr>
          <p:cNvPr id="3" name="Content Placeholder 2"/>
          <p:cNvSpPr>
            <a:spLocks noGrp="1"/>
          </p:cNvSpPr>
          <p:nvPr>
            <p:ph idx="1"/>
          </p:nvPr>
        </p:nvSpPr>
        <p:spPr>
          <a:xfrm>
            <a:off x="409074" y="1515979"/>
            <a:ext cx="11357810" cy="4660984"/>
          </a:xfrm>
        </p:spPr>
        <p:txBody>
          <a:bodyPr/>
          <a:lstStyle/>
          <a:p>
            <a:r>
              <a:rPr lang="en-CA" dirty="0" smtClean="0"/>
              <a:t>Breakthrough to math series</a:t>
            </a:r>
          </a:p>
          <a:p>
            <a:pPr marL="0" indent="0">
              <a:buNone/>
            </a:pPr>
            <a:r>
              <a:rPr lang="en-CA" dirty="0" smtClean="0">
                <a:hlinkClick r:id="rId2"/>
              </a:rPr>
              <a:t>https</a:t>
            </a:r>
            <a:r>
              <a:rPr lang="en-CA" dirty="0">
                <a:hlinkClick r:id="rId2"/>
              </a:rPr>
              <a:t>://www.grassrootsbooks.net/ca/numeracy/breakthrough-to-math/</a:t>
            </a:r>
            <a:r>
              <a:rPr lang="en-CA" dirty="0"/>
              <a:t> </a:t>
            </a:r>
          </a:p>
          <a:p>
            <a:endParaRPr lang="en-CA" dirty="0" smtClean="0"/>
          </a:p>
          <a:p>
            <a:pPr marL="0" indent="0">
              <a:buNone/>
            </a:pPr>
            <a:endParaRPr lang="en-CA"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253" y="2690978"/>
            <a:ext cx="2743200" cy="383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54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participants said</a:t>
            </a:r>
            <a:endParaRPr lang="en-CA" dirty="0"/>
          </a:p>
        </p:txBody>
      </p:sp>
      <p:sp>
        <p:nvSpPr>
          <p:cNvPr id="3" name="Content Placeholder 2"/>
          <p:cNvSpPr>
            <a:spLocks noGrp="1"/>
          </p:cNvSpPr>
          <p:nvPr>
            <p:ph idx="1"/>
          </p:nvPr>
        </p:nvSpPr>
        <p:spPr/>
        <p:txBody>
          <a:bodyPr>
            <a:noAutofit/>
          </a:bodyPr>
          <a:lstStyle/>
          <a:p>
            <a:pPr marL="0" indent="0">
              <a:buNone/>
            </a:pPr>
            <a:r>
              <a:rPr lang="en-CA" sz="3200" dirty="0" smtClean="0"/>
              <a:t>This resources if good for all learners, all goal paths.</a:t>
            </a:r>
          </a:p>
          <a:p>
            <a:pPr marL="0" indent="0">
              <a:buNone/>
            </a:pPr>
            <a:endParaRPr lang="en-US" sz="3200" dirty="0" smtClean="0"/>
          </a:p>
          <a:p>
            <a:pPr marL="0" indent="0">
              <a:buNone/>
            </a:pPr>
            <a:r>
              <a:rPr lang="en-US" sz="3200" dirty="0" smtClean="0"/>
              <a:t>Literate </a:t>
            </a:r>
            <a:r>
              <a:rPr lang="en-US" sz="3200" dirty="0"/>
              <a:t>learners struggling with </a:t>
            </a:r>
            <a:r>
              <a:rPr lang="en-US" sz="3200" dirty="0" smtClean="0"/>
              <a:t>math.</a:t>
            </a:r>
          </a:p>
          <a:p>
            <a:pPr marL="0" indent="0">
              <a:buNone/>
            </a:pPr>
            <a:endParaRPr lang="en-US" sz="3200" dirty="0"/>
          </a:p>
          <a:p>
            <a:pPr marL="0" indent="0">
              <a:buNone/>
            </a:pPr>
            <a:r>
              <a:rPr lang="en-US" sz="3200" dirty="0" smtClean="0"/>
              <a:t>These </a:t>
            </a:r>
            <a:r>
              <a:rPr lang="en-US" sz="3200" dirty="0"/>
              <a:t>are excellent step-by-step instructional booklets that show and explain how to solve math problems. The Level 3 booklets seem to go through things too quickly, so I rely on them more as supplemental resources</a:t>
            </a:r>
            <a:r>
              <a:rPr lang="en-US" sz="3200" dirty="0" smtClean="0"/>
              <a:t>.</a:t>
            </a:r>
          </a:p>
        </p:txBody>
      </p:sp>
    </p:spTree>
    <p:extLst>
      <p:ext uri="{BB962C8B-B14F-4D97-AF65-F5344CB8AC3E}">
        <p14:creationId xmlns:p14="http://schemas.microsoft.com/office/powerpoint/2010/main" val="83268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Hello</a:t>
            </a:r>
            <a:endParaRPr lang="en-CA" dirty="0"/>
          </a:p>
        </p:txBody>
      </p:sp>
      <p:sp>
        <p:nvSpPr>
          <p:cNvPr id="3" name="Content Placeholder 2"/>
          <p:cNvSpPr>
            <a:spLocks noGrp="1"/>
          </p:cNvSpPr>
          <p:nvPr>
            <p:ph idx="1"/>
          </p:nvPr>
        </p:nvSpPr>
        <p:spPr/>
        <p:txBody>
          <a:bodyPr/>
          <a:lstStyle/>
          <a:p>
            <a:r>
              <a:rPr lang="en-CA" dirty="0" smtClean="0"/>
              <a:t>My name is Gay Douglas</a:t>
            </a:r>
          </a:p>
          <a:p>
            <a:pPr marL="0" indent="0">
              <a:buNone/>
            </a:pPr>
            <a:r>
              <a:rPr lang="en-CA" dirty="0" smtClean="0"/>
              <a:t>   Co-Executive Director</a:t>
            </a:r>
          </a:p>
          <a:p>
            <a:pPr marL="0" indent="0">
              <a:buNone/>
            </a:pPr>
            <a:r>
              <a:rPr lang="en-CA" dirty="0" smtClean="0"/>
              <a:t>   Literacy Link Niagara</a:t>
            </a:r>
          </a:p>
          <a:p>
            <a:pPr marL="0" indent="0">
              <a:buNone/>
            </a:pPr>
            <a:endParaRPr lang="en-CA" dirty="0"/>
          </a:p>
          <a:p>
            <a:r>
              <a:rPr lang="en-CA" dirty="0" smtClean="0"/>
              <a:t>Many thanks to Jacky </a:t>
            </a:r>
          </a:p>
          <a:p>
            <a:pPr marL="0" indent="0">
              <a:buNone/>
            </a:pPr>
            <a:r>
              <a:rPr lang="en-CA" dirty="0" smtClean="0"/>
              <a:t>   </a:t>
            </a:r>
            <a:r>
              <a:rPr lang="en-CA" dirty="0" err="1" smtClean="0"/>
              <a:t>Catterick</a:t>
            </a:r>
            <a:r>
              <a:rPr lang="en-CA" dirty="0" smtClean="0"/>
              <a:t> - former CFL Chair</a:t>
            </a:r>
          </a:p>
          <a:p>
            <a:pPr marL="0" indent="0">
              <a:buNone/>
            </a:pPr>
            <a:r>
              <a:rPr lang="en-CA" dirty="0"/>
              <a:t> </a:t>
            </a:r>
            <a:r>
              <a:rPr lang="en-CA" dirty="0" smtClean="0"/>
              <a:t>  &amp; Instructor, DSBN</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4699" y="1687876"/>
            <a:ext cx="4102268" cy="402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740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participants said</a:t>
            </a:r>
            <a:endParaRPr lang="en-CA" dirty="0"/>
          </a:p>
        </p:txBody>
      </p:sp>
      <p:sp>
        <p:nvSpPr>
          <p:cNvPr id="3" name="Content Placeholder 2"/>
          <p:cNvSpPr>
            <a:spLocks noGrp="1"/>
          </p:cNvSpPr>
          <p:nvPr>
            <p:ph idx="1"/>
          </p:nvPr>
        </p:nvSpPr>
        <p:spPr/>
        <p:txBody>
          <a:bodyPr>
            <a:noAutofit/>
          </a:bodyPr>
          <a:lstStyle/>
          <a:p>
            <a:pPr marL="0" indent="0">
              <a:buNone/>
            </a:pPr>
            <a:r>
              <a:rPr lang="en-US" sz="3200" dirty="0" smtClean="0"/>
              <a:t>Skills-based</a:t>
            </a:r>
            <a:r>
              <a:rPr lang="en-US" sz="3200" dirty="0"/>
              <a:t>, each level (4) has 6 books + workbook and teacher's guide. </a:t>
            </a:r>
            <a:endParaRPr lang="en-US" sz="3200" dirty="0" smtClean="0"/>
          </a:p>
          <a:p>
            <a:pPr marL="0" indent="0">
              <a:buNone/>
            </a:pPr>
            <a:endParaRPr lang="en-US" sz="3200" dirty="0"/>
          </a:p>
          <a:p>
            <a:pPr marL="0" indent="0">
              <a:buNone/>
            </a:pPr>
            <a:r>
              <a:rPr lang="en-US" sz="3200" dirty="0" smtClean="0"/>
              <a:t>Placements </a:t>
            </a:r>
            <a:r>
              <a:rPr lang="en-US" sz="3200" dirty="0"/>
              <a:t>at beginning of each book ensure learner will work on only what is needed</a:t>
            </a:r>
            <a:r>
              <a:rPr lang="en-US" sz="3200" dirty="0" smtClean="0"/>
              <a:t>.</a:t>
            </a:r>
          </a:p>
          <a:p>
            <a:pPr marL="0" indent="0">
              <a:buNone/>
            </a:pPr>
            <a:endParaRPr lang="en-US" sz="3200" dirty="0"/>
          </a:p>
          <a:p>
            <a:pPr marL="0" indent="0">
              <a:buNone/>
            </a:pPr>
            <a:r>
              <a:rPr lang="en-US" sz="3200" dirty="0" smtClean="0"/>
              <a:t>This resource is a great tool that shows the learner how to complete a math problem step by step, in a real world context.</a:t>
            </a:r>
            <a:endParaRPr lang="en-CA" sz="3200" dirty="0"/>
          </a:p>
        </p:txBody>
      </p:sp>
    </p:spTree>
    <p:extLst>
      <p:ext uri="{BB962C8B-B14F-4D97-AF65-F5344CB8AC3E}">
        <p14:creationId xmlns:p14="http://schemas.microsoft.com/office/powerpoint/2010/main" val="220456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quick look at the top picks - paper</a:t>
            </a:r>
            <a:endParaRPr lang="en-CA" dirty="0"/>
          </a:p>
        </p:txBody>
      </p:sp>
      <p:sp>
        <p:nvSpPr>
          <p:cNvPr id="3" name="Content Placeholder 2"/>
          <p:cNvSpPr>
            <a:spLocks noGrp="1"/>
          </p:cNvSpPr>
          <p:nvPr>
            <p:ph idx="1"/>
          </p:nvPr>
        </p:nvSpPr>
        <p:spPr>
          <a:xfrm>
            <a:off x="838200" y="1515979"/>
            <a:ext cx="10515600" cy="4660984"/>
          </a:xfrm>
        </p:spPr>
        <p:txBody>
          <a:bodyPr/>
          <a:lstStyle/>
          <a:p>
            <a:r>
              <a:rPr lang="en-CA" dirty="0" smtClean="0"/>
              <a:t>Numeracy in action</a:t>
            </a:r>
          </a:p>
          <a:p>
            <a:pPr marL="0" indent="0">
              <a:buNone/>
            </a:pPr>
            <a:r>
              <a:rPr lang="en-CA" dirty="0">
                <a:hlinkClick r:id="rId2"/>
              </a:rPr>
              <a:t>http://www.communityliteracyofontario.ca/numeracy-in-action/</a:t>
            </a:r>
            <a:endParaRPr lang="en-CA" dirty="0"/>
          </a:p>
          <a:p>
            <a:endParaRPr lang="en-CA" dirty="0" smtClean="0"/>
          </a:p>
          <a:p>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748" y="2721277"/>
            <a:ext cx="2876300" cy="390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178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participants said</a:t>
            </a:r>
            <a:endParaRPr lang="en-CA" dirty="0"/>
          </a:p>
        </p:txBody>
      </p:sp>
      <p:sp>
        <p:nvSpPr>
          <p:cNvPr id="3" name="Content Placeholder 2"/>
          <p:cNvSpPr>
            <a:spLocks noGrp="1"/>
          </p:cNvSpPr>
          <p:nvPr>
            <p:ph idx="1"/>
          </p:nvPr>
        </p:nvSpPr>
        <p:spPr/>
        <p:txBody>
          <a:bodyPr/>
          <a:lstStyle/>
          <a:p>
            <a:pPr marL="0" indent="0">
              <a:buNone/>
            </a:pPr>
            <a:r>
              <a:rPr lang="en-US" sz="3200" dirty="0" smtClean="0"/>
              <a:t>This resource is good for all </a:t>
            </a:r>
            <a:r>
              <a:rPr lang="en-US" sz="3200" dirty="0"/>
              <a:t>levels of </a:t>
            </a:r>
            <a:r>
              <a:rPr lang="en-US" sz="3200" dirty="0" smtClean="0"/>
              <a:t>learners.</a:t>
            </a:r>
          </a:p>
          <a:p>
            <a:pPr marL="0" indent="0">
              <a:buNone/>
            </a:pPr>
            <a:endParaRPr lang="en-US" sz="3200" dirty="0"/>
          </a:p>
          <a:p>
            <a:pPr marL="0" indent="0">
              <a:buNone/>
            </a:pPr>
            <a:r>
              <a:rPr lang="en-US" sz="3200" dirty="0" smtClean="0"/>
              <a:t>Perfect for math </a:t>
            </a:r>
            <a:r>
              <a:rPr lang="en-US" sz="3200" dirty="0"/>
              <a:t>learners in all goal </a:t>
            </a:r>
            <a:r>
              <a:rPr lang="en-US" sz="3200" dirty="0" smtClean="0"/>
              <a:t>paths.</a:t>
            </a:r>
          </a:p>
          <a:p>
            <a:pPr marL="0" indent="0">
              <a:buNone/>
            </a:pPr>
            <a:endParaRPr lang="en-US" sz="3200" dirty="0"/>
          </a:p>
          <a:p>
            <a:pPr marL="0" indent="0">
              <a:buNone/>
            </a:pPr>
            <a:r>
              <a:rPr lang="en-US" sz="3200" dirty="0" smtClean="0"/>
              <a:t>Easy to download and print out as needed.</a:t>
            </a:r>
          </a:p>
          <a:p>
            <a:endParaRPr lang="en-CA" dirty="0"/>
          </a:p>
        </p:txBody>
      </p:sp>
    </p:spTree>
    <p:extLst>
      <p:ext uri="{BB962C8B-B14F-4D97-AF65-F5344CB8AC3E}">
        <p14:creationId xmlns:p14="http://schemas.microsoft.com/office/powerpoint/2010/main" val="1460520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quick look at the top picks - paper</a:t>
            </a:r>
            <a:endParaRPr lang="en-CA" dirty="0"/>
          </a:p>
        </p:txBody>
      </p:sp>
      <p:sp>
        <p:nvSpPr>
          <p:cNvPr id="3" name="Content Placeholder 2"/>
          <p:cNvSpPr>
            <a:spLocks noGrp="1"/>
          </p:cNvSpPr>
          <p:nvPr>
            <p:ph idx="1"/>
          </p:nvPr>
        </p:nvSpPr>
        <p:spPr/>
        <p:txBody>
          <a:bodyPr/>
          <a:lstStyle/>
          <a:p>
            <a:r>
              <a:rPr lang="en-CA" dirty="0" smtClean="0"/>
              <a:t>Jump math		</a:t>
            </a:r>
            <a:r>
              <a:rPr lang="en-CA" dirty="0" smtClean="0">
                <a:hlinkClick r:id="rId2"/>
              </a:rPr>
              <a:t>https</a:t>
            </a:r>
            <a:r>
              <a:rPr lang="en-CA" dirty="0">
                <a:hlinkClick r:id="rId2"/>
              </a:rPr>
              <a:t>://jumpmath.org/</a:t>
            </a:r>
            <a:r>
              <a:rPr lang="en-CA" dirty="0"/>
              <a:t> </a:t>
            </a:r>
            <a:endParaRPr lang="en-CA" dirty="0" smtClean="0"/>
          </a:p>
          <a:p>
            <a:endParaRPr lang="en-CA" dirty="0"/>
          </a:p>
          <a:p>
            <a:endParaRPr lang="en-CA" dirty="0"/>
          </a:p>
          <a:p>
            <a:endParaRPr lang="en-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26" y="2646946"/>
            <a:ext cx="2979661" cy="390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585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3970"/>
          </a:xfrm>
        </p:spPr>
        <p:txBody>
          <a:bodyPr/>
          <a:lstStyle/>
          <a:p>
            <a:r>
              <a:rPr lang="en-CA" dirty="0" smtClean="0"/>
              <a:t>What participants said</a:t>
            </a:r>
            <a:endParaRPr lang="en-CA" dirty="0"/>
          </a:p>
        </p:txBody>
      </p:sp>
      <p:sp>
        <p:nvSpPr>
          <p:cNvPr id="3" name="Content Placeholder 2"/>
          <p:cNvSpPr>
            <a:spLocks noGrp="1"/>
          </p:cNvSpPr>
          <p:nvPr>
            <p:ph idx="1"/>
          </p:nvPr>
        </p:nvSpPr>
        <p:spPr>
          <a:xfrm>
            <a:off x="288757" y="1323474"/>
            <a:ext cx="11670631" cy="4853489"/>
          </a:xfrm>
        </p:spPr>
        <p:txBody>
          <a:bodyPr>
            <a:noAutofit/>
          </a:bodyPr>
          <a:lstStyle/>
          <a:p>
            <a:pPr marL="0" indent="0">
              <a:buNone/>
            </a:pPr>
            <a:r>
              <a:rPr lang="en-US" sz="3200" dirty="0"/>
              <a:t>Good for groups or learners working on similar skills</a:t>
            </a:r>
            <a:r>
              <a:rPr lang="en-US" sz="3200" dirty="0" smtClean="0"/>
              <a:t>.</a:t>
            </a:r>
          </a:p>
          <a:p>
            <a:pPr marL="0" indent="0">
              <a:buNone/>
            </a:pPr>
            <a:endParaRPr lang="en-US" sz="3200" dirty="0"/>
          </a:p>
          <a:p>
            <a:pPr marL="0" indent="0">
              <a:buNone/>
            </a:pPr>
            <a:r>
              <a:rPr lang="en-US" sz="3200" dirty="0"/>
              <a:t>A system of teaching foundational numeracy skills – collated with Ontario curriculum.  JUMP math provides lots of practitioner PD in order to use the resource to its fullest </a:t>
            </a:r>
            <a:r>
              <a:rPr lang="en-US" sz="3200" dirty="0" smtClean="0"/>
              <a:t>potential.  Though </a:t>
            </a:r>
            <a:r>
              <a:rPr lang="en-US" sz="3200" dirty="0"/>
              <a:t>these books are designed for children, many of the exercises are useful for </a:t>
            </a:r>
            <a:r>
              <a:rPr lang="en-US" sz="3200" dirty="0" smtClean="0"/>
              <a:t>adults -   great </a:t>
            </a:r>
            <a:r>
              <a:rPr lang="en-US" sz="3200" dirty="0"/>
              <a:t>for connecting visual representations </a:t>
            </a:r>
            <a:r>
              <a:rPr lang="en-US" sz="3200" dirty="0" smtClean="0"/>
              <a:t>of </a:t>
            </a:r>
            <a:r>
              <a:rPr lang="en-US" sz="3200" dirty="0"/>
              <a:t>numbers with base-ten blocks, written math and spoken language.  They also encourage connections between visual, auditory and kinesthetic learning. </a:t>
            </a:r>
            <a:endParaRPr lang="en-CA" sz="3200" dirty="0"/>
          </a:p>
        </p:txBody>
      </p:sp>
    </p:spTree>
    <p:extLst>
      <p:ext uri="{BB962C8B-B14F-4D97-AF65-F5344CB8AC3E}">
        <p14:creationId xmlns:p14="http://schemas.microsoft.com/office/powerpoint/2010/main" val="1529805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quick look at the top picks = paper</a:t>
            </a:r>
            <a:endParaRPr lang="en-CA" dirty="0"/>
          </a:p>
        </p:txBody>
      </p:sp>
      <p:sp>
        <p:nvSpPr>
          <p:cNvPr id="3" name="Content Placeholder 2"/>
          <p:cNvSpPr>
            <a:spLocks noGrp="1"/>
          </p:cNvSpPr>
          <p:nvPr>
            <p:ph idx="1"/>
          </p:nvPr>
        </p:nvSpPr>
        <p:spPr/>
        <p:txBody>
          <a:bodyPr/>
          <a:lstStyle/>
          <a:p>
            <a:r>
              <a:rPr lang="en-CA" dirty="0" err="1" smtClean="0"/>
              <a:t>Workwrite</a:t>
            </a:r>
            <a:r>
              <a:rPr lang="en-CA" dirty="0" smtClean="0"/>
              <a:t> series</a:t>
            </a:r>
          </a:p>
          <a:p>
            <a:pPr marL="0" indent="0">
              <a:buNone/>
            </a:pPr>
            <a:r>
              <a:rPr lang="en-CA" dirty="0" smtClean="0">
                <a:hlinkClick r:id="rId2"/>
              </a:rPr>
              <a:t>http</a:t>
            </a:r>
            <a:r>
              <a:rPr lang="en-CA" dirty="0">
                <a:hlinkClick r:id="rId2"/>
              </a:rPr>
              <a:t>://ptpcompass.ca/the-camera-system/the-workwrite-series</a:t>
            </a:r>
            <a:r>
              <a:rPr lang="en-CA" dirty="0" smtClean="0">
                <a:hlinkClick r:id="rId2"/>
              </a:rPr>
              <a:t>/</a:t>
            </a:r>
            <a:endParaRPr lang="en-CA" dirty="0" smtClean="0"/>
          </a:p>
          <a:p>
            <a:pPr marL="0" indent="0">
              <a:buNone/>
            </a:pPr>
            <a:endParaRPr lang="en-CA" dirty="0" smtClean="0"/>
          </a:p>
          <a:p>
            <a:endParaRPr lang="en-CA"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126" y="2920333"/>
            <a:ext cx="2727158" cy="373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005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participants said</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sz="3500" dirty="0" smtClean="0"/>
              <a:t>Works for Level  </a:t>
            </a:r>
            <a:r>
              <a:rPr lang="en-US" sz="3500" dirty="0"/>
              <a:t>1, 2 and </a:t>
            </a:r>
            <a:r>
              <a:rPr lang="en-US" sz="3500" dirty="0" smtClean="0"/>
              <a:t>3 learners in the employment pathway.</a:t>
            </a:r>
          </a:p>
          <a:p>
            <a:pPr marL="0" indent="0">
              <a:buNone/>
            </a:pPr>
            <a:endParaRPr lang="en-US" sz="3500" dirty="0"/>
          </a:p>
          <a:p>
            <a:pPr marL="0" indent="0">
              <a:buNone/>
            </a:pPr>
            <a:r>
              <a:rPr lang="en-US" sz="3500" dirty="0"/>
              <a:t>The series offers a wide variety of real-life documents with task based questions and activities</a:t>
            </a:r>
            <a:r>
              <a:rPr lang="en-US" sz="3500" dirty="0" smtClean="0"/>
              <a:t>.</a:t>
            </a:r>
          </a:p>
          <a:p>
            <a:pPr marL="0" indent="0">
              <a:buNone/>
            </a:pPr>
            <a:endParaRPr lang="en-US" sz="3500" dirty="0" smtClean="0"/>
          </a:p>
          <a:p>
            <a:pPr marL="0" indent="0">
              <a:buNone/>
            </a:pPr>
            <a:r>
              <a:rPr lang="en-US" sz="3500" dirty="0" smtClean="0"/>
              <a:t>Practical </a:t>
            </a:r>
            <a:r>
              <a:rPr lang="en-US" sz="3500" dirty="0"/>
              <a:t>real-life exercises incorporate calculations with reading and filling in documents that might be encountered in the workplace.</a:t>
            </a:r>
          </a:p>
          <a:p>
            <a:pPr marL="0" indent="0">
              <a:buNone/>
            </a:pPr>
            <a:endParaRPr lang="en-CA" dirty="0"/>
          </a:p>
        </p:txBody>
      </p:sp>
    </p:spTree>
    <p:extLst>
      <p:ext uri="{BB962C8B-B14F-4D97-AF65-F5344CB8AC3E}">
        <p14:creationId xmlns:p14="http://schemas.microsoft.com/office/powerpoint/2010/main" val="2741297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participants said</a:t>
            </a:r>
            <a:endParaRPr lang="en-CA" dirty="0"/>
          </a:p>
        </p:txBody>
      </p:sp>
      <p:sp>
        <p:nvSpPr>
          <p:cNvPr id="3" name="Content Placeholder 2"/>
          <p:cNvSpPr>
            <a:spLocks noGrp="1"/>
          </p:cNvSpPr>
          <p:nvPr>
            <p:ph idx="1"/>
          </p:nvPr>
        </p:nvSpPr>
        <p:spPr/>
        <p:txBody>
          <a:bodyPr>
            <a:normAutofit/>
          </a:bodyPr>
          <a:lstStyle/>
          <a:p>
            <a:pPr marL="0" indent="0">
              <a:buNone/>
            </a:pPr>
            <a:r>
              <a:rPr lang="en-US" sz="3200" dirty="0" smtClean="0"/>
              <a:t>Critical </a:t>
            </a:r>
            <a:r>
              <a:rPr lang="en-US" sz="3200" dirty="0"/>
              <a:t>thinking, and careful checking is required in exercises at every level</a:t>
            </a:r>
            <a:r>
              <a:rPr lang="en-US" sz="3200" dirty="0" smtClean="0"/>
              <a:t>.</a:t>
            </a:r>
          </a:p>
          <a:p>
            <a:pPr marL="0" indent="0">
              <a:buNone/>
            </a:pPr>
            <a:endParaRPr lang="en-US" sz="3200" dirty="0"/>
          </a:p>
          <a:p>
            <a:pPr marL="0" indent="0">
              <a:buNone/>
            </a:pPr>
            <a:r>
              <a:rPr lang="en-US" sz="3200" dirty="0" smtClean="0"/>
              <a:t>Great to use as learning activities to show progress in skills development.</a:t>
            </a:r>
          </a:p>
          <a:p>
            <a:pPr marL="0" indent="0">
              <a:buNone/>
            </a:pPr>
            <a:endParaRPr lang="en-US" sz="3200" dirty="0"/>
          </a:p>
          <a:p>
            <a:pPr marL="0" indent="0">
              <a:buNone/>
            </a:pPr>
            <a:r>
              <a:rPr lang="en-US" sz="3200" dirty="0" smtClean="0"/>
              <a:t>Authentic workplace documents practice.  </a:t>
            </a:r>
            <a:endParaRPr lang="en-US" sz="3200" dirty="0"/>
          </a:p>
          <a:p>
            <a:pPr marL="0" indent="0">
              <a:buNone/>
            </a:pPr>
            <a:endParaRPr lang="en-CA" dirty="0"/>
          </a:p>
        </p:txBody>
      </p:sp>
    </p:spTree>
    <p:extLst>
      <p:ext uri="{BB962C8B-B14F-4D97-AF65-F5344CB8AC3E}">
        <p14:creationId xmlns:p14="http://schemas.microsoft.com/office/powerpoint/2010/main" val="4070706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resources</a:t>
            </a:r>
            <a:endParaRPr lang="en-CA" dirty="0"/>
          </a:p>
        </p:txBody>
      </p:sp>
      <p:sp>
        <p:nvSpPr>
          <p:cNvPr id="3" name="Content Placeholder 2"/>
          <p:cNvSpPr>
            <a:spLocks noGrp="1"/>
          </p:cNvSpPr>
          <p:nvPr>
            <p:ph idx="1"/>
          </p:nvPr>
        </p:nvSpPr>
        <p:spPr/>
        <p:txBody>
          <a:bodyPr>
            <a:normAutofit/>
          </a:bodyPr>
          <a:lstStyle/>
          <a:p>
            <a:r>
              <a:rPr lang="en-CA" sz="3200" dirty="0" smtClean="0"/>
              <a:t>Math for the Automotive Trade</a:t>
            </a:r>
          </a:p>
          <a:p>
            <a:endParaRPr lang="en-CA" sz="3200" dirty="0"/>
          </a:p>
          <a:p>
            <a:r>
              <a:rPr lang="en-CA" sz="3200" dirty="0"/>
              <a:t>https://www.math-drills.com/ is great for </a:t>
            </a:r>
            <a:r>
              <a:rPr lang="en-CA" sz="3200" dirty="0" smtClean="0"/>
              <a:t>worksheets</a:t>
            </a:r>
            <a:endParaRPr lang="en-CA" sz="3200" dirty="0"/>
          </a:p>
        </p:txBody>
      </p:sp>
    </p:spTree>
    <p:extLst>
      <p:ext uri="{BB962C8B-B14F-4D97-AF65-F5344CB8AC3E}">
        <p14:creationId xmlns:p14="http://schemas.microsoft.com/office/powerpoint/2010/main" val="3749953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comments from participants</a:t>
            </a:r>
            <a:endParaRPr lang="en-CA" dirty="0"/>
          </a:p>
        </p:txBody>
      </p:sp>
      <p:sp>
        <p:nvSpPr>
          <p:cNvPr id="3" name="Content Placeholder 2"/>
          <p:cNvSpPr>
            <a:spLocks noGrp="1"/>
          </p:cNvSpPr>
          <p:nvPr>
            <p:ph idx="1"/>
          </p:nvPr>
        </p:nvSpPr>
        <p:spPr>
          <a:xfrm>
            <a:off x="838200" y="1540042"/>
            <a:ext cx="10515600" cy="4636921"/>
          </a:xfrm>
        </p:spPr>
        <p:txBody>
          <a:bodyPr>
            <a:noAutofit/>
          </a:bodyPr>
          <a:lstStyle/>
          <a:p>
            <a:r>
              <a:rPr lang="en-CA" sz="3200" dirty="0"/>
              <a:t>Purchase several sets of fraction circles from Scholars Choice. Their solid shape models are helpful, too. </a:t>
            </a:r>
            <a:endParaRPr lang="en-CA" sz="3200" dirty="0" smtClean="0"/>
          </a:p>
          <a:p>
            <a:endParaRPr lang="en-CA" sz="3200" dirty="0"/>
          </a:p>
          <a:p>
            <a:r>
              <a:rPr lang="en-CA" sz="3200" dirty="0" err="1"/>
              <a:t>EdX</a:t>
            </a:r>
            <a:r>
              <a:rPr lang="en-CA" sz="3200" dirty="0"/>
              <a:t> has a fun course (Effective Learning Through Mathematics) that could help learners approach problem solving. The mathematical concepts get challenging by the end, but the beginning of the course is accessible to most. </a:t>
            </a:r>
            <a:endParaRPr lang="en-CA" sz="3200" dirty="0" smtClean="0"/>
          </a:p>
          <a:p>
            <a:endParaRPr lang="en-CA" sz="3200" dirty="0"/>
          </a:p>
          <a:p>
            <a:r>
              <a:rPr lang="en-CA" sz="3200" dirty="0"/>
              <a:t>Math needs to be demonstrated. Every learner is different. </a:t>
            </a:r>
          </a:p>
        </p:txBody>
      </p:sp>
    </p:spTree>
    <p:extLst>
      <p:ext uri="{BB962C8B-B14F-4D97-AF65-F5344CB8AC3E}">
        <p14:creationId xmlns:p14="http://schemas.microsoft.com/office/powerpoint/2010/main" val="2754927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poll</a:t>
            </a:r>
            <a:endParaRPr lang="en-CA" dirty="0"/>
          </a:p>
        </p:txBody>
      </p:sp>
      <p:sp>
        <p:nvSpPr>
          <p:cNvPr id="3" name="Content Placeholder 2"/>
          <p:cNvSpPr>
            <a:spLocks noGrp="1"/>
          </p:cNvSpPr>
          <p:nvPr>
            <p:ph idx="1"/>
          </p:nvPr>
        </p:nvSpPr>
        <p:spPr>
          <a:xfrm>
            <a:off x="838200" y="1825625"/>
            <a:ext cx="10515600" cy="4671428"/>
          </a:xfrm>
        </p:spPr>
        <p:txBody>
          <a:bodyPr>
            <a:normAutofit fontScale="77500" lnSpcReduction="20000"/>
          </a:bodyPr>
          <a:lstStyle/>
          <a:p>
            <a:pPr marL="0" indent="0">
              <a:buNone/>
            </a:pPr>
            <a:r>
              <a:rPr lang="en-CA" dirty="0" smtClean="0"/>
              <a:t>Who is our audience today?  Check all that apply.</a:t>
            </a:r>
          </a:p>
          <a:p>
            <a:pPr marL="0" indent="0">
              <a:buNone/>
            </a:pPr>
            <a:r>
              <a:rPr lang="en-CA" dirty="0" smtClean="0"/>
              <a:t>Sector?</a:t>
            </a:r>
            <a:endParaRPr lang="en-CA" dirty="0"/>
          </a:p>
          <a:p>
            <a:r>
              <a:rPr lang="en-CA" dirty="0" smtClean="0"/>
              <a:t>Community Based</a:t>
            </a:r>
          </a:p>
          <a:p>
            <a:r>
              <a:rPr lang="en-CA" dirty="0" smtClean="0"/>
              <a:t>College</a:t>
            </a:r>
          </a:p>
          <a:p>
            <a:r>
              <a:rPr lang="en-CA" dirty="0" smtClean="0"/>
              <a:t>School Board</a:t>
            </a:r>
          </a:p>
          <a:p>
            <a:r>
              <a:rPr lang="en-CA" dirty="0" smtClean="0"/>
              <a:t>Other</a:t>
            </a:r>
          </a:p>
          <a:p>
            <a:pPr marL="0" indent="0">
              <a:buNone/>
            </a:pPr>
            <a:endParaRPr lang="en-CA" dirty="0" smtClean="0"/>
          </a:p>
          <a:p>
            <a:pPr marL="0" indent="0">
              <a:buNone/>
            </a:pPr>
            <a:r>
              <a:rPr lang="en-CA" dirty="0" smtClean="0"/>
              <a:t>Stream?</a:t>
            </a:r>
          </a:p>
          <a:p>
            <a:r>
              <a:rPr lang="en-CA" dirty="0" smtClean="0"/>
              <a:t>English</a:t>
            </a:r>
          </a:p>
          <a:p>
            <a:r>
              <a:rPr lang="en-CA" dirty="0" smtClean="0"/>
              <a:t>Francophone</a:t>
            </a:r>
          </a:p>
          <a:p>
            <a:r>
              <a:rPr lang="en-CA" dirty="0" smtClean="0"/>
              <a:t>Indigenous</a:t>
            </a:r>
          </a:p>
          <a:p>
            <a:r>
              <a:rPr lang="en-CA" dirty="0" smtClean="0"/>
              <a:t>Deaf </a:t>
            </a:r>
          </a:p>
          <a:p>
            <a:r>
              <a:rPr lang="en-CA" dirty="0" smtClean="0"/>
              <a:t>Other</a:t>
            </a:r>
          </a:p>
          <a:p>
            <a:endParaRPr lang="en-CA" dirty="0" smtClean="0"/>
          </a:p>
          <a:p>
            <a:endParaRPr lang="en-CA" dirty="0" smtClean="0"/>
          </a:p>
          <a:p>
            <a:endParaRPr lang="en-CA" dirty="0"/>
          </a:p>
          <a:p>
            <a:endParaRPr lang="en-CA" dirty="0"/>
          </a:p>
        </p:txBody>
      </p:sp>
    </p:spTree>
    <p:extLst>
      <p:ext uri="{BB962C8B-B14F-4D97-AF65-F5344CB8AC3E}">
        <p14:creationId xmlns:p14="http://schemas.microsoft.com/office/powerpoint/2010/main" val="3697452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comments from participants</a:t>
            </a:r>
            <a:endParaRPr lang="en-CA" dirty="0"/>
          </a:p>
        </p:txBody>
      </p:sp>
      <p:sp>
        <p:nvSpPr>
          <p:cNvPr id="3" name="Content Placeholder 2"/>
          <p:cNvSpPr>
            <a:spLocks noGrp="1"/>
          </p:cNvSpPr>
          <p:nvPr>
            <p:ph idx="1"/>
          </p:nvPr>
        </p:nvSpPr>
        <p:spPr/>
        <p:txBody>
          <a:bodyPr>
            <a:normAutofit/>
          </a:bodyPr>
          <a:lstStyle/>
          <a:p>
            <a:r>
              <a:rPr lang="en-CA" sz="3200" dirty="0"/>
              <a:t>Task-based workbooks are always ideal, but I have had great difficulty finding many math topics. A comprehensive series, in terms of math </a:t>
            </a:r>
            <a:r>
              <a:rPr lang="en-CA" sz="3200" dirty="0" smtClean="0"/>
              <a:t>topics </a:t>
            </a:r>
            <a:r>
              <a:rPr lang="en-CA" sz="3200" dirty="0"/>
              <a:t>and difficulty levels, would be awesome. </a:t>
            </a:r>
            <a:endParaRPr lang="en-CA" sz="3200" dirty="0" smtClean="0"/>
          </a:p>
          <a:p>
            <a:endParaRPr lang="en-CA" sz="3200" dirty="0"/>
          </a:p>
          <a:p>
            <a:r>
              <a:rPr lang="en-CA" sz="3200" dirty="0"/>
              <a:t>Invest in some practice money and coins! </a:t>
            </a:r>
            <a:endParaRPr lang="en-CA" sz="3200" dirty="0" smtClean="0"/>
          </a:p>
          <a:p>
            <a:endParaRPr lang="en-CA" sz="3200" dirty="0"/>
          </a:p>
          <a:p>
            <a:r>
              <a:rPr lang="en-CA" sz="3200" dirty="0" smtClean="0"/>
              <a:t>We </a:t>
            </a:r>
            <a:r>
              <a:rPr lang="en-CA" sz="3200" dirty="0"/>
              <a:t>need more - adult learner geared resources! </a:t>
            </a:r>
          </a:p>
        </p:txBody>
      </p:sp>
    </p:spTree>
    <p:extLst>
      <p:ext uri="{BB962C8B-B14F-4D97-AF65-F5344CB8AC3E}">
        <p14:creationId xmlns:p14="http://schemas.microsoft.com/office/powerpoint/2010/main" val="2754927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comments from participants</a:t>
            </a:r>
            <a:endParaRPr lang="en-CA" dirty="0"/>
          </a:p>
        </p:txBody>
      </p:sp>
      <p:sp>
        <p:nvSpPr>
          <p:cNvPr id="3" name="Content Placeholder 2"/>
          <p:cNvSpPr>
            <a:spLocks noGrp="1"/>
          </p:cNvSpPr>
          <p:nvPr>
            <p:ph idx="1"/>
          </p:nvPr>
        </p:nvSpPr>
        <p:spPr/>
        <p:txBody>
          <a:bodyPr/>
          <a:lstStyle/>
          <a:p>
            <a:r>
              <a:rPr lang="en-CA" sz="3200" dirty="0" smtClean="0"/>
              <a:t>If </a:t>
            </a:r>
            <a:r>
              <a:rPr lang="en-CA" sz="3200" dirty="0"/>
              <a:t>you have many levels represented in your classroom the best resource can be your peers. </a:t>
            </a:r>
            <a:r>
              <a:rPr lang="en-CA" sz="3200" dirty="0" smtClean="0"/>
              <a:t>It’s a win-win </a:t>
            </a:r>
            <a:r>
              <a:rPr lang="en-CA" sz="3200" dirty="0"/>
              <a:t>in my classroom. Boost for the student helping another and sometimes having a new person explain something is the fresh take the learner needs. </a:t>
            </a:r>
          </a:p>
          <a:p>
            <a:endParaRPr lang="en-CA" dirty="0"/>
          </a:p>
        </p:txBody>
      </p:sp>
    </p:spTree>
    <p:extLst>
      <p:ext uri="{BB962C8B-B14F-4D97-AF65-F5344CB8AC3E}">
        <p14:creationId xmlns:p14="http://schemas.microsoft.com/office/powerpoint/2010/main" val="1399314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poll</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How many of the resources we shared today are new to you?</a:t>
            </a:r>
          </a:p>
          <a:p>
            <a:pPr marL="0" indent="0">
              <a:buNone/>
            </a:pPr>
            <a:endParaRPr lang="en-CA" dirty="0"/>
          </a:p>
          <a:p>
            <a:r>
              <a:rPr lang="en-CA" dirty="0"/>
              <a:t>5-10 %</a:t>
            </a:r>
          </a:p>
          <a:p>
            <a:r>
              <a:rPr lang="en-CA" dirty="0"/>
              <a:t>10-25%</a:t>
            </a:r>
          </a:p>
          <a:p>
            <a:r>
              <a:rPr lang="en-CA" dirty="0"/>
              <a:t>25-50%</a:t>
            </a:r>
          </a:p>
          <a:p>
            <a:r>
              <a:rPr lang="en-CA" dirty="0"/>
              <a:t>50-75%</a:t>
            </a:r>
          </a:p>
          <a:p>
            <a:r>
              <a:rPr lang="en-CA" dirty="0"/>
              <a:t>75-100?</a:t>
            </a:r>
          </a:p>
          <a:p>
            <a:pPr marL="0" indent="0">
              <a:buNone/>
            </a:pPr>
            <a:endParaRPr lang="en-CA" dirty="0"/>
          </a:p>
        </p:txBody>
      </p:sp>
    </p:spTree>
    <p:extLst>
      <p:ext uri="{BB962C8B-B14F-4D97-AF65-F5344CB8AC3E}">
        <p14:creationId xmlns:p14="http://schemas.microsoft.com/office/powerpoint/2010/main" val="3079357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list distribution plan</a:t>
            </a:r>
            <a:endParaRPr lang="en-CA" dirty="0"/>
          </a:p>
        </p:txBody>
      </p:sp>
      <p:sp>
        <p:nvSpPr>
          <p:cNvPr id="3" name="Content Placeholder 2"/>
          <p:cNvSpPr>
            <a:spLocks noGrp="1"/>
          </p:cNvSpPr>
          <p:nvPr>
            <p:ph idx="1"/>
          </p:nvPr>
        </p:nvSpPr>
        <p:spPr>
          <a:xfrm>
            <a:off x="838200" y="1419726"/>
            <a:ext cx="10515600" cy="4757237"/>
          </a:xfrm>
        </p:spPr>
        <p:txBody>
          <a:bodyPr/>
          <a:lstStyle/>
          <a:p>
            <a:r>
              <a:rPr lang="en-CA" dirty="0" smtClean="0"/>
              <a:t>List of resources will be sent  through Support Orgs and Regional Literacy Networks</a:t>
            </a:r>
          </a:p>
          <a:p>
            <a:endParaRPr lang="en-CA" dirty="0"/>
          </a:p>
          <a:p>
            <a:pPr marL="0" indent="0">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57900289"/>
              </p:ext>
            </p:extLst>
          </p:nvPr>
        </p:nvGraphicFramePr>
        <p:xfrm>
          <a:off x="529388" y="2646949"/>
          <a:ext cx="11141243" cy="3296652"/>
        </p:xfrm>
        <a:graphic>
          <a:graphicData uri="http://schemas.openxmlformats.org/drawingml/2006/table">
            <a:tbl>
              <a:tblPr firstRow="1" firstCol="1" bandRow="1">
                <a:tableStyleId>{5C22544A-7EE6-4342-B048-85BDC9FD1C3A}</a:tableStyleId>
              </a:tblPr>
              <a:tblGrid>
                <a:gridCol w="2743426"/>
                <a:gridCol w="3560171"/>
                <a:gridCol w="4837646"/>
              </a:tblGrid>
              <a:tr h="412110">
                <a:tc>
                  <a:txBody>
                    <a:bodyPr/>
                    <a:lstStyle/>
                    <a:p>
                      <a:pPr>
                        <a:lnSpc>
                          <a:spcPct val="115000"/>
                        </a:lnSpc>
                        <a:spcBef>
                          <a:spcPts val="600"/>
                        </a:spcBef>
                        <a:spcAft>
                          <a:spcPts val="600"/>
                        </a:spcAft>
                      </a:pPr>
                      <a:r>
                        <a:rPr lang="en-CA" sz="2200" dirty="0" smtClean="0">
                          <a:effectLst/>
                          <a:latin typeface="Calibri"/>
                          <a:ea typeface="Calibri"/>
                          <a:cs typeface="Times New Roman"/>
                        </a:rPr>
                        <a:t>Resource</a:t>
                      </a:r>
                      <a:endParaRPr lang="en-CA" sz="2200" dirty="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CA" sz="2200" dirty="0" smtClean="0">
                          <a:effectLst/>
                          <a:latin typeface="Calibri"/>
                          <a:ea typeface="Calibri"/>
                          <a:cs typeface="Times New Roman"/>
                        </a:rPr>
                        <a:t>URL or Publisher</a:t>
                      </a:r>
                      <a:endParaRPr lang="en-CA" sz="2200" dirty="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CA" sz="2200" dirty="0" smtClean="0">
                          <a:effectLst/>
                          <a:latin typeface="Calibri"/>
                          <a:ea typeface="Calibri"/>
                          <a:cs typeface="Times New Roman"/>
                        </a:rPr>
                        <a:t>Comments</a:t>
                      </a:r>
                      <a:endParaRPr lang="en-CA" sz="2200" dirty="0">
                        <a:effectLst/>
                        <a:latin typeface="Calibri"/>
                        <a:ea typeface="Calibri"/>
                        <a:cs typeface="Times New Roman"/>
                      </a:endParaRPr>
                    </a:p>
                  </a:txBody>
                  <a:tcPr marL="68580" marR="68580" marT="0" marB="0"/>
                </a:tc>
              </a:tr>
              <a:tr h="921296">
                <a:tc>
                  <a:txBody>
                    <a:bodyPr/>
                    <a:lstStyle/>
                    <a:p>
                      <a:pPr>
                        <a:lnSpc>
                          <a:spcPct val="115000"/>
                        </a:lnSpc>
                        <a:spcBef>
                          <a:spcPts val="600"/>
                        </a:spcBef>
                        <a:spcAft>
                          <a:spcPts val="600"/>
                        </a:spcAft>
                      </a:pPr>
                      <a:r>
                        <a:rPr lang="en-US" sz="2200" dirty="0">
                          <a:effectLst/>
                        </a:rPr>
                        <a:t>Make Math Work</a:t>
                      </a:r>
                      <a:endParaRPr lang="en-CA" sz="2200" dirty="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US" sz="2200" dirty="0">
                          <a:effectLst/>
                        </a:rPr>
                        <a:t> </a:t>
                      </a:r>
                      <a:endParaRPr lang="en-CA" sz="2200" dirty="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US" sz="2200">
                          <a:effectLst/>
                        </a:rPr>
                        <a:t>Employment and Secondary School Credit goal path, OALCF levels 1 and 2</a:t>
                      </a:r>
                      <a:endParaRPr lang="en-CA" sz="2200">
                        <a:effectLst/>
                        <a:latin typeface="Calibri"/>
                        <a:ea typeface="Calibri"/>
                        <a:cs typeface="Times New Roman"/>
                      </a:endParaRPr>
                    </a:p>
                  </a:txBody>
                  <a:tcPr marL="68580" marR="68580" marT="0" marB="0"/>
                </a:tc>
              </a:tr>
              <a:tr h="630443">
                <a:tc>
                  <a:txBody>
                    <a:bodyPr/>
                    <a:lstStyle/>
                    <a:p>
                      <a:pPr>
                        <a:lnSpc>
                          <a:spcPct val="115000"/>
                        </a:lnSpc>
                        <a:spcBef>
                          <a:spcPts val="600"/>
                        </a:spcBef>
                        <a:spcAft>
                          <a:spcPts val="600"/>
                        </a:spcAft>
                      </a:pPr>
                      <a:r>
                        <a:rPr lang="en-US" sz="2200" dirty="0">
                          <a:effectLst/>
                        </a:rPr>
                        <a:t>Math-Aids</a:t>
                      </a:r>
                      <a:endParaRPr lang="en-CA" sz="2200" dirty="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US" sz="2200">
                          <a:effectLst/>
                        </a:rPr>
                        <a:t>Http://www.math-aids.com</a:t>
                      </a:r>
                      <a:endParaRPr lang="en-CA" sz="220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US" sz="2200">
                          <a:effectLst/>
                        </a:rPr>
                        <a:t>Printable </a:t>
                      </a:r>
                      <a:r>
                        <a:rPr lang="en-US" sz="2200" smtClean="0">
                          <a:effectLst/>
                        </a:rPr>
                        <a:t> worksheets</a:t>
                      </a:r>
                      <a:endParaRPr lang="en-CA" sz="2200" dirty="0">
                        <a:effectLst/>
                        <a:latin typeface="Calibri"/>
                        <a:ea typeface="Calibri"/>
                        <a:cs typeface="Times New Roman"/>
                      </a:endParaRPr>
                    </a:p>
                  </a:txBody>
                  <a:tcPr marL="68580" marR="68580" marT="0" marB="0"/>
                </a:tc>
              </a:tr>
              <a:tr h="1332803">
                <a:tc>
                  <a:txBody>
                    <a:bodyPr/>
                    <a:lstStyle/>
                    <a:p>
                      <a:pPr>
                        <a:lnSpc>
                          <a:spcPct val="115000"/>
                        </a:lnSpc>
                        <a:spcBef>
                          <a:spcPts val="600"/>
                        </a:spcBef>
                        <a:spcAft>
                          <a:spcPts val="600"/>
                        </a:spcAft>
                      </a:pPr>
                      <a:r>
                        <a:rPr lang="en-US" sz="2200">
                          <a:effectLst/>
                        </a:rPr>
                        <a:t>Addison-Wesley Mathematics of Personal Finance</a:t>
                      </a:r>
                      <a:endParaRPr lang="en-CA" sz="220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US" sz="2200">
                          <a:effectLst/>
                        </a:rPr>
                        <a:t>Pearson Education Canada, 2002</a:t>
                      </a:r>
                      <a:endParaRPr lang="en-CA" sz="2200">
                        <a:effectLst/>
                      </a:endParaRPr>
                    </a:p>
                    <a:p>
                      <a:pPr>
                        <a:lnSpc>
                          <a:spcPct val="115000"/>
                        </a:lnSpc>
                        <a:spcBef>
                          <a:spcPts val="600"/>
                        </a:spcBef>
                        <a:spcAft>
                          <a:spcPts val="600"/>
                        </a:spcAft>
                      </a:pPr>
                      <a:r>
                        <a:rPr lang="en-US" sz="2200">
                          <a:effectLst/>
                        </a:rPr>
                        <a:t>Mary Doucette</a:t>
                      </a:r>
                      <a:endParaRPr lang="en-CA" sz="2200">
                        <a:effectLst/>
                        <a:latin typeface="Calibri"/>
                        <a:ea typeface="Calibri"/>
                        <a:cs typeface="Times New Roman"/>
                      </a:endParaRPr>
                    </a:p>
                  </a:txBody>
                  <a:tcPr marL="68580" marR="68580" marT="0" marB="0"/>
                </a:tc>
                <a:tc>
                  <a:txBody>
                    <a:bodyPr/>
                    <a:lstStyle/>
                    <a:p>
                      <a:pPr>
                        <a:lnSpc>
                          <a:spcPct val="115000"/>
                        </a:lnSpc>
                        <a:spcBef>
                          <a:spcPts val="600"/>
                        </a:spcBef>
                        <a:spcAft>
                          <a:spcPts val="600"/>
                        </a:spcAft>
                      </a:pPr>
                      <a:r>
                        <a:rPr lang="en-US" sz="2200" dirty="0">
                          <a:effectLst/>
                        </a:rPr>
                        <a:t>Level 3 Independence</a:t>
                      </a:r>
                      <a:endParaRPr lang="en-CA" sz="2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75852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58616"/>
            <a:ext cx="12192000" cy="66040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468" y="6030285"/>
            <a:ext cx="2881905" cy="699428"/>
          </a:xfrm>
          <a:prstGeom prst="rect">
            <a:avLst/>
          </a:prstGeom>
        </p:spPr>
      </p:pic>
    </p:spTree>
    <p:extLst>
      <p:ext uri="{BB962C8B-B14F-4D97-AF65-F5344CB8AC3E}">
        <p14:creationId xmlns:p14="http://schemas.microsoft.com/office/powerpoint/2010/main" val="3897004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435" y="2040445"/>
            <a:ext cx="10515601" cy="4093428"/>
          </a:xfrm>
          <a:prstGeom prst="rect">
            <a:avLst/>
          </a:prstGeom>
          <a:noFill/>
        </p:spPr>
        <p:txBody>
          <a:bodyPr wrap="square" rtlCol="0">
            <a:spAutoFit/>
          </a:bodyPr>
          <a:lstStyle/>
          <a:p>
            <a:r>
              <a:rPr lang="en-CA" sz="2800" dirty="0"/>
              <a:t>Coming soon:</a:t>
            </a:r>
          </a:p>
          <a:p>
            <a:endParaRPr lang="en-CA" sz="1600" dirty="0"/>
          </a:p>
          <a:p>
            <a:pPr marL="457200" indent="-457200">
              <a:buFont typeface="Arial" panose="020B0604020202020204" pitchFamily="34" charset="0"/>
              <a:buChar char="•"/>
            </a:pPr>
            <a:r>
              <a:rPr lang="en-CA" sz="2800" dirty="0"/>
              <a:t>webinar resources: </a:t>
            </a:r>
            <a:r>
              <a:rPr lang="en-CA" sz="2800" dirty="0">
                <a:hlinkClick r:id="rId3"/>
              </a:rPr>
              <a:t>https://e-channel.ca/practitioners/lbs-online-community-practice</a:t>
            </a:r>
            <a:r>
              <a:rPr lang="en-CA" sz="2800" dirty="0"/>
              <a:t> </a:t>
            </a:r>
          </a:p>
          <a:p>
            <a:pPr marL="457200" indent="-457200">
              <a:buFont typeface="Arial" panose="020B0604020202020204" pitchFamily="34" charset="0"/>
              <a:buChar char="•"/>
            </a:pPr>
            <a:endParaRPr lang="en-CA" sz="1600" dirty="0"/>
          </a:p>
          <a:p>
            <a:pPr marL="457200" indent="-457200">
              <a:buFont typeface="Arial" panose="020B0604020202020204" pitchFamily="34" charset="0"/>
              <a:buChar char="•"/>
            </a:pPr>
            <a:r>
              <a:rPr lang="en-CA" sz="2800" dirty="0"/>
              <a:t>webinar evaluation</a:t>
            </a:r>
          </a:p>
          <a:p>
            <a:pPr marL="457200" indent="-457200">
              <a:buFont typeface="Arial" panose="020B0604020202020204" pitchFamily="34" charset="0"/>
              <a:buChar char="•"/>
            </a:pPr>
            <a:endParaRPr lang="en-CA" sz="1600" dirty="0"/>
          </a:p>
          <a:p>
            <a:pPr marL="457200" indent="-457200">
              <a:buFont typeface="Arial" panose="020B0604020202020204" pitchFamily="34" charset="0"/>
              <a:buChar char="•"/>
            </a:pPr>
            <a:r>
              <a:rPr lang="en-CA" sz="2800" dirty="0"/>
              <a:t>registration link for our next webinar</a:t>
            </a:r>
          </a:p>
          <a:p>
            <a:pPr marL="342900" indent="-342900">
              <a:buFont typeface="Wingdings" panose="05000000000000000000" pitchFamily="2" charset="2"/>
              <a:buChar char="v"/>
            </a:pPr>
            <a:endParaRPr lang="en-US" sz="1600" dirty="0"/>
          </a:p>
          <a:p>
            <a:r>
              <a:rPr lang="en-US" sz="2800" dirty="0"/>
              <a:t>Complete </a:t>
            </a:r>
            <a:r>
              <a:rPr lang="en-CA" sz="2800" dirty="0"/>
              <a:t>all 5 webinars and receive a Certificate of Recognition from the Learning Networks of Ontario </a:t>
            </a:r>
            <a:endParaRPr lang="en-US" sz="28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62217" y="433317"/>
            <a:ext cx="4886036" cy="1607128"/>
          </a:xfrm>
          <a:prstGeom prst="rect">
            <a:avLst/>
          </a:prstGeom>
        </p:spPr>
      </p:pic>
    </p:spTree>
    <p:extLst>
      <p:ext uri="{BB962C8B-B14F-4D97-AF65-F5344CB8AC3E}">
        <p14:creationId xmlns:p14="http://schemas.microsoft.com/office/powerpoint/2010/main" val="267290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Today’s Webinar… </a:t>
            </a:r>
            <a:endParaRPr lang="en-US" dirty="0"/>
          </a:p>
        </p:txBody>
      </p:sp>
      <p:grpSp>
        <p:nvGrpSpPr>
          <p:cNvPr id="5" name="Group 4"/>
          <p:cNvGrpSpPr/>
          <p:nvPr/>
        </p:nvGrpSpPr>
        <p:grpSpPr>
          <a:xfrm>
            <a:off x="2462515" y="1496725"/>
            <a:ext cx="7008496" cy="4802477"/>
            <a:chOff x="2305497" y="1690688"/>
            <a:chExt cx="7008496" cy="4802477"/>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05497" y="1690688"/>
              <a:ext cx="7008496" cy="4802477"/>
            </a:xfrm>
            <a:prstGeom prst="rect">
              <a:avLst/>
            </a:prstGeom>
          </p:spPr>
        </p:pic>
        <p:sp>
          <p:nvSpPr>
            <p:cNvPr id="4" name="TextBox 3"/>
            <p:cNvSpPr txBox="1"/>
            <p:nvPr/>
          </p:nvSpPr>
          <p:spPr>
            <a:xfrm>
              <a:off x="3163698" y="2169622"/>
              <a:ext cx="5366084" cy="3908762"/>
            </a:xfrm>
            <a:prstGeom prst="rect">
              <a:avLst/>
            </a:prstGeom>
            <a:noFill/>
          </p:spPr>
          <p:txBody>
            <a:bodyPr wrap="square" rtlCol="0">
              <a:spAutoFit/>
            </a:bodyPr>
            <a:lstStyle/>
            <a:p>
              <a:r>
                <a:rPr lang="en-CA" sz="2800" dirty="0" smtClean="0">
                  <a:solidFill>
                    <a:schemeClr val="bg1"/>
                  </a:solidFill>
                </a:rPr>
                <a:t>Math Resources</a:t>
              </a:r>
            </a:p>
            <a:p>
              <a:endParaRPr lang="en-CA" sz="1600" dirty="0">
                <a:solidFill>
                  <a:schemeClr val="bg1"/>
                </a:solidFill>
              </a:endParaRPr>
            </a:p>
            <a:p>
              <a:pPr marL="285750" indent="-285750">
                <a:buFont typeface="Arial" panose="020B0604020202020204" pitchFamily="34" charset="0"/>
                <a:buChar char="•"/>
              </a:pPr>
              <a:r>
                <a:rPr lang="en-CA" sz="2800" dirty="0" smtClean="0">
                  <a:solidFill>
                    <a:schemeClr val="bg1"/>
                  </a:solidFill>
                </a:rPr>
                <a:t>Collection:  provincial survey</a:t>
              </a:r>
            </a:p>
            <a:p>
              <a:pPr marL="285750" indent="-285750">
                <a:buFont typeface="Arial" panose="020B0604020202020204" pitchFamily="34" charset="0"/>
                <a:buChar char="•"/>
              </a:pPr>
              <a:r>
                <a:rPr lang="en-CA" sz="2800" dirty="0" smtClean="0">
                  <a:solidFill>
                    <a:schemeClr val="bg1"/>
                  </a:solidFill>
                </a:rPr>
                <a:t>Top picks  and what practitioners said – Digital &amp; Paper</a:t>
              </a:r>
            </a:p>
            <a:p>
              <a:pPr marL="285750" indent="-285750">
                <a:buFont typeface="Arial" panose="020B0604020202020204" pitchFamily="34" charset="0"/>
                <a:buChar char="•"/>
              </a:pPr>
              <a:r>
                <a:rPr lang="en-CA" sz="2800" dirty="0" smtClean="0">
                  <a:solidFill>
                    <a:schemeClr val="bg1"/>
                  </a:solidFill>
                </a:rPr>
                <a:t>Comments</a:t>
              </a:r>
            </a:p>
            <a:p>
              <a:pPr marL="285750" indent="-285750">
                <a:buFont typeface="Arial" panose="020B0604020202020204" pitchFamily="34" charset="0"/>
                <a:buChar char="•"/>
              </a:pPr>
              <a:r>
                <a:rPr lang="en-CA" sz="2800" dirty="0" smtClean="0">
                  <a:solidFill>
                    <a:schemeClr val="bg1"/>
                  </a:solidFill>
                </a:rPr>
                <a:t>Distribution: top picks list</a:t>
              </a:r>
              <a:endParaRPr lang="en-CA" sz="2800" dirty="0">
                <a:solidFill>
                  <a:schemeClr val="bg1"/>
                </a:solidFill>
              </a:endParaRPr>
            </a:p>
            <a:p>
              <a:pPr marL="285750" indent="-285750">
                <a:buFont typeface="Arial" panose="020B0604020202020204" pitchFamily="34" charset="0"/>
                <a:buChar char="•"/>
              </a:pPr>
              <a:r>
                <a:rPr lang="en-CA" sz="2800" dirty="0" smtClean="0">
                  <a:solidFill>
                    <a:schemeClr val="bg1"/>
                  </a:solidFill>
                </a:rPr>
                <a:t>Q </a:t>
              </a:r>
              <a:r>
                <a:rPr lang="en-CA" sz="2800" dirty="0">
                  <a:solidFill>
                    <a:schemeClr val="bg1"/>
                  </a:solidFill>
                </a:rPr>
                <a:t>and A</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grpSp>
    </p:spTree>
    <p:extLst>
      <p:ext uri="{BB962C8B-B14F-4D97-AF65-F5344CB8AC3E}">
        <p14:creationId xmlns:p14="http://schemas.microsoft.com/office/powerpoint/2010/main" val="2900374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Collecting </a:t>
            </a:r>
            <a:r>
              <a:rPr lang="en-CA" smtClean="0"/>
              <a:t>math resources</a:t>
            </a:r>
            <a:endParaRPr lang="en-CA" dirty="0"/>
          </a:p>
        </p:txBody>
      </p:sp>
      <p:sp>
        <p:nvSpPr>
          <p:cNvPr id="3" name="Content Placeholder 2"/>
          <p:cNvSpPr>
            <a:spLocks noGrp="1"/>
          </p:cNvSpPr>
          <p:nvPr>
            <p:ph idx="1"/>
          </p:nvPr>
        </p:nvSpPr>
        <p:spPr/>
        <p:txBody>
          <a:bodyPr/>
          <a:lstStyle/>
          <a:p>
            <a:pPr>
              <a:spcBef>
                <a:spcPts val="0"/>
              </a:spcBef>
            </a:pPr>
            <a:r>
              <a:rPr lang="en-CA" dirty="0" smtClean="0"/>
              <a:t>Distributed survey through regional literacy networks in October</a:t>
            </a:r>
          </a:p>
          <a:p>
            <a:pPr marL="0" indent="0">
              <a:spcBef>
                <a:spcPts val="0"/>
              </a:spcBef>
              <a:buNone/>
            </a:pPr>
            <a:endParaRPr lang="en-CA" dirty="0" smtClean="0"/>
          </a:p>
          <a:p>
            <a:pPr>
              <a:spcBef>
                <a:spcPts val="0"/>
              </a:spcBef>
            </a:pPr>
            <a:r>
              <a:rPr lang="en-CA" dirty="0" smtClean="0"/>
              <a:t>Asked practitioners for most practical and effective math resources</a:t>
            </a:r>
          </a:p>
          <a:p>
            <a:pPr marL="0" indent="0">
              <a:spcBef>
                <a:spcPts val="0"/>
              </a:spcBef>
              <a:buNone/>
            </a:pPr>
            <a:endParaRPr lang="en-CA" dirty="0"/>
          </a:p>
          <a:p>
            <a:pPr>
              <a:spcBef>
                <a:spcPts val="0"/>
              </a:spcBef>
            </a:pPr>
            <a:r>
              <a:rPr lang="en-CA" dirty="0" smtClean="0"/>
              <a:t>Could recommend digital or paper resources, by goal path</a:t>
            </a:r>
          </a:p>
          <a:p>
            <a:pPr>
              <a:spcBef>
                <a:spcPts val="0"/>
              </a:spcBef>
            </a:pPr>
            <a:endParaRPr lang="en-CA" dirty="0"/>
          </a:p>
          <a:p>
            <a:pPr>
              <a:spcBef>
                <a:spcPts val="0"/>
              </a:spcBef>
            </a:pPr>
            <a:r>
              <a:rPr lang="en-CA" dirty="0"/>
              <a:t>23 responses from across </a:t>
            </a:r>
            <a:r>
              <a:rPr lang="en-CA" dirty="0" smtClean="0"/>
              <a:t>province</a:t>
            </a:r>
          </a:p>
          <a:p>
            <a:pPr>
              <a:spcBef>
                <a:spcPts val="0"/>
              </a:spcBef>
            </a:pPr>
            <a:endParaRPr lang="en-CA" dirty="0"/>
          </a:p>
          <a:p>
            <a:pPr>
              <a:spcBef>
                <a:spcPts val="0"/>
              </a:spcBef>
            </a:pPr>
            <a:r>
              <a:rPr lang="en-CA" dirty="0" smtClean="0"/>
              <a:t>83 resources were recommended –  47 digital,  36 paper</a:t>
            </a:r>
          </a:p>
          <a:p>
            <a:pPr>
              <a:spcBef>
                <a:spcPts val="0"/>
              </a:spcBef>
            </a:pPr>
            <a:endParaRPr lang="en-CA" dirty="0"/>
          </a:p>
          <a:p>
            <a:pPr>
              <a:spcBef>
                <a:spcPts val="0"/>
              </a:spcBef>
            </a:pPr>
            <a:r>
              <a:rPr lang="en-CA" dirty="0" smtClean="0"/>
              <a:t>Not all were found</a:t>
            </a:r>
          </a:p>
          <a:p>
            <a:pPr>
              <a:spcBef>
                <a:spcPts val="0"/>
              </a:spcBef>
            </a:pPr>
            <a:endParaRPr lang="en-CA" dirty="0"/>
          </a:p>
          <a:p>
            <a:pPr>
              <a:spcBef>
                <a:spcPts val="0"/>
              </a:spcBef>
            </a:pPr>
            <a:endParaRPr lang="en-CA" dirty="0"/>
          </a:p>
        </p:txBody>
      </p:sp>
    </p:spTree>
    <p:extLst>
      <p:ext uri="{BB962C8B-B14F-4D97-AF65-F5344CB8AC3E}">
        <p14:creationId xmlns:p14="http://schemas.microsoft.com/office/powerpoint/2010/main" val="225375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poll</a:t>
            </a:r>
            <a:endParaRPr lang="en-CA" dirty="0"/>
          </a:p>
        </p:txBody>
      </p:sp>
      <p:sp>
        <p:nvSpPr>
          <p:cNvPr id="3" name="Content Placeholder 2"/>
          <p:cNvSpPr>
            <a:spLocks noGrp="1"/>
          </p:cNvSpPr>
          <p:nvPr>
            <p:ph idx="1"/>
          </p:nvPr>
        </p:nvSpPr>
        <p:spPr/>
        <p:txBody>
          <a:bodyPr/>
          <a:lstStyle/>
          <a:p>
            <a:pPr marL="0" indent="0">
              <a:buNone/>
            </a:pPr>
            <a:r>
              <a:rPr lang="en-CA" dirty="0" smtClean="0"/>
              <a:t>What % of your students are engaged in learning math right now?</a:t>
            </a:r>
          </a:p>
          <a:p>
            <a:endParaRPr lang="en-CA" dirty="0"/>
          </a:p>
          <a:p>
            <a:r>
              <a:rPr lang="en-CA" dirty="0" smtClean="0"/>
              <a:t>5-10 %</a:t>
            </a:r>
          </a:p>
          <a:p>
            <a:r>
              <a:rPr lang="en-CA" dirty="0" smtClean="0"/>
              <a:t>10-25%</a:t>
            </a:r>
          </a:p>
          <a:p>
            <a:r>
              <a:rPr lang="en-CA" dirty="0" smtClean="0"/>
              <a:t>25-50%</a:t>
            </a:r>
          </a:p>
          <a:p>
            <a:r>
              <a:rPr lang="en-CA" dirty="0" smtClean="0"/>
              <a:t>50-75%</a:t>
            </a:r>
          </a:p>
          <a:p>
            <a:r>
              <a:rPr lang="en-CA" dirty="0" smtClean="0"/>
              <a:t>75-100?</a:t>
            </a:r>
            <a:endParaRPr lang="en-CA" dirty="0"/>
          </a:p>
        </p:txBody>
      </p:sp>
    </p:spTree>
    <p:extLst>
      <p:ext uri="{BB962C8B-B14F-4D97-AF65-F5344CB8AC3E}">
        <p14:creationId xmlns:p14="http://schemas.microsoft.com/office/powerpoint/2010/main" val="311419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4601"/>
          </a:xfrm>
        </p:spPr>
        <p:txBody>
          <a:bodyPr/>
          <a:lstStyle/>
          <a:p>
            <a:r>
              <a:rPr lang="en-CA" dirty="0" smtClean="0"/>
              <a:t>Most commonly recommended - Digital</a:t>
            </a:r>
            <a:endParaRPr lang="en-CA" dirty="0"/>
          </a:p>
        </p:txBody>
      </p:sp>
      <p:sp>
        <p:nvSpPr>
          <p:cNvPr id="3" name="Content Placeholder 2"/>
          <p:cNvSpPr>
            <a:spLocks noGrp="1"/>
          </p:cNvSpPr>
          <p:nvPr>
            <p:ph idx="1"/>
          </p:nvPr>
        </p:nvSpPr>
        <p:spPr>
          <a:xfrm>
            <a:off x="312821" y="1515979"/>
            <a:ext cx="11598441" cy="5149516"/>
          </a:xfrm>
        </p:spPr>
        <p:txBody>
          <a:bodyPr>
            <a:normAutofit lnSpcReduction="10000"/>
          </a:bodyPr>
          <a:lstStyle/>
          <a:p>
            <a:pPr marL="0" indent="0">
              <a:buNone/>
            </a:pPr>
            <a:r>
              <a:rPr lang="en-CA" b="1" dirty="0" smtClean="0"/>
              <a:t># 1</a:t>
            </a:r>
            <a:r>
              <a:rPr lang="en-CA" dirty="0" smtClean="0"/>
              <a:t>   Khan Academy   	</a:t>
            </a:r>
            <a:r>
              <a:rPr lang="en-CA" dirty="0" smtClean="0">
                <a:hlinkClick r:id="rId3"/>
              </a:rPr>
              <a:t>http://www.khanacademy.org/math</a:t>
            </a:r>
            <a:r>
              <a:rPr lang="en-CA" dirty="0" smtClean="0"/>
              <a:t> </a:t>
            </a:r>
          </a:p>
          <a:p>
            <a:pPr lvl="1"/>
            <a:r>
              <a:rPr lang="en-CA" sz="2800" dirty="0" smtClean="0"/>
              <a:t>Recommended by 10 of 23 participants</a:t>
            </a:r>
          </a:p>
          <a:p>
            <a:endParaRPr lang="en-CA" dirty="0"/>
          </a:p>
          <a:p>
            <a:pPr marL="0" indent="0">
              <a:buNone/>
            </a:pPr>
            <a:r>
              <a:rPr lang="en-CA" b="1" dirty="0" smtClean="0"/>
              <a:t># 2</a:t>
            </a:r>
            <a:r>
              <a:rPr lang="en-CA" dirty="0" smtClean="0"/>
              <a:t> </a:t>
            </a:r>
            <a:r>
              <a:rPr lang="en-CA" dirty="0"/>
              <a:t> </a:t>
            </a:r>
            <a:r>
              <a:rPr lang="en-CA" dirty="0" smtClean="0"/>
              <a:t> Math </a:t>
            </a:r>
            <a:r>
              <a:rPr lang="en-CA" dirty="0"/>
              <a:t>is Fun   </a:t>
            </a:r>
            <a:r>
              <a:rPr lang="en-CA" dirty="0" smtClean="0"/>
              <a:t>		</a:t>
            </a:r>
            <a:r>
              <a:rPr lang="en-CA" dirty="0" smtClean="0">
                <a:hlinkClick r:id="rId4"/>
              </a:rPr>
              <a:t>https</a:t>
            </a:r>
            <a:r>
              <a:rPr lang="en-CA" dirty="0">
                <a:hlinkClick r:id="rId4"/>
              </a:rPr>
              <a:t>://www.mathsisfun.com</a:t>
            </a:r>
            <a:r>
              <a:rPr lang="en-CA" dirty="0" smtClean="0">
                <a:hlinkClick r:id="rId4"/>
              </a:rPr>
              <a:t>/</a:t>
            </a:r>
            <a:r>
              <a:rPr lang="en-CA" dirty="0" smtClean="0"/>
              <a:t> </a:t>
            </a:r>
          </a:p>
          <a:p>
            <a:pPr lvl="1"/>
            <a:r>
              <a:rPr lang="en-CA" sz="2800" dirty="0" smtClean="0"/>
              <a:t>Recommended by 4</a:t>
            </a:r>
          </a:p>
          <a:p>
            <a:endParaRPr lang="en-CA" dirty="0"/>
          </a:p>
          <a:p>
            <a:pPr marL="0" indent="0">
              <a:buNone/>
            </a:pPr>
            <a:r>
              <a:rPr lang="en-CA" b="1" dirty="0" smtClean="0"/>
              <a:t># 3 </a:t>
            </a:r>
          </a:p>
          <a:p>
            <a:pPr lvl="1"/>
            <a:r>
              <a:rPr lang="en-CA" sz="2800" dirty="0" smtClean="0"/>
              <a:t>IXL </a:t>
            </a:r>
            <a:r>
              <a:rPr lang="en-CA" sz="2800" dirty="0"/>
              <a:t>Math Learn	</a:t>
            </a:r>
            <a:r>
              <a:rPr lang="en-CA" sz="2800" dirty="0" smtClean="0">
                <a:hlinkClick r:id="rId5"/>
              </a:rPr>
              <a:t>http://www.ixl.com</a:t>
            </a:r>
            <a:r>
              <a:rPr lang="en-CA" sz="2800" dirty="0" smtClean="0"/>
              <a:t> </a:t>
            </a:r>
          </a:p>
          <a:p>
            <a:pPr lvl="1"/>
            <a:r>
              <a:rPr lang="en-CA" sz="2800" dirty="0"/>
              <a:t>Purple </a:t>
            </a:r>
            <a:r>
              <a:rPr lang="en-CA" sz="2800" dirty="0" smtClean="0"/>
              <a:t>math		</a:t>
            </a:r>
            <a:r>
              <a:rPr lang="en-CA" sz="2800" dirty="0" smtClean="0">
                <a:hlinkClick r:id="rId6"/>
              </a:rPr>
              <a:t>https</a:t>
            </a:r>
            <a:r>
              <a:rPr lang="en-CA" sz="2800" dirty="0">
                <a:hlinkClick r:id="rId6"/>
              </a:rPr>
              <a:t>://</a:t>
            </a:r>
            <a:r>
              <a:rPr lang="en-CA" sz="2800" dirty="0" smtClean="0">
                <a:hlinkClick r:id="rId6"/>
              </a:rPr>
              <a:t>www.purplemath.com/modules/index.htm</a:t>
            </a:r>
            <a:r>
              <a:rPr lang="en-CA" sz="2800" dirty="0" smtClean="0"/>
              <a:t>  </a:t>
            </a:r>
          </a:p>
          <a:p>
            <a:pPr lvl="1"/>
            <a:r>
              <a:rPr lang="en-CA" sz="2800" dirty="0" smtClean="0"/>
              <a:t>GCF </a:t>
            </a:r>
            <a:r>
              <a:rPr lang="en-CA" sz="2800" dirty="0" err="1" smtClean="0"/>
              <a:t>Learnfree</a:t>
            </a:r>
            <a:r>
              <a:rPr lang="en-CA" sz="2800" dirty="0"/>
              <a:t>		</a:t>
            </a:r>
            <a:r>
              <a:rPr lang="en-CA" sz="2800" dirty="0">
                <a:hlinkClick r:id="rId7"/>
              </a:rPr>
              <a:t>https://edu.gcfglobal.org/en/topics/math</a:t>
            </a:r>
            <a:r>
              <a:rPr lang="en-CA" sz="2800" dirty="0" smtClean="0">
                <a:hlinkClick r:id="rId7"/>
              </a:rPr>
              <a:t>/</a:t>
            </a:r>
            <a:r>
              <a:rPr lang="en-CA" sz="2800" dirty="0" smtClean="0"/>
              <a:t> </a:t>
            </a:r>
          </a:p>
          <a:p>
            <a:pPr lvl="1"/>
            <a:r>
              <a:rPr lang="en-CA" sz="2800" dirty="0" smtClean="0"/>
              <a:t>PDF Resources</a:t>
            </a:r>
            <a:r>
              <a:rPr lang="en-CA" sz="2800" dirty="0"/>
              <a:t>	</a:t>
            </a:r>
            <a:r>
              <a:rPr lang="en-CA" sz="2800" dirty="0">
                <a:hlinkClick r:id="rId8"/>
              </a:rPr>
              <a:t>https://www.nwtliteracy.ca/index.php/resources/</a:t>
            </a:r>
            <a:r>
              <a:rPr lang="en-CA" sz="2800" dirty="0"/>
              <a:t> </a:t>
            </a:r>
          </a:p>
          <a:p>
            <a:pPr lvl="1"/>
            <a:endParaRPr lang="en-CA" sz="2800" dirty="0" smtClean="0"/>
          </a:p>
          <a:p>
            <a:pPr lvl="1"/>
            <a:endParaRPr lang="en-CA" dirty="0"/>
          </a:p>
        </p:txBody>
      </p:sp>
    </p:spTree>
    <p:extLst>
      <p:ext uri="{BB962C8B-B14F-4D97-AF65-F5344CB8AC3E}">
        <p14:creationId xmlns:p14="http://schemas.microsoft.com/office/powerpoint/2010/main" val="2475722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4601"/>
          </a:xfrm>
        </p:spPr>
        <p:txBody>
          <a:bodyPr/>
          <a:lstStyle/>
          <a:p>
            <a:r>
              <a:rPr lang="en-CA" dirty="0" smtClean="0"/>
              <a:t>Most commonly recommended - Paper</a:t>
            </a:r>
            <a:endParaRPr lang="en-CA" dirty="0"/>
          </a:p>
        </p:txBody>
      </p:sp>
      <p:sp>
        <p:nvSpPr>
          <p:cNvPr id="3" name="Content Placeholder 2"/>
          <p:cNvSpPr>
            <a:spLocks noGrp="1"/>
          </p:cNvSpPr>
          <p:nvPr>
            <p:ph idx="1"/>
          </p:nvPr>
        </p:nvSpPr>
        <p:spPr>
          <a:xfrm>
            <a:off x="0" y="1515979"/>
            <a:ext cx="12192000" cy="5149516"/>
          </a:xfrm>
        </p:spPr>
        <p:txBody>
          <a:bodyPr>
            <a:normAutofit fontScale="92500" lnSpcReduction="10000"/>
          </a:bodyPr>
          <a:lstStyle/>
          <a:p>
            <a:pPr marL="0" indent="0">
              <a:buNone/>
            </a:pPr>
            <a:r>
              <a:rPr lang="en-CA" b="1" dirty="0" smtClean="0"/>
              <a:t># 1</a:t>
            </a:r>
            <a:r>
              <a:rPr lang="en-CA" dirty="0" smtClean="0"/>
              <a:t>   </a:t>
            </a:r>
            <a:r>
              <a:rPr lang="en-CA" dirty="0"/>
              <a:t>	</a:t>
            </a:r>
            <a:r>
              <a:rPr lang="en-CA" dirty="0" smtClean="0"/>
              <a:t>Breakthrough to math series   	</a:t>
            </a:r>
            <a:r>
              <a:rPr lang="en-CA" dirty="0" smtClean="0">
                <a:hlinkClick r:id="rId2"/>
              </a:rPr>
              <a:t>https</a:t>
            </a:r>
            <a:r>
              <a:rPr lang="en-CA" dirty="0">
                <a:hlinkClick r:id="rId2"/>
              </a:rPr>
              <a:t>://www.grassrootsbooks.net/ca/numeracy/breakthrough-to-math</a:t>
            </a:r>
            <a:r>
              <a:rPr lang="en-CA" dirty="0" smtClean="0">
                <a:hlinkClick r:id="rId2"/>
              </a:rPr>
              <a:t>/</a:t>
            </a:r>
            <a:r>
              <a:rPr lang="en-CA" dirty="0" smtClean="0"/>
              <a:t> </a:t>
            </a:r>
          </a:p>
          <a:p>
            <a:pPr marL="0" indent="0">
              <a:buNone/>
            </a:pPr>
            <a:r>
              <a:rPr lang="en-CA" sz="2800" dirty="0" smtClean="0"/>
              <a:t>	Recommended by 6 of 23 participants</a:t>
            </a:r>
          </a:p>
          <a:p>
            <a:endParaRPr lang="en-CA" dirty="0"/>
          </a:p>
          <a:p>
            <a:pPr marL="0" indent="0">
              <a:buNone/>
            </a:pPr>
            <a:r>
              <a:rPr lang="en-CA" b="1" dirty="0" smtClean="0"/>
              <a:t># 2</a:t>
            </a:r>
            <a:r>
              <a:rPr lang="en-CA" dirty="0" smtClean="0"/>
              <a:t> </a:t>
            </a:r>
            <a:r>
              <a:rPr lang="en-CA" dirty="0"/>
              <a:t> </a:t>
            </a:r>
            <a:r>
              <a:rPr lang="en-CA" dirty="0" smtClean="0"/>
              <a:t> 	Math </a:t>
            </a:r>
            <a:r>
              <a:rPr lang="en-CA" dirty="0"/>
              <a:t>is Fun	</a:t>
            </a:r>
            <a:r>
              <a:rPr lang="en-CA" dirty="0" smtClean="0"/>
              <a:t>	</a:t>
            </a:r>
            <a:r>
              <a:rPr lang="en-CA" dirty="0" smtClean="0">
                <a:hlinkClick r:id="rId3"/>
              </a:rPr>
              <a:t>https</a:t>
            </a:r>
            <a:r>
              <a:rPr lang="en-CA" dirty="0">
                <a:hlinkClick r:id="rId3"/>
              </a:rPr>
              <a:t>://www.mathsisfun.com/</a:t>
            </a:r>
            <a:endParaRPr lang="en-CA" dirty="0" smtClean="0"/>
          </a:p>
          <a:p>
            <a:pPr marL="0" indent="0">
              <a:buNone/>
            </a:pPr>
            <a:r>
              <a:rPr lang="en-CA" dirty="0" smtClean="0"/>
              <a:t>         	Numeracy in action series  </a:t>
            </a:r>
          </a:p>
          <a:p>
            <a:pPr marL="0" indent="0">
              <a:buNone/>
            </a:pPr>
            <a:r>
              <a:rPr lang="en-CA" dirty="0"/>
              <a:t> </a:t>
            </a:r>
            <a:r>
              <a:rPr lang="en-CA" dirty="0" smtClean="0"/>
              <a:t>        	</a:t>
            </a:r>
            <a:r>
              <a:rPr lang="en-CA" dirty="0" smtClean="0">
                <a:hlinkClick r:id="rId4"/>
              </a:rPr>
              <a:t>http</a:t>
            </a:r>
            <a:r>
              <a:rPr lang="en-CA" dirty="0">
                <a:hlinkClick r:id="rId4"/>
              </a:rPr>
              <a:t>://www.communityliteracyofontario.ca/numeracy-in-action/</a:t>
            </a:r>
            <a:endParaRPr lang="en-CA" dirty="0" smtClean="0"/>
          </a:p>
          <a:p>
            <a:pPr marL="0" indent="0">
              <a:buNone/>
            </a:pPr>
            <a:r>
              <a:rPr lang="en-CA" dirty="0"/>
              <a:t> </a:t>
            </a:r>
            <a:r>
              <a:rPr lang="en-CA" dirty="0" smtClean="0"/>
              <a:t>        	Jump </a:t>
            </a:r>
            <a:r>
              <a:rPr lang="en-CA" dirty="0"/>
              <a:t>math series   </a:t>
            </a:r>
            <a:r>
              <a:rPr lang="en-CA" dirty="0" smtClean="0"/>
              <a:t>	</a:t>
            </a:r>
            <a:r>
              <a:rPr lang="en-CA" dirty="0" smtClean="0">
                <a:hlinkClick r:id="rId5"/>
              </a:rPr>
              <a:t>https</a:t>
            </a:r>
            <a:r>
              <a:rPr lang="en-CA" dirty="0">
                <a:hlinkClick r:id="rId5"/>
              </a:rPr>
              <a:t>://jumpmath.org</a:t>
            </a:r>
            <a:r>
              <a:rPr lang="en-CA" dirty="0" smtClean="0">
                <a:hlinkClick r:id="rId5"/>
              </a:rPr>
              <a:t>/</a:t>
            </a:r>
            <a:r>
              <a:rPr lang="en-CA" dirty="0" smtClean="0"/>
              <a:t> </a:t>
            </a:r>
          </a:p>
          <a:p>
            <a:pPr marL="0" indent="0">
              <a:buNone/>
            </a:pPr>
            <a:r>
              <a:rPr lang="en-CA" dirty="0"/>
              <a:t> </a:t>
            </a:r>
            <a:r>
              <a:rPr lang="en-CA" dirty="0" smtClean="0"/>
              <a:t>        	</a:t>
            </a:r>
            <a:r>
              <a:rPr lang="en-CA" dirty="0" err="1" smtClean="0"/>
              <a:t>Workwrite</a:t>
            </a:r>
            <a:r>
              <a:rPr lang="en-CA" dirty="0" smtClean="0"/>
              <a:t> series     </a:t>
            </a:r>
          </a:p>
          <a:p>
            <a:pPr marL="0" indent="0">
              <a:buNone/>
            </a:pPr>
            <a:r>
              <a:rPr lang="en-CA" dirty="0" smtClean="0"/>
              <a:t> </a:t>
            </a:r>
            <a:r>
              <a:rPr lang="en-CA" dirty="0"/>
              <a:t> </a:t>
            </a:r>
            <a:r>
              <a:rPr lang="en-CA" dirty="0" smtClean="0"/>
              <a:t>        	</a:t>
            </a:r>
            <a:r>
              <a:rPr lang="en-CA" dirty="0" smtClean="0">
                <a:hlinkClick r:id="rId6"/>
              </a:rPr>
              <a:t>http</a:t>
            </a:r>
            <a:r>
              <a:rPr lang="en-CA" dirty="0">
                <a:hlinkClick r:id="rId6"/>
              </a:rPr>
              <a:t>://ptpcompass.ca/the-camera-system/the-workwrite-series/</a:t>
            </a:r>
            <a:endParaRPr lang="en-CA" dirty="0" smtClean="0"/>
          </a:p>
          <a:p>
            <a:pPr marL="0" indent="0">
              <a:buNone/>
            </a:pPr>
            <a:r>
              <a:rPr lang="en-CA" sz="2800" dirty="0" smtClean="0"/>
              <a:t>          	Each recommended by 2 participants</a:t>
            </a:r>
          </a:p>
          <a:p>
            <a:endParaRPr lang="en-CA" dirty="0"/>
          </a:p>
          <a:p>
            <a:pPr lvl="1"/>
            <a:endParaRPr lang="en-CA" dirty="0"/>
          </a:p>
        </p:txBody>
      </p:sp>
    </p:spTree>
    <p:extLst>
      <p:ext uri="{BB962C8B-B14F-4D97-AF65-F5344CB8AC3E}">
        <p14:creationId xmlns:p14="http://schemas.microsoft.com/office/powerpoint/2010/main" val="424060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10167</TotalTime>
  <Words>2180</Words>
  <Application>Microsoft Office PowerPoint</Application>
  <PresentationFormat>Widescreen</PresentationFormat>
  <Paragraphs>336</Paragraphs>
  <Slides>45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Office Theme</vt:lpstr>
      <vt:lpstr>LBS Online Community of Practice</vt:lpstr>
      <vt:lpstr>About LBS Online Community of Practice (OCP)</vt:lpstr>
      <vt:lpstr>Hello</vt:lpstr>
      <vt:lpstr>Quick poll</vt:lpstr>
      <vt:lpstr>Today’s Webinar… </vt:lpstr>
      <vt:lpstr>Collecting math resources</vt:lpstr>
      <vt:lpstr>Quick poll</vt:lpstr>
      <vt:lpstr>Most commonly recommended - Digital</vt:lpstr>
      <vt:lpstr>Most commonly recommended - Paper</vt:lpstr>
      <vt:lpstr>A quick look at the top picks - digital</vt:lpstr>
      <vt:lpstr>What practitioners said</vt:lpstr>
      <vt:lpstr>What practitioners said</vt:lpstr>
      <vt:lpstr>What practitioners said</vt:lpstr>
      <vt:lpstr>A quick look at the top picks - digital</vt:lpstr>
      <vt:lpstr>What practitioners said</vt:lpstr>
      <vt:lpstr>What practitioners said</vt:lpstr>
      <vt:lpstr>A quick look at the top picks - digital</vt:lpstr>
      <vt:lpstr>What practitioners said</vt:lpstr>
      <vt:lpstr>What practitioners said</vt:lpstr>
      <vt:lpstr>A quick look at the top picks - digital</vt:lpstr>
      <vt:lpstr>What practitioners said</vt:lpstr>
      <vt:lpstr>What practitioners said</vt:lpstr>
      <vt:lpstr>A quick look at the top picks - digital</vt:lpstr>
      <vt:lpstr>What practitioners said</vt:lpstr>
      <vt:lpstr>A quick look at the top picks</vt:lpstr>
      <vt:lpstr>What practitioners said</vt:lpstr>
      <vt:lpstr>Quick poll</vt:lpstr>
      <vt:lpstr>A quick look at the top picks - paper</vt:lpstr>
      <vt:lpstr>What participants said</vt:lpstr>
      <vt:lpstr>What participants said</vt:lpstr>
      <vt:lpstr>A quick look at the top picks - paper</vt:lpstr>
      <vt:lpstr>What participants said</vt:lpstr>
      <vt:lpstr>A quick look at the top picks - paper</vt:lpstr>
      <vt:lpstr>What participants said</vt:lpstr>
      <vt:lpstr>A quick look at the top picks = paper</vt:lpstr>
      <vt:lpstr>What participants said</vt:lpstr>
      <vt:lpstr>What participants said</vt:lpstr>
      <vt:lpstr>Additional resources</vt:lpstr>
      <vt:lpstr>Final comments from participants</vt:lpstr>
      <vt:lpstr>Final comments from participants</vt:lpstr>
      <vt:lpstr>Final comments from participants</vt:lpstr>
      <vt:lpstr>Quick poll</vt:lpstr>
      <vt:lpstr>Resource list distribution plan</vt:lpstr>
      <vt:lpstr>PowerPoint Presentation</vt:lpstr>
      <vt:lpstr>PowerPoint Presentation</vt:lpstr>
    </vt:vector>
  </TitlesOfParts>
  <Company>Contact North | Contact Nord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LBS Online Community of Practice</dc:title>
  <dc:creator>Sarah Stocker</dc:creator>
  <cp:lastModifiedBy>Sarah Stocker</cp:lastModifiedBy>
  <cp:revision>157</cp:revision>
  <dcterms:created xsi:type="dcterms:W3CDTF">2018-06-21T19:55:49Z</dcterms:created>
  <dcterms:modified xsi:type="dcterms:W3CDTF">2019-01-18T20:56:23Z</dcterms:modified>
</cp:coreProperties>
</file>