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5"/>
  </p:notesMasterIdLst>
  <p:handoutMasterIdLst>
    <p:handoutMasterId r:id="rId26"/>
  </p:handoutMasterIdLst>
  <p:sldIdLst>
    <p:sldId id="275" r:id="rId3"/>
    <p:sldId id="277" r:id="rId4"/>
    <p:sldId id="287" r:id="rId5"/>
    <p:sldId id="298" r:id="rId6"/>
    <p:sldId id="299" r:id="rId7"/>
    <p:sldId id="300" r:id="rId8"/>
    <p:sldId id="301" r:id="rId9"/>
    <p:sldId id="304" r:id="rId10"/>
    <p:sldId id="303" r:id="rId11"/>
    <p:sldId id="309" r:id="rId12"/>
    <p:sldId id="302" r:id="rId13"/>
    <p:sldId id="305" r:id="rId14"/>
    <p:sldId id="289" r:id="rId15"/>
    <p:sldId id="306" r:id="rId16"/>
    <p:sldId id="307" r:id="rId17"/>
    <p:sldId id="308" r:id="rId18"/>
    <p:sldId id="292" r:id="rId19"/>
    <p:sldId id="293" r:id="rId20"/>
    <p:sldId id="296" r:id="rId21"/>
    <p:sldId id="294" r:id="rId22"/>
    <p:sldId id="295" r:id="rId23"/>
    <p:sldId id="273" r:id="rId24"/>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58211" autoAdjust="0"/>
  </p:normalViewPr>
  <p:slideViewPr>
    <p:cSldViewPr snapToGrid="0">
      <p:cViewPr varScale="1">
        <p:scale>
          <a:sx n="53" d="100"/>
          <a:sy n="53" d="100"/>
        </p:scale>
        <p:origin x="2016" y="66"/>
      </p:cViewPr>
      <p:guideLst>
        <p:guide orient="horz" pos="2160"/>
        <p:guide pos="3840"/>
        <p:guide pos="7296"/>
        <p:guide orient="horz" pos="4128"/>
      </p:guideLst>
    </p:cSldViewPr>
  </p:slideViewPr>
  <p:notesTextViewPr>
    <p:cViewPr>
      <p:scale>
        <a:sx n="200" d="100"/>
        <a:sy n="200" d="100"/>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68796EA6-6F25-4F19-87BA-7ADCC16DAEFF}" type="datetimeFigureOut">
              <a:rPr lang="en-US" smtClean="0"/>
              <a:t>11/30/2017</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C64E50CC-F33A-4EF4-9F12-93EC4A21A0CF}" type="slidenum">
              <a:rPr lang="en-US" smtClean="0"/>
              <a:t>‹#›</a:t>
            </a:fld>
            <a:endParaRPr lang="en-US"/>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C39C172E-A8B5-46F6-B05C-DFA3E2E0F207}" type="datetimeFigureOut">
              <a:rPr lang="en-US" smtClean="0"/>
              <a:t>11/30/2017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32674CE4-FBD8-4481-AEFB-CA53E599A745}" type="slidenum">
              <a:rPr lang="en-US" smtClean="0"/>
              <a:t>‹#›</a:t>
            </a:fld>
            <a:endParaRPr lang="en-US"/>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a:p>
        </p:txBody>
      </p:sp>
    </p:spTree>
    <p:extLst>
      <p:ext uri="{BB962C8B-B14F-4D97-AF65-F5344CB8AC3E}">
        <p14:creationId xmlns:p14="http://schemas.microsoft.com/office/powerpoint/2010/main" val="1063280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a:p>
        </p:txBody>
      </p:sp>
    </p:spTree>
    <p:extLst>
      <p:ext uri="{BB962C8B-B14F-4D97-AF65-F5344CB8AC3E}">
        <p14:creationId xmlns:p14="http://schemas.microsoft.com/office/powerpoint/2010/main" val="3400522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Email communication between programs can be included in our files as documentation of Milestone or Culminating Task results (actual copies of assessment results are not required).  Comments can be noted</a:t>
            </a:r>
            <a:r>
              <a:rPr lang="en-US" baseline="0" dirty="0" smtClean="0"/>
              <a:t> in the “Plan Item” in </a:t>
            </a:r>
            <a:r>
              <a:rPr lang="en-US" baseline="0" dirty="0" err="1" smtClean="0"/>
              <a:t>CaMS</a:t>
            </a:r>
            <a:r>
              <a:rPr lang="en-US" baseline="0" dirty="0" smtClean="0"/>
              <a:t> to indicate blended learning occurred.  And supporting documentation can be filed in the learner plan.</a:t>
            </a:r>
          </a:p>
        </p:txBody>
      </p:sp>
      <p:sp>
        <p:nvSpPr>
          <p:cNvPr id="4" name="Slide Number Placeholder 3"/>
          <p:cNvSpPr>
            <a:spLocks noGrp="1"/>
          </p:cNvSpPr>
          <p:nvPr>
            <p:ph type="sldNum" sz="quarter" idx="10"/>
          </p:nvPr>
        </p:nvSpPr>
        <p:spPr/>
        <p:txBody>
          <a:bodyPr/>
          <a:lstStyle/>
          <a:p>
            <a:fld id="{32674CE4-FBD8-4481-AEFB-CA53E599A745}" type="slidenum">
              <a:rPr lang="en-US" smtClean="0"/>
              <a:t>11</a:t>
            </a:fld>
            <a:endParaRPr lang="en-US"/>
          </a:p>
        </p:txBody>
      </p:sp>
    </p:spTree>
    <p:extLst>
      <p:ext uri="{BB962C8B-B14F-4D97-AF65-F5344CB8AC3E}">
        <p14:creationId xmlns:p14="http://schemas.microsoft.com/office/powerpoint/2010/main" val="58086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e-Channel programs</a:t>
            </a:r>
            <a:r>
              <a:rPr lang="en-US" baseline="0" dirty="0" smtClean="0"/>
              <a:t> may use different Ministry approved tools to administer Milestone and Culminating Tasks digitally.  Sometimes completing the tasks online can add an additional layer of complexity for the learner so ensuring the right approach is taken for each learner is important. Communication about how assessments should be administered is essential between programs so regular and ongoing communication regarding learner progress is encouraged.</a:t>
            </a:r>
          </a:p>
        </p:txBody>
      </p:sp>
      <p:sp>
        <p:nvSpPr>
          <p:cNvPr id="4" name="Slide Number Placeholder 3"/>
          <p:cNvSpPr>
            <a:spLocks noGrp="1"/>
          </p:cNvSpPr>
          <p:nvPr>
            <p:ph type="sldNum" sz="quarter" idx="10"/>
          </p:nvPr>
        </p:nvSpPr>
        <p:spPr/>
        <p:txBody>
          <a:bodyPr/>
          <a:lstStyle/>
          <a:p>
            <a:fld id="{32674CE4-FBD8-4481-AEFB-CA53E599A745}" type="slidenum">
              <a:rPr lang="en-US" smtClean="0"/>
              <a:t>12</a:t>
            </a:fld>
            <a:endParaRPr lang="en-US"/>
          </a:p>
        </p:txBody>
      </p:sp>
    </p:spTree>
    <p:extLst>
      <p:ext uri="{BB962C8B-B14F-4D97-AF65-F5344CB8AC3E}">
        <p14:creationId xmlns:p14="http://schemas.microsoft.com/office/powerpoint/2010/main" val="3288850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 registration process for multiple programs is required to participate in each program.  This starts</a:t>
            </a:r>
            <a:r>
              <a:rPr lang="en-US" baseline="0" dirty="0" smtClean="0"/>
              <a:t> at program intake and runs straight through the follow up process.  We know that learners get frustrated with duplication of paperwork but both programs are required to document the same information.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13</a:t>
            </a:fld>
            <a:endParaRPr lang="en-US"/>
          </a:p>
        </p:txBody>
      </p:sp>
    </p:spTree>
    <p:extLst>
      <p:ext uri="{BB962C8B-B14F-4D97-AF65-F5344CB8AC3E}">
        <p14:creationId xmlns:p14="http://schemas.microsoft.com/office/powerpoint/2010/main" val="305909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Intake assessment processes could be streamlined reduce duplication and assessment “burn out”.  If you have already</a:t>
            </a:r>
            <a:r>
              <a:rPr lang="en-US" baseline="0" dirty="0" smtClean="0"/>
              <a:t> assessed your learner before referring them to e-Channel, sharing those assessment results are welcome to streamline processes for learners wherever possible.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14</a:t>
            </a:fld>
            <a:endParaRPr lang="en-US"/>
          </a:p>
        </p:txBody>
      </p:sp>
    </p:spTree>
    <p:extLst>
      <p:ext uri="{BB962C8B-B14F-4D97-AF65-F5344CB8AC3E}">
        <p14:creationId xmlns:p14="http://schemas.microsoft.com/office/powerpoint/2010/main" val="1144548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Supporting blended learning takes TIME!  We know that administrative resources to communicate with multiple service providers and support learners accessing e-Channel can be limited</a:t>
            </a:r>
            <a:r>
              <a:rPr lang="en-US" baseline="0" dirty="0" smtClean="0"/>
              <a:t> but is so essential for learner success.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15</a:t>
            </a:fld>
            <a:endParaRPr lang="en-US"/>
          </a:p>
        </p:txBody>
      </p:sp>
    </p:spTree>
    <p:extLst>
      <p:ext uri="{BB962C8B-B14F-4D97-AF65-F5344CB8AC3E}">
        <p14:creationId xmlns:p14="http://schemas.microsoft.com/office/powerpoint/2010/main" val="4084048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that access to technology including reliable</a:t>
            </a:r>
            <a:r>
              <a:rPr lang="en-US" baseline="0" dirty="0" smtClean="0"/>
              <a:t> Internet is </a:t>
            </a:r>
            <a:r>
              <a:rPr lang="en-US" dirty="0" smtClean="0"/>
              <a:t>inconsistent across the province</a:t>
            </a:r>
            <a:r>
              <a:rPr lang="en-US" baseline="0" dirty="0" smtClean="0"/>
              <a:t>.  If access to the right technology just isn’t available, blended learning may not be the right fit until regular access can be established.  If learner’s get frustrated with technology they won’t have a positive learning experience with e-Channel.  </a:t>
            </a:r>
            <a:endParaRPr lang="en-US" dirty="0" smtClean="0"/>
          </a:p>
          <a:p>
            <a:endParaRPr lang="en-US" dirty="0" smtClean="0"/>
          </a:p>
          <a:p>
            <a:r>
              <a:rPr lang="en-US" dirty="0" smtClean="0"/>
              <a:t>Are there</a:t>
            </a:r>
            <a:r>
              <a:rPr lang="en-US" baseline="0" dirty="0" smtClean="0"/>
              <a:t> any other challenges you have faced in your programs?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16</a:t>
            </a:fld>
            <a:endParaRPr lang="en-US"/>
          </a:p>
        </p:txBody>
      </p:sp>
    </p:spTree>
    <p:extLst>
      <p:ext uri="{BB962C8B-B14F-4D97-AF65-F5344CB8AC3E}">
        <p14:creationId xmlns:p14="http://schemas.microsoft.com/office/powerpoint/2010/main" val="2183868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LearningHUB</a:t>
            </a:r>
            <a:r>
              <a:rPr lang="en-US" dirty="0" smtClean="0"/>
              <a:t>:</a:t>
            </a:r>
            <a:r>
              <a:rPr lang="en-US" baseline="0" dirty="0" smtClean="0"/>
              <a:t> </a:t>
            </a:r>
            <a:r>
              <a:rPr lang="en-US" dirty="0" smtClean="0"/>
              <a:t>Readiness Checklist </a:t>
            </a:r>
          </a:p>
        </p:txBody>
      </p:sp>
      <p:sp>
        <p:nvSpPr>
          <p:cNvPr id="4" name="Slide Number Placeholder 3"/>
          <p:cNvSpPr>
            <a:spLocks noGrp="1"/>
          </p:cNvSpPr>
          <p:nvPr>
            <p:ph type="sldNum" sz="quarter" idx="10"/>
          </p:nvPr>
        </p:nvSpPr>
        <p:spPr/>
        <p:txBody>
          <a:bodyPr/>
          <a:lstStyle/>
          <a:p>
            <a:fld id="{32674CE4-FBD8-4481-AEFB-CA53E599A745}" type="slidenum">
              <a:rPr lang="en-US" smtClean="0"/>
              <a:t>17</a:t>
            </a:fld>
            <a:endParaRPr lang="en-US"/>
          </a:p>
        </p:txBody>
      </p:sp>
    </p:spTree>
    <p:extLst>
      <p:ext uri="{BB962C8B-B14F-4D97-AF65-F5344CB8AC3E}">
        <p14:creationId xmlns:p14="http://schemas.microsoft.com/office/powerpoint/2010/main" val="1984297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often best</a:t>
            </a:r>
            <a:r>
              <a:rPr lang="en-US" baseline="0" dirty="0" smtClean="0"/>
              <a:t> to align subjects between programs to maximize outcomes for the learner.  T</a:t>
            </a:r>
            <a:r>
              <a:rPr lang="en-CA" dirty="0"/>
              <a:t>targeting different content areas works but it depends on they learner and the level of dedication. </a:t>
            </a:r>
          </a:p>
          <a:p>
            <a:endParaRPr lang="en-CA" dirty="0"/>
          </a:p>
          <a:p>
            <a:pPr defTabSz="924458">
              <a:defRPr/>
            </a:pPr>
            <a:r>
              <a:rPr lang="en-CA" dirty="0"/>
              <a:t>COMMUNICATION is KEY! -- This is not ONLY communication from the </a:t>
            </a:r>
            <a:r>
              <a:rPr lang="en-CA" dirty="0" smtClean="0"/>
              <a:t>learner </a:t>
            </a:r>
            <a:r>
              <a:rPr lang="en-CA" dirty="0"/>
              <a:t>but the </a:t>
            </a:r>
            <a:r>
              <a:rPr lang="en-CA" dirty="0" smtClean="0"/>
              <a:t>practitioner </a:t>
            </a:r>
            <a:r>
              <a:rPr lang="en-CA" dirty="0"/>
              <a:t>too -- some </a:t>
            </a:r>
            <a:r>
              <a:rPr lang="en-CA" dirty="0" smtClean="0"/>
              <a:t>learners struggle </a:t>
            </a:r>
            <a:r>
              <a:rPr lang="en-CA" dirty="0"/>
              <a:t>to articulate what they </a:t>
            </a:r>
            <a:r>
              <a:rPr lang="en-CA" dirty="0" smtClean="0"/>
              <a:t>need</a:t>
            </a:r>
            <a:r>
              <a:rPr lang="en-CA" baseline="0" dirty="0" smtClean="0"/>
              <a:t>.  Strong communication between programs helps </a:t>
            </a:r>
            <a:r>
              <a:rPr lang="en-CA" baseline="0" smtClean="0"/>
              <a:t>to organize </a:t>
            </a:r>
            <a:r>
              <a:rPr lang="en-CA" smtClean="0"/>
              <a:t>learning plans, milestones </a:t>
            </a:r>
            <a:r>
              <a:rPr lang="en-CA" dirty="0"/>
              <a:t>etc. </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18</a:t>
            </a:fld>
            <a:endParaRPr lang="en-US"/>
          </a:p>
        </p:txBody>
      </p:sp>
    </p:spTree>
    <p:extLst>
      <p:ext uri="{BB962C8B-B14F-4D97-AF65-F5344CB8AC3E}">
        <p14:creationId xmlns:p14="http://schemas.microsoft.com/office/powerpoint/2010/main" val="2872723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information</a:t>
            </a:r>
            <a:r>
              <a:rPr lang="en-US" baseline="0" dirty="0" smtClean="0"/>
              <a:t> included when referring a learner to e-Channel is important to avoid questions and delays to get learners started.  Sharing information about learning challenges or other key pieces of information that online practitioners will need early can ensure the right supports are in place from the beginning.  </a:t>
            </a:r>
          </a:p>
          <a:p>
            <a:endParaRPr lang="en-US" baseline="0" dirty="0" smtClean="0"/>
          </a:p>
          <a:p>
            <a:r>
              <a:rPr lang="en-US" baseline="0" dirty="0" smtClean="0"/>
              <a:t>Having clear expectations set up front can avoid challenges down the road is necessary. </a:t>
            </a:r>
            <a:r>
              <a:rPr lang="en-CA" dirty="0"/>
              <a:t>Blended learning experiences will vary from person to person -- will the student have support in a classroom OR will they be doing everything at home by themselves as a supplement? </a:t>
            </a:r>
            <a:r>
              <a:rPr lang="en-US" baseline="0" dirty="0" smtClean="0"/>
              <a:t>Letting the e-Channel program know how you intend to use blended learning in the classroom is key information to share when making a referral. </a:t>
            </a:r>
          </a:p>
          <a:p>
            <a:endParaRPr lang="en-US" baseline="0" dirty="0" smtClean="0"/>
          </a:p>
          <a:p>
            <a:pPr defTabSz="924458">
              <a:defRPr/>
            </a:pPr>
            <a:r>
              <a:rPr lang="en-US" baseline="0" dirty="0" smtClean="0"/>
              <a:t>*A Blended Learner Profile form is being piloted at the </a:t>
            </a:r>
            <a:r>
              <a:rPr lang="en-US" baseline="0" dirty="0" err="1" smtClean="0"/>
              <a:t>LearningHUB</a:t>
            </a:r>
            <a:r>
              <a:rPr lang="en-US" baseline="0" dirty="0" smtClean="0"/>
              <a:t> this year (includes: goal path, intake level, learning style, frequency of access to online work, background on milestones completed in the classroom and future targets, preference of milestone delivery and teacher contact info).  This form was developed to streamline the referral process for blended learners.  An electronic copy of the form is sent to the referring practitioner for their files upon submission.  </a:t>
            </a:r>
            <a:endParaRPr lang="en-US"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19</a:t>
            </a:fld>
            <a:endParaRPr lang="en-US"/>
          </a:p>
        </p:txBody>
      </p:sp>
    </p:spTree>
    <p:extLst>
      <p:ext uri="{BB962C8B-B14F-4D97-AF65-F5344CB8AC3E}">
        <p14:creationId xmlns:p14="http://schemas.microsoft.com/office/powerpoint/2010/main" val="197598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is using e-Channel in their classrooms?</a:t>
            </a:r>
          </a:p>
          <a:p>
            <a:r>
              <a:rPr lang="en-US" dirty="0" smtClean="0"/>
              <a:t>What other forms of Blended Learning do you use?</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a:t>
            </a:fld>
            <a:endParaRPr lang="en-US"/>
          </a:p>
        </p:txBody>
      </p:sp>
    </p:spTree>
    <p:extLst>
      <p:ext uri="{BB962C8B-B14F-4D97-AF65-F5344CB8AC3E}">
        <p14:creationId xmlns:p14="http://schemas.microsoft.com/office/powerpoint/2010/main" val="2585275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https://e-channel.ca/</a:t>
            </a:r>
          </a:p>
          <a:p>
            <a:r>
              <a:rPr lang="en-US" dirty="0" smtClean="0"/>
              <a:t>http://www.acedistancedelivery.ca/</a:t>
            </a:r>
          </a:p>
          <a:p>
            <a:r>
              <a:rPr lang="en-US" dirty="0" smtClean="0"/>
              <a:t>http://www.deaflearnnow.ca/index.html</a:t>
            </a:r>
          </a:p>
          <a:p>
            <a:r>
              <a:rPr lang="en-US" dirty="0" smtClean="0"/>
              <a:t>http://www.sefad.ca/</a:t>
            </a:r>
          </a:p>
          <a:p>
            <a:r>
              <a:rPr lang="en-US" dirty="0" smtClean="0"/>
              <a:t>https://goodlearninganywhere.com/</a:t>
            </a:r>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20</a:t>
            </a:fld>
            <a:endParaRPr lang="en-US"/>
          </a:p>
        </p:txBody>
      </p:sp>
    </p:spTree>
    <p:extLst>
      <p:ext uri="{BB962C8B-B14F-4D97-AF65-F5344CB8AC3E}">
        <p14:creationId xmlns:p14="http://schemas.microsoft.com/office/powerpoint/2010/main" val="249019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21</a:t>
            </a:fld>
            <a:endParaRPr lang="en-US"/>
          </a:p>
        </p:txBody>
      </p:sp>
    </p:spTree>
    <p:extLst>
      <p:ext uri="{BB962C8B-B14F-4D97-AF65-F5344CB8AC3E}">
        <p14:creationId xmlns:p14="http://schemas.microsoft.com/office/powerpoint/2010/main" val="2094757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22</a:t>
            </a:fld>
            <a:endParaRPr lang="en-US"/>
          </a:p>
        </p:txBody>
      </p:sp>
    </p:spTree>
    <p:extLst>
      <p:ext uri="{BB962C8B-B14F-4D97-AF65-F5344CB8AC3E}">
        <p14:creationId xmlns:p14="http://schemas.microsoft.com/office/powerpoint/2010/main" val="1664703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CA" dirty="0" smtClean="0"/>
              <a:t>In 2014 MAESD circulated a memo </a:t>
            </a:r>
            <a:r>
              <a:rPr lang="en-CA" baseline="0" dirty="0" smtClean="0"/>
              <a:t>to the field that </a:t>
            </a:r>
            <a:r>
              <a:rPr lang="en-CA" dirty="0" smtClean="0"/>
              <a:t>Milestone and Culminating Task Assessments for learners accessing multiple LBS sites could be shared when more than one service delivery site contributes to a learner’s success.  This memo</a:t>
            </a:r>
            <a:r>
              <a:rPr lang="en-CA" baseline="0" dirty="0" smtClean="0"/>
              <a:t> clarified that </a:t>
            </a:r>
            <a:r>
              <a:rPr lang="en-CA" dirty="0" smtClean="0"/>
              <a:t>it is acceptable for one service provider to conduct an</a:t>
            </a:r>
            <a:r>
              <a:rPr lang="en-CA" baseline="0" dirty="0" smtClean="0"/>
              <a:t> </a:t>
            </a:r>
            <a:r>
              <a:rPr lang="en-CA" dirty="0" smtClean="0"/>
              <a:t>assessment with a learner and that both service delivery sites could</a:t>
            </a:r>
            <a:r>
              <a:rPr lang="en-CA" baseline="0" dirty="0" smtClean="0"/>
              <a:t> </a:t>
            </a:r>
            <a:r>
              <a:rPr lang="en-CA" dirty="0" smtClean="0"/>
              <a:t>document the achievement in their reporting to the Ministry in</a:t>
            </a:r>
            <a:r>
              <a:rPr lang="en-CA" baseline="0" dirty="0" smtClean="0"/>
              <a:t> </a:t>
            </a:r>
            <a:r>
              <a:rPr lang="en-CA" dirty="0" err="1" smtClean="0"/>
              <a:t>CaMS</a:t>
            </a:r>
            <a:r>
              <a:rPr lang="en-CA" dirty="0" smtClean="0"/>
              <a:t>.</a:t>
            </a:r>
          </a:p>
          <a:p>
            <a:endParaRPr lang="en-CA" dirty="0" smtClean="0"/>
          </a:p>
          <a:p>
            <a:r>
              <a:rPr lang="en-CA" dirty="0" smtClean="0"/>
              <a:t>This news was well</a:t>
            </a:r>
            <a:r>
              <a:rPr lang="en-CA" baseline="0" dirty="0" smtClean="0"/>
              <a:t> received for blended learning, however, it raised some questions about what type of documentation was needed and what qualified as both programs contributing to “success”.  </a:t>
            </a:r>
          </a:p>
          <a:p>
            <a:endParaRPr lang="en-CA" baseline="0" dirty="0" smtClean="0"/>
          </a:p>
          <a:p>
            <a:pPr defTabSz="924458">
              <a:defRPr/>
            </a:pPr>
            <a:r>
              <a:rPr lang="en-CA" dirty="0" smtClean="0"/>
              <a:t>When blended</a:t>
            </a:r>
            <a:r>
              <a:rPr lang="en-CA" baseline="0" dirty="0" smtClean="0"/>
              <a:t> </a:t>
            </a:r>
            <a:r>
              <a:rPr lang="en-CA" dirty="0" smtClean="0"/>
              <a:t>learning occurs, LBS service delivery sites need to demonstrate that the training they provided contributed to the successful achievement of the Milestone or Culminating Task</a:t>
            </a:r>
            <a:r>
              <a:rPr lang="en-CA" baseline="0" dirty="0" smtClean="0"/>
              <a:t> that is being shared through documentation of learning activities in the learner’s file.  </a:t>
            </a:r>
          </a:p>
          <a:p>
            <a:endParaRPr lang="en-CA" baseline="0" dirty="0" smtClean="0"/>
          </a:p>
          <a:p>
            <a:endParaRPr lang="en-CA"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3</a:t>
            </a:fld>
            <a:endParaRPr lang="en-US"/>
          </a:p>
        </p:txBody>
      </p:sp>
    </p:spTree>
    <p:extLst>
      <p:ext uri="{BB962C8B-B14F-4D97-AF65-F5344CB8AC3E}">
        <p14:creationId xmlns:p14="http://schemas.microsoft.com/office/powerpoint/2010/main" val="3495647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CA" dirty="0" smtClean="0"/>
              <a:t>Classroom and e-Channel programs should maintain separate but complementary learner plans for shared learners.</a:t>
            </a:r>
            <a:r>
              <a:rPr lang="en-CA" baseline="0" dirty="0" smtClean="0"/>
              <a:t>  </a:t>
            </a:r>
            <a:endParaRPr lang="en-CA"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a:p>
        </p:txBody>
      </p:sp>
    </p:spTree>
    <p:extLst>
      <p:ext uri="{BB962C8B-B14F-4D97-AF65-F5344CB8AC3E}">
        <p14:creationId xmlns:p14="http://schemas.microsoft.com/office/powerpoint/2010/main" val="397268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CA" dirty="0" smtClean="0"/>
              <a:t>Programs should complement each other without duplicating service when contributing to each</a:t>
            </a:r>
            <a:r>
              <a:rPr lang="en-CA" baseline="0" dirty="0" smtClean="0"/>
              <a:t> other’s learning plans to </a:t>
            </a:r>
            <a:r>
              <a:rPr lang="en-CA" dirty="0" smtClean="0"/>
              <a:t>support learners goals.</a:t>
            </a:r>
            <a:br>
              <a:rPr lang="en-CA" dirty="0" smtClean="0"/>
            </a:b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a:t>
            </a:fld>
            <a:endParaRPr lang="en-US"/>
          </a:p>
        </p:txBody>
      </p:sp>
    </p:spTree>
    <p:extLst>
      <p:ext uri="{BB962C8B-B14F-4D97-AF65-F5344CB8AC3E}">
        <p14:creationId xmlns:p14="http://schemas.microsoft.com/office/powerpoint/2010/main" val="2665298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CA" dirty="0" smtClean="0"/>
              <a:t>Both service delivery sites can document assessment results (including milestone and culminating tasks) regardless of who administered the assessments when multiple providers contribute to a learner's success.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a:t>
            </a:fld>
            <a:endParaRPr lang="en-US"/>
          </a:p>
        </p:txBody>
      </p:sp>
    </p:spTree>
    <p:extLst>
      <p:ext uri="{BB962C8B-B14F-4D97-AF65-F5344CB8AC3E}">
        <p14:creationId xmlns:p14="http://schemas.microsoft.com/office/powerpoint/2010/main" val="3856762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CA" dirty="0" smtClean="0"/>
              <a:t>Ensure personal information is protected and consent for sharing information is documented in both files.  This</a:t>
            </a:r>
            <a:r>
              <a:rPr lang="en-CA" baseline="0" dirty="0" smtClean="0"/>
              <a:t> consent is required to be on file by both agencies to support blended learning and communication about learners across programs.  </a:t>
            </a:r>
            <a:endParaRPr lang="en-US"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a:t>
            </a:fld>
            <a:endParaRPr lang="en-US"/>
          </a:p>
        </p:txBody>
      </p:sp>
    </p:spTree>
    <p:extLst>
      <p:ext uri="{BB962C8B-B14F-4D97-AF65-F5344CB8AC3E}">
        <p14:creationId xmlns:p14="http://schemas.microsoft.com/office/powerpoint/2010/main" val="1704866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Either program can administer Milestones or Culminating Tasks depending on learner’s preference, schedule or learning style.  But</a:t>
            </a:r>
            <a:r>
              <a:rPr lang="en-US" baseline="0" dirty="0" smtClean="0"/>
              <a:t> regardless who administers the assessments it should be clear to both programs as well as the learner how assessments will be handled.  This avoids confusion between service providers and of course the learner.  For example, if an online practitioner administers a milestone for a blended learner only to find out the classroom practitioner doesn’t feel they are ready or that it has already been administered in the classroom this can cause confusion for learners.  Communication between both programs is KEY to support e-Channel in the classroom.  </a:t>
            </a:r>
          </a:p>
        </p:txBody>
      </p:sp>
      <p:sp>
        <p:nvSpPr>
          <p:cNvPr id="4" name="Slide Number Placeholder 3"/>
          <p:cNvSpPr>
            <a:spLocks noGrp="1"/>
          </p:cNvSpPr>
          <p:nvPr>
            <p:ph type="sldNum" sz="quarter" idx="10"/>
          </p:nvPr>
        </p:nvSpPr>
        <p:spPr/>
        <p:txBody>
          <a:bodyPr/>
          <a:lstStyle/>
          <a:p>
            <a:fld id="{32674CE4-FBD8-4481-AEFB-CA53E599A745}" type="slidenum">
              <a:rPr lang="en-US" smtClean="0"/>
              <a:t>8</a:t>
            </a:fld>
            <a:endParaRPr lang="en-US"/>
          </a:p>
        </p:txBody>
      </p:sp>
    </p:spTree>
    <p:extLst>
      <p:ext uri="{BB962C8B-B14F-4D97-AF65-F5344CB8AC3E}">
        <p14:creationId xmlns:p14="http://schemas.microsoft.com/office/powerpoint/2010/main" val="2496242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Results can be shared within </a:t>
            </a:r>
            <a:r>
              <a:rPr lang="en-US" dirty="0" err="1" smtClean="0"/>
              <a:t>CaMS</a:t>
            </a:r>
            <a:r>
              <a:rPr lang="en-US" dirty="0" smtClean="0"/>
              <a:t> reporting as long as supporting documentation is present.</a:t>
            </a:r>
            <a:r>
              <a:rPr lang="en-US" baseline="0" dirty="0" smtClean="0"/>
              <a:t>  This includes </a:t>
            </a:r>
            <a:r>
              <a:rPr lang="en-CA" baseline="0" dirty="0" smtClean="0"/>
              <a:t>checking off the “Blended Learning” option in </a:t>
            </a:r>
            <a:r>
              <a:rPr lang="en-CA" baseline="0" dirty="0" err="1" smtClean="0"/>
              <a:t>CaMS</a:t>
            </a:r>
            <a:r>
              <a:rPr lang="en-CA" baseline="0" dirty="0" smtClean="0"/>
              <a:t> if a service provider is crediting blended learning in a learner’s file. </a:t>
            </a:r>
            <a:endParaRPr lang="en-US" baseline="0"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a:p>
        </p:txBody>
      </p:sp>
    </p:spTree>
    <p:extLst>
      <p:ext uri="{BB962C8B-B14F-4D97-AF65-F5344CB8AC3E}">
        <p14:creationId xmlns:p14="http://schemas.microsoft.com/office/powerpoint/2010/main" val="3676552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11/30/2017</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65205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28313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72277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6192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70985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16354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11/30/2017</a:t>
            </a:fld>
            <a:endParaRPr lang="en-US"/>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Tree>
    <p:extLst>
      <p:ext uri="{BB962C8B-B14F-4D97-AF65-F5344CB8AC3E}">
        <p14:creationId xmlns:p14="http://schemas.microsoft.com/office/powerpoint/2010/main" val="91830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11/30/2017</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84060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582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12307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93174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11/30/2017</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a:p>
        </p:txBody>
      </p:sp>
    </p:spTree>
    <p:extLst>
      <p:ext uri="{BB962C8B-B14F-4D97-AF65-F5344CB8AC3E}">
        <p14:creationId xmlns:p14="http://schemas.microsoft.com/office/powerpoint/2010/main" val="14648720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a.surveygizmo.com/s3/50000525/Referra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sefad.ca/" TargetMode="External"/><Relationship Id="rId5" Type="http://schemas.openxmlformats.org/officeDocument/2006/relationships/hyperlink" Target="https://goodlearninganywhere.com/register/" TargetMode="External"/><Relationship Id="rId4" Type="http://schemas.openxmlformats.org/officeDocument/2006/relationships/hyperlink" Target="https://deaflearnnowcc.desire2learn.com/registe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hyperlink" Target="https://www.youtube.com/watch?v=t52dXZqIGVA&amp;index=1&amp;list=PLbWQVkumzbUe_hBZ_pIzw9bvhq9W0sTRR&amp;t=28s" TargetMode="External"/><Relationship Id="rId3" Type="http://schemas.openxmlformats.org/officeDocument/2006/relationships/hyperlink" Target="https://e-channel.ca/students" TargetMode="External"/><Relationship Id="rId7" Type="http://schemas.openxmlformats.org/officeDocument/2006/relationships/hyperlink" Target="https://www.youtube.com/watch?v=nmHELMmMXAg&amp;index=3&amp;list=PLbWQVkumzbUe_hBZ_pIzw9bvhq9W0sTRR"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hyperlink" Target="https://www.youtube.com/watch?v=L5ZJCEdHhMc&amp;index=4&amp;list=PLbWQVkumzbUe_hBZ_pIzw9bvhq9W0sTRR" TargetMode="External"/><Relationship Id="rId5" Type="http://schemas.openxmlformats.org/officeDocument/2006/relationships/hyperlink" Target="https://www.youtube.com/watch?v=ACD0D5nEkcQ&amp;list=PLbWQVkumzbUe_hBZ_pIzw9bvhq9W0sTRR&amp;index=6" TargetMode="External"/><Relationship Id="rId10" Type="http://schemas.openxmlformats.org/officeDocument/2006/relationships/image" Target="../media/image7.png"/><Relationship Id="rId4" Type="http://schemas.openxmlformats.org/officeDocument/2006/relationships/hyperlink" Target="https://www.youtube.com/watch?v=9Afj0RmQE18&amp;index=5&amp;list=PLbWQVkumzbUe_hBZ_pIzw9bvhq9W0sTRR" TargetMode="External"/><Relationship Id="rId9" Type="http://schemas.openxmlformats.org/officeDocument/2006/relationships/hyperlink" Target="https://www.youtube.com/watch?v=545mJp9wdaQ&amp;list=PLbWQVkumzbUe_hBZ_pIzw9bvhq9W0sTRR&amp;index=2"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70660"/>
            <a:ext cx="11277600" cy="1470025"/>
          </a:xfrm>
        </p:spPr>
        <p:txBody>
          <a:bodyPr/>
          <a:lstStyle/>
          <a:p>
            <a:r>
              <a:rPr lang="en-US" dirty="0" smtClean="0"/>
              <a:t>Best Practices for Makin’ It All Work!</a:t>
            </a:r>
            <a:endParaRPr lang="en-US" dirty="0"/>
          </a:p>
        </p:txBody>
      </p:sp>
      <p:sp>
        <p:nvSpPr>
          <p:cNvPr id="3" name="Subtitle 2"/>
          <p:cNvSpPr>
            <a:spLocks noGrp="1"/>
          </p:cNvSpPr>
          <p:nvPr>
            <p:ph type="subTitle" idx="1"/>
          </p:nvPr>
        </p:nvSpPr>
        <p:spPr>
          <a:xfrm>
            <a:off x="609599" y="3910448"/>
            <a:ext cx="7683063" cy="2259123"/>
          </a:xfrm>
          <a:solidFill>
            <a:schemeClr val="bg1"/>
          </a:solidFill>
        </p:spPr>
        <p:txBody>
          <a:bodyPr>
            <a:normAutofit/>
          </a:bodyPr>
          <a:lstStyle/>
          <a:p>
            <a:r>
              <a:rPr lang="en-US" b="1" dirty="0" smtClean="0"/>
              <a:t>Blended Learning Part 3 </a:t>
            </a:r>
          </a:p>
          <a:p>
            <a:r>
              <a:rPr lang="en-US" dirty="0" smtClean="0"/>
              <a:t>Online </a:t>
            </a:r>
            <a:r>
              <a:rPr lang="en-US" dirty="0"/>
              <a:t>Community of </a:t>
            </a:r>
            <a:r>
              <a:rPr lang="en-US" dirty="0" smtClean="0"/>
              <a:t>Practice Webinar </a:t>
            </a:r>
            <a:r>
              <a:rPr lang="en-US" dirty="0"/>
              <a:t>Series</a:t>
            </a:r>
          </a:p>
          <a:p>
            <a:r>
              <a:rPr lang="en-US" dirty="0"/>
              <a:t/>
            </a:r>
            <a:br>
              <a:rPr lang="en-US" dirty="0"/>
            </a:br>
            <a:r>
              <a:rPr lang="en-US" dirty="0" smtClean="0"/>
              <a:t>		Presented by: Courtney </a:t>
            </a:r>
            <a:r>
              <a:rPr lang="en-US" dirty="0"/>
              <a:t>Brown, AMDSB</a:t>
            </a:r>
          </a:p>
          <a:p>
            <a:r>
              <a:rPr lang="en-US" dirty="0" smtClean="0"/>
              <a:t>		November 30, 2017</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290" y="4834759"/>
            <a:ext cx="1460937" cy="1460937"/>
          </a:xfrm>
          <a:prstGeom prst="ellipse">
            <a:avLst/>
          </a:prstGeom>
          <a:ln>
            <a:solidFill>
              <a:schemeClr val="tx1"/>
            </a:solidFill>
          </a:ln>
          <a:effectLst/>
        </p:spPr>
      </p:pic>
    </p:spTree>
    <p:extLst>
      <p:ext uri="{BB962C8B-B14F-4D97-AF65-F5344CB8AC3E}">
        <p14:creationId xmlns:p14="http://schemas.microsoft.com/office/powerpoint/2010/main" val="341594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9549" y="1272574"/>
            <a:ext cx="11696702" cy="3969952"/>
          </a:xfrm>
          <a:prstGeom prst="rect">
            <a:avLst/>
          </a:prstGeom>
        </p:spPr>
      </p:pic>
    </p:spTree>
    <p:extLst>
      <p:ext uri="{BB962C8B-B14F-4D97-AF65-F5344CB8AC3E}">
        <p14:creationId xmlns:p14="http://schemas.microsoft.com/office/powerpoint/2010/main" val="91008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Administer Milestones and Culminating Tasks according to learner’s preference; </a:t>
            </a:r>
            <a:br>
              <a:rPr lang="en-US" dirty="0" smtClean="0"/>
            </a:br>
            <a:endParaRPr lang="en-US" dirty="0" smtClean="0"/>
          </a:p>
          <a:p>
            <a:r>
              <a:rPr lang="en-US" dirty="0" smtClean="0"/>
              <a:t>Document results in both service plans; </a:t>
            </a:r>
          </a:p>
          <a:p>
            <a:endParaRPr lang="en-US" dirty="0" smtClean="0"/>
          </a:p>
          <a:p>
            <a:r>
              <a:rPr lang="en-US" b="1" dirty="0" smtClean="0"/>
              <a:t>What type of documentation is acceptable?  </a:t>
            </a:r>
          </a:p>
        </p:txBody>
      </p:sp>
      <p:sp>
        <p:nvSpPr>
          <p:cNvPr id="3" name="Title 2"/>
          <p:cNvSpPr>
            <a:spLocks noGrp="1"/>
          </p:cNvSpPr>
          <p:nvPr>
            <p:ph type="title"/>
          </p:nvPr>
        </p:nvSpPr>
        <p:spPr/>
        <p:txBody>
          <a:bodyPr/>
          <a:lstStyle/>
          <a:p>
            <a:r>
              <a:rPr lang="en-US" dirty="0" smtClean="0"/>
              <a:t>Documenting Shared Learning</a:t>
            </a:r>
            <a:endParaRPr lang="en-US" dirty="0"/>
          </a:p>
        </p:txBody>
      </p:sp>
    </p:spTree>
    <p:extLst>
      <p:ext uri="{BB962C8B-B14F-4D97-AF65-F5344CB8AC3E}">
        <p14:creationId xmlns:p14="http://schemas.microsoft.com/office/powerpoint/2010/main" val="377950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Administer Milestones and Culminating Tasks according to learner’s preference; </a:t>
            </a:r>
            <a:br>
              <a:rPr lang="en-US" dirty="0" smtClean="0"/>
            </a:br>
            <a:endParaRPr lang="en-US" dirty="0" smtClean="0"/>
          </a:p>
          <a:p>
            <a:r>
              <a:rPr lang="en-US" dirty="0" smtClean="0"/>
              <a:t>Document results in both service plans; </a:t>
            </a:r>
          </a:p>
          <a:p>
            <a:endParaRPr lang="en-US" dirty="0" smtClean="0"/>
          </a:p>
          <a:p>
            <a:r>
              <a:rPr lang="en-US" dirty="0" smtClean="0"/>
              <a:t>What type of documentation is acceptable?  </a:t>
            </a:r>
          </a:p>
          <a:p>
            <a:endParaRPr lang="en-US" dirty="0" smtClean="0"/>
          </a:p>
          <a:p>
            <a:r>
              <a:rPr lang="en-US" b="1" dirty="0" smtClean="0"/>
              <a:t>Communication is KEY!</a:t>
            </a:r>
            <a:endParaRPr lang="en-US" b="1" dirty="0"/>
          </a:p>
        </p:txBody>
      </p:sp>
      <p:sp>
        <p:nvSpPr>
          <p:cNvPr id="3" name="Title 2"/>
          <p:cNvSpPr>
            <a:spLocks noGrp="1"/>
          </p:cNvSpPr>
          <p:nvPr>
            <p:ph type="title"/>
          </p:nvPr>
        </p:nvSpPr>
        <p:spPr/>
        <p:txBody>
          <a:bodyPr/>
          <a:lstStyle/>
          <a:p>
            <a:r>
              <a:rPr lang="en-US" dirty="0" smtClean="0"/>
              <a:t>Documenting Shared Learning</a:t>
            </a:r>
            <a:endParaRPr lang="en-US" dirty="0"/>
          </a:p>
        </p:txBody>
      </p:sp>
    </p:spTree>
    <p:extLst>
      <p:ext uri="{BB962C8B-B14F-4D97-AF65-F5344CB8AC3E}">
        <p14:creationId xmlns:p14="http://schemas.microsoft.com/office/powerpoint/2010/main" val="1849400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49424"/>
            <a:ext cx="7674864" cy="4325112"/>
          </a:xfrm>
        </p:spPr>
        <p:txBody>
          <a:bodyPr>
            <a:normAutofit/>
          </a:bodyPr>
          <a:lstStyle/>
          <a:p>
            <a:r>
              <a:rPr lang="en-US" b="1" dirty="0" smtClean="0"/>
              <a:t>Separate registration processes;</a:t>
            </a:r>
            <a:endParaRPr lang="en-US" dirty="0"/>
          </a:p>
        </p:txBody>
      </p:sp>
      <p:sp>
        <p:nvSpPr>
          <p:cNvPr id="3" name="Title 2"/>
          <p:cNvSpPr>
            <a:spLocks noGrp="1"/>
          </p:cNvSpPr>
          <p:nvPr>
            <p:ph type="title"/>
          </p:nvPr>
        </p:nvSpPr>
        <p:spPr/>
        <p:txBody>
          <a:bodyPr/>
          <a:lstStyle/>
          <a:p>
            <a:r>
              <a:rPr lang="en-US" dirty="0" smtClean="0"/>
              <a:t>Blended Learning Challenges</a:t>
            </a:r>
            <a:endParaRPr lang="en-US" dirty="0"/>
          </a:p>
        </p:txBody>
      </p:sp>
      <p:pic>
        <p:nvPicPr>
          <p:cNvPr id="2052" name="Picture 4" descr="Image result for thought bub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775" y="121767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33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49424"/>
            <a:ext cx="7674864" cy="4325112"/>
          </a:xfrm>
        </p:spPr>
        <p:txBody>
          <a:bodyPr>
            <a:normAutofit/>
          </a:bodyPr>
          <a:lstStyle/>
          <a:p>
            <a:r>
              <a:rPr lang="en-US" dirty="0" smtClean="0"/>
              <a:t>Separate registration processes;</a:t>
            </a:r>
            <a:br>
              <a:rPr lang="en-US" dirty="0" smtClean="0"/>
            </a:br>
            <a:endParaRPr lang="en-US" dirty="0" smtClean="0"/>
          </a:p>
          <a:p>
            <a:r>
              <a:rPr lang="en-US" b="1" dirty="0" smtClean="0"/>
              <a:t>Learners can experience assessment “burn out”;</a:t>
            </a:r>
            <a:endParaRPr lang="en-US" dirty="0"/>
          </a:p>
        </p:txBody>
      </p:sp>
      <p:sp>
        <p:nvSpPr>
          <p:cNvPr id="3" name="Title 2"/>
          <p:cNvSpPr>
            <a:spLocks noGrp="1"/>
          </p:cNvSpPr>
          <p:nvPr>
            <p:ph type="title"/>
          </p:nvPr>
        </p:nvSpPr>
        <p:spPr/>
        <p:txBody>
          <a:bodyPr/>
          <a:lstStyle/>
          <a:p>
            <a:r>
              <a:rPr lang="en-US" dirty="0" smtClean="0"/>
              <a:t>Blended Learning Challenges</a:t>
            </a:r>
            <a:endParaRPr lang="en-US" dirty="0"/>
          </a:p>
        </p:txBody>
      </p:sp>
      <p:pic>
        <p:nvPicPr>
          <p:cNvPr id="2052" name="Picture 4" descr="Image result for thought bub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775" y="121767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87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2249424"/>
            <a:ext cx="8004175" cy="4325112"/>
          </a:xfrm>
        </p:spPr>
        <p:txBody>
          <a:bodyPr>
            <a:normAutofit/>
          </a:bodyPr>
          <a:lstStyle/>
          <a:p>
            <a:r>
              <a:rPr lang="en-US" dirty="0" smtClean="0"/>
              <a:t>Separate registration processes;</a:t>
            </a:r>
            <a:br>
              <a:rPr lang="en-US" dirty="0" smtClean="0"/>
            </a:br>
            <a:endParaRPr lang="en-US" dirty="0" smtClean="0"/>
          </a:p>
          <a:p>
            <a:r>
              <a:rPr lang="en-US" dirty="0" smtClean="0"/>
              <a:t>Learners can experience assessment “burn out”;</a:t>
            </a:r>
          </a:p>
          <a:p>
            <a:endParaRPr lang="en-US" dirty="0"/>
          </a:p>
          <a:p>
            <a:r>
              <a:rPr lang="en-US" b="1" dirty="0" smtClean="0"/>
              <a:t>Administrative demands for service coordination;</a:t>
            </a:r>
          </a:p>
          <a:p>
            <a:endParaRPr lang="en-US" dirty="0" smtClean="0"/>
          </a:p>
          <a:p>
            <a:pPr marL="109728" indent="0">
              <a:buNone/>
            </a:pPr>
            <a:endParaRPr lang="en-US" dirty="0"/>
          </a:p>
        </p:txBody>
      </p:sp>
      <p:sp>
        <p:nvSpPr>
          <p:cNvPr id="3" name="Title 2"/>
          <p:cNvSpPr>
            <a:spLocks noGrp="1"/>
          </p:cNvSpPr>
          <p:nvPr>
            <p:ph type="title"/>
          </p:nvPr>
        </p:nvSpPr>
        <p:spPr/>
        <p:txBody>
          <a:bodyPr/>
          <a:lstStyle/>
          <a:p>
            <a:r>
              <a:rPr lang="en-US" dirty="0" smtClean="0"/>
              <a:t>Blended Learning Challenges</a:t>
            </a:r>
            <a:endParaRPr lang="en-US" dirty="0"/>
          </a:p>
        </p:txBody>
      </p:sp>
      <p:pic>
        <p:nvPicPr>
          <p:cNvPr id="2052" name="Picture 4" descr="Image result for thought bub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775" y="121767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49424"/>
            <a:ext cx="7674864" cy="4325112"/>
          </a:xfrm>
        </p:spPr>
        <p:txBody>
          <a:bodyPr>
            <a:normAutofit/>
          </a:bodyPr>
          <a:lstStyle/>
          <a:p>
            <a:r>
              <a:rPr lang="en-US" dirty="0" smtClean="0"/>
              <a:t>Separate registration processes;</a:t>
            </a:r>
            <a:br>
              <a:rPr lang="en-US" dirty="0" smtClean="0"/>
            </a:br>
            <a:endParaRPr lang="en-US" dirty="0" smtClean="0"/>
          </a:p>
          <a:p>
            <a:r>
              <a:rPr lang="en-US" dirty="0" smtClean="0"/>
              <a:t>Learners can experience assessment “burn out”;</a:t>
            </a:r>
          </a:p>
          <a:p>
            <a:endParaRPr lang="en-US" dirty="0"/>
          </a:p>
          <a:p>
            <a:r>
              <a:rPr lang="en-US" dirty="0" smtClean="0"/>
              <a:t>Administrative demands for service coordination;</a:t>
            </a:r>
          </a:p>
          <a:p>
            <a:endParaRPr lang="en-US" b="1" dirty="0"/>
          </a:p>
          <a:p>
            <a:r>
              <a:rPr lang="en-US" b="1" dirty="0" smtClean="0"/>
              <a:t>Access to technology can be inconsistent.</a:t>
            </a:r>
          </a:p>
          <a:p>
            <a:endParaRPr lang="en-US" dirty="0"/>
          </a:p>
          <a:p>
            <a:endParaRPr lang="en-US" dirty="0"/>
          </a:p>
        </p:txBody>
      </p:sp>
      <p:sp>
        <p:nvSpPr>
          <p:cNvPr id="3" name="Title 2"/>
          <p:cNvSpPr>
            <a:spLocks noGrp="1"/>
          </p:cNvSpPr>
          <p:nvPr>
            <p:ph type="title"/>
          </p:nvPr>
        </p:nvSpPr>
        <p:spPr/>
        <p:txBody>
          <a:bodyPr/>
          <a:lstStyle/>
          <a:p>
            <a:r>
              <a:rPr lang="en-US" dirty="0" smtClean="0"/>
              <a:t>Blended Learning Challenges</a:t>
            </a:r>
            <a:endParaRPr lang="en-US" dirty="0"/>
          </a:p>
        </p:txBody>
      </p:sp>
      <p:pic>
        <p:nvPicPr>
          <p:cNvPr id="2052" name="Picture 4" descr="Image result for thought bub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775" y="121767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28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ü"/>
            </a:pPr>
            <a:r>
              <a:rPr lang="en-US" dirty="0" smtClean="0"/>
              <a:t>Personal email address</a:t>
            </a:r>
          </a:p>
          <a:p>
            <a:pPr>
              <a:buFont typeface="Wingdings" panose="05000000000000000000" pitchFamily="2" charset="2"/>
              <a:buChar char="ü"/>
            </a:pPr>
            <a:r>
              <a:rPr lang="en-US" dirty="0" smtClean="0"/>
              <a:t>Basic email and the Internet use skills</a:t>
            </a:r>
          </a:p>
          <a:p>
            <a:pPr>
              <a:buFont typeface="Wingdings" panose="05000000000000000000" pitchFamily="2" charset="2"/>
              <a:buChar char="ü"/>
            </a:pPr>
            <a:r>
              <a:rPr lang="en-US" dirty="0" smtClean="0"/>
              <a:t>Regular access to a computer and the Internet</a:t>
            </a:r>
          </a:p>
          <a:p>
            <a:pPr>
              <a:buFont typeface="Wingdings" panose="05000000000000000000" pitchFamily="2" charset="2"/>
              <a:buChar char="ü"/>
            </a:pPr>
            <a:r>
              <a:rPr lang="en-US" dirty="0" smtClean="0"/>
              <a:t>Access to software for specialized courses (if applicable)</a:t>
            </a:r>
          </a:p>
          <a:p>
            <a:pPr>
              <a:buFont typeface="Wingdings" panose="05000000000000000000" pitchFamily="2" charset="2"/>
              <a:buChar char="ü"/>
            </a:pPr>
            <a:r>
              <a:rPr lang="en-US" dirty="0" smtClean="0"/>
              <a:t>A headset with speakers/microphone for synchronous courses</a:t>
            </a:r>
          </a:p>
          <a:p>
            <a:pPr>
              <a:buFont typeface="Wingdings" panose="05000000000000000000" pitchFamily="2" charset="2"/>
              <a:buChar char="ü"/>
            </a:pPr>
            <a:r>
              <a:rPr lang="en-US" dirty="0" smtClean="0"/>
              <a:t>Time management skills to balance two programs</a:t>
            </a:r>
          </a:p>
          <a:p>
            <a:pPr>
              <a:buFont typeface="Wingdings" panose="05000000000000000000" pitchFamily="2" charset="2"/>
              <a:buChar char="ü"/>
            </a:pPr>
            <a:r>
              <a:rPr lang="en-US" dirty="0" smtClean="0"/>
              <a:t>Clear goals and timeframe to reach them</a:t>
            </a:r>
          </a:p>
          <a:p>
            <a:endParaRPr lang="en-US" dirty="0"/>
          </a:p>
        </p:txBody>
      </p:sp>
      <p:sp>
        <p:nvSpPr>
          <p:cNvPr id="3" name="Title 2"/>
          <p:cNvSpPr>
            <a:spLocks noGrp="1"/>
          </p:cNvSpPr>
          <p:nvPr>
            <p:ph type="title"/>
          </p:nvPr>
        </p:nvSpPr>
        <p:spPr/>
        <p:txBody>
          <a:bodyPr>
            <a:normAutofit/>
          </a:bodyPr>
          <a:lstStyle/>
          <a:p>
            <a:r>
              <a:rPr lang="en-US" dirty="0" smtClean="0"/>
              <a:t>Makin’ it work – What do learners need?  </a:t>
            </a:r>
            <a:endParaRPr lang="en-US" dirty="0"/>
          </a:p>
        </p:txBody>
      </p:sp>
    </p:spTree>
    <p:extLst>
      <p:ext uri="{BB962C8B-B14F-4D97-AF65-F5344CB8AC3E}">
        <p14:creationId xmlns:p14="http://schemas.microsoft.com/office/powerpoint/2010/main" val="150918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ü"/>
            </a:pPr>
            <a:r>
              <a:rPr lang="en-US" dirty="0" smtClean="0"/>
              <a:t>Provide on the ground support whenever possible;</a:t>
            </a:r>
          </a:p>
          <a:p>
            <a:pPr>
              <a:buFont typeface="Wingdings" panose="05000000000000000000" pitchFamily="2" charset="2"/>
              <a:buChar char="ü"/>
            </a:pPr>
            <a:r>
              <a:rPr lang="en-US" dirty="0" smtClean="0"/>
              <a:t>Set clear expectations for assessments with e-Channel programs;</a:t>
            </a:r>
          </a:p>
          <a:p>
            <a:pPr>
              <a:buFont typeface="Wingdings" panose="05000000000000000000" pitchFamily="2" charset="2"/>
              <a:buChar char="ü"/>
            </a:pPr>
            <a:r>
              <a:rPr lang="en-US" dirty="0" smtClean="0"/>
              <a:t>Limit the number of subjects </a:t>
            </a:r>
            <a:r>
              <a:rPr lang="en-US" dirty="0"/>
              <a:t>/</a:t>
            </a:r>
            <a:r>
              <a:rPr lang="en-US" dirty="0" smtClean="0"/>
              <a:t> competencies learners are working on;</a:t>
            </a:r>
          </a:p>
          <a:p>
            <a:pPr>
              <a:buFont typeface="Wingdings" panose="05000000000000000000" pitchFamily="2" charset="2"/>
              <a:buChar char="ü"/>
            </a:pPr>
            <a:r>
              <a:rPr lang="en-US" dirty="0" smtClean="0"/>
              <a:t>Document formal referrals for service coordination;</a:t>
            </a:r>
          </a:p>
          <a:p>
            <a:pPr>
              <a:buFont typeface="Wingdings" panose="05000000000000000000" pitchFamily="2" charset="2"/>
              <a:buChar char="ü"/>
            </a:pPr>
            <a:r>
              <a:rPr lang="en-US" dirty="0" smtClean="0"/>
              <a:t>Encourage learners to communicate regularly;</a:t>
            </a:r>
          </a:p>
          <a:p>
            <a:pPr>
              <a:buFont typeface="Wingdings" panose="05000000000000000000" pitchFamily="2" charset="2"/>
              <a:buChar char="ü"/>
            </a:pPr>
            <a:r>
              <a:rPr lang="en-US" dirty="0" smtClean="0"/>
              <a:t>Keep in touch with e-Channel providers;</a:t>
            </a:r>
          </a:p>
          <a:p>
            <a:pPr>
              <a:buFont typeface="Wingdings" panose="05000000000000000000" pitchFamily="2" charset="2"/>
              <a:buChar char="ü"/>
            </a:pPr>
            <a:r>
              <a:rPr lang="en-US" dirty="0" smtClean="0"/>
              <a:t>Ensure learners have the time and technology to fully participate in </a:t>
            </a:r>
            <a:br>
              <a:rPr lang="en-US" dirty="0" smtClean="0"/>
            </a:br>
            <a:r>
              <a:rPr lang="en-US" dirty="0" smtClean="0"/>
              <a:t>e-Channel programming.</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Makin’ it work - Tips for supporting learners</a:t>
            </a:r>
            <a:endParaRPr lang="en-US" dirty="0"/>
          </a:p>
        </p:txBody>
      </p:sp>
    </p:spTree>
    <p:extLst>
      <p:ext uri="{BB962C8B-B14F-4D97-AF65-F5344CB8AC3E}">
        <p14:creationId xmlns:p14="http://schemas.microsoft.com/office/powerpoint/2010/main" val="3466611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CA" dirty="0" smtClean="0"/>
              <a:t>Online Referral Form:</a:t>
            </a:r>
          </a:p>
          <a:p>
            <a:r>
              <a:rPr lang="en-CA" dirty="0" smtClean="0"/>
              <a:t>The </a:t>
            </a:r>
            <a:r>
              <a:rPr lang="en-CA" dirty="0" err="1" smtClean="0"/>
              <a:t>LearningHUB</a:t>
            </a:r>
            <a:r>
              <a:rPr lang="en-CA" dirty="0" smtClean="0"/>
              <a:t>:  </a:t>
            </a:r>
            <a:r>
              <a:rPr lang="en-CA" dirty="0">
                <a:hlinkClick r:id="rId3"/>
              </a:rPr>
              <a:t>https://</a:t>
            </a:r>
            <a:r>
              <a:rPr lang="en-CA" dirty="0" smtClean="0">
                <a:hlinkClick r:id="rId3"/>
              </a:rPr>
              <a:t>ca.surveygizmo.com/s3/50000525/Referral</a:t>
            </a:r>
            <a:endParaRPr lang="en-CA" dirty="0" smtClean="0"/>
          </a:p>
          <a:p>
            <a:pPr marL="109728" indent="0">
              <a:buNone/>
            </a:pPr>
            <a:r>
              <a:rPr lang="en-CA" dirty="0" smtClean="0"/>
              <a:t>*Referral form identifies who should follow up to complete registration</a:t>
            </a:r>
          </a:p>
          <a:p>
            <a:endParaRPr lang="en-CA" dirty="0"/>
          </a:p>
          <a:p>
            <a:pPr marL="109728" indent="0">
              <a:buNone/>
            </a:pPr>
            <a:r>
              <a:rPr lang="en-CA" dirty="0" smtClean="0"/>
              <a:t>Refer via Registration: </a:t>
            </a:r>
            <a:endParaRPr lang="en-CA" dirty="0"/>
          </a:p>
          <a:p>
            <a:r>
              <a:rPr lang="en-CA" dirty="0"/>
              <a:t>Deaf Learn Now:  </a:t>
            </a:r>
            <a:r>
              <a:rPr lang="en-CA" dirty="0">
                <a:hlinkClick r:id="rId4"/>
              </a:rPr>
              <a:t>https://</a:t>
            </a:r>
            <a:r>
              <a:rPr lang="en-CA" dirty="0" smtClean="0">
                <a:hlinkClick r:id="rId4"/>
              </a:rPr>
              <a:t>deaflearnnowcc.desire2learn.com/register</a:t>
            </a:r>
            <a:endParaRPr lang="en-CA" dirty="0"/>
          </a:p>
          <a:p>
            <a:r>
              <a:rPr lang="en-CA" dirty="0"/>
              <a:t>Good Learning Anywhere:  </a:t>
            </a:r>
            <a:r>
              <a:rPr lang="en-CA" dirty="0" smtClean="0">
                <a:hlinkClick r:id="rId5"/>
              </a:rPr>
              <a:t>https</a:t>
            </a:r>
            <a:r>
              <a:rPr lang="en-CA" dirty="0">
                <a:hlinkClick r:id="rId5"/>
              </a:rPr>
              <a:t>://goodlearninganywhere.com/register</a:t>
            </a:r>
            <a:r>
              <a:rPr lang="en-CA" dirty="0" smtClean="0">
                <a:hlinkClick r:id="rId5"/>
              </a:rPr>
              <a:t>/</a:t>
            </a:r>
            <a:endParaRPr lang="en-CA" dirty="0" smtClean="0"/>
          </a:p>
          <a:p>
            <a:r>
              <a:rPr lang="en-CA" dirty="0" smtClean="0"/>
              <a:t>F@D</a:t>
            </a:r>
            <a:r>
              <a:rPr lang="en-CA" dirty="0"/>
              <a:t>: </a:t>
            </a:r>
            <a:r>
              <a:rPr lang="en-CA" dirty="0">
                <a:hlinkClick r:id="rId6"/>
              </a:rPr>
              <a:t>http://www.sefad.ca</a:t>
            </a:r>
            <a:r>
              <a:rPr lang="en-CA" dirty="0" smtClean="0">
                <a:hlinkClick r:id="rId6"/>
              </a:rPr>
              <a:t>/</a:t>
            </a:r>
            <a:r>
              <a:rPr lang="en-CA" dirty="0" smtClean="0"/>
              <a:t/>
            </a:r>
            <a:br>
              <a:rPr lang="en-CA" dirty="0" smtClean="0"/>
            </a:br>
            <a:endParaRPr lang="en-CA" dirty="0" smtClean="0"/>
          </a:p>
          <a:p>
            <a:pPr marL="109728" indent="0">
              <a:buNone/>
            </a:pPr>
            <a:r>
              <a:rPr lang="en-CA" dirty="0" smtClean="0"/>
              <a:t>Fillable Referral Form:</a:t>
            </a:r>
            <a:endParaRPr lang="en-CA" dirty="0"/>
          </a:p>
          <a:p>
            <a:r>
              <a:rPr lang="en-CA" dirty="0"/>
              <a:t>ACE </a:t>
            </a:r>
            <a:r>
              <a:rPr lang="en-CA" dirty="0" smtClean="0"/>
              <a:t>Distance</a:t>
            </a:r>
            <a:endParaRPr lang="en-US" dirty="0"/>
          </a:p>
        </p:txBody>
      </p:sp>
      <p:sp>
        <p:nvSpPr>
          <p:cNvPr id="3" name="Title 2"/>
          <p:cNvSpPr>
            <a:spLocks noGrp="1"/>
          </p:cNvSpPr>
          <p:nvPr>
            <p:ph type="title"/>
          </p:nvPr>
        </p:nvSpPr>
        <p:spPr/>
        <p:txBody>
          <a:bodyPr/>
          <a:lstStyle/>
          <a:p>
            <a:r>
              <a:rPr lang="en-US" dirty="0" smtClean="0"/>
              <a:t>Referring to e-Channel</a:t>
            </a:r>
            <a:endParaRPr lang="en-US" dirty="0"/>
          </a:p>
        </p:txBody>
      </p:sp>
    </p:spTree>
    <p:extLst>
      <p:ext uri="{BB962C8B-B14F-4D97-AF65-F5344CB8AC3E}">
        <p14:creationId xmlns:p14="http://schemas.microsoft.com/office/powerpoint/2010/main" val="4084887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p:txBody>
          <a:bodyPr/>
          <a:lstStyle/>
          <a:p>
            <a:endParaRPr lang="en-US" dirty="0"/>
          </a:p>
        </p:txBody>
      </p:sp>
      <p:sp>
        <p:nvSpPr>
          <p:cNvPr id="5" name="Text Placeholder 4"/>
          <p:cNvSpPr>
            <a:spLocks noGrp="1"/>
          </p:cNvSpPr>
          <p:nvPr>
            <p:ph type="body" sz="half" idx="3"/>
          </p:nvPr>
        </p:nvSpPr>
        <p:spPr/>
        <p:txBody>
          <a:bodyPr/>
          <a:lstStyle/>
          <a:p>
            <a:r>
              <a:rPr lang="en-US" dirty="0" smtClean="0"/>
              <a:t>Other Technologies?</a:t>
            </a:r>
            <a:endParaRPr lang="en-US" dirty="0"/>
          </a:p>
        </p:txBody>
      </p:sp>
      <p:sp>
        <p:nvSpPr>
          <p:cNvPr id="4" name="Text Placeholder 3"/>
          <p:cNvSpPr>
            <a:spLocks noGrp="1"/>
          </p:cNvSpPr>
          <p:nvPr>
            <p:ph type="body" idx="1"/>
          </p:nvPr>
        </p:nvSpPr>
        <p:spPr/>
        <p:txBody>
          <a:bodyPr/>
          <a:lstStyle/>
          <a:p>
            <a:r>
              <a:rPr lang="en-US" dirty="0"/>
              <a:t>Who is using e-Channel in their classrooms</a:t>
            </a:r>
            <a:r>
              <a:rPr lang="en-US" dirty="0" smtClean="0"/>
              <a:t>?</a:t>
            </a:r>
            <a:endParaRPr lang="en-US" dirty="0"/>
          </a:p>
        </p:txBody>
      </p:sp>
      <p:sp>
        <p:nvSpPr>
          <p:cNvPr id="2" name="Title 1"/>
          <p:cNvSpPr>
            <a:spLocks noGrp="1"/>
          </p:cNvSpPr>
          <p:nvPr>
            <p:ph type="title"/>
          </p:nvPr>
        </p:nvSpPr>
        <p:spPr/>
        <p:txBody>
          <a:bodyPr/>
          <a:lstStyle/>
          <a:p>
            <a:r>
              <a:rPr lang="en-US" dirty="0" smtClean="0"/>
              <a:t>Blended Learning vs. e-Channel  </a:t>
            </a:r>
            <a:endParaRPr lang="en-US" dirty="0"/>
          </a:p>
        </p:txBody>
      </p:sp>
      <p:pic>
        <p:nvPicPr>
          <p:cNvPr id="1026" name="Picture 2" descr="https://learninghub.ca/sites/default/files/echannel.png"/>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1295842" y="3432748"/>
            <a:ext cx="3813180" cy="1747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84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p:txBody>
          <a:bodyPr>
            <a:normAutofit/>
          </a:bodyPr>
          <a:lstStyle/>
          <a:p>
            <a:pPr marL="109728" indent="0">
              <a:buNone/>
            </a:pPr>
            <a:r>
              <a:rPr lang="en-US" dirty="0" smtClean="0"/>
              <a:t>e-Channel Access Guide </a:t>
            </a:r>
            <a:br>
              <a:rPr lang="en-US" dirty="0" smtClean="0"/>
            </a:br>
            <a:endParaRPr lang="en-US" dirty="0" smtClean="0"/>
          </a:p>
          <a:p>
            <a:r>
              <a:rPr lang="en-US" dirty="0">
                <a:hlinkClick r:id="rId3"/>
              </a:rPr>
              <a:t>https://</a:t>
            </a:r>
            <a:r>
              <a:rPr lang="en-US" dirty="0" smtClean="0">
                <a:hlinkClick r:id="rId3"/>
              </a:rPr>
              <a:t>e-channel.ca/students</a:t>
            </a:r>
            <a:endParaRPr lang="en-US" dirty="0" smtClean="0"/>
          </a:p>
          <a:p>
            <a:r>
              <a:rPr lang="en-US" dirty="0" smtClean="0"/>
              <a:t>Winter 2018 Guide (Coming Soon!)</a:t>
            </a:r>
            <a:endParaRPr lang="en-US" dirty="0"/>
          </a:p>
        </p:txBody>
      </p:sp>
      <p:sp>
        <p:nvSpPr>
          <p:cNvPr id="4" name="Content Placeholder 3"/>
          <p:cNvSpPr>
            <a:spLocks noGrp="1"/>
          </p:cNvSpPr>
          <p:nvPr>
            <p:ph sz="half" idx="1"/>
          </p:nvPr>
        </p:nvSpPr>
        <p:spPr/>
        <p:txBody>
          <a:bodyPr>
            <a:normAutofit/>
          </a:bodyPr>
          <a:lstStyle/>
          <a:p>
            <a:pPr marL="109728" indent="0">
              <a:buNone/>
            </a:pPr>
            <a:r>
              <a:rPr lang="en-US" dirty="0"/>
              <a:t>e-Channel Podcast Series</a:t>
            </a:r>
            <a:r>
              <a:rPr lang="en-US" dirty="0" smtClean="0"/>
              <a:t/>
            </a:r>
            <a:br>
              <a:rPr lang="en-US" dirty="0" smtClean="0"/>
            </a:br>
            <a:endParaRPr lang="en-US" dirty="0" smtClean="0"/>
          </a:p>
          <a:p>
            <a:pPr marL="109728" indent="0">
              <a:buNone/>
            </a:pPr>
            <a:r>
              <a:rPr lang="en-CA" dirty="0">
                <a:hlinkClick r:id="rId4"/>
              </a:rPr>
              <a:t>e Channel Podcasts </a:t>
            </a:r>
            <a:r>
              <a:rPr lang="en-CA" dirty="0" smtClean="0">
                <a:hlinkClick r:id="rId4"/>
              </a:rPr>
              <a:t>Introduction</a:t>
            </a:r>
            <a:r>
              <a:rPr lang="en-CA" dirty="0" smtClean="0"/>
              <a:t/>
            </a:r>
            <a:br>
              <a:rPr lang="en-CA" dirty="0" smtClean="0"/>
            </a:br>
            <a:endParaRPr lang="en-CA" dirty="0" smtClean="0"/>
          </a:p>
          <a:p>
            <a:pPr marL="109728" indent="0">
              <a:buNone/>
            </a:pPr>
            <a:r>
              <a:rPr lang="en-CA" dirty="0">
                <a:hlinkClick r:id="rId5"/>
              </a:rPr>
              <a:t>ACE </a:t>
            </a:r>
            <a:r>
              <a:rPr lang="en-CA" dirty="0" smtClean="0">
                <a:hlinkClick r:id="rId5"/>
              </a:rPr>
              <a:t>Distance Podcast</a:t>
            </a:r>
            <a:endParaRPr lang="en-CA" dirty="0" smtClean="0"/>
          </a:p>
          <a:p>
            <a:pPr marL="109728" indent="0">
              <a:buNone/>
            </a:pPr>
            <a:r>
              <a:rPr lang="en-CA" dirty="0" smtClean="0">
                <a:hlinkClick r:id="rId6"/>
              </a:rPr>
              <a:t>Deaf Learn Now Podcast</a:t>
            </a:r>
            <a:endParaRPr lang="en-CA" dirty="0" smtClean="0"/>
          </a:p>
          <a:p>
            <a:pPr marL="109728" indent="0">
              <a:buNone/>
            </a:pPr>
            <a:r>
              <a:rPr lang="en-CA" dirty="0">
                <a:hlinkClick r:id="rId7"/>
              </a:rPr>
              <a:t>Good Learning Anywhere </a:t>
            </a:r>
            <a:r>
              <a:rPr lang="en-CA" dirty="0" smtClean="0">
                <a:hlinkClick r:id="rId7"/>
              </a:rPr>
              <a:t>Podcast</a:t>
            </a:r>
            <a:endParaRPr lang="en-CA" dirty="0"/>
          </a:p>
          <a:p>
            <a:pPr marL="109728" indent="0">
              <a:buNone/>
            </a:pPr>
            <a:r>
              <a:rPr lang="en-CA" dirty="0" err="1" smtClean="0">
                <a:hlinkClick r:id="rId8"/>
              </a:rPr>
              <a:t>LearningHUB</a:t>
            </a:r>
            <a:r>
              <a:rPr lang="en-CA" dirty="0" smtClean="0">
                <a:hlinkClick r:id="rId8"/>
              </a:rPr>
              <a:t> Podcast</a:t>
            </a:r>
            <a:endParaRPr lang="en-CA" dirty="0"/>
          </a:p>
          <a:p>
            <a:pPr marL="109728" indent="0">
              <a:buNone/>
            </a:pPr>
            <a:r>
              <a:rPr lang="en-CA" dirty="0" smtClean="0">
                <a:hlinkClick r:id="rId9"/>
              </a:rPr>
              <a:t>SEFAD </a:t>
            </a:r>
            <a:r>
              <a:rPr lang="en-CA" dirty="0">
                <a:hlinkClick r:id="rId9"/>
              </a:rPr>
              <a:t>(F@D) </a:t>
            </a:r>
            <a:r>
              <a:rPr lang="en-CA" dirty="0" smtClean="0">
                <a:hlinkClick r:id="rId9"/>
              </a:rPr>
              <a:t>Podcast</a:t>
            </a:r>
            <a:endParaRPr lang="en-CA" dirty="0"/>
          </a:p>
          <a:p>
            <a:endParaRPr lang="en-CA" dirty="0"/>
          </a:p>
          <a:p>
            <a:endParaRPr lang="en-CA" dirty="0"/>
          </a:p>
          <a:p>
            <a:pPr marL="109728" indent="0">
              <a:buNone/>
            </a:pPr>
            <a:endParaRPr lang="en-CA" dirty="0"/>
          </a:p>
        </p:txBody>
      </p:sp>
      <p:sp>
        <p:nvSpPr>
          <p:cNvPr id="3" name="Title 2"/>
          <p:cNvSpPr>
            <a:spLocks noGrp="1"/>
          </p:cNvSpPr>
          <p:nvPr>
            <p:ph type="title"/>
          </p:nvPr>
        </p:nvSpPr>
        <p:spPr/>
        <p:txBody>
          <a:bodyPr>
            <a:normAutofit/>
          </a:bodyPr>
          <a:lstStyle/>
          <a:p>
            <a:r>
              <a:rPr lang="en-US" dirty="0" smtClean="0"/>
              <a:t>Looking for more information?</a:t>
            </a:r>
            <a:endParaRPr lang="en-US" dirty="0"/>
          </a:p>
        </p:txBody>
      </p:sp>
      <p:pic>
        <p:nvPicPr>
          <p:cNvPr id="2" name="Picture 1"/>
          <p:cNvPicPr>
            <a:picLocks noChangeAspect="1"/>
          </p:cNvPicPr>
          <p:nvPr/>
        </p:nvPicPr>
        <p:blipFill>
          <a:blip r:embed="rId10"/>
          <a:stretch>
            <a:fillRect/>
          </a:stretch>
        </p:blipFill>
        <p:spPr>
          <a:xfrm>
            <a:off x="6669976" y="3651443"/>
            <a:ext cx="2319644" cy="2975196"/>
          </a:xfrm>
          <a:prstGeom prst="rect">
            <a:avLst/>
          </a:prstGeom>
        </p:spPr>
      </p:pic>
    </p:spTree>
    <p:extLst>
      <p:ext uri="{BB962C8B-B14F-4D97-AF65-F5344CB8AC3E}">
        <p14:creationId xmlns:p14="http://schemas.microsoft.com/office/powerpoint/2010/main" val="364739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30438"/>
            <a:ext cx="11277600" cy="1470025"/>
          </a:xfrm>
        </p:spPr>
        <p:txBody>
          <a:bodyPr/>
          <a:lstStyle/>
          <a:p>
            <a:r>
              <a:rPr lang="en-US" dirty="0" smtClean="0"/>
              <a:t>We look forward to hearing from you!</a:t>
            </a:r>
            <a:endParaRPr lang="en-US" dirty="0"/>
          </a:p>
        </p:txBody>
      </p:sp>
      <p:pic>
        <p:nvPicPr>
          <p:cNvPr id="5" name="Shape 283"/>
          <p:cNvPicPr preferRelativeResize="0"/>
          <p:nvPr/>
        </p:nvPicPr>
        <p:blipFill>
          <a:blip r:embed="rId3">
            <a:alphaModFix/>
          </a:blip>
          <a:stretch>
            <a:fillRect/>
          </a:stretch>
        </p:blipFill>
        <p:spPr>
          <a:xfrm>
            <a:off x="10371433" y="4743449"/>
            <a:ext cx="1647158" cy="1400864"/>
          </a:xfrm>
          <a:prstGeom prst="rect">
            <a:avLst/>
          </a:prstGeom>
          <a:noFill/>
          <a:ln>
            <a:noFill/>
          </a:ln>
        </p:spPr>
      </p:pic>
      <p:pic>
        <p:nvPicPr>
          <p:cNvPr id="6" name="Shape 284"/>
          <p:cNvPicPr preferRelativeResize="0"/>
          <p:nvPr/>
        </p:nvPicPr>
        <p:blipFill>
          <a:blip r:embed="rId4">
            <a:alphaModFix/>
          </a:blip>
          <a:stretch>
            <a:fillRect/>
          </a:stretch>
        </p:blipFill>
        <p:spPr>
          <a:xfrm>
            <a:off x="200333" y="4868917"/>
            <a:ext cx="2652882" cy="1075022"/>
          </a:xfrm>
          <a:prstGeom prst="rect">
            <a:avLst/>
          </a:prstGeom>
          <a:noFill/>
          <a:ln>
            <a:noFill/>
          </a:ln>
        </p:spPr>
      </p:pic>
      <p:pic>
        <p:nvPicPr>
          <p:cNvPr id="2" name="Picture 1"/>
          <p:cNvPicPr>
            <a:picLocks noChangeAspect="1"/>
          </p:cNvPicPr>
          <p:nvPr/>
        </p:nvPicPr>
        <p:blipFill>
          <a:blip r:embed="rId5"/>
          <a:stretch>
            <a:fillRect/>
          </a:stretch>
        </p:blipFill>
        <p:spPr>
          <a:xfrm>
            <a:off x="4853373" y="4944465"/>
            <a:ext cx="2486025" cy="923925"/>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94962" y="4859149"/>
            <a:ext cx="1758411" cy="1084790"/>
          </a:xfrm>
          <a:prstGeom prst="rect">
            <a:avLst/>
          </a:prstGeom>
        </p:spPr>
      </p:pic>
      <p:pic>
        <p:nvPicPr>
          <p:cNvPr id="3" name="Shape 282"/>
          <p:cNvPicPr preferRelativeResize="0"/>
          <p:nvPr/>
        </p:nvPicPr>
        <p:blipFill>
          <a:blip r:embed="rId7">
            <a:alphaModFix/>
          </a:blip>
          <a:stretch>
            <a:fillRect/>
          </a:stretch>
        </p:blipFill>
        <p:spPr>
          <a:xfrm>
            <a:off x="7283231" y="5063490"/>
            <a:ext cx="3003770" cy="685876"/>
          </a:xfrm>
          <a:prstGeom prst="rect">
            <a:avLst/>
          </a:prstGeom>
          <a:noFill/>
          <a:ln>
            <a:noFill/>
          </a:ln>
        </p:spPr>
      </p:pic>
    </p:spTree>
    <p:extLst>
      <p:ext uri="{BB962C8B-B14F-4D97-AF65-F5344CB8AC3E}">
        <p14:creationId xmlns:p14="http://schemas.microsoft.com/office/powerpoint/2010/main" val="233372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a:xfrm>
            <a:off x="609599" y="2276158"/>
            <a:ext cx="11277600" cy="1470025"/>
          </a:xfrm>
        </p:spPr>
        <p:txBody>
          <a:bodyPr/>
          <a:lstStyle/>
          <a:p>
            <a:r>
              <a:rPr lang="en-US" dirty="0" smtClean="0"/>
              <a:t> </a:t>
            </a:r>
            <a:r>
              <a:rPr lang="en-US" dirty="0"/>
              <a:t>Thank You</a:t>
            </a:r>
            <a:r>
              <a:rPr lang="en-US" dirty="0" smtClean="0"/>
              <a:t>!</a:t>
            </a:r>
            <a:endParaRPr lang="en-US" dirty="0"/>
          </a:p>
        </p:txBody>
      </p:sp>
      <p:sp>
        <p:nvSpPr>
          <p:cNvPr id="5" name="Subtitle 2"/>
          <p:cNvSpPr txBox="1">
            <a:spLocks/>
          </p:cNvSpPr>
          <p:nvPr/>
        </p:nvSpPr>
        <p:spPr>
          <a:xfrm>
            <a:off x="609599" y="3910448"/>
            <a:ext cx="7128511" cy="2259123"/>
          </a:xfrm>
          <a:prstGeom prst="rect">
            <a:avLst/>
          </a:prstGeom>
          <a:solidFill>
            <a:schemeClr val="bg1"/>
          </a:solidFill>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tx2"/>
                </a:solidFill>
                <a:latin typeface="+mn-lt"/>
                <a:ea typeface="+mn-ea"/>
                <a:cs typeface="+mn-cs"/>
              </a:defRPr>
            </a:lvl2pPr>
            <a:lvl3pPr marL="914400" indent="0" algn="ctr" rtl="0" eaLnBrk="1" latinLnBrk="0" hangingPunct="1">
              <a:spcBef>
                <a:spcPts val="300"/>
              </a:spcBef>
              <a:buClr>
                <a:schemeClr val="accent1"/>
              </a:buClr>
              <a:buFont typeface="Wingdings 2" panose="05020102010507070707" pitchFamily="18" charset="2"/>
              <a:buNone/>
              <a:defRPr kumimoji="0" sz="2400" kern="1200">
                <a:solidFill>
                  <a:schemeClr val="tx2"/>
                </a:solidFill>
                <a:latin typeface="+mn-lt"/>
                <a:ea typeface="+mn-ea"/>
                <a:cs typeface="+mn-cs"/>
              </a:defRPr>
            </a:lvl3pPr>
            <a:lvl4pPr marL="1371600" indent="0" algn="ctr" rtl="0" eaLnBrk="1" latinLnBrk="0" hangingPunct="1">
              <a:spcBef>
                <a:spcPts val="300"/>
              </a:spcBef>
              <a:buClr>
                <a:schemeClr val="accent1"/>
              </a:buClr>
              <a:buFont typeface="Wingdings 2" panose="05020102010507070707" pitchFamily="18" charset="2"/>
              <a:buNone/>
              <a:defRPr kumimoji="0" sz="2200" kern="1200">
                <a:solidFill>
                  <a:schemeClr val="tx2"/>
                </a:solidFill>
                <a:latin typeface="+mn-lt"/>
                <a:ea typeface="+mn-ea"/>
                <a:cs typeface="+mn-cs"/>
              </a:defRPr>
            </a:lvl4pPr>
            <a:lvl5pPr marL="1828800" indent="0" algn="ctr" rtl="0" eaLnBrk="1" latinLnBrk="0" hangingPunct="1">
              <a:spcBef>
                <a:spcPts val="300"/>
              </a:spcBef>
              <a:buClr>
                <a:schemeClr val="accent1"/>
              </a:buClr>
              <a:buFont typeface="Wingdings 2" panose="05020102010507070707" pitchFamily="18" charset="2"/>
              <a:buNone/>
              <a:defRPr kumimoji="0" sz="2000" kern="1200">
                <a:solidFill>
                  <a:schemeClr val="tx2"/>
                </a:solidFill>
                <a:latin typeface="+mn-lt"/>
                <a:ea typeface="+mn-ea"/>
                <a:cs typeface="+mn-cs"/>
              </a:defRPr>
            </a:lvl5pPr>
            <a:lvl6pPr marL="2286000" indent="0" algn="ctr" rtl="0" eaLnBrk="1" latinLnBrk="0" hangingPunct="1">
              <a:spcBef>
                <a:spcPts val="300"/>
              </a:spcBef>
              <a:buClr>
                <a:schemeClr val="accent1"/>
              </a:buClr>
              <a:buFont typeface="Wingdings 2" panose="05020102010507070707" pitchFamily="18" charset="2"/>
              <a:buNone/>
              <a:defRPr kumimoji="0" sz="1800" kern="1200">
                <a:solidFill>
                  <a:schemeClr val="tx2"/>
                </a:solidFill>
                <a:latin typeface="+mn-lt"/>
                <a:ea typeface="+mn-ea"/>
                <a:cs typeface="+mn-cs"/>
              </a:defRPr>
            </a:lvl6pPr>
            <a:lvl7pPr marL="2743200" indent="0" algn="ctr" rtl="0" eaLnBrk="1" latinLnBrk="0" hangingPunct="1">
              <a:spcBef>
                <a:spcPts val="300"/>
              </a:spcBef>
              <a:buClr>
                <a:schemeClr val="accent1"/>
              </a:buClr>
              <a:buFont typeface="Wingdings 2" panose="05020102010507070707" pitchFamily="18" charset="2"/>
              <a:buNone/>
              <a:defRPr kumimoji="0" sz="1600" kern="1200">
                <a:solidFill>
                  <a:schemeClr val="tx2"/>
                </a:solidFill>
                <a:latin typeface="+mn-lt"/>
                <a:ea typeface="+mn-ea"/>
                <a:cs typeface="+mn-cs"/>
              </a:defRPr>
            </a:lvl7pPr>
            <a:lvl8pPr marL="3200400" indent="0" algn="ctr" rtl="0" eaLnBrk="1" latinLnBrk="0" hangingPunct="1">
              <a:spcBef>
                <a:spcPts val="300"/>
              </a:spcBef>
              <a:buClr>
                <a:schemeClr val="accent1"/>
              </a:buClr>
              <a:buFont typeface="Wingdings 2" panose="05020102010507070707" pitchFamily="18" charset="2"/>
              <a:buNone/>
              <a:defRPr kumimoji="0" sz="1500" kern="1200">
                <a:solidFill>
                  <a:schemeClr val="tx2"/>
                </a:solidFill>
                <a:latin typeface="+mn-lt"/>
                <a:ea typeface="+mn-ea"/>
                <a:cs typeface="+mn-cs"/>
              </a:defRPr>
            </a:lvl8pPr>
            <a:lvl9pPr marL="3657600" indent="0" algn="ctr" rtl="0" eaLnBrk="1" latinLnBrk="0" hangingPunct="1">
              <a:spcBef>
                <a:spcPts val="300"/>
              </a:spcBef>
              <a:buClr>
                <a:schemeClr val="accent1"/>
              </a:buClr>
              <a:buFont typeface="Wingdings 2" panose="05020102010507070707" pitchFamily="18" charset="2"/>
              <a:buNone/>
              <a:defRPr kumimoji="0" sz="1400" kern="1200" baseline="0">
                <a:solidFill>
                  <a:schemeClr val="tx2"/>
                </a:solidFill>
                <a:latin typeface="+mn-lt"/>
                <a:ea typeface="+mn-ea"/>
                <a:cs typeface="+mn-cs"/>
              </a:defRPr>
            </a:lvl9pPr>
          </a:lstStyle>
          <a:p>
            <a:endParaRPr lang="en-US" dirty="0" smtClean="0"/>
          </a:p>
          <a:p>
            <a:endParaRPr lang="en-US" dirty="0" smtClean="0"/>
          </a:p>
          <a:p>
            <a:r>
              <a:rPr lang="en-US" b="1" dirty="0" smtClean="0"/>
              <a:t>Blended </a:t>
            </a:r>
            <a:r>
              <a:rPr lang="en-US" b="1" dirty="0"/>
              <a:t>Learning Part </a:t>
            </a:r>
            <a:r>
              <a:rPr lang="en-US" b="1" dirty="0" smtClean="0"/>
              <a:t>4</a:t>
            </a:r>
            <a:r>
              <a:rPr lang="en-US" dirty="0" smtClean="0"/>
              <a:t>	</a:t>
            </a:r>
            <a:r>
              <a:rPr lang="en-CA" dirty="0"/>
              <a:t> </a:t>
            </a:r>
            <a:r>
              <a:rPr lang="en-CA" dirty="0" smtClean="0"/>
              <a:t>	January </a:t>
            </a:r>
            <a:r>
              <a:rPr lang="en-CA" dirty="0"/>
              <a:t>25, 2018 </a:t>
            </a:r>
            <a:endParaRPr lang="en-CA" dirty="0" smtClean="0"/>
          </a:p>
          <a:p>
            <a:r>
              <a:rPr lang="en-CA" dirty="0" smtClean="0"/>
              <a:t>How </a:t>
            </a:r>
            <a:r>
              <a:rPr lang="en-CA" dirty="0"/>
              <a:t>to make it a </a:t>
            </a:r>
            <a:r>
              <a:rPr lang="en-CA" dirty="0" smtClean="0"/>
              <a:t>WIN		2:30 </a:t>
            </a:r>
            <a:r>
              <a:rPr lang="en-CA" dirty="0"/>
              <a:t>- 3:30 pm </a:t>
            </a:r>
            <a:r>
              <a:rPr lang="en-CA" dirty="0" smtClean="0"/>
              <a:t>EST</a:t>
            </a:r>
            <a:endParaRPr lang="en-US" dirty="0"/>
          </a:p>
        </p:txBody>
      </p:sp>
    </p:spTree>
    <p:extLst>
      <p:ext uri="{BB962C8B-B14F-4D97-AF65-F5344CB8AC3E}">
        <p14:creationId xmlns:p14="http://schemas.microsoft.com/office/powerpoint/2010/main" val="132122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CA" dirty="0" smtClean="0"/>
              <a:t/>
            </a:r>
            <a:br>
              <a:rPr lang="en-CA" dirty="0" smtClean="0"/>
            </a:br>
            <a:r>
              <a:rPr lang="en-CA" dirty="0" smtClean="0"/>
              <a:t>In </a:t>
            </a:r>
            <a:r>
              <a:rPr lang="en-CA" dirty="0"/>
              <a:t>the event more than one service provider is providing training to a learner </a:t>
            </a:r>
            <a:r>
              <a:rPr lang="en-CA" dirty="0" smtClean="0"/>
              <a:t>that prepares </a:t>
            </a:r>
            <a:r>
              <a:rPr lang="en-CA" dirty="0"/>
              <a:t>them to complete a specific Milestone assessment, it is acceptable </a:t>
            </a:r>
            <a:r>
              <a:rPr lang="en-CA" dirty="0" smtClean="0"/>
              <a:t>for both </a:t>
            </a:r>
            <a:r>
              <a:rPr lang="en-CA" dirty="0"/>
              <a:t>service providers to report on the same Milestone. </a:t>
            </a:r>
            <a:endParaRPr lang="en-CA" dirty="0" smtClean="0"/>
          </a:p>
          <a:p>
            <a:pPr marL="109728" indent="0">
              <a:buNone/>
            </a:pPr>
            <a:r>
              <a:rPr lang="en-CA" dirty="0"/>
              <a:t>	</a:t>
            </a:r>
            <a:r>
              <a:rPr lang="en-CA" dirty="0" smtClean="0"/>
              <a:t>	– MAESD (MTCU), 2014</a:t>
            </a:r>
            <a:endParaRPr lang="en-US" dirty="0"/>
          </a:p>
        </p:txBody>
      </p:sp>
      <p:sp>
        <p:nvSpPr>
          <p:cNvPr id="3" name="Title 2"/>
          <p:cNvSpPr>
            <a:spLocks noGrp="1"/>
          </p:cNvSpPr>
          <p:nvPr>
            <p:ph type="title"/>
          </p:nvPr>
        </p:nvSpPr>
        <p:spPr/>
        <p:txBody>
          <a:bodyPr/>
          <a:lstStyle/>
          <a:p>
            <a:r>
              <a:rPr lang="en-US" dirty="0" smtClean="0"/>
              <a:t>Shared Learners – What we know…</a:t>
            </a:r>
            <a:endParaRPr lang="en-US" dirty="0"/>
          </a:p>
        </p:txBody>
      </p:sp>
    </p:spTree>
    <p:extLst>
      <p:ext uri="{BB962C8B-B14F-4D97-AF65-F5344CB8AC3E}">
        <p14:creationId xmlns:p14="http://schemas.microsoft.com/office/powerpoint/2010/main" val="32053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18920"/>
            <a:ext cx="10162032" cy="4325112"/>
          </a:xfrm>
        </p:spPr>
        <p:txBody>
          <a:bodyPr>
            <a:normAutofit/>
          </a:bodyPr>
          <a:lstStyle/>
          <a:p>
            <a:pPr>
              <a:buFont typeface="Wingdings" panose="05000000000000000000" pitchFamily="2" charset="2"/>
              <a:buChar char="ü"/>
            </a:pPr>
            <a:endParaRPr lang="en-CA" dirty="0" smtClean="0"/>
          </a:p>
          <a:p>
            <a:pPr>
              <a:buFont typeface="Wingdings" panose="05000000000000000000" pitchFamily="2" charset="2"/>
              <a:buChar char="ü"/>
            </a:pPr>
            <a:r>
              <a:rPr lang="en-CA" b="1" dirty="0" smtClean="0"/>
              <a:t>Separate learner plans for shared learners;</a:t>
            </a:r>
          </a:p>
        </p:txBody>
      </p:sp>
      <p:sp>
        <p:nvSpPr>
          <p:cNvPr id="3" name="Title 2"/>
          <p:cNvSpPr>
            <a:spLocks noGrp="1"/>
          </p:cNvSpPr>
          <p:nvPr>
            <p:ph type="title"/>
          </p:nvPr>
        </p:nvSpPr>
        <p:spPr/>
        <p:txBody>
          <a:bodyPr>
            <a:normAutofit/>
          </a:bodyPr>
          <a:lstStyle/>
          <a:p>
            <a:r>
              <a:rPr lang="en-US" dirty="0" smtClean="0"/>
              <a:t>Blended Learning Expectations</a:t>
            </a:r>
            <a:endParaRPr lang="en-US" dirty="0"/>
          </a:p>
        </p:txBody>
      </p:sp>
      <p:pic>
        <p:nvPicPr>
          <p:cNvPr id="1028" name="Picture 4" descr="Image result for 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775" y="952500"/>
            <a:ext cx="1781175" cy="256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56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18920"/>
            <a:ext cx="10162032" cy="4325112"/>
          </a:xfrm>
        </p:spPr>
        <p:txBody>
          <a:bodyPr>
            <a:normAutofit/>
          </a:bodyPr>
          <a:lstStyle/>
          <a:p>
            <a:pPr>
              <a:buFont typeface="Wingdings" panose="05000000000000000000" pitchFamily="2" charset="2"/>
              <a:buChar char="ü"/>
            </a:pPr>
            <a:endParaRPr lang="en-CA" dirty="0" smtClean="0"/>
          </a:p>
          <a:p>
            <a:pPr>
              <a:buFont typeface="Wingdings" panose="05000000000000000000" pitchFamily="2" charset="2"/>
              <a:buChar char="ü"/>
            </a:pPr>
            <a:r>
              <a:rPr lang="en-CA" dirty="0" smtClean="0"/>
              <a:t>Separate learner plans for shared learners; </a:t>
            </a:r>
          </a:p>
          <a:p>
            <a:pPr>
              <a:buFont typeface="Wingdings" panose="05000000000000000000" pitchFamily="2" charset="2"/>
              <a:buChar char="ü"/>
            </a:pPr>
            <a:endParaRPr lang="en-CA" dirty="0" smtClean="0"/>
          </a:p>
          <a:p>
            <a:pPr>
              <a:buFont typeface="Wingdings" panose="05000000000000000000" pitchFamily="2" charset="2"/>
              <a:buChar char="ü"/>
            </a:pPr>
            <a:r>
              <a:rPr lang="en-CA" b="1" dirty="0" smtClean="0"/>
              <a:t>Avoid duplicating service/programming; </a:t>
            </a:r>
          </a:p>
          <a:p>
            <a:pPr>
              <a:buFont typeface="Wingdings" panose="05000000000000000000" pitchFamily="2" charset="2"/>
              <a:buChar char="ü"/>
            </a:pPr>
            <a:endParaRPr lang="en-CA" dirty="0" smtClean="0"/>
          </a:p>
        </p:txBody>
      </p:sp>
      <p:sp>
        <p:nvSpPr>
          <p:cNvPr id="3" name="Title 2"/>
          <p:cNvSpPr>
            <a:spLocks noGrp="1"/>
          </p:cNvSpPr>
          <p:nvPr>
            <p:ph type="title"/>
          </p:nvPr>
        </p:nvSpPr>
        <p:spPr/>
        <p:txBody>
          <a:bodyPr>
            <a:normAutofit/>
          </a:bodyPr>
          <a:lstStyle/>
          <a:p>
            <a:r>
              <a:rPr lang="en-US" dirty="0" smtClean="0"/>
              <a:t>Blended Learning Expectations</a:t>
            </a:r>
            <a:endParaRPr lang="en-US" dirty="0"/>
          </a:p>
        </p:txBody>
      </p:sp>
      <p:pic>
        <p:nvPicPr>
          <p:cNvPr id="1028" name="Picture 4" descr="Image result for 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775" y="952500"/>
            <a:ext cx="1781175" cy="256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813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18920"/>
            <a:ext cx="10162032" cy="4325112"/>
          </a:xfrm>
        </p:spPr>
        <p:txBody>
          <a:bodyPr>
            <a:normAutofit/>
          </a:bodyPr>
          <a:lstStyle/>
          <a:p>
            <a:pPr>
              <a:buFont typeface="Wingdings" panose="05000000000000000000" pitchFamily="2" charset="2"/>
              <a:buChar char="ü"/>
            </a:pPr>
            <a:endParaRPr lang="en-CA" dirty="0" smtClean="0"/>
          </a:p>
          <a:p>
            <a:pPr>
              <a:buFont typeface="Wingdings" panose="05000000000000000000" pitchFamily="2" charset="2"/>
              <a:buChar char="ü"/>
            </a:pPr>
            <a:r>
              <a:rPr lang="en-CA" dirty="0" smtClean="0"/>
              <a:t>Separate learner plans for shared learners; </a:t>
            </a:r>
          </a:p>
          <a:p>
            <a:pPr>
              <a:buFont typeface="Wingdings" panose="05000000000000000000" pitchFamily="2" charset="2"/>
              <a:buChar char="ü"/>
            </a:pPr>
            <a:endParaRPr lang="en-CA" dirty="0" smtClean="0"/>
          </a:p>
          <a:p>
            <a:pPr>
              <a:buFont typeface="Wingdings" panose="05000000000000000000" pitchFamily="2" charset="2"/>
              <a:buChar char="ü"/>
            </a:pPr>
            <a:r>
              <a:rPr lang="en-CA" dirty="0" smtClean="0"/>
              <a:t>Avoid duplicating service/programming; </a:t>
            </a:r>
          </a:p>
          <a:p>
            <a:pPr>
              <a:buFont typeface="Wingdings" panose="05000000000000000000" pitchFamily="2" charset="2"/>
              <a:buChar char="ü"/>
            </a:pPr>
            <a:endParaRPr lang="en-CA" dirty="0" smtClean="0"/>
          </a:p>
          <a:p>
            <a:pPr>
              <a:buFont typeface="Wingdings" panose="05000000000000000000" pitchFamily="2" charset="2"/>
              <a:buChar char="ü"/>
            </a:pPr>
            <a:r>
              <a:rPr lang="en-CA" b="1" dirty="0" smtClean="0"/>
              <a:t>Document assessment results when multiple providers contribute </a:t>
            </a:r>
            <a:r>
              <a:rPr lang="en-CA" b="1" dirty="0"/>
              <a:t>to a</a:t>
            </a:r>
            <a:r>
              <a:rPr lang="en-CA" b="1" dirty="0" smtClean="0"/>
              <a:t> learner's success; </a:t>
            </a:r>
            <a:r>
              <a:rPr lang="en-CA" dirty="0" smtClean="0"/>
              <a:t/>
            </a:r>
            <a:br>
              <a:rPr lang="en-CA" dirty="0" smtClean="0"/>
            </a:br>
            <a:r>
              <a:rPr lang="en-CA" dirty="0" smtClean="0"/>
              <a:t> </a:t>
            </a:r>
            <a:endParaRPr lang="en-US" dirty="0"/>
          </a:p>
        </p:txBody>
      </p:sp>
      <p:sp>
        <p:nvSpPr>
          <p:cNvPr id="3" name="Title 2"/>
          <p:cNvSpPr>
            <a:spLocks noGrp="1"/>
          </p:cNvSpPr>
          <p:nvPr>
            <p:ph type="title"/>
          </p:nvPr>
        </p:nvSpPr>
        <p:spPr/>
        <p:txBody>
          <a:bodyPr>
            <a:normAutofit/>
          </a:bodyPr>
          <a:lstStyle/>
          <a:p>
            <a:r>
              <a:rPr lang="en-US" dirty="0" smtClean="0"/>
              <a:t>Blended Learning Expectations</a:t>
            </a:r>
            <a:endParaRPr lang="en-US" dirty="0"/>
          </a:p>
        </p:txBody>
      </p:sp>
      <p:pic>
        <p:nvPicPr>
          <p:cNvPr id="1028" name="Picture 4" descr="Image result for 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775" y="952500"/>
            <a:ext cx="1781175" cy="256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90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80820"/>
            <a:ext cx="10162032" cy="4325112"/>
          </a:xfrm>
        </p:spPr>
        <p:txBody>
          <a:bodyPr>
            <a:normAutofit lnSpcReduction="10000"/>
          </a:bodyPr>
          <a:lstStyle/>
          <a:p>
            <a:pPr>
              <a:buFont typeface="Wingdings" panose="05000000000000000000" pitchFamily="2" charset="2"/>
              <a:buChar char="ü"/>
            </a:pPr>
            <a:endParaRPr lang="en-CA" dirty="0" smtClean="0"/>
          </a:p>
          <a:p>
            <a:pPr>
              <a:buFont typeface="Wingdings" panose="05000000000000000000" pitchFamily="2" charset="2"/>
              <a:buChar char="ü"/>
            </a:pPr>
            <a:r>
              <a:rPr lang="en-CA" dirty="0" smtClean="0"/>
              <a:t>Separate learner plans for shared learners; </a:t>
            </a:r>
          </a:p>
          <a:p>
            <a:pPr>
              <a:buFont typeface="Wingdings" panose="05000000000000000000" pitchFamily="2" charset="2"/>
              <a:buChar char="ü"/>
            </a:pPr>
            <a:endParaRPr lang="en-CA" dirty="0" smtClean="0"/>
          </a:p>
          <a:p>
            <a:pPr>
              <a:buFont typeface="Wingdings" panose="05000000000000000000" pitchFamily="2" charset="2"/>
              <a:buChar char="ü"/>
            </a:pPr>
            <a:r>
              <a:rPr lang="en-CA" dirty="0" smtClean="0"/>
              <a:t>Avoid duplicating service/programming; </a:t>
            </a:r>
          </a:p>
          <a:p>
            <a:pPr>
              <a:buFont typeface="Wingdings" panose="05000000000000000000" pitchFamily="2" charset="2"/>
              <a:buChar char="ü"/>
            </a:pPr>
            <a:endParaRPr lang="en-CA" dirty="0" smtClean="0"/>
          </a:p>
          <a:p>
            <a:pPr>
              <a:buFont typeface="Wingdings" panose="05000000000000000000" pitchFamily="2" charset="2"/>
              <a:buChar char="ü"/>
            </a:pPr>
            <a:r>
              <a:rPr lang="en-CA" dirty="0" smtClean="0"/>
              <a:t>Document assessment results when multiple providers contribute </a:t>
            </a:r>
            <a:r>
              <a:rPr lang="en-CA" dirty="0"/>
              <a:t>to a</a:t>
            </a:r>
            <a:r>
              <a:rPr lang="en-CA" dirty="0" smtClean="0"/>
              <a:t> learner's success; </a:t>
            </a:r>
            <a:br>
              <a:rPr lang="en-CA" dirty="0" smtClean="0"/>
            </a:br>
            <a:endParaRPr lang="en-CA" dirty="0" smtClean="0"/>
          </a:p>
          <a:p>
            <a:pPr>
              <a:buFont typeface="Wingdings" panose="05000000000000000000" pitchFamily="2" charset="2"/>
              <a:buChar char="ü"/>
            </a:pPr>
            <a:r>
              <a:rPr lang="en-CA" b="1" dirty="0" smtClean="0"/>
              <a:t>Protect personal information and document consent in both files.  </a:t>
            </a:r>
            <a:endParaRPr lang="en-US" b="1" dirty="0"/>
          </a:p>
        </p:txBody>
      </p:sp>
      <p:sp>
        <p:nvSpPr>
          <p:cNvPr id="3" name="Title 2"/>
          <p:cNvSpPr>
            <a:spLocks noGrp="1"/>
          </p:cNvSpPr>
          <p:nvPr>
            <p:ph type="title"/>
          </p:nvPr>
        </p:nvSpPr>
        <p:spPr/>
        <p:txBody>
          <a:bodyPr>
            <a:normAutofit/>
          </a:bodyPr>
          <a:lstStyle/>
          <a:p>
            <a:r>
              <a:rPr lang="en-US" dirty="0" smtClean="0"/>
              <a:t>Blended Learning Expectations</a:t>
            </a:r>
            <a:endParaRPr lang="en-US" dirty="0"/>
          </a:p>
        </p:txBody>
      </p:sp>
      <p:pic>
        <p:nvPicPr>
          <p:cNvPr id="1028" name="Picture 4" descr="Image result for 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775" y="952500"/>
            <a:ext cx="1781175" cy="256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483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b="1" dirty="0" smtClean="0"/>
              <a:t>Administer Milestones and Culminating Tasks according to </a:t>
            </a:r>
            <a:br>
              <a:rPr lang="en-US" b="1" dirty="0" smtClean="0"/>
            </a:br>
            <a:r>
              <a:rPr lang="en-US" b="1" dirty="0" smtClean="0"/>
              <a:t>learner’s preference; </a:t>
            </a:r>
            <a:endParaRPr lang="en-US" b="1" dirty="0"/>
          </a:p>
        </p:txBody>
      </p:sp>
      <p:sp>
        <p:nvSpPr>
          <p:cNvPr id="3" name="Title 2"/>
          <p:cNvSpPr>
            <a:spLocks noGrp="1"/>
          </p:cNvSpPr>
          <p:nvPr>
            <p:ph type="title"/>
          </p:nvPr>
        </p:nvSpPr>
        <p:spPr/>
        <p:txBody>
          <a:bodyPr/>
          <a:lstStyle/>
          <a:p>
            <a:r>
              <a:rPr lang="en-US" dirty="0" smtClean="0"/>
              <a:t>Documenting Shared Learning</a:t>
            </a:r>
            <a:endParaRPr lang="en-US" dirty="0"/>
          </a:p>
        </p:txBody>
      </p:sp>
    </p:spTree>
    <p:extLst>
      <p:ext uri="{BB962C8B-B14F-4D97-AF65-F5344CB8AC3E}">
        <p14:creationId xmlns:p14="http://schemas.microsoft.com/office/powerpoint/2010/main" val="2993412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Administer Milestones and Culminating Tasks according to learner’s preference; </a:t>
            </a:r>
            <a:br>
              <a:rPr lang="en-US" dirty="0" smtClean="0"/>
            </a:br>
            <a:endParaRPr lang="en-US" dirty="0" smtClean="0"/>
          </a:p>
          <a:p>
            <a:r>
              <a:rPr lang="en-US" b="1" dirty="0" smtClean="0"/>
              <a:t>Document results in both service plans; </a:t>
            </a:r>
            <a:endParaRPr lang="en-US" dirty="0"/>
          </a:p>
        </p:txBody>
      </p:sp>
      <p:sp>
        <p:nvSpPr>
          <p:cNvPr id="3" name="Title 2"/>
          <p:cNvSpPr>
            <a:spLocks noGrp="1"/>
          </p:cNvSpPr>
          <p:nvPr>
            <p:ph type="title"/>
          </p:nvPr>
        </p:nvSpPr>
        <p:spPr/>
        <p:txBody>
          <a:bodyPr/>
          <a:lstStyle/>
          <a:p>
            <a:r>
              <a:rPr lang="en-US" dirty="0" smtClean="0"/>
              <a:t>Documenting Shared Learning</a:t>
            </a:r>
            <a:endParaRPr lang="en-US" dirty="0"/>
          </a:p>
        </p:txBody>
      </p:sp>
    </p:spTree>
    <p:extLst>
      <p:ext uri="{BB962C8B-B14F-4D97-AF65-F5344CB8AC3E}">
        <p14:creationId xmlns:p14="http://schemas.microsoft.com/office/powerpoint/2010/main" val="2926396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strategy  proposal presentat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Sales strategy  proposal presentation" id="{046EAC39-0F7A-434B-A008-25AEA0734A86}" vid="{35BA20B6-3833-4B27-995B-0B2F0A323CD3}"/>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49BB7A1-C70F-403E-B471-F185B83BA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strategy proposal presentation</Template>
  <TotalTime>0</TotalTime>
  <Words>1419</Words>
  <Application>Microsoft Office PowerPoint</Application>
  <PresentationFormat>Widescreen</PresentationFormat>
  <Paragraphs>173</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Calibri Light</vt:lpstr>
      <vt:lpstr>Georgia</vt:lpstr>
      <vt:lpstr>Wingdings</vt:lpstr>
      <vt:lpstr>Wingdings 2</vt:lpstr>
      <vt:lpstr>Sales strategy  proposal presentation</vt:lpstr>
      <vt:lpstr>Best Practices for Makin’ It All Work!</vt:lpstr>
      <vt:lpstr>Blended Learning vs. e-Channel  </vt:lpstr>
      <vt:lpstr>Shared Learners – What we know…</vt:lpstr>
      <vt:lpstr>Blended Learning Expectations</vt:lpstr>
      <vt:lpstr>Blended Learning Expectations</vt:lpstr>
      <vt:lpstr>Blended Learning Expectations</vt:lpstr>
      <vt:lpstr>Blended Learning Expectations</vt:lpstr>
      <vt:lpstr>Documenting Shared Learning</vt:lpstr>
      <vt:lpstr>Documenting Shared Learning</vt:lpstr>
      <vt:lpstr>PowerPoint Presentation</vt:lpstr>
      <vt:lpstr>Documenting Shared Learning</vt:lpstr>
      <vt:lpstr>Documenting Shared Learning</vt:lpstr>
      <vt:lpstr>Blended Learning Challenges</vt:lpstr>
      <vt:lpstr>Blended Learning Challenges</vt:lpstr>
      <vt:lpstr>Blended Learning Challenges</vt:lpstr>
      <vt:lpstr>Blended Learning Challenges</vt:lpstr>
      <vt:lpstr>Makin’ it work – What do learners need?  </vt:lpstr>
      <vt:lpstr>Makin’ it work - Tips for supporting learners</vt:lpstr>
      <vt:lpstr>Referring to e-Channel</vt:lpstr>
      <vt:lpstr>Looking for more information?</vt:lpstr>
      <vt:lpstr>We look forward to hearing from you!</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2017-11-15T16:09:52Z</dcterms:created>
  <dcterms:modified xsi:type="dcterms:W3CDTF">2017-11-30T19:06:43Z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TC034605579991</vt:lpwstr>
  </property>
</Properties>
</file>