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6"/>
  </p:notesMasterIdLst>
  <p:handoutMasterIdLst>
    <p:handoutMasterId r:id="rId47"/>
  </p:handoutMasterIdLst>
  <p:sldIdLst>
    <p:sldId id="376" r:id="rId2"/>
    <p:sldId id="573" r:id="rId3"/>
    <p:sldId id="659" r:id="rId4"/>
    <p:sldId id="574" r:id="rId5"/>
    <p:sldId id="601" r:id="rId6"/>
    <p:sldId id="598" r:id="rId7"/>
    <p:sldId id="661" r:id="rId8"/>
    <p:sldId id="660" r:id="rId9"/>
    <p:sldId id="656" r:id="rId10"/>
    <p:sldId id="633" r:id="rId11"/>
    <p:sldId id="634" r:id="rId12"/>
    <p:sldId id="657" r:id="rId13"/>
    <p:sldId id="635" r:id="rId14"/>
    <p:sldId id="636" r:id="rId15"/>
    <p:sldId id="637" r:id="rId16"/>
    <p:sldId id="639" r:id="rId17"/>
    <p:sldId id="664" r:id="rId18"/>
    <p:sldId id="638" r:id="rId19"/>
    <p:sldId id="640" r:id="rId20"/>
    <p:sldId id="644" r:id="rId21"/>
    <p:sldId id="646" r:id="rId22"/>
    <p:sldId id="649" r:id="rId23"/>
    <p:sldId id="653" r:id="rId24"/>
    <p:sldId id="671" r:id="rId25"/>
    <p:sldId id="662" r:id="rId26"/>
    <p:sldId id="648" r:id="rId27"/>
    <p:sldId id="641" r:id="rId28"/>
    <p:sldId id="663" r:id="rId29"/>
    <p:sldId id="630" r:id="rId30"/>
    <p:sldId id="655" r:id="rId31"/>
    <p:sldId id="591" r:id="rId32"/>
    <p:sldId id="665" r:id="rId33"/>
    <p:sldId id="654" r:id="rId34"/>
    <p:sldId id="666" r:id="rId35"/>
    <p:sldId id="667" r:id="rId36"/>
    <p:sldId id="658" r:id="rId37"/>
    <p:sldId id="668" r:id="rId38"/>
    <p:sldId id="592" r:id="rId39"/>
    <p:sldId id="593" r:id="rId40"/>
    <p:sldId id="669" r:id="rId41"/>
    <p:sldId id="670" r:id="rId42"/>
    <p:sldId id="594" r:id="rId43"/>
    <p:sldId id="595" r:id="rId44"/>
    <p:sldId id="632" r:id="rId4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A6D34D-D881-4B57-9D21-4D522A4F3EA4}">
          <p14:sldIdLst>
            <p14:sldId id="376"/>
            <p14:sldId id="573"/>
            <p14:sldId id="659"/>
            <p14:sldId id="574"/>
            <p14:sldId id="601"/>
            <p14:sldId id="598"/>
            <p14:sldId id="661"/>
            <p14:sldId id="660"/>
            <p14:sldId id="656"/>
            <p14:sldId id="633"/>
            <p14:sldId id="634"/>
            <p14:sldId id="657"/>
            <p14:sldId id="635"/>
            <p14:sldId id="636"/>
            <p14:sldId id="637"/>
            <p14:sldId id="639"/>
            <p14:sldId id="664"/>
            <p14:sldId id="638"/>
            <p14:sldId id="640"/>
            <p14:sldId id="644"/>
            <p14:sldId id="646"/>
            <p14:sldId id="649"/>
            <p14:sldId id="653"/>
            <p14:sldId id="671"/>
            <p14:sldId id="662"/>
            <p14:sldId id="648"/>
            <p14:sldId id="641"/>
            <p14:sldId id="663"/>
            <p14:sldId id="630"/>
            <p14:sldId id="655"/>
            <p14:sldId id="591"/>
            <p14:sldId id="665"/>
            <p14:sldId id="654"/>
            <p14:sldId id="666"/>
            <p14:sldId id="667"/>
            <p14:sldId id="658"/>
            <p14:sldId id="668"/>
            <p14:sldId id="592"/>
            <p14:sldId id="593"/>
            <p14:sldId id="669"/>
            <p14:sldId id="670"/>
            <p14:sldId id="594"/>
            <p14:sldId id="595"/>
            <p14:sldId id="632"/>
          </p14:sldIdLst>
        </p14:section>
        <p14:section name="Untitled Section" id="{5AD8D184-A99F-419E-BD27-BF27E07D0B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A7C"/>
    <a:srgbClr val="006600"/>
    <a:srgbClr val="FF0066"/>
    <a:srgbClr val="00CC00"/>
    <a:srgbClr val="66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4959" autoAdjust="0"/>
  </p:normalViewPr>
  <p:slideViewPr>
    <p:cSldViewPr>
      <p:cViewPr>
        <p:scale>
          <a:sx n="100" d="100"/>
          <a:sy n="100" d="100"/>
        </p:scale>
        <p:origin x="-1812" y="-24"/>
      </p:cViewPr>
      <p:guideLst>
        <p:guide orient="horz" pos="917"/>
        <p:guide pos="2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608" y="-12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 and TE</a:t>
            </a:r>
            <a:r>
              <a:rPr lang="en-US" baseline="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Learner </a:t>
            </a:r>
            <a:r>
              <a:rPr lang="en-US" dirty="0" smtClean="0"/>
              <a:t>Number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'Aboslute Numbers'!$D$6</c:f>
              <c:strCache>
                <c:ptCount val="1"/>
                <c:pt idx="0">
                  <c:v>Jan-14</c:v>
                </c:pt>
              </c:strCache>
            </c:strRef>
          </c:tx>
          <c:invertIfNegative val="0"/>
          <c:cat>
            <c:strRef>
              <c:f>'Aboslute Numbers'!$C$7:$C$9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Numbers'!$D$7:$D$9</c:f>
              <c:numCache>
                <c:formatCode>0</c:formatCode>
                <c:ptCount val="3"/>
                <c:pt idx="0">
                  <c:v>7465</c:v>
                </c:pt>
                <c:pt idx="1">
                  <c:v>6816</c:v>
                </c:pt>
                <c:pt idx="2">
                  <c:v>3673</c:v>
                </c:pt>
              </c:numCache>
            </c:numRef>
          </c:val>
        </c:ser>
        <c:ser>
          <c:idx val="1"/>
          <c:order val="1"/>
          <c:tx>
            <c:strRef>
              <c:f>'Aboslute Numbers'!$E$6</c:f>
              <c:strCache>
                <c:ptCount val="1"/>
                <c:pt idx="0">
                  <c:v>Jan-15</c:v>
                </c:pt>
              </c:strCache>
            </c:strRef>
          </c:tx>
          <c:invertIfNegative val="0"/>
          <c:cat>
            <c:strRef>
              <c:f>'Aboslute Numbers'!$C$7:$C$9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Numbers'!$E$7:$E$9</c:f>
              <c:numCache>
                <c:formatCode>0</c:formatCode>
                <c:ptCount val="3"/>
                <c:pt idx="0">
                  <c:v>8291</c:v>
                </c:pt>
                <c:pt idx="1">
                  <c:v>7641</c:v>
                </c:pt>
                <c:pt idx="2">
                  <c:v>6740</c:v>
                </c:pt>
              </c:numCache>
            </c:numRef>
          </c:val>
        </c:ser>
        <c:ser>
          <c:idx val="2"/>
          <c:order val="2"/>
          <c:tx>
            <c:strRef>
              <c:f>'Aboslute Numbers'!$F$6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cat>
            <c:strRef>
              <c:f>'Aboslute Numbers'!$C$7:$C$9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Numbers'!$F$7:$F$9</c:f>
              <c:numCache>
                <c:formatCode>0</c:formatCode>
                <c:ptCount val="3"/>
                <c:pt idx="0">
                  <c:v>8556</c:v>
                </c:pt>
                <c:pt idx="1">
                  <c:v>8064</c:v>
                </c:pt>
                <c:pt idx="2">
                  <c:v>7232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518784"/>
        <c:axId val="40520320"/>
      </c:barChart>
      <c:catAx>
        <c:axId val="405187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40520320"/>
        <c:crosses val="autoZero"/>
        <c:auto val="1"/>
        <c:lblAlgn val="ctr"/>
        <c:lblOffset val="100"/>
        <c:noMultiLvlLbl val="0"/>
      </c:catAx>
      <c:valAx>
        <c:axId val="405203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40518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Unknown By Learner Number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'Aboslute Numbers'!$D$14</c:f>
              <c:strCache>
                <c:ptCount val="1"/>
                <c:pt idx="0">
                  <c:v>Jan-14</c:v>
                </c:pt>
              </c:strCache>
            </c:strRef>
          </c:tx>
          <c:invertIfNegative val="0"/>
          <c:cat>
            <c:strRef>
              <c:f>'Aboslute Numbers'!$C$15:$C$17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Numbers'!$D$15:$D$17</c:f>
              <c:numCache>
                <c:formatCode>0</c:formatCode>
                <c:ptCount val="3"/>
                <c:pt idx="0">
                  <c:v>3575</c:v>
                </c:pt>
                <c:pt idx="1">
                  <c:v>3602</c:v>
                </c:pt>
                <c:pt idx="2">
                  <c:v>2486</c:v>
                </c:pt>
              </c:numCache>
            </c:numRef>
          </c:val>
        </c:ser>
        <c:ser>
          <c:idx val="1"/>
          <c:order val="1"/>
          <c:tx>
            <c:strRef>
              <c:f>'Aboslute Numbers'!$E$14</c:f>
              <c:strCache>
                <c:ptCount val="1"/>
                <c:pt idx="0">
                  <c:v>Jan-15</c:v>
                </c:pt>
              </c:strCache>
            </c:strRef>
          </c:tx>
          <c:invertIfNegative val="0"/>
          <c:cat>
            <c:strRef>
              <c:f>'Aboslute Numbers'!$C$15:$C$17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Numbers'!$E$15:$E$17</c:f>
              <c:numCache>
                <c:formatCode>0</c:formatCode>
                <c:ptCount val="3"/>
                <c:pt idx="0">
                  <c:v>5190</c:v>
                </c:pt>
                <c:pt idx="1">
                  <c:v>5318</c:v>
                </c:pt>
                <c:pt idx="2">
                  <c:v>5519</c:v>
                </c:pt>
              </c:numCache>
            </c:numRef>
          </c:val>
        </c:ser>
        <c:ser>
          <c:idx val="2"/>
          <c:order val="2"/>
          <c:tx>
            <c:strRef>
              <c:f>'Aboslute Numbers'!$F$14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cat>
            <c:strRef>
              <c:f>'Aboslute Numbers'!$C$15:$C$17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'Aboslute Numbers'!$F$15:$F$17</c:f>
              <c:numCache>
                <c:formatCode>0</c:formatCode>
                <c:ptCount val="3"/>
                <c:pt idx="0">
                  <c:v>6366</c:v>
                </c:pt>
                <c:pt idx="1">
                  <c:v>6523</c:v>
                </c:pt>
                <c:pt idx="2">
                  <c:v>6519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915840"/>
        <c:axId val="32917376"/>
      </c:barChart>
      <c:catAx>
        <c:axId val="329158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32917376"/>
        <c:crosses val="autoZero"/>
        <c:auto val="1"/>
        <c:lblAlgn val="ctr"/>
        <c:lblOffset val="100"/>
        <c:noMultiLvlLbl val="0"/>
      </c:catAx>
      <c:valAx>
        <c:axId val="3291737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32915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 and TE</a:t>
            </a:r>
            <a:r>
              <a:rPr lang="en-US" baseline="0" dirty="0" smtClean="0"/>
              <a:t> </a:t>
            </a:r>
            <a:r>
              <a:rPr lang="en-US" dirty="0" smtClean="0"/>
              <a:t>By Percent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Percentages!$D$4:$D$5</c:f>
              <c:strCache>
                <c:ptCount val="1"/>
                <c:pt idx="0">
                  <c:v>Jan-14</c:v>
                </c:pt>
              </c:strCache>
            </c:strRef>
          </c:tx>
          <c:invertIfNegative val="0"/>
          <c:cat>
            <c:strRef>
              <c:f>Percentages!$C$6:$C$8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Percentages!$D$6:$D$8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0.54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Percentages!$E$4:$E$5</c:f>
              <c:strCache>
                <c:ptCount val="1"/>
                <c:pt idx="0">
                  <c:v>Jan-15</c:v>
                </c:pt>
              </c:strCache>
            </c:strRef>
          </c:tx>
          <c:invertIfNegative val="0"/>
          <c:cat>
            <c:strRef>
              <c:f>Percentages!$C$6:$C$8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Percentages!$E$6:$E$8</c:f>
              <c:numCache>
                <c:formatCode>0%</c:formatCode>
                <c:ptCount val="3"/>
                <c:pt idx="0">
                  <c:v>0.5</c:v>
                </c:pt>
                <c:pt idx="1">
                  <c:v>0.49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Percentages!$F$4:$F$5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cat>
            <c:strRef>
              <c:f>Percentages!$C$6:$C$8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Percentages!$F$6:$F$8</c:f>
              <c:numCache>
                <c:formatCode>0%</c:formatCode>
                <c:ptCount val="3"/>
                <c:pt idx="0">
                  <c:v>0.47</c:v>
                </c:pt>
                <c:pt idx="1">
                  <c:v>0.46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609280"/>
        <c:axId val="40610816"/>
      </c:barChart>
      <c:catAx>
        <c:axId val="40609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0610816"/>
        <c:crosses val="autoZero"/>
        <c:auto val="1"/>
        <c:lblAlgn val="ctr"/>
        <c:lblOffset val="100"/>
        <c:noMultiLvlLbl val="0"/>
      </c:catAx>
      <c:valAx>
        <c:axId val="406108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0609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Unknown</a:t>
            </a:r>
            <a:r>
              <a:rPr lang="en-US" baseline="0" dirty="0" smtClean="0"/>
              <a:t> </a:t>
            </a:r>
            <a:r>
              <a:rPr lang="en-US" dirty="0" smtClean="0"/>
              <a:t>By Percent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Percentages!$D$12:$D$13</c:f>
              <c:strCache>
                <c:ptCount val="1"/>
                <c:pt idx="0">
                  <c:v>Jan-14</c:v>
                </c:pt>
              </c:strCache>
            </c:strRef>
          </c:tx>
          <c:invertIfNegative val="0"/>
          <c:cat>
            <c:strRef>
              <c:f>Percentages!$C$14:$C$16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Percentages!$D$14:$D$16</c:f>
              <c:numCache>
                <c:formatCode>0%</c:formatCode>
                <c:ptCount val="3"/>
                <c:pt idx="0">
                  <c:v>0.26</c:v>
                </c:pt>
                <c:pt idx="1">
                  <c:v>0.28999999999999998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Percentages!$E$12:$E$13</c:f>
              <c:strCache>
                <c:ptCount val="1"/>
                <c:pt idx="0">
                  <c:v>Jan-15</c:v>
                </c:pt>
              </c:strCache>
            </c:strRef>
          </c:tx>
          <c:invertIfNegative val="0"/>
          <c:cat>
            <c:strRef>
              <c:f>Percentages!$C$14:$C$16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Percentages!$E$14:$E$16</c:f>
              <c:numCache>
                <c:formatCode>0%</c:formatCode>
                <c:ptCount val="3"/>
                <c:pt idx="0">
                  <c:v>0.31</c:v>
                </c:pt>
                <c:pt idx="1">
                  <c:v>0.34</c:v>
                </c:pt>
                <c:pt idx="2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Percentages!$F$12:$F$13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cat>
            <c:strRef>
              <c:f>Percentages!$C$14:$C$16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Percentages!$F$14:$F$16</c:f>
              <c:numCache>
                <c:formatCode>0%</c:formatCode>
                <c:ptCount val="3"/>
                <c:pt idx="0">
                  <c:v>0.35</c:v>
                </c:pt>
                <c:pt idx="1">
                  <c:v>0.37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683392"/>
        <c:axId val="40684928"/>
      </c:barChart>
      <c:catAx>
        <c:axId val="40683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0684928"/>
        <c:crosses val="autoZero"/>
        <c:auto val="1"/>
        <c:lblAlgn val="ctr"/>
        <c:lblOffset val="100"/>
        <c:noMultiLvlLbl val="0"/>
      </c:catAx>
      <c:valAx>
        <c:axId val="406849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0683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DC6CA-FBE5-4DF9-8ECC-D8D7E7310A50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868DC-7F8E-4D0E-9FEA-14E6607D9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4CB2B-98E1-42E7-964D-A772C2243758}" type="datetimeFigureOut">
              <a:rPr lang="en-US"/>
              <a:pPr>
                <a:defRPr/>
              </a:pPr>
              <a:t>3/3/2016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FE971-1D92-490D-A46B-ED988BD8BA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02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51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Independence about 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523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523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42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9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before?</a:t>
            </a:r>
          </a:p>
          <a:p>
            <a:r>
              <a:rPr lang="en-US" dirty="0" smtClean="0"/>
              <a:t>Fall training?</a:t>
            </a:r>
          </a:p>
          <a:p>
            <a:r>
              <a:rPr lang="en-US" dirty="0" smtClean="0"/>
              <a:t>Not recording</a:t>
            </a:r>
            <a:r>
              <a:rPr lang="en-US" baseline="0" dirty="0" smtClean="0"/>
              <a:t> to facilitate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6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60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60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65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34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20" name="Picture 19" descr="White Algonquin College logo" title="Algonquin Colle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5" y="517648"/>
            <a:ext cx="2890929" cy="607096"/>
          </a:xfrm>
          <a:prstGeom prst="rect">
            <a:avLst/>
          </a:prstGeom>
        </p:spPr>
      </p:pic>
      <p:pic>
        <p:nvPicPr>
          <p:cNvPr id="7" name="Picture 6" descr="The AC icon illustrates the Algonquin's connectivity theme." title="AC ico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b="2941"/>
          <a:stretch/>
        </p:blipFill>
        <p:spPr>
          <a:xfrm>
            <a:off x="0" y="2060849"/>
            <a:ext cx="4583701" cy="47971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6017" y="3861048"/>
            <a:ext cx="4032447" cy="1368152"/>
          </a:xfrm>
        </p:spPr>
        <p:txBody>
          <a:bodyPr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6016" y="1988840"/>
            <a:ext cx="4032448" cy="1807920"/>
          </a:xfrm>
          <a:noFill/>
        </p:spPr>
        <p:txBody>
          <a:bodyPr/>
          <a:lstStyle>
            <a:lvl1pPr algn="r">
              <a:lnSpc>
                <a:spcPct val="90000"/>
              </a:lnSpc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421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9"/>
            <a:ext cx="4038600" cy="4421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62663"/>
            <a:ext cx="9144000" cy="795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5" y="1455738"/>
            <a:ext cx="8208912" cy="4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45678"/>
            <a:ext cx="820891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pic>
        <p:nvPicPr>
          <p:cNvPr id="2" name="Picture 1" descr="Algonquin College Logo" title="Algonquin College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33040"/>
            <a:ext cx="2232248" cy="468772"/>
          </a:xfrm>
          <a:prstGeom prst="rect">
            <a:avLst/>
          </a:prstGeom>
        </p:spPr>
      </p:pic>
      <p:pic>
        <p:nvPicPr>
          <p:cNvPr id="11" name="Picture 10" descr="Algonquin College Icon" title="AC Icon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5165" b="5138"/>
          <a:stretch/>
        </p:blipFill>
        <p:spPr>
          <a:xfrm>
            <a:off x="0" y="6061074"/>
            <a:ext cx="1043608" cy="796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9" r:id="rId3"/>
    <p:sldLayoutId id="2147483778" r:id="rId4"/>
    <p:sldLayoutId id="2147483776" r:id="rId5"/>
    <p:sldLayoutId id="214748377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3200" kern="1200">
          <a:solidFill>
            <a:schemeClr val="accent5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800" kern="1200">
          <a:solidFill>
            <a:schemeClr val="accent5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400" kern="1200">
          <a:solidFill>
            <a:schemeClr val="accent5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au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amsayc@algonquincolleg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88840"/>
            <a:ext cx="4176464" cy="180792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LBS Performance </a:t>
            </a:r>
            <a:r>
              <a:rPr lang="en-US" sz="2800" dirty="0" smtClean="0"/>
              <a:t>management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what’s hot</a:t>
            </a: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976" y="4221088"/>
            <a:ext cx="4392488" cy="1368152"/>
          </a:xfrm>
        </p:spPr>
        <p:txBody>
          <a:bodyPr/>
          <a:lstStyle/>
          <a:p>
            <a:r>
              <a:rPr lang="en-US" dirty="0" smtClean="0"/>
              <a:t>Claire Ramsay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Contact North Webinar</a:t>
            </a:r>
          </a:p>
          <a:p>
            <a:r>
              <a:rPr lang="en-US" dirty="0" smtClean="0"/>
              <a:t>4 March 2016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5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Contract Management: February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90513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Contract Management: February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Learner  Follow Up</a:t>
            </a:r>
          </a:p>
          <a:p>
            <a:pPr lvl="1"/>
            <a:r>
              <a:rPr lang="en-US" sz="2000" dirty="0" smtClean="0"/>
              <a:t> 3, 6 and 12 month follow ups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Financial Forecasting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ariance between EER and SRER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Late Reporting</a:t>
            </a:r>
          </a:p>
          <a:p>
            <a:pPr lvl="1"/>
            <a:r>
              <a:rPr lang="en-US" sz="2000" dirty="0" smtClean="0"/>
              <a:t>Estimate of Expenditure Report (EER)</a:t>
            </a:r>
          </a:p>
          <a:p>
            <a:pPr lvl="1"/>
            <a:r>
              <a:rPr lang="en-US" sz="2000" dirty="0" smtClean="0"/>
              <a:t>Statement of Revenue and Expenditure Report (SRER)</a:t>
            </a:r>
          </a:p>
          <a:p>
            <a:pPr lvl="1"/>
            <a:r>
              <a:rPr lang="en-US" sz="2000" dirty="0" smtClean="0"/>
              <a:t>Auditor’s </a:t>
            </a:r>
            <a:r>
              <a:rPr lang="en-US" sz="2000" dirty="0" smtClean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42742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Learner follow up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221697" cy="5213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863258">
            <a:off x="861804" y="3497612"/>
            <a:ext cx="2059370" cy="42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Follow 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Required as per Article 15 of Schedule A of your LBS Service Agreement:</a:t>
            </a:r>
          </a:p>
          <a:p>
            <a:endParaRPr lang="en-US" sz="2400" dirty="0" smtClean="0"/>
          </a:p>
          <a:p>
            <a:pPr marL="800100" lvl="2" indent="0">
              <a:buNone/>
            </a:pPr>
            <a:r>
              <a:rPr lang="en-US" sz="2000" dirty="0" smtClean="0"/>
              <a:t>“The recipient shall contact Learners at exit and at three, six and twelve months after they leave the LBS Program in order to document their outcomes.”</a:t>
            </a:r>
          </a:p>
          <a:p>
            <a:pPr marL="800100" lvl="2" indent="0">
              <a:buNone/>
            </a:pPr>
            <a:endParaRPr lang="en-US" sz="2000" dirty="0" smtClean="0"/>
          </a:p>
          <a:p>
            <a:r>
              <a:rPr lang="en-US" sz="2400" dirty="0" smtClean="0"/>
              <a:t>Documents the value and effectiveness</a:t>
            </a:r>
            <a:br>
              <a:rPr lang="en-US" sz="2400" dirty="0" smtClean="0"/>
            </a:br>
            <a:r>
              <a:rPr lang="en-US" sz="2400" dirty="0" smtClean="0"/>
              <a:t>of the four other services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710">
            <a:off x="6420784" y="3430199"/>
            <a:ext cx="2436056" cy="24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Follow 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smtClean="0"/>
              <a:t>the compliance self-assessment questionnaire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 smtClean="0"/>
              <a:t>Not in the QSAR</a:t>
            </a:r>
          </a:p>
          <a:p>
            <a:r>
              <a:rPr lang="en-US" sz="2400" dirty="0" smtClean="0"/>
              <a:t>Not in the Performance Management Framework so doesn’t impact the Service Quality Standard (SQS)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32856"/>
            <a:ext cx="7303343" cy="225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 – </a:t>
            </a:r>
            <a:r>
              <a:rPr lang="en-US" sz="3200" dirty="0" smtClean="0"/>
              <a:t>Reports </a:t>
            </a:r>
            <a:r>
              <a:rPr lang="en-US" sz="3200" dirty="0"/>
              <a:t>in 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" y="1139855"/>
            <a:ext cx="4536505" cy="483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0893" y="2518156"/>
            <a:ext cx="331162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LBS All Data – Outcomes/Follow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Report #60D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Monthly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5055849"/>
            <a:ext cx="3312368" cy="738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Service Plan Case Follow Up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Report #19A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Weekly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788024" y="1423281"/>
            <a:ext cx="248427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90893" y="3558343"/>
            <a:ext cx="329679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LBS Case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Report  #61</a:t>
            </a:r>
            <a:r>
              <a:rPr lang="en-US" sz="1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Weekly</a:t>
            </a:r>
          </a:p>
        </p:txBody>
      </p:sp>
      <p:sp>
        <p:nvSpPr>
          <p:cNvPr id="13" name="Left Arrow 12"/>
          <p:cNvSpPr/>
          <p:nvPr/>
        </p:nvSpPr>
        <p:spPr>
          <a:xfrm rot="20503747">
            <a:off x="2688000" y="3188745"/>
            <a:ext cx="2501800" cy="166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764080" y="3927675"/>
            <a:ext cx="2365203" cy="1697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2755917" y="5340292"/>
            <a:ext cx="2365203" cy="1697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LBS All Data – Outcomes #60D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Learner </a:t>
            </a:r>
            <a:r>
              <a:rPr lang="en-US" sz="3200" dirty="0"/>
              <a:t>Follow </a:t>
            </a:r>
            <a:r>
              <a:rPr lang="en-US" sz="3200" dirty="0" smtClean="0"/>
              <a:t>Up:</a:t>
            </a:r>
            <a:br>
              <a:rPr lang="en-US" sz="3200" dirty="0" smtClean="0"/>
            </a:br>
            <a:r>
              <a:rPr lang="en-US" sz="3200" dirty="0" smtClean="0"/>
              <a:t>LBS </a:t>
            </a:r>
            <a:r>
              <a:rPr lang="en-US" sz="3200" dirty="0"/>
              <a:t>All Data – Outcomes #60D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22" y="1556792"/>
            <a:ext cx="5832768" cy="4399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Learner </a:t>
            </a:r>
            <a:r>
              <a:rPr lang="en-US" sz="3200" dirty="0"/>
              <a:t>Follow </a:t>
            </a:r>
            <a:r>
              <a:rPr lang="en-US" sz="3200" dirty="0" smtClean="0"/>
              <a:t>Up:</a:t>
            </a:r>
            <a:br>
              <a:rPr lang="en-US" sz="3200" dirty="0" smtClean="0"/>
            </a:br>
            <a:r>
              <a:rPr lang="en-US" sz="3200" dirty="0" smtClean="0"/>
              <a:t>LBS </a:t>
            </a:r>
            <a:r>
              <a:rPr lang="en-US" sz="3200" dirty="0"/>
              <a:t>All Data – Outcomes #60D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Ontario data over three years </a:t>
            </a:r>
          </a:p>
          <a:p>
            <a:pPr lvl="1"/>
            <a:r>
              <a:rPr lang="en-US" sz="2000" dirty="0"/>
              <a:t>January 2014, January 2015 and January </a:t>
            </a:r>
            <a:r>
              <a:rPr lang="en-US" sz="2000" dirty="0" smtClean="0"/>
              <a:t>2016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Learner Outcomes a</a:t>
            </a:r>
            <a:r>
              <a:rPr lang="en-US" sz="2400" dirty="0" smtClean="0"/>
              <a:t>t 3, </a:t>
            </a:r>
            <a:r>
              <a:rPr lang="en-US" sz="2400" dirty="0"/>
              <a:t>6 </a:t>
            </a:r>
            <a:r>
              <a:rPr lang="en-US" sz="2400" dirty="0" smtClean="0"/>
              <a:t>and </a:t>
            </a:r>
            <a:r>
              <a:rPr lang="en-US" sz="2400" dirty="0"/>
              <a:t>12 </a:t>
            </a:r>
            <a:r>
              <a:rPr lang="en-US" sz="2400" dirty="0" smtClean="0"/>
              <a:t>months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Learner Outcomes of: </a:t>
            </a:r>
          </a:p>
          <a:p>
            <a:pPr lvl="1"/>
            <a:r>
              <a:rPr lang="en-US" sz="2000" dirty="0" smtClean="0"/>
              <a:t>Employed and </a:t>
            </a:r>
            <a:r>
              <a:rPr lang="en-US" sz="2000" dirty="0" smtClean="0"/>
              <a:t>Training/Education        key </a:t>
            </a:r>
            <a:r>
              <a:rPr lang="en-US" sz="2000" dirty="0" smtClean="0"/>
              <a:t>outcome for MTCU</a:t>
            </a:r>
          </a:p>
          <a:p>
            <a:pPr lvl="1"/>
            <a:r>
              <a:rPr lang="en-US" sz="2000" dirty="0" smtClean="0"/>
              <a:t>Unknown – no information on how effective the training </a:t>
            </a:r>
            <a:r>
              <a:rPr lang="en-US" sz="2000" dirty="0" smtClean="0"/>
              <a:t>was</a:t>
            </a:r>
          </a:p>
          <a:p>
            <a:pPr marL="1828800" lvl="4" indent="0">
              <a:buNone/>
            </a:pPr>
            <a:r>
              <a:rPr lang="en-US" dirty="0" smtClean="0"/>
              <a:t> – problem in terms of “selling” value of LBS program</a:t>
            </a: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5243661" y="4404288"/>
            <a:ext cx="288032" cy="3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spcBef>
                <a:spcPts val="2400"/>
              </a:spcBef>
            </a:pPr>
            <a:r>
              <a:rPr lang="en-US" sz="3200" dirty="0" smtClean="0"/>
              <a:t>Introduction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Chair</a:t>
            </a:r>
            <a:r>
              <a:rPr lang="en-US" sz="2400" dirty="0"/>
              <a:t>, </a:t>
            </a:r>
            <a:r>
              <a:rPr lang="en-US" sz="2400" dirty="0" smtClean="0"/>
              <a:t>Academic </a:t>
            </a:r>
            <a:r>
              <a:rPr lang="en-US" sz="2400" dirty="0"/>
              <a:t>Access </a:t>
            </a:r>
            <a:r>
              <a:rPr lang="en-US" sz="2400" dirty="0" smtClean="0"/>
              <a:t>Centre since 2009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Three sites - different </a:t>
            </a:r>
            <a:r>
              <a:rPr lang="en-US" sz="2400" dirty="0"/>
              <a:t>data sets</a:t>
            </a:r>
            <a:endParaRPr lang="en-CA" sz="2400" dirty="0"/>
          </a:p>
          <a:p>
            <a:pPr lvl="1"/>
            <a:r>
              <a:rPr lang="en-US" sz="2000" dirty="0" smtClean="0"/>
              <a:t>Nepean: 700+, postsecondary</a:t>
            </a:r>
          </a:p>
          <a:p>
            <a:pPr lvl="1"/>
            <a:r>
              <a:rPr lang="en-US" sz="2000" dirty="0" smtClean="0"/>
              <a:t>Smiths Falls: 140, rural community, employment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ACElinks: 60, working with the John Howard Society of Ottawa</a:t>
            </a:r>
          </a:p>
          <a:p>
            <a:pPr marL="400050">
              <a:spcAft>
                <a:spcPts val="600"/>
              </a:spcAft>
            </a:pPr>
            <a:endParaRPr lang="en-US" sz="2400" dirty="0" smtClean="0"/>
          </a:p>
          <a:p>
            <a:pPr marL="400050">
              <a:spcAft>
                <a:spcPts val="600"/>
              </a:spcAft>
            </a:pPr>
            <a:r>
              <a:rPr lang="en-US" sz="2400" dirty="0" smtClean="0"/>
              <a:t>Presented at CESBA, CSC, </a:t>
            </a:r>
            <a:r>
              <a:rPr lang="en-US" sz="2400" dirty="0" smtClean="0"/>
              <a:t>CLO and network </a:t>
            </a:r>
            <a:r>
              <a:rPr lang="en-US" sz="2400" dirty="0" smtClean="0"/>
              <a:t>events </a:t>
            </a:r>
          </a:p>
          <a:p>
            <a:r>
              <a:rPr lang="en-US" sz="2400" dirty="0" smtClean="0"/>
              <a:t>Making Sense of your LBS Data webinars and data tracking tools available on </a:t>
            </a:r>
            <a:r>
              <a:rPr lang="en-US" sz="2400" dirty="0" smtClean="0">
                <a:hlinkClick r:id="rId3"/>
              </a:rPr>
              <a:t>cscau.com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Learner Outcome: </a:t>
            </a:r>
            <a:br>
              <a:rPr lang="en-US" sz="3200" dirty="0" smtClean="0"/>
            </a:br>
            <a:r>
              <a:rPr lang="en-US" sz="3200" dirty="0" smtClean="0"/>
              <a:t>Employed and Training/Education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333821"/>
              </p:ext>
            </p:extLst>
          </p:nvPr>
        </p:nvGraphicFramePr>
        <p:xfrm>
          <a:off x="457200" y="1455738"/>
          <a:ext cx="4038600" cy="44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More </a:t>
            </a:r>
            <a:r>
              <a:rPr lang="en-US" sz="2000" dirty="0"/>
              <a:t>individuals </a:t>
            </a:r>
            <a:r>
              <a:rPr lang="en-US" sz="2000" dirty="0" smtClean="0"/>
              <a:t>have an outcome of Employed </a:t>
            </a:r>
            <a:r>
              <a:rPr lang="en-US" sz="2000" dirty="0"/>
              <a:t>and Training/Education </a:t>
            </a:r>
            <a:r>
              <a:rPr lang="en-US" sz="2000" dirty="0" smtClean="0"/>
              <a:t>at </a:t>
            </a:r>
            <a:r>
              <a:rPr lang="en-US" sz="2000" dirty="0"/>
              <a:t>each of the 3, 6 and 12 month follow </a:t>
            </a:r>
            <a:r>
              <a:rPr lang="en-US" sz="2000" dirty="0" smtClean="0"/>
              <a:t>ups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342900" lvl="1" indent="-342900"/>
            <a:r>
              <a:rPr lang="en-US" sz="2000" dirty="0" smtClean="0"/>
              <a:t>But…..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Learner Outcome: Unknown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6764168"/>
              </p:ext>
            </p:extLst>
          </p:nvPr>
        </p:nvGraphicFramePr>
        <p:xfrm>
          <a:off x="457200" y="1455738"/>
          <a:ext cx="4041648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/>
          </a:p>
          <a:p>
            <a:pPr marL="342900" lvl="1" indent="-342900"/>
            <a:r>
              <a:rPr lang="en-US" sz="2000" dirty="0" smtClean="0"/>
              <a:t>We also see that in January 2016, more </a:t>
            </a:r>
            <a:r>
              <a:rPr lang="en-US" sz="2000" dirty="0"/>
              <a:t>individuals </a:t>
            </a:r>
            <a:r>
              <a:rPr lang="en-US" sz="2000" dirty="0" smtClean="0"/>
              <a:t>have an outcome of Unknown at </a:t>
            </a:r>
            <a:r>
              <a:rPr lang="en-US" sz="2000" dirty="0"/>
              <a:t>each of the 3, 6 and 12 month follow </a:t>
            </a:r>
            <a:r>
              <a:rPr lang="en-US" sz="2000" dirty="0" smtClean="0"/>
              <a:t>ups than in previous year.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342900" lvl="1" indent="-342900"/>
            <a:r>
              <a:rPr lang="en-US" sz="2000" dirty="0" smtClean="0"/>
              <a:t>In-year, not much difference between 3, 6 and 12 month results.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Learner Outcome: </a:t>
            </a:r>
            <a:br>
              <a:rPr lang="en-US" sz="3200" dirty="0" smtClean="0"/>
            </a:br>
            <a:r>
              <a:rPr lang="en-US" sz="3200" dirty="0" smtClean="0"/>
              <a:t>Employed and Training/Education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5769407"/>
              </p:ext>
            </p:extLst>
          </p:nvPr>
        </p:nvGraphicFramePr>
        <p:xfrm>
          <a:off x="539552" y="1484784"/>
          <a:ext cx="4041648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As </a:t>
            </a:r>
            <a:r>
              <a:rPr lang="en-US" sz="2000" dirty="0"/>
              <a:t>a percentage of total </a:t>
            </a:r>
            <a:r>
              <a:rPr lang="en-US" sz="2000" dirty="0" smtClean="0"/>
              <a:t>outcomes, Employed </a:t>
            </a:r>
            <a:r>
              <a:rPr lang="en-US" sz="2000" dirty="0"/>
              <a:t>and Training/Education </a:t>
            </a:r>
            <a:r>
              <a:rPr lang="en-US" sz="2000" dirty="0" smtClean="0"/>
              <a:t>has decreased at </a:t>
            </a:r>
            <a:r>
              <a:rPr lang="en-US" sz="2000" dirty="0"/>
              <a:t>each of the 3, 6 and 12 month follow </a:t>
            </a:r>
            <a:r>
              <a:rPr lang="en-US" sz="2000" dirty="0" smtClean="0"/>
              <a:t>ups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r>
              <a:rPr lang="en-US" sz="2000" dirty="0" smtClean="0"/>
              <a:t>In-year, not much difference between 3, 6, and 12</a:t>
            </a:r>
          </a:p>
          <a:p>
            <a:pPr marL="0" lvl="1" indent="0">
              <a:buNone/>
            </a:pPr>
            <a:r>
              <a:rPr lang="en-US" sz="2000" dirty="0" smtClean="0"/>
              <a:t>     (e.g. Jan16</a:t>
            </a:r>
            <a:r>
              <a:rPr lang="en-US" sz="2000" dirty="0" smtClean="0"/>
              <a:t>: 47%, 46%, 44%)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Learner Outcome: Unknown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4155653"/>
              </p:ext>
            </p:extLst>
          </p:nvPr>
        </p:nvGraphicFramePr>
        <p:xfrm>
          <a:off x="467544" y="1412776"/>
          <a:ext cx="4041648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038600" cy="4421535"/>
          </a:xfrm>
        </p:spPr>
        <p:txBody>
          <a:bodyPr/>
          <a:lstStyle/>
          <a:p>
            <a:endParaRPr lang="en-US" dirty="0" smtClean="0"/>
          </a:p>
          <a:p>
            <a:pPr marL="342900" lvl="1" indent="-342900"/>
            <a:r>
              <a:rPr lang="en-US" sz="2000" dirty="0" smtClean="0"/>
              <a:t>As </a:t>
            </a:r>
            <a:r>
              <a:rPr lang="en-US" sz="2000" dirty="0"/>
              <a:t>a percentage of total </a:t>
            </a:r>
            <a:r>
              <a:rPr lang="en-US" sz="2000" dirty="0" smtClean="0"/>
              <a:t>outcomes, Unknown has increased at </a:t>
            </a:r>
            <a:r>
              <a:rPr lang="en-US" sz="2000" dirty="0"/>
              <a:t>each of the 3, 6 and 12 month follow </a:t>
            </a:r>
            <a:r>
              <a:rPr lang="en-US" sz="2000" dirty="0" smtClean="0"/>
              <a:t>ups</a:t>
            </a:r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In year, more </a:t>
            </a:r>
            <a:r>
              <a:rPr lang="en-US" sz="2000" dirty="0" smtClean="0"/>
              <a:t>significant </a:t>
            </a:r>
            <a:r>
              <a:rPr lang="en-US" sz="2000" dirty="0" smtClean="0"/>
              <a:t>difference between 3, 6 and 12 </a:t>
            </a:r>
            <a:r>
              <a:rPr lang="en-US" sz="2000" dirty="0" smtClean="0"/>
              <a:t>(e.g. Jan16</a:t>
            </a:r>
            <a:r>
              <a:rPr lang="en-US" sz="2000" dirty="0" smtClean="0"/>
              <a:t>: 35%, 37%, 40%)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</a:t>
            </a:r>
            <a:br>
              <a:rPr lang="en-US" sz="3200" dirty="0"/>
            </a:br>
            <a:r>
              <a:rPr lang="en-US" sz="3200" dirty="0"/>
              <a:t>LBS All Data – Outcomes #60D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does your program data </a:t>
            </a:r>
            <a:r>
              <a:rPr lang="en-US" sz="2400" dirty="0" smtClean="0"/>
              <a:t>compare </a:t>
            </a:r>
            <a:r>
              <a:rPr lang="en-US" sz="2400" dirty="0" smtClean="0"/>
              <a:t>year over year? 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find out: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Print three reports: LBS All Data – Outcomes #60D</a:t>
            </a:r>
          </a:p>
          <a:p>
            <a:pPr lvl="2"/>
            <a:r>
              <a:rPr lang="en-US" sz="2000" dirty="0" smtClean="0"/>
              <a:t>January 2014, January 2015 and January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In the 3 month follow up section</a:t>
            </a:r>
          </a:p>
          <a:p>
            <a:pPr lvl="2"/>
            <a:r>
              <a:rPr lang="en-US" sz="2000" dirty="0"/>
              <a:t>H</a:t>
            </a:r>
            <a:r>
              <a:rPr lang="en-US" sz="2000" dirty="0" smtClean="0"/>
              <a:t>ighlight Total Employed and Training/Education</a:t>
            </a:r>
          </a:p>
          <a:p>
            <a:pPr lvl="2"/>
            <a:r>
              <a:rPr lang="en-US" sz="2000" dirty="0" smtClean="0"/>
              <a:t>Highlight UNKNOWN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Repeat for the 6 and 12 month follow up sections of each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Compare the values in a table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48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5" y="1628800"/>
            <a:ext cx="4403162" cy="3504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Client Follow Up:</a:t>
            </a:r>
            <a:br>
              <a:rPr lang="en-US" sz="3200" dirty="0"/>
            </a:br>
            <a:r>
              <a:rPr lang="en-US" sz="3200" dirty="0"/>
              <a:t>LBS All Data – Outcomes #60D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7" name="Left Arrow 6"/>
          <p:cNvSpPr/>
          <p:nvPr/>
        </p:nvSpPr>
        <p:spPr>
          <a:xfrm>
            <a:off x="1907184" y="1756073"/>
            <a:ext cx="2016744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47864" y="4526339"/>
            <a:ext cx="432048" cy="95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03601" y="4526340"/>
            <a:ext cx="432048" cy="95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9221"/>
              </p:ext>
            </p:extLst>
          </p:nvPr>
        </p:nvGraphicFramePr>
        <p:xfrm>
          <a:off x="5436097" y="2060848"/>
          <a:ext cx="3024334" cy="136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510"/>
                <a:gridCol w="711608"/>
                <a:gridCol w="711608"/>
                <a:gridCol w="711608"/>
              </a:tblGrid>
              <a:tr h="2736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Learner Outcome 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effectLst/>
                        </a:rPr>
                        <a:t>Total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effectLst/>
                        </a:rPr>
                        <a:t>E </a:t>
                      </a:r>
                      <a:r>
                        <a:rPr lang="en-US" sz="1100" b="1" u="none" strike="noStrike" dirty="0">
                          <a:effectLst/>
                        </a:rPr>
                        <a:t>and 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Learners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2535"/>
              </p:ext>
            </p:extLst>
          </p:nvPr>
        </p:nvGraphicFramePr>
        <p:xfrm>
          <a:off x="5436097" y="3762705"/>
          <a:ext cx="3024334" cy="1394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510"/>
                <a:gridCol w="711608"/>
                <a:gridCol w="711608"/>
                <a:gridCol w="711608"/>
              </a:tblGrid>
              <a:tr h="2868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Learner Outcome </a:t>
                      </a:r>
                      <a:r>
                        <a:rPr lang="en-US" sz="1100" b="1" u="none" strike="noStrike" dirty="0" smtClean="0">
                          <a:effectLst/>
                        </a:rPr>
                        <a:t>UNKNOWN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Jan-16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 months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3345210" y="4941168"/>
            <a:ext cx="432048" cy="95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03601" y="4941168"/>
            <a:ext cx="432048" cy="95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</a:t>
            </a:r>
            <a:br>
              <a:rPr lang="en-US" sz="3200" dirty="0"/>
            </a:br>
            <a:r>
              <a:rPr lang="en-US" sz="3200" dirty="0"/>
              <a:t>LBS All Data – Outcomes #60D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 smtClean="0"/>
              <a:t>does your program data </a:t>
            </a:r>
            <a:r>
              <a:rPr lang="en-US" sz="2400" dirty="0" smtClean="0"/>
              <a:t>compare </a:t>
            </a:r>
            <a:r>
              <a:rPr lang="en-US" sz="2400" dirty="0" smtClean="0"/>
              <a:t>to the province or your region?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Compare percentages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22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Client Follow Up:</a:t>
            </a:r>
            <a:br>
              <a:rPr lang="en-US" sz="3200" dirty="0"/>
            </a:br>
            <a:r>
              <a:rPr lang="en-US" sz="3200" dirty="0"/>
              <a:t>LBS All Data – Outcomes #60D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Outcome of E and TE: Site compared </a:t>
            </a:r>
            <a:r>
              <a:rPr lang="en-US" sz="2000" dirty="0" smtClean="0"/>
              <a:t>to the </a:t>
            </a:r>
            <a:r>
              <a:rPr lang="en-US" sz="2000" dirty="0" smtClean="0"/>
              <a:t>Province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60451"/>
              </p:ext>
            </p:extLst>
          </p:nvPr>
        </p:nvGraphicFramePr>
        <p:xfrm>
          <a:off x="1115616" y="2132856"/>
          <a:ext cx="7056787" cy="273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014"/>
                <a:gridCol w="938949"/>
                <a:gridCol w="938949"/>
                <a:gridCol w="1203028"/>
                <a:gridCol w="938949"/>
                <a:gridCol w="938949"/>
                <a:gridCol w="938949"/>
              </a:tblGrid>
              <a:tr h="54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 and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Jan-14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Jan-15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Jan-16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Percent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months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 months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12 months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5616" y="5224027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Except for 3 month follow up at January 2014, E and TE outcome </a:t>
            </a:r>
            <a:r>
              <a:rPr lang="en-US" sz="1600" dirty="0" smtClean="0"/>
              <a:t>is h</a:t>
            </a:r>
            <a:r>
              <a:rPr lang="en-US" sz="1600" dirty="0" smtClean="0"/>
              <a:t>igher </a:t>
            </a:r>
            <a:r>
              <a:rPr lang="en-US" sz="1600" dirty="0" smtClean="0"/>
              <a:t>than provincial percentage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 rot="8043594">
            <a:off x="7460868" y="2046891"/>
            <a:ext cx="45353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433886" y="335280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Client Follow Up:</a:t>
            </a:r>
            <a:br>
              <a:rPr lang="en-US" sz="3200" dirty="0"/>
            </a:br>
            <a:r>
              <a:rPr lang="en-US" sz="3200" dirty="0"/>
              <a:t>LBS All Data – Outcomes #60D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Outcome of Unknown: Site compared </a:t>
            </a:r>
            <a:r>
              <a:rPr lang="en-US" sz="2000" dirty="0" smtClean="0"/>
              <a:t>to the </a:t>
            </a:r>
            <a:r>
              <a:rPr lang="en-US" sz="2000" dirty="0" smtClean="0"/>
              <a:t>Province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72541"/>
              </p:ext>
            </p:extLst>
          </p:nvPr>
        </p:nvGraphicFramePr>
        <p:xfrm>
          <a:off x="1115616" y="2132856"/>
          <a:ext cx="7056787" cy="273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014"/>
                <a:gridCol w="938949"/>
                <a:gridCol w="938949"/>
                <a:gridCol w="1203028"/>
                <a:gridCol w="938949"/>
                <a:gridCol w="938949"/>
                <a:gridCol w="938949"/>
              </a:tblGrid>
              <a:tr h="54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Unknown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Jan-14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Jan-15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Jan-16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Percent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Site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Province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months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 months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12 months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1841" y="5133596"/>
            <a:ext cx="620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Except for two instances, p</a:t>
            </a:r>
            <a:r>
              <a:rPr lang="en-US" sz="1600" dirty="0" smtClean="0"/>
              <a:t>ercentage of Unknown at all three follow ups is lower than provincial average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 rot="7943680">
            <a:off x="7532951" y="2193133"/>
            <a:ext cx="45353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339752" y="333584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283968" y="333165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Case activity report (#61)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spcBef>
                <a:spcPts val="2400"/>
              </a:spcBef>
            </a:pPr>
            <a:r>
              <a:rPr lang="en-US" sz="3200" dirty="0" smtClean="0"/>
              <a:t>Webinars</a:t>
            </a:r>
            <a:endParaRPr lang="en-CA" sz="32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68414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6018287">
            <a:off x="4474759" y="2410506"/>
            <a:ext cx="2676174" cy="42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 </a:t>
            </a:r>
            <a:r>
              <a:rPr lang="en-US" sz="3200" dirty="0" smtClean="0"/>
              <a:t>Case Activity #61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As of 3 October 2015 – </a:t>
            </a:r>
            <a:r>
              <a:rPr lang="en-US" sz="2000" dirty="0"/>
              <a:t>service plans that require follow up in the current fiscal </a:t>
            </a:r>
            <a:r>
              <a:rPr lang="en-US" sz="2000" dirty="0" smtClean="0"/>
              <a:t>year are included in the Case Activity report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1200" dirty="0" smtClean="0"/>
              <a:t>October 2015 User Guide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0868"/>
            <a:ext cx="8354823" cy="1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5436096" y="3356992"/>
            <a:ext cx="2088232" cy="1068053"/>
          </a:xfrm>
          <a:prstGeom prst="donut">
            <a:avLst>
              <a:gd name="adj" fmla="val 5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 </a:t>
            </a:r>
            <a:r>
              <a:rPr lang="en-US" sz="3200" dirty="0" smtClean="0"/>
              <a:t>Case Activity #61</a:t>
            </a:r>
            <a:endParaRPr lang="en-US" sz="32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7375" cy="3895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5400000">
            <a:off x="5029081" y="1718811"/>
            <a:ext cx="468054" cy="5328592"/>
          </a:xfrm>
          <a:prstGeom prst="leftBrace">
            <a:avLst>
              <a:gd name="adj1" fmla="val 8333"/>
              <a:gd name="adj2" fmla="val 5046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0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plan case follow up (#19A)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Service Plan Case Follow Up #19A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Estimated Review Date tells you which reviews are overdue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Have </a:t>
            </a:r>
            <a:r>
              <a:rPr lang="en-US" sz="2000" dirty="0" smtClean="0"/>
              <a:t>not been entered into CaMS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8" y="1772816"/>
            <a:ext cx="8656110" cy="3096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5837">
            <a:off x="5979450" y="2121132"/>
            <a:ext cx="880374" cy="6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It didn’t always look so good: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Up: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Service Plan Case Follow Up #19A</a:t>
            </a:r>
            <a:endParaRPr lang="en-US" sz="32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2947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7993">
            <a:off x="2287839" y="3666160"/>
            <a:ext cx="880374" cy="6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3915">
            <a:off x="6564364" y="4017239"/>
            <a:ext cx="10668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Learner follow up backlog?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Learner </a:t>
            </a:r>
            <a:r>
              <a:rPr lang="en-US" sz="3200" dirty="0"/>
              <a:t>Follow </a:t>
            </a:r>
            <a:r>
              <a:rPr lang="en-US" sz="3200" dirty="0" smtClean="0"/>
              <a:t>Up </a:t>
            </a:r>
            <a:r>
              <a:rPr lang="en-US" sz="3200" dirty="0" smtClean="0"/>
              <a:t>Backlog?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906888" cy="4421535"/>
          </a:xfrm>
        </p:spPr>
        <p:txBody>
          <a:bodyPr/>
          <a:lstStyle/>
          <a:p>
            <a:r>
              <a:rPr lang="en-US" sz="2000" dirty="0" smtClean="0"/>
              <a:t>Action Plan including timeline will be required to address issue</a:t>
            </a:r>
          </a:p>
          <a:p>
            <a:r>
              <a:rPr lang="en-US" sz="2000" dirty="0" smtClean="0"/>
              <a:t>Review follow up data collection and entry processes</a:t>
            </a:r>
          </a:p>
          <a:p>
            <a:pPr lvl="1"/>
            <a:r>
              <a:rPr lang="en-US" sz="1600" dirty="0" smtClean="0"/>
              <a:t>What policies do you have in place?	</a:t>
            </a:r>
          </a:p>
          <a:p>
            <a:pPr lvl="1"/>
            <a:r>
              <a:rPr lang="en-US" sz="1600" dirty="0" smtClean="0"/>
              <a:t>Have they been given enough priority?</a:t>
            </a:r>
          </a:p>
          <a:p>
            <a:r>
              <a:rPr lang="en-US" sz="2000" dirty="0"/>
              <a:t>Review </a:t>
            </a:r>
            <a:r>
              <a:rPr lang="en-US" sz="2000" dirty="0" smtClean="0"/>
              <a:t>your other data </a:t>
            </a:r>
            <a:r>
              <a:rPr lang="en-US" sz="2000" dirty="0"/>
              <a:t>collection and entry processes</a:t>
            </a:r>
          </a:p>
          <a:p>
            <a:pPr lvl="1"/>
            <a:r>
              <a:rPr lang="en-US" sz="1600" dirty="0" smtClean="0"/>
              <a:t>Anything you are doing too much of or can stop doing to reallocate resources to follow up? </a:t>
            </a:r>
            <a:endParaRPr lang="en-US" sz="2000" dirty="0" smtClean="0"/>
          </a:p>
          <a:p>
            <a:r>
              <a:rPr lang="en-US" sz="2000" dirty="0" smtClean="0"/>
              <a:t>Staff turnover</a:t>
            </a:r>
          </a:p>
          <a:p>
            <a:pPr lvl="1"/>
            <a:r>
              <a:rPr lang="en-US" sz="1600" dirty="0" smtClean="0"/>
              <a:t>Are there any LBS service providers near you who could spend time training, passing on best </a:t>
            </a:r>
            <a:r>
              <a:rPr lang="en-US" sz="1600" dirty="0" smtClean="0"/>
              <a:t>practices </a:t>
            </a:r>
            <a:r>
              <a:rPr lang="en-US" sz="1600" dirty="0" smtClean="0"/>
              <a:t>to your new staff?</a:t>
            </a: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14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3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and Carryover learners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New Learners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8208911" cy="4349526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May 2015 - Release 5.0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6" y="3068960"/>
            <a:ext cx="8185909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83968" y="4725144"/>
            <a:ext cx="1008112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5086486"/>
            <a:ext cx="8905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5328027"/>
            <a:ext cx="280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Revised User Guide yet.</a:t>
            </a:r>
          </a:p>
        </p:txBody>
      </p:sp>
    </p:spTree>
    <p:extLst>
      <p:ext uri="{BB962C8B-B14F-4D97-AF65-F5344CB8AC3E}">
        <p14:creationId xmlns:p14="http://schemas.microsoft.com/office/powerpoint/2010/main" val="6859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New Learners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8208911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459"/>
            <a:ext cx="64262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84" y="5277048"/>
            <a:ext cx="10112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320" y="51990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is it?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64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Current Issues</a:t>
            </a:r>
          </a:p>
          <a:p>
            <a:r>
              <a:rPr lang="en-US" sz="2800" dirty="0" smtClean="0"/>
              <a:t>LBS Contract Management</a:t>
            </a:r>
          </a:p>
          <a:p>
            <a:r>
              <a:rPr lang="en-US" sz="2800" dirty="0" smtClean="0"/>
              <a:t>Learner Follow </a:t>
            </a:r>
            <a:r>
              <a:rPr lang="en-US" sz="2800" dirty="0" smtClean="0"/>
              <a:t>Ups</a:t>
            </a:r>
          </a:p>
          <a:p>
            <a:pPr lvl="1"/>
            <a:r>
              <a:rPr lang="en-US" sz="2400" dirty="0" smtClean="0"/>
              <a:t>Why is it an issue</a:t>
            </a:r>
          </a:p>
          <a:p>
            <a:pPr lvl="1"/>
            <a:r>
              <a:rPr lang="en-US" sz="2400" dirty="0" smtClean="0"/>
              <a:t>Reports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z="2800" dirty="0" smtClean="0"/>
              <a:t>New and Carryover Learners</a:t>
            </a:r>
            <a:endParaRPr lang="en-US" sz="2800" dirty="0" smtClean="0"/>
          </a:p>
          <a:p>
            <a:r>
              <a:rPr lang="en-US" sz="2800" dirty="0" smtClean="0"/>
              <a:t>Questions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74" y="4581128"/>
            <a:ext cx="1683609" cy="14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 rot="805482">
            <a:off x="5694259" y="1210787"/>
            <a:ext cx="2952328" cy="3706323"/>
            <a:chOff x="6084168" y="2819021"/>
            <a:chExt cx="2276514" cy="2554195"/>
          </a:xfrm>
        </p:grpSpPr>
        <p:pic>
          <p:nvPicPr>
            <p:cNvPr id="5" name="Picture 2" descr="C:\Documents and Settings\snasdec\Local Settings\Temporary Internet Files\Content.IE5\6RXY15JW\MC90044192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825" y="2819021"/>
              <a:ext cx="2250857" cy="2554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84168" y="3022184"/>
              <a:ext cx="107337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DSQ</a:t>
              </a:r>
              <a:endParaRPr lang="en-US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35547" y="2924944"/>
              <a:ext cx="2148884" cy="1134919"/>
              <a:chOff x="6107913" y="4271901"/>
              <a:chExt cx="2148884" cy="1134919"/>
            </a:xfrm>
          </p:grpSpPr>
          <p:sp>
            <p:nvSpPr>
              <p:cNvPr id="8" name="Rectangle 7"/>
              <p:cNvSpPr/>
              <p:nvPr/>
            </p:nvSpPr>
            <p:spPr>
              <a:xfrm rot="1349926">
                <a:off x="7176439" y="4271901"/>
                <a:ext cx="1073371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QSAR</a:t>
                </a:r>
                <a:endParaRPr lang="en-US" sz="1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817517">
                <a:off x="7183426" y="5006710"/>
                <a:ext cx="107337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CaMS</a:t>
                </a:r>
                <a:endParaRPr lang="en-US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1027990">
                <a:off x="6107913" y="4946777"/>
                <a:ext cx="107337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EOIS</a:t>
                </a:r>
                <a:endParaRPr lang="en-US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02365">
                <a:off x="6616810" y="4344802"/>
                <a:ext cx="1073371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PMS</a:t>
                </a:r>
                <a:endParaRPr lang="en-US" sz="1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457407" y="5452191"/>
            <a:ext cx="104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Follow ups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Learner Pro-Ration Value</a:t>
            </a:r>
            <a:br>
              <a:rPr lang="en-US" sz="3200" dirty="0" smtClean="0"/>
            </a:br>
            <a:r>
              <a:rPr lang="en-US" sz="3200" dirty="0" smtClean="0"/>
              <a:t>My </a:t>
            </a:r>
            <a:r>
              <a:rPr lang="en-US" sz="3200" dirty="0"/>
              <a:t>T</a:t>
            </a:r>
            <a:r>
              <a:rPr lang="en-US" sz="3200" dirty="0" smtClean="0"/>
              <a:t>ake on 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2400" dirty="0" smtClean="0"/>
              <a:t>N = number </a:t>
            </a:r>
            <a:r>
              <a:rPr lang="en-US" sz="2400" dirty="0"/>
              <a:t>of </a:t>
            </a:r>
            <a:r>
              <a:rPr lang="en-US" sz="2400" b="1" dirty="0"/>
              <a:t>new</a:t>
            </a:r>
            <a:r>
              <a:rPr lang="en-US" sz="2400" dirty="0"/>
              <a:t> learners needed per month to </a:t>
            </a:r>
            <a:r>
              <a:rPr lang="en-US" sz="2400" dirty="0" smtClean="0"/>
              <a:t>meet</a:t>
            </a:r>
          </a:p>
          <a:p>
            <a:pPr marL="857250" lvl="3" indent="0">
              <a:buNone/>
            </a:pPr>
            <a:r>
              <a:rPr lang="en-US" sz="2400" dirty="0" smtClean="0"/>
              <a:t>Learner Target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 = (Learner Target – Carryover Learners)/12 </a:t>
            </a:r>
          </a:p>
          <a:p>
            <a:pPr marL="400050" lvl="1" indent="0">
              <a:buNone/>
            </a:pPr>
            <a:endParaRPr lang="en-US" sz="2400" dirty="0"/>
          </a:p>
          <a:p>
            <a:r>
              <a:rPr lang="en-US" sz="2400" dirty="0" smtClean="0"/>
              <a:t>At end of January, 10 months into fiscal year, number of new learners “should” be at 10 x N</a:t>
            </a:r>
          </a:p>
          <a:p>
            <a:r>
              <a:rPr lang="en-US" sz="2400" dirty="0" smtClean="0"/>
              <a:t>More than 10 x N, the pro-ration value will be more than 100%</a:t>
            </a:r>
          </a:p>
          <a:p>
            <a:r>
              <a:rPr lang="en-US" sz="2400" dirty="0" smtClean="0"/>
              <a:t>Less than 10 x N, the pro-ration value will be less than 100%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Learner Pro-Ration Value</a:t>
            </a:r>
            <a:br>
              <a:rPr lang="en-US" sz="3200" dirty="0" smtClean="0"/>
            </a:br>
            <a:r>
              <a:rPr lang="en-US" sz="3200" dirty="0" smtClean="0"/>
              <a:t>My Take on 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000" dirty="0" smtClean="0"/>
              <a:t>Example: End of January, my DSQ looks like: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  <a:p>
            <a:pPr marL="342900" lvl="1" indent="-342900"/>
            <a:r>
              <a:rPr lang="en-US" sz="2000" b="1" dirty="0" smtClean="0"/>
              <a:t>New learners needed per month:</a:t>
            </a:r>
            <a:endParaRPr lang="en-US" sz="2000" b="1" dirty="0"/>
          </a:p>
          <a:p>
            <a:pPr marL="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(Target – carryover learners)/12  = (715 – 239)/12 </a:t>
            </a:r>
          </a:p>
          <a:p>
            <a:pPr marL="0" lvl="1" indent="0">
              <a:buNone/>
            </a:pPr>
            <a:r>
              <a:rPr lang="en-US" sz="2000" dirty="0" smtClean="0"/>
              <a:t>				              = 35.16</a:t>
            </a:r>
          </a:p>
          <a:p>
            <a:pPr marL="342900" lvl="1" indent="-342900"/>
            <a:r>
              <a:rPr lang="en-US" sz="2000" dirty="0" smtClean="0"/>
              <a:t>10 months into the fiscal year so should have </a:t>
            </a:r>
          </a:p>
          <a:p>
            <a:pPr marL="0" lvl="1" indent="0">
              <a:buNone/>
            </a:pPr>
            <a:r>
              <a:rPr lang="en-US" sz="2000" dirty="0" smtClean="0"/>
              <a:t>			         35.16 </a:t>
            </a:r>
            <a:r>
              <a:rPr lang="en-US" sz="2000" dirty="0"/>
              <a:t>x 10 = 352 new learners</a:t>
            </a:r>
          </a:p>
          <a:p>
            <a:pPr marL="342900" lvl="1" indent="-342900"/>
            <a:r>
              <a:rPr lang="en-US" sz="2000" dirty="0" smtClean="0"/>
              <a:t>Actual new learners is 347</a:t>
            </a:r>
          </a:p>
          <a:p>
            <a:pPr marL="0" lvl="1" indent="0">
              <a:buNone/>
            </a:pPr>
            <a:endParaRPr lang="en-US" sz="1200" dirty="0" smtClean="0"/>
          </a:p>
          <a:p>
            <a:pPr marL="342900" lvl="1" indent="-342900"/>
            <a:r>
              <a:rPr lang="en-US" sz="2000" b="1" dirty="0" smtClean="0"/>
              <a:t>Pro-ration value </a:t>
            </a:r>
            <a:r>
              <a:rPr lang="en-US" sz="2000" dirty="0" smtClean="0"/>
              <a:t>is 347/352 = </a:t>
            </a:r>
            <a:r>
              <a:rPr lang="en-US" sz="2000" b="1" dirty="0" smtClean="0"/>
              <a:t>87%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" y="1988840"/>
            <a:ext cx="7835153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Carry Over Learners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 April will have </a:t>
            </a:r>
          </a:p>
          <a:p>
            <a:r>
              <a:rPr lang="en-US" sz="2400" dirty="0" smtClean="0"/>
              <a:t>the 2015-16 carryovers as a percentage of total learners</a:t>
            </a:r>
          </a:p>
          <a:p>
            <a:r>
              <a:rPr lang="en-US" sz="2400" dirty="0" smtClean="0"/>
              <a:t>2016-17 </a:t>
            </a:r>
            <a:r>
              <a:rPr lang="en-US" sz="2400" dirty="0"/>
              <a:t>carry over </a:t>
            </a:r>
            <a:r>
              <a:rPr lang="en-US" sz="2400" dirty="0" smtClean="0"/>
              <a:t>learners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95507"/>
              </p:ext>
            </p:extLst>
          </p:nvPr>
        </p:nvGraphicFramePr>
        <p:xfrm>
          <a:off x="1403648" y="2996952"/>
          <a:ext cx="6336702" cy="273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50"/>
                <a:gridCol w="941834"/>
                <a:gridCol w="967625"/>
                <a:gridCol w="1071237"/>
                <a:gridCol w="929383"/>
                <a:gridCol w="1013873"/>
              </a:tblGrid>
              <a:tr h="7864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Carry Over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</a:t>
                      </a:r>
                      <a:endParaRPr lang="en-US" dirty="0"/>
                    </a:p>
                  </a:txBody>
                  <a:tcPr/>
                </a:tc>
              </a:tr>
              <a:tr h="455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16,189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2,781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6,016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4,376</a:t>
                      </a:r>
                      <a:endParaRPr lang="en-US" sz="1600" dirty="0"/>
                    </a:p>
                  </a:txBody>
                  <a:tcPr/>
                </a:tc>
              </a:tr>
              <a:tr h="438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% of Total Learners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</a:tr>
              <a:tr h="455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2015-16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14,650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2,501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5,471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2,717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3,957</a:t>
                      </a:r>
                      <a:endParaRPr lang="en-US" sz="1600" dirty="0"/>
                    </a:p>
                  </a:txBody>
                  <a:tcPr/>
                </a:tc>
              </a:tr>
              <a:tr h="455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-1,539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-280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-545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-297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-419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1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Carry Over Learners – Your Site?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April, look </a:t>
            </a:r>
            <a:r>
              <a:rPr lang="en-US" sz="2400" dirty="0" smtClean="0"/>
              <a:t>for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the 2015-16 </a:t>
            </a:r>
            <a:r>
              <a:rPr lang="en-US" sz="2000" dirty="0" smtClean="0"/>
              <a:t>as % of total learners in April to compare year over </a:t>
            </a:r>
            <a:r>
              <a:rPr lang="en-US" sz="2000" dirty="0" smtClean="0"/>
              <a:t>year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number of carry over learners going into 2016-17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61985"/>
              </p:ext>
            </p:extLst>
          </p:nvPr>
        </p:nvGraphicFramePr>
        <p:xfrm>
          <a:off x="1403648" y="1412776"/>
          <a:ext cx="6120680" cy="294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08"/>
                <a:gridCol w="890404"/>
                <a:gridCol w="1095184"/>
                <a:gridCol w="1217942"/>
                <a:gridCol w="1217942"/>
              </a:tblGrid>
              <a:tr h="882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Carry Over Learners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C</a:t>
                      </a:r>
                      <a:endParaRPr lang="en-US" dirty="0"/>
                    </a:p>
                  </a:txBody>
                  <a:tcPr anchor="ctr"/>
                </a:tc>
              </a:tr>
              <a:tr h="449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16,189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</a:tr>
              <a:tr h="432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% of Total Learners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50%</a:t>
                      </a:r>
                      <a:endParaRPr lang="en-US" sz="1600" dirty="0"/>
                    </a:p>
                  </a:txBody>
                  <a:tcPr/>
                </a:tc>
              </a:tr>
              <a:tr h="449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2015-16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14,650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</a:tr>
              <a:tr h="449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 % of Total Learners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3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Contact: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400" dirty="0" smtClean="0"/>
              <a:t>Claire Ramsay 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ramsayc@algonquincollege.com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613 7274723 ext. 5477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344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issues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What’s been happening?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		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97" y="1700808"/>
            <a:ext cx="5832648" cy="387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What’s been happening?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LBS Program evaluation by Cathexis is underway</a:t>
            </a:r>
          </a:p>
          <a:p>
            <a:r>
              <a:rPr lang="en-US" sz="2400" dirty="0" smtClean="0"/>
              <a:t>Learner Gains Research Project is underway</a:t>
            </a:r>
          </a:p>
          <a:p>
            <a:r>
              <a:rPr lang="en-US" sz="2400" dirty="0" smtClean="0"/>
              <a:t>SP-Connect to sign and submit the 2016/17 contracts </a:t>
            </a:r>
          </a:p>
          <a:p>
            <a:r>
              <a:rPr lang="en-US" sz="2400" dirty="0" smtClean="0"/>
              <a:t>New round of contract management compliance </a:t>
            </a:r>
            <a:endParaRPr lang="en-US" sz="2400" dirty="0"/>
          </a:p>
          <a:p>
            <a:r>
              <a:rPr lang="en-US" sz="2400" dirty="0"/>
              <a:t>One month to go in the current fiscal year</a:t>
            </a:r>
          </a:p>
          <a:p>
            <a:pPr lvl="1"/>
            <a:r>
              <a:rPr lang="en-US" sz="2000" dirty="0"/>
              <a:t>See webinars on CSC website for tools and suggestions to clean up data and start the new fiscal year off right</a:t>
            </a:r>
          </a:p>
          <a:p>
            <a:r>
              <a:rPr lang="en-US" sz="2400" dirty="0" smtClean="0"/>
              <a:t>Auditor-General Value for Money Audit of Employment and Training Division’s programs and services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		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088232" cy="1385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LBS Results as at 31 January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		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02238"/>
              </p:ext>
            </p:extLst>
          </p:nvPr>
        </p:nvGraphicFramePr>
        <p:xfrm>
          <a:off x="466725" y="1771650"/>
          <a:ext cx="9401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Document" r:id="rId4" imgW="9128018" imgH="5762151" progId="Word.Document.12">
                  <p:embed/>
                </p:oleObj>
              </mc:Choice>
              <mc:Fallback>
                <p:oleObj name="Document" r:id="rId4" imgW="9128018" imgH="5762151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71650"/>
                        <a:ext cx="9401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5628004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Learner served target in 2014/15 was 41,075. In 2015/16 is </a:t>
            </a:r>
            <a:r>
              <a:rPr lang="en-US" sz="1200" dirty="0" smtClean="0"/>
              <a:t>45,898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81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LBS contract management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673E"/>
      </a:dk2>
      <a:lt2>
        <a:srgbClr val="A0C93C"/>
      </a:lt2>
      <a:accent1>
        <a:srgbClr val="00675A"/>
      </a:accent1>
      <a:accent2>
        <a:srgbClr val="009AA6"/>
      </a:accent2>
      <a:accent3>
        <a:srgbClr val="007096"/>
      </a:accent3>
      <a:accent4>
        <a:srgbClr val="EAAB00"/>
      </a:accent4>
      <a:accent5>
        <a:srgbClr val="63666A"/>
      </a:accent5>
      <a:accent6>
        <a:srgbClr val="00673E"/>
      </a:accent6>
      <a:hlink>
        <a:srgbClr val="A0C93C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22566</TotalTime>
  <Words>1371</Words>
  <Application>Microsoft Office PowerPoint</Application>
  <PresentationFormat>On-screen Show (4:3)</PresentationFormat>
  <Paragraphs>464</Paragraphs>
  <Slides>44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Document</vt:lpstr>
      <vt:lpstr> LBS Performance management what’s hot   </vt:lpstr>
      <vt:lpstr>Introduction</vt:lpstr>
      <vt:lpstr>Webinars</vt:lpstr>
      <vt:lpstr>Agenda</vt:lpstr>
      <vt:lpstr>Current issues</vt:lpstr>
      <vt:lpstr>What’s been happening?</vt:lpstr>
      <vt:lpstr>What’s been happening?</vt:lpstr>
      <vt:lpstr>LBS Results as at 31 January 2016</vt:lpstr>
      <vt:lpstr>LBS contract management</vt:lpstr>
      <vt:lpstr>Contract Management: February 2016</vt:lpstr>
      <vt:lpstr>Contract Management: February 2016</vt:lpstr>
      <vt:lpstr>Learner follow up</vt:lpstr>
      <vt:lpstr>PowerPoint Presentation</vt:lpstr>
      <vt:lpstr>Learner Follow Up</vt:lpstr>
      <vt:lpstr>Learner Follow Up</vt:lpstr>
      <vt:lpstr>Learner Follow Up – Reports in CaMS</vt:lpstr>
      <vt:lpstr>LBS All Data – Outcomes #60D</vt:lpstr>
      <vt:lpstr> Learner Follow Up: LBS All Data – Outcomes #60D  </vt:lpstr>
      <vt:lpstr> Learner Follow Up: LBS All Data – Outcomes #60D </vt:lpstr>
      <vt:lpstr>Learner Outcome:  Employed and Training/Education</vt:lpstr>
      <vt:lpstr>Learner Outcome: Unknown</vt:lpstr>
      <vt:lpstr>Learner Outcome:  Employed and Training/Education</vt:lpstr>
      <vt:lpstr>Learner Outcome: Unknown</vt:lpstr>
      <vt:lpstr>Learner Follow Up: LBS All Data – Outcomes #60D</vt:lpstr>
      <vt:lpstr>Client Follow Up: LBS All Data – Outcomes #60D</vt:lpstr>
      <vt:lpstr>Learner Follow Up: LBS All Data – Outcomes #60D</vt:lpstr>
      <vt:lpstr>Client Follow Up: LBS All Data – Outcomes #60D</vt:lpstr>
      <vt:lpstr>Client Follow Up: LBS All Data – Outcomes #60D</vt:lpstr>
      <vt:lpstr>Case activity report (#61)</vt:lpstr>
      <vt:lpstr>Learner Follow Up: Case Activity #61</vt:lpstr>
      <vt:lpstr>Learner Follow Up: Case Activity #61</vt:lpstr>
      <vt:lpstr>Service plan case follow up (#19A)</vt:lpstr>
      <vt:lpstr>Learner Follow Up:  Service Plan Case Follow Up #19A</vt:lpstr>
      <vt:lpstr>Learner Follow Up:  Service Plan Case Follow Up #19A</vt:lpstr>
      <vt:lpstr>Learner follow up backlog? </vt:lpstr>
      <vt:lpstr>Learner Follow Up Backlog?</vt:lpstr>
      <vt:lpstr>New and Carryover learners</vt:lpstr>
      <vt:lpstr> New Learners </vt:lpstr>
      <vt:lpstr> New Learners</vt:lpstr>
      <vt:lpstr>New Learner Pro-Ration Value My Take on It</vt:lpstr>
      <vt:lpstr>New Learner Pro-Ration Value My Take on It</vt:lpstr>
      <vt:lpstr>Carry Over Learners </vt:lpstr>
      <vt:lpstr>Carry Over Learners – Your Site?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Haggis</dc:creator>
  <cp:lastModifiedBy>Claire Ramsay</cp:lastModifiedBy>
  <cp:revision>846</cp:revision>
  <cp:lastPrinted>2015-10-25T01:05:08Z</cp:lastPrinted>
  <dcterms:created xsi:type="dcterms:W3CDTF">2010-07-27T15:40:45Z</dcterms:created>
  <dcterms:modified xsi:type="dcterms:W3CDTF">2016-03-03T20:51:56Z</dcterms:modified>
</cp:coreProperties>
</file>