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78" r:id="rId4"/>
    <p:sldId id="283" r:id="rId5"/>
    <p:sldId id="285" r:id="rId6"/>
    <p:sldId id="286" r:id="rId7"/>
    <p:sldId id="284" r:id="rId8"/>
    <p:sldId id="282" r:id="rId9"/>
    <p:sldId id="291" r:id="rId10"/>
    <p:sldId id="292" r:id="rId11"/>
    <p:sldId id="280" r:id="rId12"/>
    <p:sldId id="290" r:id="rId13"/>
    <p:sldId id="287" r:id="rId14"/>
    <p:sldId id="29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09D"/>
    <a:srgbClr val="020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34857" autoAdjust="0"/>
  </p:normalViewPr>
  <p:slideViewPr>
    <p:cSldViewPr>
      <p:cViewPr varScale="1">
        <p:scale>
          <a:sx n="78" d="100"/>
          <a:sy n="78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1AE21D-4E30-419E-B55F-0228B29CD68C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FD369F-110F-46EF-BE0B-F2E0EC1D93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88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2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1738" y="687388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also no universal agreement on the term blended learning.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ESEE= Essential Skills for Employment and Education  </a:t>
            </a:r>
          </a:p>
          <a:p>
            <a:endParaRPr lang="en-US" dirty="0" smtClean="0"/>
          </a:p>
          <a:p>
            <a:r>
              <a:rPr lang="en-US" dirty="0" smtClean="0"/>
              <a:t>Assesses Reading, Document Use, and Numeracy</a:t>
            </a:r>
          </a:p>
          <a:p>
            <a:endParaRPr lang="en-US" dirty="0" smtClean="0"/>
          </a:p>
          <a:p>
            <a:r>
              <a:rPr lang="en-US" dirty="0" smtClean="0"/>
              <a:t>Just because someone has an OSSD doesn’t mean he or she is still functioning at that level.</a:t>
            </a:r>
          </a:p>
          <a:p>
            <a:endParaRPr lang="en-US" dirty="0" smtClean="0"/>
          </a:p>
          <a:p>
            <a:r>
              <a:rPr lang="en-US" dirty="0" smtClean="0"/>
              <a:t>ESEE uses real documents to assess functional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369F-110F-46EF-BE0B-F2E0EC1D935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6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5145-6BBC-4E07-886C-F2DBF7E434A7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55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3CD-1585-4058-9184-C38C3017A267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71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68AF-8A26-49DE-B175-57F4F17F8CDC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6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E39D-35B5-4E61-9CFB-E58B290BF96B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20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654B-6213-45CB-AA8A-D3398515A171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1D14-2CF7-4EAE-9C1A-51BFF867B494}" type="datetime1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71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FF4C-3993-45F6-8127-312F66F295E3}" type="datetime1">
              <a:rPr lang="en-CA" smtClean="0"/>
              <a:t>2017-10-23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97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BB48-D12F-470E-ACCC-F2CFA9685B6A}" type="datetime1">
              <a:rPr lang="en-CA" smtClean="0"/>
              <a:t>2017-10-23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4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81F0-7990-4E6A-B04F-B9B6D2B5EC27}" type="datetime1">
              <a:rPr lang="en-CA" smtClean="0"/>
              <a:t>2017-10-23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63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107-2982-4B0D-A2D9-1284777F8B13}" type="datetime1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3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320F-9BFB-4C0D-B21B-BA28302D22CE}" type="datetime1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53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5A90-3023-44CF-869C-ACEE35E767CE}" type="datetime1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6CDF-4CD1-4396-B9FC-B7DBF1FE53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937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.surveygizmo.com/s3/50000525/Referral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fad.ca/" TargetMode="External"/><Relationship Id="rId5" Type="http://schemas.openxmlformats.org/officeDocument/2006/relationships/hyperlink" Target="https://goodlearninganywhere.com/register/" TargetMode="External"/><Relationship Id="rId4" Type="http://schemas.openxmlformats.org/officeDocument/2006/relationships/hyperlink" Target="https://deaflearnnowcc.desire2learn.com/registe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acedistancedelivery.ca/" TargetMode="External"/><Relationship Id="rId7" Type="http://schemas.openxmlformats.org/officeDocument/2006/relationships/hyperlink" Target="https://goodlearninganywher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hub.ca/" TargetMode="External"/><Relationship Id="rId5" Type="http://schemas.openxmlformats.org/officeDocument/2006/relationships/hyperlink" Target="http://sefad.ca/" TargetMode="External"/><Relationship Id="rId4" Type="http://schemas.openxmlformats.org/officeDocument/2006/relationships/hyperlink" Target="http://www.deaflearnnow.c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3wSS2awvaA&amp;feature=youtu.b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01912"/>
            <a:ext cx="7772400" cy="1872208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0070C0"/>
                </a:solidFill>
              </a:rPr>
              <a:t>  </a:t>
            </a:r>
            <a:r>
              <a:rPr lang="en-CA" sz="3600" b="1" dirty="0" smtClean="0">
                <a:solidFill>
                  <a:schemeClr val="bg2"/>
                </a:solidFill>
              </a:rPr>
              <a:t>It’s NOT About Body Snatching</a:t>
            </a:r>
            <a:endParaRPr lang="en-CA" sz="3600" b="1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080120"/>
          </a:xfrm>
        </p:spPr>
        <p:txBody>
          <a:bodyPr>
            <a:normAutofit fontScale="70000" lnSpcReduction="20000"/>
          </a:bodyPr>
          <a:lstStyle/>
          <a:p>
            <a:r>
              <a:rPr lang="en-CA" sz="2800" dirty="0" smtClean="0"/>
              <a:t>Shared Students: Creating a Win/Win</a:t>
            </a:r>
            <a:endParaRPr lang="en-CA" sz="2800" dirty="0"/>
          </a:p>
          <a:p>
            <a:endParaRPr lang="en-CA" sz="1800" dirty="0" smtClean="0">
              <a:solidFill>
                <a:schemeClr val="bg1"/>
              </a:solidFill>
            </a:endParaRPr>
          </a:p>
          <a:p>
            <a:r>
              <a:rPr lang="en-CA" sz="2300" dirty="0" smtClean="0">
                <a:solidFill>
                  <a:schemeClr val="bg1"/>
                </a:solidFill>
              </a:rPr>
              <a:t>An Online Community of Practice Webinar</a:t>
            </a:r>
          </a:p>
          <a:p>
            <a:r>
              <a:rPr lang="en-CA" sz="2300" dirty="0" smtClean="0">
                <a:solidFill>
                  <a:schemeClr val="bg1"/>
                </a:solidFill>
              </a:rPr>
              <a:t>October 26, 2017</a:t>
            </a:r>
            <a:endParaRPr lang="en-CA" sz="23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/>
          </a:p>
        </p:txBody>
      </p:sp>
      <p:pic>
        <p:nvPicPr>
          <p:cNvPr id="7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5157193"/>
            <a:ext cx="1512168" cy="709860"/>
          </a:xfrm>
          <a:prstGeom prst="rect">
            <a:avLst/>
          </a:prstGeom>
        </p:spPr>
      </p:pic>
      <p:pic>
        <p:nvPicPr>
          <p:cNvPr id="9" name="image2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76256" y="5157192"/>
            <a:ext cx="1752600" cy="70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Specifics…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2000" b="1" dirty="0" smtClean="0">
                <a:solidFill>
                  <a:schemeClr val="bg1"/>
                </a:solidFill>
              </a:rPr>
              <a:t>Remedial/ Refresher courses</a:t>
            </a:r>
          </a:p>
          <a:p>
            <a:pPr marL="0" indent="0">
              <a:buNone/>
            </a:pPr>
            <a:r>
              <a:rPr lang="en-CA" sz="2000" dirty="0" smtClean="0"/>
              <a:t>          ACE Distance		Numeracy Support</a:t>
            </a:r>
          </a:p>
          <a:p>
            <a:pPr marL="0" indent="0">
              <a:buNone/>
            </a:pPr>
            <a:r>
              <a:rPr lang="en-CA" sz="2000" dirty="0" smtClean="0"/>
              <a:t>          Deaf Learn Now		Math-Time &amp; Fractions</a:t>
            </a:r>
            <a:r>
              <a:rPr lang="en-CA" sz="2000" dirty="0"/>
              <a:t>	</a:t>
            </a: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 smtClean="0"/>
              <a:t>         </a:t>
            </a:r>
            <a:r>
              <a:rPr lang="en-CA" sz="2000" b="1" dirty="0" smtClean="0">
                <a:solidFill>
                  <a:schemeClr val="bg1"/>
                </a:solidFill>
              </a:rPr>
              <a:t>Enrichment programs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     Good Learning Anywhere	Off the Beaten Path: Geocaching With 					Your Smartphone	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      Good Learning Anywhere 	Sharing Circles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How Does the Shared Learner Process Work?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Student enrolls with a service provider that sets up service profile, conducts the assessment, and creates a service plan in </a:t>
            </a:r>
            <a:r>
              <a:rPr lang="en-CA" sz="2000" dirty="0" err="1" smtClean="0"/>
              <a:t>CaMS</a:t>
            </a:r>
            <a:endParaRPr lang="en-CA" sz="2000" dirty="0" smtClean="0"/>
          </a:p>
          <a:p>
            <a:r>
              <a:rPr lang="en-CA" sz="2000" dirty="0" smtClean="0"/>
              <a:t>Student receives services from enrolling agency but is also referred to another LBS agency for additional services </a:t>
            </a:r>
          </a:p>
          <a:p>
            <a:r>
              <a:rPr lang="en-CA" sz="2000" dirty="0" smtClean="0"/>
              <a:t>Referring agency sends assessment info and learner plan with receiving agency</a:t>
            </a:r>
          </a:p>
          <a:p>
            <a:r>
              <a:rPr lang="en-CA" sz="2000" dirty="0" smtClean="0"/>
              <a:t>Receiving agency creates another service plan in </a:t>
            </a:r>
            <a:r>
              <a:rPr lang="en-CA" sz="2000" dirty="0" err="1" smtClean="0"/>
              <a:t>CaMS</a:t>
            </a:r>
            <a:endParaRPr lang="en-CA" sz="2000" dirty="0" smtClean="0"/>
          </a:p>
          <a:p>
            <a:r>
              <a:rPr lang="en-CA" sz="2000" dirty="0" smtClean="0"/>
              <a:t>Learner receives service from both agencies</a:t>
            </a:r>
          </a:p>
          <a:p>
            <a:r>
              <a:rPr lang="en-CA" sz="2000" dirty="0" smtClean="0"/>
              <a:t>When learner finishes with receiving agency notification of completion , grades, and milestones completed is sent to enrolling agency</a:t>
            </a:r>
          </a:p>
          <a:p>
            <a:r>
              <a:rPr lang="en-CA" sz="2000" dirty="0" smtClean="0"/>
              <a:t>Both agencies receive credit for registering the learner</a:t>
            </a:r>
          </a:p>
          <a:p>
            <a:r>
              <a:rPr lang="en-CA" sz="2000" dirty="0" smtClean="0"/>
              <a:t>Both agencies receive credit for milestones attained</a:t>
            </a:r>
          </a:p>
          <a:p>
            <a:endParaRPr lang="en-CA" sz="2400" dirty="0" smtClean="0"/>
          </a:p>
          <a:p>
            <a:pPr marL="457200" lvl="1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2"/>
                </a:solidFill>
              </a:rPr>
              <a:t>How to Refer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The Learning Hub:  </a:t>
            </a:r>
            <a:r>
              <a:rPr lang="en-CA" sz="24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CA" sz="2400" dirty="0" smtClean="0">
                <a:solidFill>
                  <a:schemeClr val="bg1"/>
                </a:solidFill>
                <a:hlinkClick r:id="rId3"/>
              </a:rPr>
              <a:t>ca.surveygizmo.com/s3/50000525/Referral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Deaf </a:t>
            </a:r>
            <a:r>
              <a:rPr lang="en-CA" sz="2400" dirty="0">
                <a:solidFill>
                  <a:schemeClr val="bg1"/>
                </a:solidFill>
              </a:rPr>
              <a:t>Learn Now:  </a:t>
            </a:r>
            <a:r>
              <a:rPr lang="en-CA" sz="2400" dirty="0">
                <a:hlinkClick r:id="rId4"/>
              </a:rPr>
              <a:t>https://</a:t>
            </a:r>
            <a:r>
              <a:rPr lang="en-CA" sz="2400" dirty="0" smtClean="0">
                <a:hlinkClick r:id="rId4"/>
              </a:rPr>
              <a:t>deaflearnnowcc.desire2learn.com/register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Good </a:t>
            </a:r>
            <a:r>
              <a:rPr lang="en-CA" sz="2400" dirty="0">
                <a:solidFill>
                  <a:schemeClr val="bg1"/>
                </a:solidFill>
              </a:rPr>
              <a:t>Learning Anywhere:   </a:t>
            </a:r>
            <a:r>
              <a:rPr lang="en-CA" sz="2400" dirty="0">
                <a:hlinkClick r:id="rId5"/>
              </a:rPr>
              <a:t>https://goodlearninganywhere.com/register</a:t>
            </a:r>
            <a:r>
              <a:rPr lang="en-CA" sz="2400" dirty="0" smtClean="0">
                <a:hlinkClick r:id="rId5"/>
              </a:rPr>
              <a:t>/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F@D:  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400" dirty="0" smtClean="0">
                <a:hlinkClick r:id="rId6"/>
              </a:rPr>
              <a:t>http</a:t>
            </a:r>
            <a:r>
              <a:rPr lang="en-CA" sz="2400" dirty="0">
                <a:hlinkClick r:id="rId6"/>
              </a:rPr>
              <a:t>://www.sefad.ca</a:t>
            </a:r>
            <a:r>
              <a:rPr lang="en-CA" sz="2400" dirty="0" smtClean="0">
                <a:hlinkClick r:id="rId6"/>
              </a:rPr>
              <a:t>/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ACE Distance:  </a:t>
            </a:r>
          </a:p>
          <a:p>
            <a:pPr marL="0" indent="0">
              <a:buNone/>
            </a:pPr>
            <a:r>
              <a:rPr lang="en-CA" sz="2400" dirty="0" smtClean="0"/>
              <a:t>complete the refillable form</a:t>
            </a:r>
            <a:endParaRPr lang="en-CA" sz="28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</a:rPr>
              <a:t>If You Want to Know More About e-channel 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 smtClean="0"/>
          </a:p>
          <a:p>
            <a:pPr marL="457200" lvl="1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13690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8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Contact Information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ACE Distance Delivery  </a:t>
            </a:r>
            <a:r>
              <a:rPr lang="en-CA" sz="2400" dirty="0" smtClean="0">
                <a:solidFill>
                  <a:schemeClr val="bg1"/>
                </a:solidFill>
                <a:hlinkClick r:id="rId3"/>
              </a:rPr>
              <a:t>http://www.acedistancedelivery.ca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Deaf Learn Now:  </a:t>
            </a:r>
            <a:r>
              <a:rPr lang="en-CA" sz="2400" dirty="0">
                <a:solidFill>
                  <a:schemeClr val="bg1"/>
                </a:solidFill>
                <a:hlinkClick r:id="rId4"/>
              </a:rPr>
              <a:t>http://www.deaflearnnow.ca</a:t>
            </a:r>
            <a:r>
              <a:rPr lang="en-CA" sz="2400" dirty="0" smtClean="0">
                <a:solidFill>
                  <a:schemeClr val="bg1"/>
                </a:solidFill>
                <a:hlinkClick r:id="rId4"/>
              </a:rPr>
              <a:t>/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F@D	</a:t>
            </a:r>
            <a:r>
              <a:rPr lang="en-CA" sz="2400" dirty="0" smtClean="0">
                <a:solidFill>
                  <a:schemeClr val="bg1"/>
                </a:solidFill>
                <a:hlinkClick r:id="rId5"/>
              </a:rPr>
              <a:t>http://sefad.ca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The Learning Hub</a:t>
            </a:r>
            <a:r>
              <a:rPr lang="en-CA" sz="2400" dirty="0">
                <a:solidFill>
                  <a:schemeClr val="bg1"/>
                </a:solidFill>
              </a:rPr>
              <a:t>: </a:t>
            </a:r>
            <a:r>
              <a:rPr lang="en-CA" sz="2400" dirty="0">
                <a:solidFill>
                  <a:schemeClr val="bg1"/>
                </a:solidFill>
                <a:hlinkClick r:id="rId6"/>
              </a:rPr>
              <a:t>https://</a:t>
            </a:r>
            <a:r>
              <a:rPr lang="en-CA" sz="2400" dirty="0" smtClean="0">
                <a:solidFill>
                  <a:schemeClr val="bg1"/>
                </a:solidFill>
                <a:hlinkClick r:id="rId6"/>
              </a:rPr>
              <a:t>learninghub.ca/</a:t>
            </a:r>
            <a:endParaRPr lang="en-CA" sz="2400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Good Learning Anywhere:  </a:t>
            </a:r>
            <a:r>
              <a:rPr lang="en-CA" sz="2400" dirty="0" smtClean="0">
                <a:solidFill>
                  <a:schemeClr val="bg1"/>
                </a:solidFill>
                <a:hlinkClick r:id="rId7"/>
              </a:rPr>
              <a:t>https</a:t>
            </a:r>
            <a:r>
              <a:rPr lang="en-CA" sz="2400" dirty="0">
                <a:solidFill>
                  <a:schemeClr val="bg1"/>
                </a:solidFill>
                <a:hlinkClick r:id="rId7"/>
              </a:rPr>
              <a:t>://goodlearninganywhere.com/</a:t>
            </a:r>
            <a:endParaRPr lang="en-CA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Blended Learning?  Hybrid Learning?  Shared Learners?  A Rose By Any Other name……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3556992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CA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CA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6000" dirty="0" smtClean="0"/>
              <a:t>There is No </a:t>
            </a:r>
            <a:r>
              <a:rPr lang="en-CA" sz="6000" dirty="0"/>
              <a:t>single, reliable definition of blended </a:t>
            </a:r>
            <a:r>
              <a:rPr lang="en-CA" sz="6000" dirty="0" smtClean="0"/>
              <a:t>learning.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6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6000" dirty="0" smtClean="0"/>
              <a:t> Generally </a:t>
            </a:r>
            <a:r>
              <a:rPr lang="en-CA" sz="6000" dirty="0"/>
              <a:t>applied to </a:t>
            </a:r>
            <a:r>
              <a:rPr lang="en-CA" sz="6000" dirty="0" smtClean="0"/>
              <a:t>using </a:t>
            </a:r>
            <a:r>
              <a:rPr lang="en-CA" sz="6000" dirty="0"/>
              <a:t>both online and </a:t>
            </a:r>
            <a:r>
              <a:rPr lang="en-CA" sz="6000" dirty="0" smtClean="0"/>
              <a:t>in person learning </a:t>
            </a:r>
            <a:r>
              <a:rPr lang="en-CA" sz="6000" dirty="0"/>
              <a:t>experiences when teaching students</a:t>
            </a:r>
            <a:r>
              <a:rPr lang="en-CA" sz="6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6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6000" dirty="0" smtClean="0"/>
              <a:t>MAESD context : </a:t>
            </a:r>
            <a:r>
              <a:rPr lang="en-CA" sz="6000" dirty="0"/>
              <a:t>Learners who access both in-person and online learning are known as blended learners</a:t>
            </a:r>
            <a:r>
              <a:rPr lang="en-CA" sz="6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6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6000" dirty="0" smtClean="0"/>
              <a:t>Using the term shared learners avoids confusion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3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CA" sz="2400" dirty="0" smtClean="0"/>
          </a:p>
          <a:p>
            <a:pPr marL="457200" lvl="1" indent="0">
              <a:buNone/>
            </a:pPr>
            <a:r>
              <a:rPr lang="en-CA" sz="2400" dirty="0" smtClean="0"/>
              <a:t> </a:t>
            </a:r>
            <a:endParaRPr lang="en-CA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84784"/>
            <a:ext cx="16525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What’s In This For You (and your students)?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Richer experience for the learner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Access to new/additional curriculum, technology, delivery formats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Language </a:t>
            </a:r>
            <a:r>
              <a:rPr lang="en-CA" sz="2400" dirty="0"/>
              <a:t>of </a:t>
            </a:r>
            <a:r>
              <a:rPr lang="en-CA" sz="2400" dirty="0" smtClean="0"/>
              <a:t>choice:  English/French/ASL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Reach rural </a:t>
            </a:r>
            <a:r>
              <a:rPr lang="en-CA" sz="2400" dirty="0"/>
              <a:t>&amp; remote </a:t>
            </a:r>
            <a:r>
              <a:rPr lang="en-CA" sz="2400" dirty="0" smtClean="0"/>
              <a:t>learners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Connect with shift workers &amp; seasonally </a:t>
            </a:r>
            <a:r>
              <a:rPr lang="en-CA" sz="2400" dirty="0"/>
              <a:t>or casually </a:t>
            </a:r>
            <a:r>
              <a:rPr lang="en-CA" sz="2400" dirty="0" smtClean="0"/>
              <a:t>employed when they can’t participate in class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Access to remedial </a:t>
            </a:r>
            <a:r>
              <a:rPr lang="en-CA" sz="2400" dirty="0"/>
              <a:t>or </a:t>
            </a:r>
            <a:r>
              <a:rPr lang="en-CA" sz="2400" dirty="0" smtClean="0"/>
              <a:t>refresher materials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Enrichment activities available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Access to culturally </a:t>
            </a:r>
            <a:r>
              <a:rPr lang="en-CA" sz="2400" dirty="0"/>
              <a:t>appropriate </a:t>
            </a:r>
            <a:r>
              <a:rPr lang="en-CA" sz="2400" dirty="0" smtClean="0"/>
              <a:t>programming</a:t>
            </a:r>
          </a:p>
          <a:p>
            <a:pPr marL="457200" lvl="1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86096"/>
            <a:ext cx="2895600" cy="365125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2"/>
                </a:solidFill>
              </a:rPr>
              <a:t>How does e-Channel fit in to Shared </a:t>
            </a:r>
            <a:r>
              <a:rPr lang="en-CA" sz="3200" b="1" dirty="0" smtClean="0">
                <a:solidFill>
                  <a:schemeClr val="bg2"/>
                </a:solidFill>
              </a:rPr>
              <a:t>Learning?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z="2400" dirty="0" smtClean="0"/>
              <a:t> </a:t>
            </a:r>
            <a:endParaRPr lang="en-CA" sz="2400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1560" y="185934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2400" dirty="0"/>
              <a:t>E-channel is the distance learning service within the LBS </a:t>
            </a:r>
            <a:r>
              <a:rPr lang="en-CA" sz="2400" dirty="0" smtClean="0"/>
              <a:t>program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2400" dirty="0" smtClean="0"/>
              <a:t>Provides </a:t>
            </a:r>
            <a:r>
              <a:rPr lang="en-CA" sz="2400" dirty="0"/>
              <a:t>services to all sectors and levels of </a:t>
            </a:r>
            <a:r>
              <a:rPr lang="en-CA" sz="2400" dirty="0" smtClean="0"/>
              <a:t>learners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2400" dirty="0"/>
              <a:t>Has both synchronous and asynchronous delivery </a:t>
            </a:r>
            <a:endParaRPr lang="en-CA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2400" dirty="0" smtClean="0"/>
              <a:t>Varied </a:t>
            </a:r>
            <a:r>
              <a:rPr lang="en-CA" sz="2400" dirty="0"/>
              <a:t>programming- </a:t>
            </a:r>
            <a:r>
              <a:rPr lang="en-CA" sz="2400" dirty="0" smtClean="0"/>
              <a:t>remedial, academic </a:t>
            </a:r>
            <a:r>
              <a:rPr lang="en-CA" sz="2400" dirty="0"/>
              <a:t>and </a:t>
            </a:r>
            <a:r>
              <a:rPr lang="en-CA" sz="2400" dirty="0" smtClean="0"/>
              <a:t>enrichment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2400" dirty="0"/>
              <a:t>Consists of 5 agencies representing all sectors and </a:t>
            </a:r>
            <a:r>
              <a:rPr lang="en-CA" sz="2400" dirty="0" smtClean="0"/>
              <a:t>streams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028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Who IS e-Channel?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 smtClean="0"/>
          </a:p>
          <a:p>
            <a:pPr marL="457200" lvl="1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44748"/>
              </p:ext>
            </p:extLst>
          </p:nvPr>
        </p:nvGraphicFramePr>
        <p:xfrm>
          <a:off x="467544" y="1628800"/>
          <a:ext cx="8280920" cy="451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785401"/>
                <a:gridCol w="3839335"/>
              </a:tblGrid>
              <a:tr h="311627">
                <a:tc>
                  <a:txBody>
                    <a:bodyPr/>
                    <a:lstStyle/>
                    <a:p>
                      <a:r>
                        <a:rPr lang="en-CA" dirty="0" smtClean="0"/>
                        <a:t>Stream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Program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Agency</a:t>
                      </a:r>
                      <a:endParaRPr lang="en-CA" dirty="0"/>
                    </a:p>
                  </a:txBody>
                  <a:tcPr/>
                </a:tc>
              </a:tr>
              <a:tr h="617129">
                <a:tc>
                  <a:txBody>
                    <a:bodyPr/>
                    <a:lstStyle/>
                    <a:p>
                      <a:r>
                        <a:rPr lang="en-CA" dirty="0" smtClean="0"/>
                        <a:t>Anglophone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The Learning Hub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Centres for Employment &amp; Learning of the Avon Maitland District School Board</a:t>
                      </a:r>
                      <a:endParaRPr lang="en-CA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CA" dirty="0" smtClean="0"/>
                        <a:t>Anglophone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ACE Distance Delivery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College Sector Committee for Adult Upgrading</a:t>
                      </a:r>
                      <a:endParaRPr lang="en-CA" dirty="0"/>
                    </a:p>
                  </a:txBody>
                  <a:tcPr/>
                </a:tc>
              </a:tr>
              <a:tr h="382633">
                <a:tc>
                  <a:txBody>
                    <a:bodyPr/>
                    <a:lstStyle/>
                    <a:p>
                      <a:r>
                        <a:rPr lang="en-CA" dirty="0" smtClean="0"/>
                        <a:t>Francophone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Formation a Distance (F@D)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COFA</a:t>
                      </a:r>
                      <a:endParaRPr lang="en-CA" dirty="0"/>
                    </a:p>
                  </a:txBody>
                  <a:tcPr/>
                </a:tc>
              </a:tr>
              <a:tr h="563811">
                <a:tc>
                  <a:txBody>
                    <a:bodyPr/>
                    <a:lstStyle/>
                    <a:p>
                      <a:r>
                        <a:rPr lang="en-CA" dirty="0" smtClean="0"/>
                        <a:t>Francophone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Accès</a:t>
                      </a:r>
                      <a:r>
                        <a:rPr lang="en-CA" sz="1800" dirty="0" smtClean="0"/>
                        <a:t> </a:t>
                      </a:r>
                      <a:r>
                        <a:rPr lang="en-CA" sz="1800" dirty="0" err="1" smtClean="0"/>
                        <a:t>carrières</a:t>
                      </a:r>
                      <a:r>
                        <a:rPr lang="en-CA" sz="1800" dirty="0" smtClean="0"/>
                        <a:t> </a:t>
                      </a:r>
                      <a:r>
                        <a:rPr lang="en-CA" sz="1800" dirty="0" err="1" smtClean="0"/>
                        <a:t>études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College Sector for Adult Upgrading/College Boreal</a:t>
                      </a:r>
                      <a:endParaRPr lang="en-CA" dirty="0"/>
                    </a:p>
                  </a:txBody>
                  <a:tcPr/>
                </a:tc>
              </a:tr>
              <a:tr h="669607">
                <a:tc>
                  <a:txBody>
                    <a:bodyPr/>
                    <a:lstStyle/>
                    <a:p>
                      <a:r>
                        <a:rPr lang="en-CA" dirty="0" smtClean="0"/>
                        <a:t>Aboriginal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Good Learning Anywhere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Sioux Hudson Literacy Council</a:t>
                      </a:r>
                      <a:endParaRPr lang="en-CA" dirty="0"/>
                    </a:p>
                  </a:txBody>
                  <a:tcPr/>
                </a:tc>
              </a:tr>
              <a:tr h="545348">
                <a:tc>
                  <a:txBody>
                    <a:bodyPr/>
                    <a:lstStyle/>
                    <a:p>
                      <a:r>
                        <a:rPr lang="en-CA" dirty="0" smtClean="0"/>
                        <a:t>Deaf/Hard of Hearing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Deaf Learn Now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George Brown College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2"/>
                </a:solidFill>
              </a:rPr>
              <a:t>Using e-Channel to serve shared learners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200" dirty="0"/>
              <a:t>To reach rural &amp; remote learners	</a:t>
            </a:r>
            <a:r>
              <a:rPr lang="en-CA" sz="2200" dirty="0" smtClean="0"/>
              <a:t>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 smtClean="0"/>
              <a:t>Students whose </a:t>
            </a:r>
            <a:r>
              <a:rPr lang="en-CA" sz="2200" dirty="0"/>
              <a:t>skills are </a:t>
            </a:r>
            <a:r>
              <a:rPr lang="en-CA" sz="2200" dirty="0" smtClean="0"/>
              <a:t>rusty		</a:t>
            </a:r>
            <a:endParaRPr lang="en-CA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/>
              <a:t>	Numeracy Support		</a:t>
            </a:r>
            <a:r>
              <a:rPr lang="en-CA" sz="2200" dirty="0" smtClean="0"/>
              <a:t>ACE </a:t>
            </a:r>
            <a:r>
              <a:rPr lang="en-CA" sz="2200" dirty="0"/>
              <a:t>Distance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 smtClean="0"/>
              <a:t>Students who </a:t>
            </a:r>
            <a:r>
              <a:rPr lang="en-CA" sz="2200" dirty="0"/>
              <a:t>need </a:t>
            </a:r>
            <a:r>
              <a:rPr lang="en-CA" sz="2200" dirty="0" smtClean="0"/>
              <a:t>help with </a:t>
            </a:r>
          </a:p>
          <a:p>
            <a:pPr marL="0" indent="0">
              <a:buNone/>
            </a:pPr>
            <a:r>
              <a:rPr lang="en-CA" sz="2200" dirty="0"/>
              <a:t> </a:t>
            </a:r>
            <a:r>
              <a:rPr lang="en-CA" sz="2200" dirty="0" smtClean="0"/>
              <a:t>             Reading/Writing/Numeracy </a:t>
            </a:r>
            <a:r>
              <a:rPr lang="en-CA" sz="2200" dirty="0"/>
              <a:t>	</a:t>
            </a:r>
            <a:r>
              <a:rPr lang="en-CA" sz="2200" dirty="0" smtClean="0"/>
              <a:t>The </a:t>
            </a:r>
            <a:r>
              <a:rPr lang="en-CA" sz="2200" dirty="0"/>
              <a:t>Learning </a:t>
            </a:r>
            <a:r>
              <a:rPr lang="en-CA" sz="2200" dirty="0"/>
              <a:t>Hub, </a:t>
            </a:r>
            <a:endParaRPr lang="en-CA" sz="2200" dirty="0" smtClean="0"/>
          </a:p>
          <a:p>
            <a:pPr marL="0" indent="0">
              <a:buNone/>
            </a:pPr>
            <a:r>
              <a:rPr lang="en-CA" sz="2200" dirty="0"/>
              <a:t>	</a:t>
            </a:r>
            <a:r>
              <a:rPr lang="en-CA" sz="2200" dirty="0" smtClean="0"/>
              <a:t>				Good </a:t>
            </a:r>
            <a:r>
              <a:rPr lang="en-CA" sz="2200" dirty="0"/>
              <a:t>Learning Anywhere</a:t>
            </a:r>
            <a:r>
              <a:rPr lang="en-CA" sz="1400" dirty="0"/>
              <a:t>	</a:t>
            </a:r>
            <a:endParaRPr lang="en-CA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 smtClean="0"/>
              <a:t>To gain prerequisites for college		ACE Distance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 smtClean="0"/>
              <a:t>For </a:t>
            </a:r>
            <a:r>
              <a:rPr lang="en-CA" sz="2200" dirty="0"/>
              <a:t>Deaf Learners			</a:t>
            </a:r>
            <a:r>
              <a:rPr lang="en-CA" sz="2200" dirty="0" smtClean="0"/>
              <a:t>Deaf </a:t>
            </a:r>
            <a:r>
              <a:rPr lang="en-CA" sz="2200" dirty="0"/>
              <a:t>Learn Now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/>
              <a:t>For Francophones </a:t>
            </a:r>
          </a:p>
          <a:p>
            <a:pPr marL="0" indent="0">
              <a:buNone/>
            </a:pPr>
            <a:r>
              <a:rPr lang="en-CA" sz="2200" dirty="0"/>
              <a:t>	Below ACE			</a:t>
            </a:r>
            <a:r>
              <a:rPr lang="en-CA" sz="2200" dirty="0" smtClean="0"/>
              <a:t>F@D</a:t>
            </a:r>
            <a:endParaRPr lang="en-CA" sz="2200" dirty="0"/>
          </a:p>
          <a:p>
            <a:pPr marL="914400" lvl="2" indent="0">
              <a:buNone/>
            </a:pPr>
            <a:r>
              <a:rPr lang="en-CA" sz="2200" dirty="0" smtClean="0"/>
              <a:t>ACE </a:t>
            </a:r>
            <a:r>
              <a:rPr lang="en-CA" sz="2200" dirty="0"/>
              <a:t>Level			</a:t>
            </a:r>
            <a:r>
              <a:rPr lang="en-CA" sz="2200" dirty="0" smtClean="0"/>
              <a:t>Accès </a:t>
            </a:r>
            <a:r>
              <a:rPr lang="en-CA" sz="2200" dirty="0" err="1"/>
              <a:t>carrières</a:t>
            </a:r>
            <a:r>
              <a:rPr lang="en-CA" sz="2200" dirty="0"/>
              <a:t> </a:t>
            </a:r>
            <a:r>
              <a:rPr lang="en-CA" sz="2200" dirty="0" err="1"/>
              <a:t>études</a:t>
            </a:r>
            <a:endParaRPr lang="en-CA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sz="2200" dirty="0" smtClean="0"/>
              <a:t>For </a:t>
            </a:r>
            <a:r>
              <a:rPr lang="en-CA" sz="2200" dirty="0"/>
              <a:t>cultural enrichment   </a:t>
            </a:r>
            <a:r>
              <a:rPr lang="en-CA" sz="2200" dirty="0" smtClean="0"/>
              <a:t>		</a:t>
            </a:r>
          </a:p>
          <a:p>
            <a:pPr marL="0" indent="0">
              <a:buNone/>
            </a:pPr>
            <a:r>
              <a:rPr lang="en-CA" sz="2200" dirty="0" smtClean="0"/>
              <a:t>	Sharing Circles</a:t>
            </a:r>
            <a:r>
              <a:rPr lang="en-CA" sz="1400" dirty="0"/>
              <a:t>		</a:t>
            </a:r>
            <a:r>
              <a:rPr lang="en-CA" sz="1400" dirty="0" smtClean="0"/>
              <a:t>	</a:t>
            </a:r>
            <a:r>
              <a:rPr lang="en-CA" sz="2200" dirty="0" smtClean="0"/>
              <a:t>Good Learning Anywhere</a:t>
            </a:r>
            <a:r>
              <a:rPr lang="en-CA" sz="1400" dirty="0"/>
              <a:t>		</a:t>
            </a:r>
          </a:p>
          <a:p>
            <a:pPr marL="0" indent="0">
              <a:buNone/>
            </a:pPr>
            <a:r>
              <a:rPr lang="en-CA" sz="2200" dirty="0"/>
              <a:t>	</a:t>
            </a:r>
            <a:r>
              <a:rPr lang="en-CA" sz="2200" dirty="0" smtClean="0"/>
              <a:t>	</a:t>
            </a:r>
            <a:r>
              <a:rPr lang="en-CA" sz="2400" dirty="0"/>
              <a:t>	</a:t>
            </a:r>
            <a:endParaRPr lang="en-CA" sz="2800" dirty="0" smtClean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120680" cy="1143000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Let’s Connect the Dots...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525760" y="2564904"/>
            <a:ext cx="8229600" cy="3600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584" y="1757689"/>
            <a:ext cx="3153470" cy="203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39" y="2775493"/>
            <a:ext cx="6192688" cy="302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448272" cy="165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8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Up Close &amp; Personal…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CA" sz="2000" b="1" dirty="0" smtClean="0">
                <a:solidFill>
                  <a:schemeClr val="bg1"/>
                </a:solidFill>
              </a:rPr>
              <a:t>Service in the language of choice:  </a:t>
            </a:r>
          </a:p>
          <a:p>
            <a:pPr marL="457200" lvl="1" indent="0">
              <a:buNone/>
            </a:pPr>
            <a:r>
              <a:rPr lang="en-CA" sz="2000" dirty="0" smtClean="0"/>
              <a:t>Deaf Learn Now   		 Better Emails: Part 2</a:t>
            </a:r>
          </a:p>
          <a:p>
            <a:pPr marL="457200" lvl="1" indent="0">
              <a:buNone/>
            </a:pPr>
            <a:r>
              <a:rPr lang="en-CA" sz="2000" dirty="0" smtClean="0">
                <a:hlinkClick r:id="rId3"/>
              </a:rPr>
              <a:t>https</a:t>
            </a:r>
            <a:r>
              <a:rPr lang="en-CA" sz="2000" dirty="0">
                <a:hlinkClick r:id="rId3"/>
              </a:rPr>
              <a:t>://</a:t>
            </a:r>
            <a:r>
              <a:rPr lang="en-CA" sz="2000" dirty="0" smtClean="0">
                <a:hlinkClick r:id="rId3"/>
              </a:rPr>
              <a:t>www.youtube.com/watch?v=n3wSS2awvaA&amp;feature=youtu.be</a:t>
            </a:r>
            <a:endParaRPr lang="en-CA" sz="2000" dirty="0" smtClean="0"/>
          </a:p>
          <a:p>
            <a:pPr marL="457200" lvl="1" indent="0">
              <a:buNone/>
            </a:pPr>
            <a:r>
              <a:rPr lang="en-CA" sz="2000" dirty="0" err="1" smtClean="0"/>
              <a:t>Accès</a:t>
            </a:r>
            <a:r>
              <a:rPr lang="en-CA" sz="2000" dirty="0" smtClean="0"/>
              <a:t> </a:t>
            </a:r>
            <a:r>
              <a:rPr lang="en-CA" sz="2000" dirty="0" err="1"/>
              <a:t>carrières</a:t>
            </a:r>
            <a:r>
              <a:rPr lang="en-CA" sz="2000" dirty="0"/>
              <a:t> </a:t>
            </a:r>
            <a:r>
              <a:rPr lang="en-CA" sz="2000" dirty="0" err="1" smtClean="0"/>
              <a:t>études</a:t>
            </a:r>
            <a:r>
              <a:rPr lang="en-CA" sz="2000" dirty="0" smtClean="0"/>
              <a:t>   	</a:t>
            </a:r>
            <a:r>
              <a:rPr lang="en-CA" sz="2000" dirty="0" err="1" smtClean="0"/>
              <a:t>Autogestion</a:t>
            </a:r>
            <a:r>
              <a:rPr lang="en-CA" sz="2000" dirty="0" smtClean="0"/>
              <a:t>/</a:t>
            </a:r>
            <a:r>
              <a:rPr lang="en-CA" sz="2000" dirty="0" err="1" smtClean="0"/>
              <a:t>autodirection</a:t>
            </a:r>
            <a:endParaRPr lang="en-CA" sz="2000" dirty="0" smtClean="0"/>
          </a:p>
          <a:p>
            <a:pPr marL="57150" indent="0">
              <a:buNone/>
            </a:pPr>
            <a:r>
              <a:rPr lang="en-CA" sz="2000" b="1" dirty="0" smtClean="0">
                <a:solidFill>
                  <a:schemeClr val="bg1"/>
                </a:solidFill>
              </a:rPr>
              <a:t>Service to rural and remote learners</a:t>
            </a:r>
          </a:p>
          <a:p>
            <a:pPr marL="57150" indent="0">
              <a:buNone/>
            </a:pPr>
            <a:r>
              <a:rPr lang="en-CA" sz="2000" dirty="0" smtClean="0"/>
              <a:t>Asynchronous:</a:t>
            </a:r>
          </a:p>
          <a:p>
            <a:pPr marL="457200" lvl="1" indent="0">
              <a:buNone/>
            </a:pPr>
            <a:r>
              <a:rPr lang="en-CA" sz="2000" dirty="0"/>
              <a:t> ACE Distance  </a:t>
            </a:r>
            <a:r>
              <a:rPr lang="en-CA" sz="2000" dirty="0" smtClean="0"/>
              <a:t>		(all courses) Biology, Chemistry                             </a:t>
            </a:r>
          </a:p>
          <a:p>
            <a:pPr marL="0" indent="0">
              <a:buNone/>
            </a:pPr>
            <a:r>
              <a:rPr lang="en-CA" sz="2000" dirty="0" smtClean="0"/>
              <a:t>         The </a:t>
            </a:r>
            <a:r>
              <a:rPr lang="en-CA" sz="2000" dirty="0"/>
              <a:t>Learning Hub	 </a:t>
            </a:r>
            <a:r>
              <a:rPr lang="en-CA" sz="2000" dirty="0" smtClean="0"/>
              <a:t>          	Creative Writing: Telling Your Story</a:t>
            </a:r>
            <a:r>
              <a:rPr lang="en-CA" sz="2000" dirty="0"/>
              <a:t>	 </a:t>
            </a:r>
            <a:r>
              <a:rPr lang="en-CA" sz="2000" dirty="0" smtClean="0"/>
              <a:t>Synchronous</a:t>
            </a:r>
          </a:p>
          <a:p>
            <a:pPr marL="400050" lvl="1" indent="0">
              <a:buNone/>
            </a:pPr>
            <a:r>
              <a:rPr lang="en-CA" sz="2000" dirty="0" smtClean="0"/>
              <a:t>The Learning Hub		How to Write a Cover Letter</a:t>
            </a:r>
            <a:r>
              <a:rPr lang="en-CA" sz="2000" dirty="0"/>
              <a:t>	</a:t>
            </a:r>
            <a:r>
              <a:rPr lang="en-CA" sz="2000" dirty="0" smtClean="0"/>
              <a:t>                                                             Good Learning Anywhere 	Money Management	</a:t>
            </a:r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2"/>
                </a:solidFill>
                <a:latin typeface="+mn-lt"/>
              </a:rPr>
              <a:t>More Specifics…</a:t>
            </a:r>
            <a:endParaRPr lang="en-CA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2400" b="1" dirty="0" smtClean="0">
                <a:solidFill>
                  <a:schemeClr val="bg1"/>
                </a:solidFill>
              </a:rPr>
              <a:t>Service to Shift Workers and Casually/Seasonally employed</a:t>
            </a:r>
          </a:p>
          <a:p>
            <a:pPr marL="57150" indent="0">
              <a:buNone/>
            </a:pPr>
            <a:r>
              <a:rPr lang="en-CA" sz="2000" b="1" dirty="0"/>
              <a:t>Asynchronous</a:t>
            </a:r>
          </a:p>
          <a:p>
            <a:pPr marL="457200" lvl="1" indent="0">
              <a:buNone/>
            </a:pPr>
            <a:r>
              <a:rPr lang="en-CA" sz="2000" b="1" dirty="0" smtClean="0"/>
              <a:t>ACE Distance			Computer Fundamentals</a:t>
            </a:r>
          </a:p>
          <a:p>
            <a:pPr marL="457200" lvl="1" indent="0">
              <a:buNone/>
            </a:pPr>
            <a:r>
              <a:rPr lang="en-CA" sz="2000" b="1" dirty="0" smtClean="0"/>
              <a:t>Good Learning Anywhere	Ready for Work</a:t>
            </a:r>
          </a:p>
          <a:p>
            <a:pPr marL="457200" lvl="1" indent="0">
              <a:buNone/>
            </a:pPr>
            <a:r>
              <a:rPr lang="en-CA" sz="2000" b="1" dirty="0" smtClean="0"/>
              <a:t>The Learning Hub		GED Prep-Math</a:t>
            </a:r>
          </a:p>
          <a:p>
            <a:pPr marL="57150" indent="0">
              <a:buNone/>
            </a:pPr>
            <a:r>
              <a:rPr lang="en-CA" sz="2000" b="1" dirty="0" smtClean="0"/>
              <a:t>Synchronous</a:t>
            </a:r>
          </a:p>
          <a:p>
            <a:pPr marL="457200" lvl="1" indent="0">
              <a:buNone/>
            </a:pPr>
            <a:r>
              <a:rPr lang="en-CA" sz="2000" b="1" dirty="0" smtClean="0"/>
              <a:t>Good Learning Anywhere	</a:t>
            </a:r>
            <a:r>
              <a:rPr lang="en-CA" sz="2000" b="1" dirty="0" err="1" smtClean="0"/>
              <a:t>M’Nendamowin</a:t>
            </a:r>
            <a:r>
              <a:rPr lang="en-CA" sz="2000" b="1" dirty="0" smtClean="0"/>
              <a:t>  (A Good Way of 					Thinking): Introduction to Mental Health</a:t>
            </a:r>
          </a:p>
          <a:p>
            <a:pPr marL="457200" lvl="1" indent="0">
              <a:buNone/>
            </a:pPr>
            <a:r>
              <a:rPr lang="en-CA" sz="2000" b="1" dirty="0" smtClean="0"/>
              <a:t>The Learning Hub		Preparing for A Job Interview</a:t>
            </a:r>
          </a:p>
          <a:p>
            <a:pPr marL="457200" lvl="1" indent="0">
              <a:buNone/>
            </a:pPr>
            <a:r>
              <a:rPr lang="en-CA" sz="2000" b="1" dirty="0" smtClean="0"/>
              <a:t>Deaf Learn Now		G-1 Driver’s License Course</a:t>
            </a:r>
          </a:p>
          <a:p>
            <a:pPr marL="457200" lvl="1" indent="0">
              <a:buNone/>
            </a:pPr>
            <a:endParaRPr lang="en-CA" sz="2000" b="1" dirty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6216369"/>
            <a:ext cx="165618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15357</TotalTime>
  <Words>1009</Words>
  <Application>Microsoft Office PowerPoint</Application>
  <PresentationFormat>On-screen Show (4:3)</PresentationFormat>
  <Paragraphs>269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  It’s NOT About Body Snatching</vt:lpstr>
      <vt:lpstr>Blended Learning?  Hybrid Learning?  Shared Learners?  A Rose By Any Other name……</vt:lpstr>
      <vt:lpstr>What’s In This For You (and your students)?</vt:lpstr>
      <vt:lpstr>How does e-Channel fit in to Shared Learning?</vt:lpstr>
      <vt:lpstr>Who IS e-Channel?</vt:lpstr>
      <vt:lpstr>Using e-Channel to serve shared learners</vt:lpstr>
      <vt:lpstr>Let’s Connect the Dots...</vt:lpstr>
      <vt:lpstr>Up Close &amp; Personal…</vt:lpstr>
      <vt:lpstr>More Specifics…</vt:lpstr>
      <vt:lpstr>Specifics…</vt:lpstr>
      <vt:lpstr>How Does the Shared Learner Process Work?</vt:lpstr>
      <vt:lpstr>How to Refer</vt:lpstr>
      <vt:lpstr>If You Want to Know More About e-channel </vt:lpstr>
      <vt:lpstr>Contact Information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 Distance Delivery</dc:title>
  <dc:creator>arlene</dc:creator>
  <cp:lastModifiedBy>Sarah Stocker</cp:lastModifiedBy>
  <cp:revision>135</cp:revision>
  <cp:lastPrinted>2017-05-31T14:20:20Z</cp:lastPrinted>
  <dcterms:created xsi:type="dcterms:W3CDTF">2014-06-13T14:52:48Z</dcterms:created>
  <dcterms:modified xsi:type="dcterms:W3CDTF">2017-10-23T19:17:35Z</dcterms:modified>
</cp:coreProperties>
</file>