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4" r:id="rId1"/>
  </p:sldMasterIdLst>
  <p:notesMasterIdLst>
    <p:notesMasterId r:id="rId33"/>
  </p:notesMasterIdLst>
  <p:handoutMasterIdLst>
    <p:handoutMasterId r:id="rId34"/>
  </p:handoutMasterIdLst>
  <p:sldIdLst>
    <p:sldId id="371" r:id="rId2"/>
    <p:sldId id="472" r:id="rId3"/>
    <p:sldId id="457" r:id="rId4"/>
    <p:sldId id="458" r:id="rId5"/>
    <p:sldId id="473" r:id="rId6"/>
    <p:sldId id="459" r:id="rId7"/>
    <p:sldId id="460" r:id="rId8"/>
    <p:sldId id="461" r:id="rId9"/>
    <p:sldId id="467" r:id="rId10"/>
    <p:sldId id="468" r:id="rId11"/>
    <p:sldId id="469" r:id="rId12"/>
    <p:sldId id="470" r:id="rId13"/>
    <p:sldId id="471" r:id="rId14"/>
    <p:sldId id="476" r:id="rId15"/>
    <p:sldId id="478" r:id="rId16"/>
    <p:sldId id="479" r:id="rId17"/>
    <p:sldId id="475" r:id="rId18"/>
    <p:sldId id="480" r:id="rId19"/>
    <p:sldId id="481" r:id="rId20"/>
    <p:sldId id="482" r:id="rId21"/>
    <p:sldId id="483" r:id="rId22"/>
    <p:sldId id="484" r:id="rId23"/>
    <p:sldId id="438" r:id="rId24"/>
    <p:sldId id="439" r:id="rId25"/>
    <p:sldId id="444" r:id="rId26"/>
    <p:sldId id="485" r:id="rId27"/>
    <p:sldId id="486" r:id="rId28"/>
    <p:sldId id="487" r:id="rId29"/>
    <p:sldId id="488" r:id="rId30"/>
    <p:sldId id="489" r:id="rId31"/>
    <p:sldId id="474" r:id="rId32"/>
  </p:sldIdLst>
  <p:sldSz cx="9144000" cy="6858000" type="screen4x3"/>
  <p:notesSz cx="7053263" cy="9309100"/>
  <p:defaultTextStyle>
    <a:defPPr>
      <a:defRPr lang="en-US"/>
    </a:defPPr>
    <a:lvl1pPr algn="r" rtl="0" eaLnBrk="0" fontAlgn="base" hangingPunct="0">
      <a:spcBef>
        <a:spcPct val="0"/>
      </a:spcBef>
      <a:spcAft>
        <a:spcPct val="0"/>
      </a:spcAft>
      <a:defRPr sz="1400" kern="1200">
        <a:solidFill>
          <a:schemeClr val="bg1"/>
        </a:solidFill>
        <a:latin typeface="Franklin Gothic Book" pitchFamily="34" charset="0"/>
        <a:ea typeface="+mn-ea"/>
        <a:cs typeface="+mn-cs"/>
      </a:defRPr>
    </a:lvl1pPr>
    <a:lvl2pPr marL="457200" algn="r" rtl="0" eaLnBrk="0" fontAlgn="base" hangingPunct="0">
      <a:spcBef>
        <a:spcPct val="0"/>
      </a:spcBef>
      <a:spcAft>
        <a:spcPct val="0"/>
      </a:spcAft>
      <a:defRPr sz="1400" kern="1200">
        <a:solidFill>
          <a:schemeClr val="bg1"/>
        </a:solidFill>
        <a:latin typeface="Franklin Gothic Book" pitchFamily="34" charset="0"/>
        <a:ea typeface="+mn-ea"/>
        <a:cs typeface="+mn-cs"/>
      </a:defRPr>
    </a:lvl2pPr>
    <a:lvl3pPr marL="914400" algn="r" rtl="0" eaLnBrk="0" fontAlgn="base" hangingPunct="0">
      <a:spcBef>
        <a:spcPct val="0"/>
      </a:spcBef>
      <a:spcAft>
        <a:spcPct val="0"/>
      </a:spcAft>
      <a:defRPr sz="1400" kern="1200">
        <a:solidFill>
          <a:schemeClr val="bg1"/>
        </a:solidFill>
        <a:latin typeface="Franklin Gothic Book" pitchFamily="34" charset="0"/>
        <a:ea typeface="+mn-ea"/>
        <a:cs typeface="+mn-cs"/>
      </a:defRPr>
    </a:lvl3pPr>
    <a:lvl4pPr marL="1371600" algn="r" rtl="0" eaLnBrk="0" fontAlgn="base" hangingPunct="0">
      <a:spcBef>
        <a:spcPct val="0"/>
      </a:spcBef>
      <a:spcAft>
        <a:spcPct val="0"/>
      </a:spcAft>
      <a:defRPr sz="1400" kern="1200">
        <a:solidFill>
          <a:schemeClr val="bg1"/>
        </a:solidFill>
        <a:latin typeface="Franklin Gothic Book" pitchFamily="34" charset="0"/>
        <a:ea typeface="+mn-ea"/>
        <a:cs typeface="+mn-cs"/>
      </a:defRPr>
    </a:lvl4pPr>
    <a:lvl5pPr marL="1828800" algn="r" rtl="0" eaLnBrk="0" fontAlgn="base" hangingPunct="0">
      <a:spcBef>
        <a:spcPct val="0"/>
      </a:spcBef>
      <a:spcAft>
        <a:spcPct val="0"/>
      </a:spcAft>
      <a:defRPr sz="1400" kern="1200">
        <a:solidFill>
          <a:schemeClr val="bg1"/>
        </a:solidFill>
        <a:latin typeface="Franklin Gothic Book" pitchFamily="34" charset="0"/>
        <a:ea typeface="+mn-ea"/>
        <a:cs typeface="+mn-cs"/>
      </a:defRPr>
    </a:lvl5pPr>
    <a:lvl6pPr marL="2286000" algn="l" defTabSz="914400" rtl="0" eaLnBrk="1" latinLnBrk="0" hangingPunct="1">
      <a:defRPr sz="1400" kern="1200">
        <a:solidFill>
          <a:schemeClr val="bg1"/>
        </a:solidFill>
        <a:latin typeface="Franklin Gothic Book" pitchFamily="34" charset="0"/>
        <a:ea typeface="+mn-ea"/>
        <a:cs typeface="+mn-cs"/>
      </a:defRPr>
    </a:lvl6pPr>
    <a:lvl7pPr marL="2743200" algn="l" defTabSz="914400" rtl="0" eaLnBrk="1" latinLnBrk="0" hangingPunct="1">
      <a:defRPr sz="1400" kern="1200">
        <a:solidFill>
          <a:schemeClr val="bg1"/>
        </a:solidFill>
        <a:latin typeface="Franklin Gothic Book" pitchFamily="34" charset="0"/>
        <a:ea typeface="+mn-ea"/>
        <a:cs typeface="+mn-cs"/>
      </a:defRPr>
    </a:lvl7pPr>
    <a:lvl8pPr marL="3200400" algn="l" defTabSz="914400" rtl="0" eaLnBrk="1" latinLnBrk="0" hangingPunct="1">
      <a:defRPr sz="1400" kern="1200">
        <a:solidFill>
          <a:schemeClr val="bg1"/>
        </a:solidFill>
        <a:latin typeface="Franklin Gothic Book" pitchFamily="34" charset="0"/>
        <a:ea typeface="+mn-ea"/>
        <a:cs typeface="+mn-cs"/>
      </a:defRPr>
    </a:lvl8pPr>
    <a:lvl9pPr marL="3657600" algn="l" defTabSz="914400" rtl="0" eaLnBrk="1" latinLnBrk="0" hangingPunct="1">
      <a:defRPr sz="1400" kern="1200">
        <a:solidFill>
          <a:schemeClr val="bg1"/>
        </a:solidFill>
        <a:latin typeface="Franklin Gothic Book"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umber College" initials="HC"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02A6E"/>
    <a:srgbClr val="002D76"/>
    <a:srgbClr val="CCCCFF"/>
    <a:srgbClr val="032258"/>
    <a:srgbClr val="002258"/>
    <a:srgbClr val="002563"/>
    <a:srgbClr val="002562"/>
    <a:srgbClr val="BFA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88455" autoAdjust="0"/>
  </p:normalViewPr>
  <p:slideViewPr>
    <p:cSldViewPr snapToGrid="0">
      <p:cViewPr varScale="1">
        <p:scale>
          <a:sx n="69" d="100"/>
          <a:sy n="69" d="100"/>
        </p:scale>
        <p:origin x="150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2" d="100"/>
          <a:sy n="82" d="100"/>
        </p:scale>
        <p:origin x="-3090" y="-78"/>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56308" cy="465138"/>
          </a:xfrm>
          <a:prstGeom prst="rect">
            <a:avLst/>
          </a:prstGeom>
          <a:noFill/>
          <a:ln w="9525">
            <a:noFill/>
            <a:miter lim="800000"/>
            <a:headEnd/>
            <a:tailEnd/>
          </a:ln>
          <a:effectLst/>
        </p:spPr>
        <p:txBody>
          <a:bodyPr vert="horz" wrap="square" lIns="93466" tIns="46734" rIns="93466" bIns="46734" numCol="1" anchor="t" anchorCtr="0" compatLnSpc="1">
            <a:prstTxWarp prst="textNoShape">
              <a:avLst/>
            </a:prstTxWarp>
          </a:bodyPr>
          <a:lstStyle>
            <a:lvl1pPr algn="l" defTabSz="934739" eaLnBrk="1" hangingPunct="1">
              <a:defRPr sz="1200">
                <a:solidFill>
                  <a:schemeClr val="tx1"/>
                </a:solidFill>
                <a:latin typeface="Times New Roman" pitchFamily="18" charset="0"/>
              </a:defRPr>
            </a:lvl1pPr>
          </a:lstStyle>
          <a:p>
            <a:pPr>
              <a:defRPr/>
            </a:pPr>
            <a:endParaRPr lang="en-US" dirty="0"/>
          </a:p>
        </p:txBody>
      </p:sp>
      <p:sp>
        <p:nvSpPr>
          <p:cNvPr id="48131" name="Rectangle 3"/>
          <p:cNvSpPr>
            <a:spLocks noGrp="1" noChangeArrowheads="1"/>
          </p:cNvSpPr>
          <p:nvPr>
            <p:ph type="dt" sz="quarter" idx="1"/>
          </p:nvPr>
        </p:nvSpPr>
        <p:spPr bwMode="auto">
          <a:xfrm>
            <a:off x="3995361" y="0"/>
            <a:ext cx="3056308" cy="465138"/>
          </a:xfrm>
          <a:prstGeom prst="rect">
            <a:avLst/>
          </a:prstGeom>
          <a:noFill/>
          <a:ln w="9525">
            <a:noFill/>
            <a:miter lim="800000"/>
            <a:headEnd/>
            <a:tailEnd/>
          </a:ln>
          <a:effectLst/>
        </p:spPr>
        <p:txBody>
          <a:bodyPr vert="horz" wrap="square" lIns="93466" tIns="46734" rIns="93466" bIns="46734" numCol="1" anchor="t" anchorCtr="0" compatLnSpc="1">
            <a:prstTxWarp prst="textNoShape">
              <a:avLst/>
            </a:prstTxWarp>
          </a:bodyPr>
          <a:lstStyle>
            <a:lvl1pPr defTabSz="934739" eaLnBrk="1" hangingPunct="1">
              <a:defRPr sz="1200">
                <a:solidFill>
                  <a:schemeClr val="tx1"/>
                </a:solidFill>
                <a:latin typeface="Times New Roman" pitchFamily="18" charset="0"/>
              </a:defRPr>
            </a:lvl1pPr>
          </a:lstStyle>
          <a:p>
            <a:pPr>
              <a:defRPr/>
            </a:pPr>
            <a:endParaRPr lang="en-US" dirty="0"/>
          </a:p>
        </p:txBody>
      </p:sp>
      <p:sp>
        <p:nvSpPr>
          <p:cNvPr id="48132" name="Rectangle 4"/>
          <p:cNvSpPr>
            <a:spLocks noGrp="1" noChangeArrowheads="1"/>
          </p:cNvSpPr>
          <p:nvPr>
            <p:ph type="ftr" sz="quarter" idx="2"/>
          </p:nvPr>
        </p:nvSpPr>
        <p:spPr bwMode="auto">
          <a:xfrm>
            <a:off x="0" y="8842376"/>
            <a:ext cx="3056308" cy="465138"/>
          </a:xfrm>
          <a:prstGeom prst="rect">
            <a:avLst/>
          </a:prstGeom>
          <a:noFill/>
          <a:ln w="9525">
            <a:noFill/>
            <a:miter lim="800000"/>
            <a:headEnd/>
            <a:tailEnd/>
          </a:ln>
          <a:effectLst/>
        </p:spPr>
        <p:txBody>
          <a:bodyPr vert="horz" wrap="square" lIns="93466" tIns="46734" rIns="93466" bIns="46734" numCol="1" anchor="b" anchorCtr="0" compatLnSpc="1">
            <a:prstTxWarp prst="textNoShape">
              <a:avLst/>
            </a:prstTxWarp>
          </a:bodyPr>
          <a:lstStyle>
            <a:lvl1pPr algn="l" defTabSz="934739" eaLnBrk="1" hangingPunct="1">
              <a:defRPr sz="1200">
                <a:solidFill>
                  <a:schemeClr val="tx1"/>
                </a:solidFill>
                <a:latin typeface="Times New Roman" pitchFamily="18" charset="0"/>
              </a:defRPr>
            </a:lvl1pPr>
          </a:lstStyle>
          <a:p>
            <a:pPr>
              <a:defRPr/>
            </a:pPr>
            <a:endParaRPr lang="en-US" dirty="0"/>
          </a:p>
        </p:txBody>
      </p:sp>
      <p:sp>
        <p:nvSpPr>
          <p:cNvPr id="48133" name="Rectangle 5"/>
          <p:cNvSpPr>
            <a:spLocks noGrp="1" noChangeArrowheads="1"/>
          </p:cNvSpPr>
          <p:nvPr>
            <p:ph type="sldNum" sz="quarter" idx="3"/>
          </p:nvPr>
        </p:nvSpPr>
        <p:spPr bwMode="auto">
          <a:xfrm>
            <a:off x="3995361" y="8842376"/>
            <a:ext cx="3056308" cy="465138"/>
          </a:xfrm>
          <a:prstGeom prst="rect">
            <a:avLst/>
          </a:prstGeom>
          <a:noFill/>
          <a:ln w="9525">
            <a:noFill/>
            <a:miter lim="800000"/>
            <a:headEnd/>
            <a:tailEnd/>
          </a:ln>
          <a:effectLst/>
        </p:spPr>
        <p:txBody>
          <a:bodyPr vert="horz" wrap="square" lIns="93466" tIns="46734" rIns="93466" bIns="46734" numCol="1" anchor="b" anchorCtr="0" compatLnSpc="1">
            <a:prstTxWarp prst="textNoShape">
              <a:avLst/>
            </a:prstTxWarp>
          </a:bodyPr>
          <a:lstStyle>
            <a:lvl1pPr defTabSz="934739" eaLnBrk="1" hangingPunct="1">
              <a:defRPr sz="1200">
                <a:solidFill>
                  <a:schemeClr val="tx1"/>
                </a:solidFill>
                <a:latin typeface="Times New Roman" pitchFamily="18" charset="0"/>
              </a:defRPr>
            </a:lvl1pPr>
          </a:lstStyle>
          <a:p>
            <a:pPr>
              <a:defRPr/>
            </a:pPr>
            <a:fld id="{7DB4BB66-937A-434A-B2CC-B3B347880956}" type="slidenum">
              <a:rPr lang="en-US"/>
              <a:pPr>
                <a:defRPr/>
              </a:pPr>
              <a:t>‹#›</a:t>
            </a:fld>
            <a:endParaRPr lang="en-US" dirty="0"/>
          </a:p>
        </p:txBody>
      </p:sp>
    </p:spTree>
    <p:extLst>
      <p:ext uri="{BB962C8B-B14F-4D97-AF65-F5344CB8AC3E}">
        <p14:creationId xmlns:p14="http://schemas.microsoft.com/office/powerpoint/2010/main" val="39409094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56308" cy="465138"/>
          </a:xfrm>
          <a:prstGeom prst="rect">
            <a:avLst/>
          </a:prstGeom>
          <a:noFill/>
          <a:ln w="9525">
            <a:noFill/>
            <a:miter lim="800000"/>
            <a:headEnd/>
            <a:tailEnd/>
          </a:ln>
          <a:effectLst/>
        </p:spPr>
        <p:txBody>
          <a:bodyPr vert="horz" wrap="square" lIns="93466" tIns="46734" rIns="93466" bIns="46734" numCol="1" anchor="t" anchorCtr="0" compatLnSpc="1">
            <a:prstTxWarp prst="textNoShape">
              <a:avLst/>
            </a:prstTxWarp>
          </a:bodyPr>
          <a:lstStyle>
            <a:lvl1pPr algn="l" defTabSz="934739" eaLnBrk="1" hangingPunct="1">
              <a:defRPr sz="1200">
                <a:solidFill>
                  <a:schemeClr val="tx1"/>
                </a:solidFill>
                <a:latin typeface="Times New Roman" pitchFamily="18" charset="0"/>
              </a:defRPr>
            </a:lvl1pPr>
          </a:lstStyle>
          <a:p>
            <a:pPr>
              <a:defRPr/>
            </a:pPr>
            <a:endParaRPr lang="en-US" dirty="0"/>
          </a:p>
        </p:txBody>
      </p:sp>
      <p:sp>
        <p:nvSpPr>
          <p:cNvPr id="47107" name="Rectangle 3"/>
          <p:cNvSpPr>
            <a:spLocks noGrp="1" noChangeArrowheads="1"/>
          </p:cNvSpPr>
          <p:nvPr>
            <p:ph type="dt" idx="1"/>
          </p:nvPr>
        </p:nvSpPr>
        <p:spPr bwMode="auto">
          <a:xfrm>
            <a:off x="3995361" y="0"/>
            <a:ext cx="3056308" cy="465138"/>
          </a:xfrm>
          <a:prstGeom prst="rect">
            <a:avLst/>
          </a:prstGeom>
          <a:noFill/>
          <a:ln w="9525">
            <a:noFill/>
            <a:miter lim="800000"/>
            <a:headEnd/>
            <a:tailEnd/>
          </a:ln>
          <a:effectLst/>
        </p:spPr>
        <p:txBody>
          <a:bodyPr vert="horz" wrap="square" lIns="93466" tIns="46734" rIns="93466" bIns="46734" numCol="1" anchor="t" anchorCtr="0" compatLnSpc="1">
            <a:prstTxWarp prst="textNoShape">
              <a:avLst/>
            </a:prstTxWarp>
          </a:bodyPr>
          <a:lstStyle>
            <a:lvl1pPr defTabSz="934739" eaLnBrk="1" hangingPunct="1">
              <a:defRPr sz="1200">
                <a:solidFill>
                  <a:schemeClr val="tx1"/>
                </a:solidFill>
                <a:latin typeface="Times New Roman" pitchFamily="18" charset="0"/>
              </a:defRPr>
            </a:lvl1pPr>
          </a:lstStyle>
          <a:p>
            <a:pPr>
              <a:defRPr/>
            </a:pPr>
            <a:endParaRPr lang="en-US" dirty="0"/>
          </a:p>
        </p:txBody>
      </p:sp>
      <p:sp>
        <p:nvSpPr>
          <p:cNvPr id="46084" name="Rectangle 4"/>
          <p:cNvSpPr>
            <a:spLocks noGrp="1" noRot="1" noChangeAspect="1" noChangeArrowheads="1" noTextEdit="1"/>
          </p:cNvSpPr>
          <p:nvPr>
            <p:ph type="sldImg" idx="2"/>
          </p:nvPr>
        </p:nvSpPr>
        <p:spPr bwMode="auto">
          <a:xfrm>
            <a:off x="1198563" y="698500"/>
            <a:ext cx="4656137" cy="3490913"/>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706283" y="4422782"/>
            <a:ext cx="5640698" cy="4187825"/>
          </a:xfrm>
          <a:prstGeom prst="rect">
            <a:avLst/>
          </a:prstGeom>
          <a:noFill/>
          <a:ln w="9525">
            <a:noFill/>
            <a:miter lim="800000"/>
            <a:headEnd/>
            <a:tailEnd/>
          </a:ln>
          <a:effectLst/>
        </p:spPr>
        <p:txBody>
          <a:bodyPr vert="horz" wrap="square" lIns="93466" tIns="46734" rIns="93466" bIns="4673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7110" name="Rectangle 6"/>
          <p:cNvSpPr>
            <a:spLocks noGrp="1" noChangeArrowheads="1"/>
          </p:cNvSpPr>
          <p:nvPr>
            <p:ph type="ftr" sz="quarter" idx="4"/>
          </p:nvPr>
        </p:nvSpPr>
        <p:spPr bwMode="auto">
          <a:xfrm>
            <a:off x="0" y="8842376"/>
            <a:ext cx="3056308" cy="465138"/>
          </a:xfrm>
          <a:prstGeom prst="rect">
            <a:avLst/>
          </a:prstGeom>
          <a:noFill/>
          <a:ln w="9525">
            <a:noFill/>
            <a:miter lim="800000"/>
            <a:headEnd/>
            <a:tailEnd/>
          </a:ln>
          <a:effectLst/>
        </p:spPr>
        <p:txBody>
          <a:bodyPr vert="horz" wrap="square" lIns="93466" tIns="46734" rIns="93466" bIns="46734" numCol="1" anchor="b" anchorCtr="0" compatLnSpc="1">
            <a:prstTxWarp prst="textNoShape">
              <a:avLst/>
            </a:prstTxWarp>
          </a:bodyPr>
          <a:lstStyle>
            <a:lvl1pPr algn="l" defTabSz="934739" eaLnBrk="1" hangingPunct="1">
              <a:defRPr sz="1200">
                <a:solidFill>
                  <a:schemeClr val="tx1"/>
                </a:solidFill>
                <a:latin typeface="Times New Roman" pitchFamily="18" charset="0"/>
              </a:defRPr>
            </a:lvl1pPr>
          </a:lstStyle>
          <a:p>
            <a:pPr>
              <a:defRPr/>
            </a:pPr>
            <a:endParaRPr lang="en-US" dirty="0"/>
          </a:p>
        </p:txBody>
      </p:sp>
      <p:sp>
        <p:nvSpPr>
          <p:cNvPr id="47111" name="Rectangle 7"/>
          <p:cNvSpPr>
            <a:spLocks noGrp="1" noChangeArrowheads="1"/>
          </p:cNvSpPr>
          <p:nvPr>
            <p:ph type="sldNum" sz="quarter" idx="5"/>
          </p:nvPr>
        </p:nvSpPr>
        <p:spPr bwMode="auto">
          <a:xfrm>
            <a:off x="3995361" y="8842376"/>
            <a:ext cx="3056308" cy="465138"/>
          </a:xfrm>
          <a:prstGeom prst="rect">
            <a:avLst/>
          </a:prstGeom>
          <a:noFill/>
          <a:ln w="9525">
            <a:noFill/>
            <a:miter lim="800000"/>
            <a:headEnd/>
            <a:tailEnd/>
          </a:ln>
          <a:effectLst/>
        </p:spPr>
        <p:txBody>
          <a:bodyPr vert="horz" wrap="square" lIns="93466" tIns="46734" rIns="93466" bIns="46734" numCol="1" anchor="b" anchorCtr="0" compatLnSpc="1">
            <a:prstTxWarp prst="textNoShape">
              <a:avLst/>
            </a:prstTxWarp>
          </a:bodyPr>
          <a:lstStyle>
            <a:lvl1pPr defTabSz="934739" eaLnBrk="1" hangingPunct="1">
              <a:defRPr sz="1200">
                <a:solidFill>
                  <a:schemeClr val="tx1"/>
                </a:solidFill>
                <a:latin typeface="Times New Roman" pitchFamily="18" charset="0"/>
              </a:defRPr>
            </a:lvl1pPr>
          </a:lstStyle>
          <a:p>
            <a:pPr>
              <a:defRPr/>
            </a:pPr>
            <a:fld id="{DE813EF0-BE7E-4D20-9B3E-2E0DC05635D4}" type="slidenum">
              <a:rPr lang="en-US"/>
              <a:pPr>
                <a:defRPr/>
              </a:pPr>
              <a:t>‹#›</a:t>
            </a:fld>
            <a:endParaRPr lang="en-US" dirty="0"/>
          </a:p>
        </p:txBody>
      </p:sp>
    </p:spTree>
    <p:extLst>
      <p:ext uri="{BB962C8B-B14F-4D97-AF65-F5344CB8AC3E}">
        <p14:creationId xmlns:p14="http://schemas.microsoft.com/office/powerpoint/2010/main" val="17572740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E813EF0-BE7E-4D20-9B3E-2E0DC05635D4}" type="slidenum">
              <a:rPr lang="en-US" smtClean="0"/>
              <a:pPr>
                <a:defRPr/>
              </a:pPr>
              <a:t>1</a:t>
            </a:fld>
            <a:endParaRPr lang="en-US" dirty="0"/>
          </a:p>
        </p:txBody>
      </p:sp>
    </p:spTree>
    <p:extLst>
      <p:ext uri="{BB962C8B-B14F-4D97-AF65-F5344CB8AC3E}">
        <p14:creationId xmlns:p14="http://schemas.microsoft.com/office/powerpoint/2010/main" val="82792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E813EF0-BE7E-4D20-9B3E-2E0DC05635D4}" type="slidenum">
              <a:rPr lang="en-US" smtClean="0"/>
              <a:pPr>
                <a:defRPr/>
              </a:pPr>
              <a:t>9</a:t>
            </a:fld>
            <a:endParaRPr lang="en-US" dirty="0"/>
          </a:p>
        </p:txBody>
      </p:sp>
    </p:spTree>
    <p:extLst>
      <p:ext uri="{BB962C8B-B14F-4D97-AF65-F5344CB8AC3E}">
        <p14:creationId xmlns:p14="http://schemas.microsoft.com/office/powerpoint/2010/main" val="931046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DDC412-7241-684C-9305-2B57E86C4997}" type="slidenum">
              <a:rPr lang="en-US" smtClean="0"/>
              <a:pPr/>
              <a:t>15</a:t>
            </a:fld>
            <a:endParaRPr lang="en-US"/>
          </a:p>
        </p:txBody>
      </p:sp>
    </p:spTree>
    <p:extLst>
      <p:ext uri="{BB962C8B-B14F-4D97-AF65-F5344CB8AC3E}">
        <p14:creationId xmlns:p14="http://schemas.microsoft.com/office/powerpoint/2010/main" val="428383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E813EF0-BE7E-4D20-9B3E-2E0DC05635D4}" type="slidenum">
              <a:rPr lang="en-US" smtClean="0"/>
              <a:pPr>
                <a:defRPr/>
              </a:pPr>
              <a:t>31</a:t>
            </a:fld>
            <a:endParaRPr lang="en-US" dirty="0"/>
          </a:p>
        </p:txBody>
      </p:sp>
    </p:spTree>
    <p:extLst>
      <p:ext uri="{BB962C8B-B14F-4D97-AF65-F5344CB8AC3E}">
        <p14:creationId xmlns:p14="http://schemas.microsoft.com/office/powerpoint/2010/main" val="2992984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CA"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pPr>
              <a:defRPr/>
            </a:pPr>
            <a:fld id="{7DF351E2-8C54-4F3E-8437-7A2CCE946CA7}" type="datetimeFigureOut">
              <a:rPr lang="en-US" smtClean="0"/>
              <a:pPr>
                <a:defRPr/>
              </a:pPr>
              <a:t>3/7/2017</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C8B9027-362D-4552-9ADA-DBF9222E216B}"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CA" smtClean="0"/>
              <a:t>Click to edit Master text styles</a:t>
            </a:r>
          </a:p>
        </p:txBody>
      </p:sp>
      <p:sp>
        <p:nvSpPr>
          <p:cNvPr id="5" name="Date Placeholder 4"/>
          <p:cNvSpPr>
            <a:spLocks noGrp="1"/>
          </p:cNvSpPr>
          <p:nvPr>
            <p:ph type="dt" sz="half" idx="10"/>
          </p:nvPr>
        </p:nvSpPr>
        <p:spPr/>
        <p:txBody>
          <a:bodyPr/>
          <a:lstStyle/>
          <a:p>
            <a:pPr>
              <a:defRPr/>
            </a:pPr>
            <a:fld id="{44374673-DF60-4882-AB28-8E6E41C15681}" type="datetimeFigureOut">
              <a:rPr lang="en-US" smtClean="0"/>
              <a:pPr>
                <a:defRPr/>
              </a:pPr>
              <a:t>3/7/2017</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A07192CC-C49C-4F0C-811F-F666E155483C}"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CA" smtClean="0"/>
              <a:t>Click to edit Master text styles</a:t>
            </a:r>
          </a:p>
        </p:txBody>
      </p:sp>
      <p:sp>
        <p:nvSpPr>
          <p:cNvPr id="5" name="Date Placeholder 4"/>
          <p:cNvSpPr>
            <a:spLocks noGrp="1"/>
          </p:cNvSpPr>
          <p:nvPr>
            <p:ph type="dt" sz="half" idx="10"/>
          </p:nvPr>
        </p:nvSpPr>
        <p:spPr/>
        <p:txBody>
          <a:bodyPr/>
          <a:lstStyle/>
          <a:p>
            <a:pPr>
              <a:defRPr/>
            </a:pPr>
            <a:fld id="{B4131D8D-397C-40D3-A164-F6E9EB314FAB}" type="datetimeFigureOut">
              <a:rPr lang="en-US" smtClean="0"/>
              <a:pPr>
                <a:defRPr/>
              </a:pPr>
              <a:t>3/7/2017</a:t>
            </a:fld>
            <a:endParaRPr lang="en-US" dirty="0">
              <a:solidFill>
                <a:schemeClr val="tx2">
                  <a:shade val="90000"/>
                </a:schemeClr>
              </a:solidFill>
            </a:endParaRPr>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15FBBB0-883B-429D-A829-3448EE14E329}" type="slidenum">
              <a:rPr lang="en-US" smtClean="0"/>
              <a:pPr>
                <a:defRPr/>
              </a:pPr>
              <a:t>‹#›</a:t>
            </a:fld>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CA" smtClean="0"/>
              <a:t>Click to edit Master text styles</a:t>
            </a:r>
          </a:p>
        </p:txBody>
      </p:sp>
      <p:sp>
        <p:nvSpPr>
          <p:cNvPr id="5" name="Date Placeholder 4"/>
          <p:cNvSpPr>
            <a:spLocks noGrp="1"/>
          </p:cNvSpPr>
          <p:nvPr>
            <p:ph type="dt" sz="half" idx="10"/>
          </p:nvPr>
        </p:nvSpPr>
        <p:spPr/>
        <p:txBody>
          <a:bodyPr/>
          <a:lstStyle/>
          <a:p>
            <a:pPr>
              <a:defRPr/>
            </a:pPr>
            <a:fld id="{B4131D8D-397C-40D3-A164-F6E9EB314FAB}" type="datetimeFigureOut">
              <a:rPr lang="en-US" smtClean="0"/>
              <a:pPr>
                <a:defRPr/>
              </a:pPr>
              <a:t>3/7/2017</a:t>
            </a:fld>
            <a:endParaRPr lang="en-US" dirty="0">
              <a:solidFill>
                <a:schemeClr val="tx2">
                  <a:shade val="90000"/>
                </a:schemeClr>
              </a:solidFill>
            </a:endParaRPr>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15FBBB0-883B-429D-A829-3448EE14E329}" type="slidenum">
              <a:rPr lang="en-US" smtClean="0"/>
              <a:pPr>
                <a:defRPr/>
              </a:pPr>
              <a:t>‹#›</a:t>
            </a:fld>
            <a:endParaRPr lang="en-US" dirty="0"/>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pPr>
              <a:defRPr/>
            </a:pPr>
            <a:fld id="{F3202CC5-DF58-4625-93AB-589E5A3227D1}" type="datetimeFigureOut">
              <a:rPr lang="en-US" smtClean="0"/>
              <a:pPr>
                <a:defRPr/>
              </a:pPr>
              <a:t>3/7/2017</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3FA8FDA-4B32-4422-BDFB-DA849AA2E61F}"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pPr>
              <a:defRPr/>
            </a:pPr>
            <a:fld id="{F6E02C62-0070-422A-8E39-9546F4F99BE3}" type="datetimeFigureOut">
              <a:rPr lang="en-US" smtClean="0"/>
              <a:pPr>
                <a:defRPr/>
              </a:pPr>
              <a:t>3/7/2017</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CCD7726-638E-4A76-89CF-F7542AF5C946}"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pPr>
              <a:defRPr/>
            </a:pPr>
            <a:fld id="{3A4A7DB5-BA7D-4160-B8E0-D8F2C4AE9E5D}" type="datetimeFigureOut">
              <a:rPr lang="en-US" smtClean="0"/>
              <a:pPr>
                <a:defRPr/>
              </a:pPr>
              <a:t>3/7/2017</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1E5884F-AED5-4FC3-A1E4-8BD49CE925C9}"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CA"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pPr>
              <a:defRPr/>
            </a:pPr>
            <a:fld id="{B4131D8D-397C-40D3-A164-F6E9EB314FAB}" type="datetimeFigureOut">
              <a:rPr lang="en-US" smtClean="0"/>
              <a:pPr>
                <a:defRPr/>
              </a:pPr>
              <a:t>3/7/2017</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15FBBB0-883B-429D-A829-3448EE14E329}" type="slidenum">
              <a:rPr lang="en-US" smtClean="0"/>
              <a:pPr>
                <a:defRPr/>
              </a:pPr>
              <a:t>‹#›</a:t>
            </a:fld>
            <a:endParaRPr lang="en-US" dirty="0"/>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CA" smtClean="0"/>
              <a:t>Drag picture to placeholder or click icon to add</a:t>
            </a:r>
            <a:endParaRP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pPr>
              <a:defRPr/>
            </a:pPr>
            <a:fld id="{3F306B2E-7EDF-4E56-8424-966979DD9EA6}" type="datetimeFigureOut">
              <a:rPr lang="en-US" smtClean="0"/>
              <a:pPr>
                <a:defRPr/>
              </a:pPr>
              <a:t>3/7/2017</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21E1B64-C66D-402D-9E8D-472B4C1CBD9D}"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CA"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pPr>
              <a:defRPr/>
            </a:pPr>
            <a:fld id="{BC6A2BC4-1F0C-46E6-B67C-DA7E8CEBA377}" type="datetimeFigureOut">
              <a:rPr lang="en-US" smtClean="0"/>
              <a:pPr>
                <a:defRPr/>
              </a:pPr>
              <a:t>3/7/2017</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667DD56-2C14-4227-A71F-D94300AD97A6}"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pPr>
              <a:defRPr/>
            </a:pPr>
            <a:fld id="{EA8658E9-7848-47AF-83F1-40184BFE5231}" type="datetimeFigureOut">
              <a:rPr lang="en-US" smtClean="0"/>
              <a:pPr>
                <a:defRPr/>
              </a:pPr>
              <a:t>3/7/2017</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CA58A09C-C594-42D2-9872-85FA76499006}" type="slidenum">
              <a:rPr lang="en-US" smtClean="0"/>
              <a:pPr>
                <a:defRPr/>
              </a:pPr>
              <a:t>‹#›</a:t>
            </a:fld>
            <a:endParaRPr lang="en-US" dirty="0"/>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pPr>
              <a:defRPr/>
            </a:pPr>
            <a:fld id="{1A627388-B27E-4B6D-AD11-7FAD2C42B6B6}" type="datetimeFigureOut">
              <a:rPr lang="en-US" smtClean="0"/>
              <a:pPr>
                <a:defRPr/>
              </a:pPr>
              <a:t>3/7/2017</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B21AB382-484B-4158-80EE-C05024B8842F}"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514D77F-45B9-4508-8660-056C8AFB9E93}" type="datetimeFigureOut">
              <a:rPr lang="en-US" smtClean="0"/>
              <a:pPr>
                <a:defRPr/>
              </a:pPr>
              <a:t>3/7/2017</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171109C1-861C-4E00-9B3F-D73A65419B6D}"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CA"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pPr>
              <a:defRPr/>
            </a:pPr>
            <a:fld id="{82DC5608-5E36-448F-A309-A700DFAC25DE}" type="datetimeFigureOut">
              <a:rPr lang="en-US" smtClean="0"/>
              <a:pPr>
                <a:defRPr/>
              </a:pPr>
              <a:t>3/7/2017</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603C3152-EF26-47CF-AF29-647FD585EC7D}"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CA"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pPr>
              <a:defRPr/>
            </a:pPr>
            <a:fld id="{B4131D8D-397C-40D3-A164-F6E9EB314FAB}" type="datetimeFigureOut">
              <a:rPr lang="en-US" smtClean="0"/>
              <a:pPr>
                <a:defRPr/>
              </a:pPr>
              <a:t>3/7/2017</a:t>
            </a:fld>
            <a:endParaRPr lang="en-US" dirty="0">
              <a:solidFill>
                <a:schemeClr val="tx2">
                  <a:shade val="90000"/>
                </a:schemeClr>
              </a:solidFill>
            </a:endParaRPr>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pPr>
              <a:defRPr/>
            </a:pPr>
            <a:endParaRPr lang="en-US" dirty="0"/>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pPr>
              <a:defRPr/>
            </a:pPr>
            <a:fld id="{F15FBBB0-883B-429D-A829-3448EE14E329}" type="slidenum">
              <a:rPr lang="en-US" smtClean="0"/>
              <a:pPr>
                <a:defRPr/>
              </a:pPr>
              <a:t>‹#›</a:t>
            </a:fld>
            <a:endParaRPr lang="en-US" dirty="0"/>
          </a:p>
        </p:txBody>
      </p:sp>
    </p:spTree>
  </p:cSld>
  <p:clrMap bg1="dk1" tx1="lt1" bg2="dk2" tx2="lt2" accent1="accent1" accent2="accent2" accent3="accent3" accent4="accent4" accent5="accent5" accent6="accent6" hlink="hlink" folHlink="folHlink"/>
  <p:sldLayoutIdLst>
    <p:sldLayoutId id="2147484175" r:id="rId1"/>
    <p:sldLayoutId id="2147484176" r:id="rId2"/>
    <p:sldLayoutId id="2147484177" r:id="rId3"/>
    <p:sldLayoutId id="2147484178" r:id="rId4"/>
    <p:sldLayoutId id="2147484179" r:id="rId5"/>
    <p:sldLayoutId id="2147484180" r:id="rId6"/>
    <p:sldLayoutId id="2147484181" r:id="rId7"/>
    <p:sldLayoutId id="2147484182" r:id="rId8"/>
    <p:sldLayoutId id="2147484183" r:id="rId9"/>
    <p:sldLayoutId id="2147484184" r:id="rId10"/>
    <p:sldLayoutId id="2147484185" r:id="rId11"/>
    <p:sldLayoutId id="2147484186" r:id="rId12"/>
    <p:sldLayoutId id="2147484187" r:id="rId13"/>
    <p:sldLayoutId id="2147484188" r:id="rId14"/>
  </p:sldLayoutIdLst>
  <p:hf hdr="0" ftr="0" dt="0"/>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hyperlink" Target="https://en.wikipedia.org/wiki/Moonlight_(2016_fil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kentmonkman.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thefader.com/2016/10/20/moonlight-barry-jenkins-film-roundtabl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402" y="923747"/>
            <a:ext cx="8692470" cy="5202416"/>
          </a:xfrm>
        </p:spPr>
        <p:txBody>
          <a:bodyPr>
            <a:normAutofit lnSpcReduction="10000"/>
          </a:bodyPr>
          <a:lstStyle/>
          <a:p>
            <a:pPr marL="0" indent="0" algn="ctr">
              <a:buNone/>
            </a:pPr>
            <a:r>
              <a:rPr lang="en-US" sz="4000" b="1" dirty="0" smtClean="0">
                <a:solidFill>
                  <a:schemeClr val="accent3">
                    <a:lumMod val="75000"/>
                  </a:schemeClr>
                </a:solidFill>
                <a:latin typeface="Franklin Gothic Book"/>
                <a:cs typeface="Franklin Gothic Book"/>
              </a:rPr>
              <a:t>Lesbian</a:t>
            </a:r>
            <a:r>
              <a:rPr lang="en-US" sz="4000" b="1" dirty="0">
                <a:latin typeface="Franklin Gothic Book"/>
                <a:cs typeface="Franklin Gothic Book"/>
              </a:rPr>
              <a:t> </a:t>
            </a:r>
            <a:r>
              <a:rPr lang="en-US" sz="4000" b="1" dirty="0" smtClean="0">
                <a:solidFill>
                  <a:schemeClr val="accent4"/>
                </a:solidFill>
                <a:latin typeface="Franklin Gothic Book"/>
                <a:cs typeface="Franklin Gothic Book"/>
              </a:rPr>
              <a:t>Gay</a:t>
            </a:r>
            <a:r>
              <a:rPr lang="en-US" sz="4000" b="1" dirty="0">
                <a:latin typeface="Franklin Gothic Book"/>
                <a:cs typeface="Franklin Gothic Book"/>
              </a:rPr>
              <a:t> </a:t>
            </a:r>
            <a:r>
              <a:rPr lang="en-US" sz="4000" b="1" dirty="0" smtClean="0">
                <a:solidFill>
                  <a:srgbClr val="FFFF00"/>
                </a:solidFill>
                <a:latin typeface="Franklin Gothic Book"/>
                <a:cs typeface="Franklin Gothic Book"/>
              </a:rPr>
              <a:t>Bi</a:t>
            </a:r>
            <a:r>
              <a:rPr lang="en-US" sz="4000" b="1" dirty="0">
                <a:latin typeface="Franklin Gothic Book"/>
                <a:cs typeface="Franklin Gothic Book"/>
              </a:rPr>
              <a:t> </a:t>
            </a:r>
            <a:r>
              <a:rPr lang="en-US" sz="4000" b="1" dirty="0" smtClean="0">
                <a:solidFill>
                  <a:srgbClr val="008000"/>
                </a:solidFill>
                <a:latin typeface="Franklin Gothic Book"/>
                <a:cs typeface="Franklin Gothic Book"/>
              </a:rPr>
              <a:t>Transgender</a:t>
            </a:r>
            <a:r>
              <a:rPr lang="en-US" sz="4000" b="1" dirty="0" smtClean="0">
                <a:latin typeface="Franklin Gothic Book"/>
                <a:cs typeface="Franklin Gothic Book"/>
              </a:rPr>
              <a:t> </a:t>
            </a:r>
            <a:r>
              <a:rPr lang="en-US" sz="4000" b="1" dirty="0" smtClean="0">
                <a:solidFill>
                  <a:srgbClr val="3366FF"/>
                </a:solidFill>
                <a:latin typeface="Franklin Gothic Book"/>
                <a:cs typeface="Franklin Gothic Book"/>
              </a:rPr>
              <a:t>Queer</a:t>
            </a:r>
            <a:r>
              <a:rPr lang="en-US" sz="4000" b="1" dirty="0" smtClean="0">
                <a:latin typeface="Franklin Gothic Book"/>
                <a:cs typeface="Franklin Gothic Book"/>
              </a:rPr>
              <a:t> </a:t>
            </a:r>
          </a:p>
          <a:p>
            <a:pPr marL="0" indent="0" algn="ctr">
              <a:buNone/>
            </a:pPr>
            <a:r>
              <a:rPr lang="en-US" sz="4000" b="1" dirty="0" smtClean="0">
                <a:solidFill>
                  <a:srgbClr val="000090"/>
                </a:solidFill>
                <a:latin typeface="Franklin Gothic Book"/>
                <a:cs typeface="Franklin Gothic Book"/>
              </a:rPr>
              <a:t>Awareness</a:t>
            </a:r>
            <a:r>
              <a:rPr lang="en-US" sz="4000" b="1" dirty="0" smtClean="0">
                <a:latin typeface="Franklin Gothic Book"/>
                <a:cs typeface="Franklin Gothic Book"/>
              </a:rPr>
              <a:t> </a:t>
            </a:r>
            <a:r>
              <a:rPr lang="en-US" sz="4000" b="1" dirty="0" smtClean="0">
                <a:solidFill>
                  <a:srgbClr val="660066"/>
                </a:solidFill>
                <a:latin typeface="Franklin Gothic Book"/>
                <a:cs typeface="Franklin Gothic Book"/>
              </a:rPr>
              <a:t>for</a:t>
            </a:r>
            <a:r>
              <a:rPr lang="en-US" sz="4000" b="1" dirty="0" smtClean="0">
                <a:latin typeface="Franklin Gothic Book"/>
                <a:cs typeface="Franklin Gothic Book"/>
              </a:rPr>
              <a:t> </a:t>
            </a:r>
            <a:r>
              <a:rPr lang="en-US" sz="4000" b="1" dirty="0" smtClean="0">
                <a:solidFill>
                  <a:srgbClr val="660066"/>
                </a:solidFill>
                <a:latin typeface="Franklin Gothic Book"/>
                <a:cs typeface="Franklin Gothic Book"/>
              </a:rPr>
              <a:t>LBS</a:t>
            </a:r>
          </a:p>
          <a:p>
            <a:pPr marL="0" indent="0" algn="ctr">
              <a:buNone/>
            </a:pPr>
            <a:endParaRPr lang="en-US" sz="4000" b="1" dirty="0" smtClean="0">
              <a:latin typeface="Franklin Gothic Book"/>
              <a:cs typeface="Franklin Gothic Book"/>
            </a:endParaRPr>
          </a:p>
          <a:p>
            <a:pPr marL="0" indent="0" algn="ctr">
              <a:buNone/>
            </a:pPr>
            <a:r>
              <a:rPr lang="en-US" sz="3200" b="1" dirty="0" smtClean="0">
                <a:solidFill>
                  <a:srgbClr val="3366FF"/>
                </a:solidFill>
                <a:latin typeface="Franklin Gothic Book"/>
                <a:cs typeface="Franklin Gothic Book"/>
              </a:rPr>
              <a:t>Karleen Pendleton Jiménez</a:t>
            </a:r>
          </a:p>
          <a:p>
            <a:pPr marL="0" indent="0" algn="ctr">
              <a:lnSpc>
                <a:spcPct val="70000"/>
              </a:lnSpc>
              <a:buNone/>
            </a:pPr>
            <a:r>
              <a:rPr lang="en-US" sz="2400" b="1" dirty="0" smtClean="0">
                <a:solidFill>
                  <a:srgbClr val="3366FF"/>
                </a:solidFill>
                <a:latin typeface="Franklin Gothic Book"/>
                <a:cs typeface="Franklin Gothic Book"/>
              </a:rPr>
              <a:t>Associate Professor</a:t>
            </a:r>
          </a:p>
          <a:p>
            <a:pPr marL="0" indent="0" algn="ctr">
              <a:lnSpc>
                <a:spcPct val="70000"/>
              </a:lnSpc>
              <a:buNone/>
            </a:pPr>
            <a:r>
              <a:rPr lang="en-US" sz="2400" b="1" dirty="0" smtClean="0">
                <a:solidFill>
                  <a:srgbClr val="3366FF"/>
                </a:solidFill>
                <a:latin typeface="Franklin Gothic Book"/>
                <a:cs typeface="Franklin Gothic Book"/>
              </a:rPr>
              <a:t>School of Education</a:t>
            </a:r>
          </a:p>
          <a:p>
            <a:pPr marL="0" indent="0" algn="ctr">
              <a:lnSpc>
                <a:spcPct val="70000"/>
              </a:lnSpc>
              <a:buNone/>
            </a:pPr>
            <a:r>
              <a:rPr lang="en-US" sz="2400" b="1" dirty="0" smtClean="0">
                <a:solidFill>
                  <a:srgbClr val="3366FF"/>
                </a:solidFill>
                <a:latin typeface="Franklin Gothic Book"/>
                <a:cs typeface="Franklin Gothic Book"/>
              </a:rPr>
              <a:t>Trent University</a:t>
            </a:r>
          </a:p>
          <a:p>
            <a:pPr marL="0" indent="0" algn="ctr">
              <a:lnSpc>
                <a:spcPct val="70000"/>
              </a:lnSpc>
              <a:buNone/>
            </a:pPr>
            <a:r>
              <a:rPr lang="en-US" sz="2400" b="1" dirty="0" smtClean="0">
                <a:solidFill>
                  <a:srgbClr val="3366FF"/>
                </a:solidFill>
                <a:latin typeface="Franklin Gothic Book"/>
                <a:cs typeface="Franklin Gothic Book"/>
              </a:rPr>
              <a:t>March 7</a:t>
            </a:r>
            <a:r>
              <a:rPr lang="en-US" sz="2400" b="1" baseline="30000" dirty="0" smtClean="0">
                <a:solidFill>
                  <a:srgbClr val="3366FF"/>
                </a:solidFill>
                <a:latin typeface="Franklin Gothic Book"/>
                <a:cs typeface="Franklin Gothic Book"/>
              </a:rPr>
              <a:t>th</a:t>
            </a:r>
            <a:r>
              <a:rPr lang="en-US" sz="2400" b="1" dirty="0" smtClean="0">
                <a:solidFill>
                  <a:srgbClr val="3366FF"/>
                </a:solidFill>
                <a:latin typeface="Franklin Gothic Book"/>
                <a:cs typeface="Franklin Gothic Book"/>
              </a:rPr>
              <a:t>, 2017</a:t>
            </a:r>
            <a:endParaRPr lang="en-US" sz="2400" b="1" dirty="0">
              <a:solidFill>
                <a:srgbClr val="3366FF"/>
              </a:solidFill>
              <a:latin typeface="Franklin Gothic Book"/>
              <a:cs typeface="Franklin Gothic Book"/>
            </a:endParaRPr>
          </a:p>
        </p:txBody>
      </p:sp>
      <p:sp>
        <p:nvSpPr>
          <p:cNvPr id="13315" name="Slide Number Placeholder 3"/>
          <p:cNvSpPr>
            <a:spLocks noGrp="1"/>
          </p:cNvSpPr>
          <p:nvPr>
            <p:ph type="sldNum" sz="quarter" idx="12"/>
          </p:nvPr>
        </p:nvSpPr>
        <p:spPr bwMode="auto">
          <a:noFill/>
          <a:ln>
            <a:miter lim="800000"/>
            <a:headEnd/>
            <a:tailEnd/>
          </a:ln>
        </p:spPr>
        <p:txBody>
          <a:bodyPr wrap="square" numCol="1" compatLnSpc="1">
            <a:prstTxWarp prst="textNoShape">
              <a:avLst/>
            </a:prstTxWarp>
          </a:bodyPr>
          <a:lstStyle/>
          <a:p>
            <a:fld id="{17A00748-A016-41F9-94A9-46AB46F7253F}" type="slidenum">
              <a:rPr lang="en-US"/>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2" name="Content Placeholder 1"/>
          <p:cNvSpPr>
            <a:spLocks noGrp="1"/>
          </p:cNvSpPr>
          <p:nvPr>
            <p:ph idx="1"/>
          </p:nvPr>
        </p:nvSpPr>
        <p:spPr/>
        <p:txBody>
          <a:bodyPr>
            <a:normAutofit/>
          </a:bodyPr>
          <a:lstStyle/>
          <a:p>
            <a:r>
              <a:rPr lang="en-US" sz="3700" dirty="0" smtClean="0">
                <a:solidFill>
                  <a:srgbClr val="FFFFFF"/>
                </a:solidFill>
                <a:latin typeface="Franklin Gothic Book"/>
                <a:cs typeface="Franklin Gothic Book"/>
              </a:rPr>
              <a:t>70% of all participating students, LGBTQ and non-LGBTQ, reported hearing expressions such as “that's so gay” every day in school and almost half (48%) reported hearing remarks such as “faggot,” “</a:t>
            </a:r>
            <a:r>
              <a:rPr lang="en-US" sz="3700" dirty="0" err="1" smtClean="0">
                <a:solidFill>
                  <a:srgbClr val="FFFFFF"/>
                </a:solidFill>
                <a:latin typeface="Franklin Gothic Book"/>
                <a:cs typeface="Franklin Gothic Book"/>
              </a:rPr>
              <a:t>lezbo</a:t>
            </a:r>
            <a:r>
              <a:rPr lang="en-US" sz="3700" dirty="0" smtClean="0">
                <a:solidFill>
                  <a:srgbClr val="FFFFFF"/>
                </a:solidFill>
                <a:latin typeface="Franklin Gothic Book"/>
                <a:cs typeface="Franklin Gothic Book"/>
              </a:rPr>
              <a:t>,” and “dyke” every day in school.</a:t>
            </a:r>
            <a:endParaRPr lang="en-US" sz="3700" dirty="0">
              <a:solidFill>
                <a:srgbClr val="FFFFFF"/>
              </a:solidFill>
              <a:latin typeface="Franklin Gothic Book"/>
              <a:cs typeface="Franklin Gothic Book"/>
            </a:endParaRPr>
          </a:p>
        </p:txBody>
      </p:sp>
      <p:sp>
        <p:nvSpPr>
          <p:cNvPr id="3" name="Slide Number Placeholder 2"/>
          <p:cNvSpPr>
            <a:spLocks noGrp="1"/>
          </p:cNvSpPr>
          <p:nvPr>
            <p:ph type="sldNum" sz="quarter" idx="12"/>
          </p:nvPr>
        </p:nvSpPr>
        <p:spPr/>
        <p:txBody>
          <a:bodyPr/>
          <a:lstStyle/>
          <a:p>
            <a:pPr>
              <a:defRPr/>
            </a:pPr>
            <a:fld id="{F1E5884F-AED5-4FC3-A1E4-8BD49CE925C9}"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a:bodyPr>
          <a:lstStyle/>
          <a:p>
            <a:r>
              <a:rPr lang="en-US" sz="3700" dirty="0" smtClean="0">
                <a:solidFill>
                  <a:srgbClr val="FFFFFF"/>
                </a:solidFill>
                <a:latin typeface="Franklin Gothic Book"/>
                <a:cs typeface="Franklin Gothic Book"/>
              </a:rPr>
              <a:t>20% of LGBTQ students and almost 10% of non-LGBTQ students reported being physically harassed or assaulted about their perceived sexual orientation or gender identity.</a:t>
            </a:r>
            <a:endParaRPr lang="en-US" sz="3700" dirty="0">
              <a:solidFill>
                <a:srgbClr val="FFFFFF"/>
              </a:solidFill>
              <a:latin typeface="Franklin Gothic Book"/>
              <a:cs typeface="Franklin Gothic Book"/>
            </a:endParaRPr>
          </a:p>
        </p:txBody>
      </p:sp>
      <p:sp>
        <p:nvSpPr>
          <p:cNvPr id="3" name="Slide Number Placeholder 2"/>
          <p:cNvSpPr>
            <a:spLocks noGrp="1"/>
          </p:cNvSpPr>
          <p:nvPr>
            <p:ph type="sldNum" sz="quarter" idx="12"/>
          </p:nvPr>
        </p:nvSpPr>
        <p:spPr/>
        <p:txBody>
          <a:bodyPr/>
          <a:lstStyle/>
          <a:p>
            <a:pPr>
              <a:defRPr/>
            </a:pPr>
            <a:fld id="{F1E5884F-AED5-4FC3-A1E4-8BD49CE925C9}"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a:bodyPr>
          <a:lstStyle/>
          <a:p>
            <a:r>
              <a:rPr lang="en-US" sz="4400" dirty="0" smtClean="0">
                <a:solidFill>
                  <a:srgbClr val="FFFFFF"/>
                </a:solidFill>
                <a:latin typeface="Franklin Gothic Book"/>
                <a:cs typeface="Franklin Gothic Book"/>
              </a:rPr>
              <a:t>More than a third (37%) of youth with LGBTQ parents reported being verbally harassed about the sexual orientation of their parents.</a:t>
            </a:r>
            <a:endParaRPr lang="en-US" sz="4400" dirty="0">
              <a:solidFill>
                <a:srgbClr val="FFFFFF"/>
              </a:solidFill>
              <a:latin typeface="Franklin Gothic Book"/>
              <a:cs typeface="Franklin Gothic Book"/>
            </a:endParaRPr>
          </a:p>
        </p:txBody>
      </p:sp>
      <p:sp>
        <p:nvSpPr>
          <p:cNvPr id="3" name="Slide Number Placeholder 2"/>
          <p:cNvSpPr>
            <a:spLocks noGrp="1"/>
          </p:cNvSpPr>
          <p:nvPr>
            <p:ph type="sldNum" sz="quarter" idx="12"/>
          </p:nvPr>
        </p:nvSpPr>
        <p:spPr/>
        <p:txBody>
          <a:bodyPr/>
          <a:lstStyle/>
          <a:p>
            <a:pPr>
              <a:defRPr/>
            </a:pPr>
            <a:fld id="{F1E5884F-AED5-4FC3-A1E4-8BD49CE925C9}"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a:bodyPr>
          <a:lstStyle/>
          <a:p>
            <a:r>
              <a:rPr lang="en-US" sz="4300" dirty="0" smtClean="0">
                <a:solidFill>
                  <a:srgbClr val="FFFFFF"/>
                </a:solidFill>
                <a:latin typeface="Franklin Gothic Book"/>
                <a:cs typeface="Franklin Gothic Book"/>
              </a:rPr>
              <a:t>Almost 10% of LGBTQ students reported having heard homophobic comments from teachers daily or weekly</a:t>
            </a:r>
            <a:endParaRPr lang="en-US" sz="4300" dirty="0">
              <a:solidFill>
                <a:srgbClr val="FFFFFF"/>
              </a:solidFill>
              <a:latin typeface="Franklin Gothic Book"/>
              <a:cs typeface="Franklin Gothic Book"/>
            </a:endParaRPr>
          </a:p>
        </p:txBody>
      </p:sp>
      <p:sp>
        <p:nvSpPr>
          <p:cNvPr id="3" name="Slide Number Placeholder 2"/>
          <p:cNvSpPr>
            <a:spLocks noGrp="1"/>
          </p:cNvSpPr>
          <p:nvPr>
            <p:ph type="sldNum" sz="quarter" idx="12"/>
          </p:nvPr>
        </p:nvSpPr>
        <p:spPr/>
        <p:txBody>
          <a:bodyPr/>
          <a:lstStyle/>
          <a:p>
            <a:pPr>
              <a:defRPr/>
            </a:pPr>
            <a:fld id="{F1E5884F-AED5-4FC3-A1E4-8BD49CE925C9}"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91565"/>
            <a:ext cx="7770813" cy="1429871"/>
          </a:xfrm>
        </p:spPr>
        <p:txBody>
          <a:bodyPr>
            <a:normAutofit fontScale="90000"/>
          </a:bodyPr>
          <a:lstStyle/>
          <a:p>
            <a:r>
              <a:rPr lang="en-US" b="1" dirty="0">
                <a:solidFill>
                  <a:srgbClr val="3366FF"/>
                </a:solidFill>
                <a:effectLst/>
                <a:latin typeface="Franklin Gothic Book"/>
                <a:cs typeface="Franklin Gothic Book"/>
              </a:rPr>
              <a:t>Grade 9-10</a:t>
            </a:r>
            <a:r>
              <a:rPr lang="en-CA" b="1" dirty="0">
                <a:effectLst/>
                <a:latin typeface="Franklin Gothic Book"/>
                <a:cs typeface="Franklin Gothic Book"/>
              </a:rPr>
              <a:t/>
            </a:r>
            <a:br>
              <a:rPr lang="en-CA" b="1" dirty="0">
                <a:effectLst/>
                <a:latin typeface="Franklin Gothic Book"/>
                <a:cs typeface="Franklin Gothic Book"/>
              </a:rPr>
            </a:br>
            <a:endParaRPr lang="en-US" b="1" dirty="0">
              <a:latin typeface="Franklin Gothic Book"/>
              <a:cs typeface="Franklin Gothic Book"/>
            </a:endParaRPr>
          </a:p>
        </p:txBody>
      </p:sp>
      <p:sp>
        <p:nvSpPr>
          <p:cNvPr id="3" name="Content Placeholder 2"/>
          <p:cNvSpPr>
            <a:spLocks noGrp="1"/>
          </p:cNvSpPr>
          <p:nvPr>
            <p:ph idx="1"/>
          </p:nvPr>
        </p:nvSpPr>
        <p:spPr/>
        <p:txBody>
          <a:bodyPr/>
          <a:lstStyle/>
          <a:p>
            <a:r>
              <a:rPr lang="en-US" sz="2400" dirty="0" smtClean="0">
                <a:effectLst/>
                <a:latin typeface="Franklin Gothic Book"/>
                <a:cs typeface="Franklin Gothic Book"/>
              </a:rPr>
              <a:t>Dear </a:t>
            </a:r>
            <a:r>
              <a:rPr lang="en-US" sz="2400" dirty="0">
                <a:effectLst/>
                <a:latin typeface="Franklin Gothic Book"/>
                <a:cs typeface="Franklin Gothic Book"/>
              </a:rPr>
              <a:t>Mom and Dad</a:t>
            </a:r>
            <a:endParaRPr lang="en-CA" sz="2400" dirty="0">
              <a:effectLst/>
              <a:latin typeface="Franklin Gothic Book"/>
              <a:cs typeface="Franklin Gothic Book"/>
            </a:endParaRPr>
          </a:p>
          <a:p>
            <a:r>
              <a:rPr lang="en-US" sz="2400" dirty="0">
                <a:effectLst/>
                <a:latin typeface="Franklin Gothic Book"/>
                <a:cs typeface="Franklin Gothic Book"/>
              </a:rPr>
              <a:t>this is the way I am.  </a:t>
            </a:r>
            <a:r>
              <a:rPr lang="en-US" sz="2400" dirty="0" err="1">
                <a:effectLst/>
                <a:latin typeface="Franklin Gothic Book"/>
                <a:cs typeface="Franklin Gothic Book"/>
              </a:rPr>
              <a:t>i</a:t>
            </a:r>
            <a:r>
              <a:rPr lang="en-US" sz="2400" dirty="0">
                <a:effectLst/>
                <a:latin typeface="Franklin Gothic Book"/>
                <a:cs typeface="Franklin Gothic Book"/>
              </a:rPr>
              <a:t> am bisexual  </a:t>
            </a:r>
            <a:r>
              <a:rPr lang="en-US" sz="2400" dirty="0" err="1">
                <a:effectLst/>
                <a:latin typeface="Franklin Gothic Book"/>
                <a:cs typeface="Franklin Gothic Book"/>
              </a:rPr>
              <a:t>i</a:t>
            </a:r>
            <a:r>
              <a:rPr lang="en-US" sz="2400" dirty="0">
                <a:effectLst/>
                <a:latin typeface="Franklin Gothic Book"/>
                <a:cs typeface="Franklin Gothic Book"/>
              </a:rPr>
              <a:t> Love my sexual.  and </a:t>
            </a:r>
            <a:r>
              <a:rPr lang="en-US" sz="2400" dirty="0" err="1">
                <a:effectLst/>
                <a:latin typeface="Franklin Gothic Book"/>
                <a:cs typeface="Franklin Gothic Book"/>
              </a:rPr>
              <a:t>i</a:t>
            </a:r>
            <a:r>
              <a:rPr lang="en-US" sz="2400" dirty="0">
                <a:effectLst/>
                <a:latin typeface="Franklin Gothic Book"/>
                <a:cs typeface="Franklin Gothic Book"/>
              </a:rPr>
              <a:t> am Fine with it.  </a:t>
            </a:r>
            <a:r>
              <a:rPr lang="en-US" sz="2400" dirty="0" err="1">
                <a:effectLst/>
                <a:latin typeface="Franklin Gothic Book"/>
                <a:cs typeface="Franklin Gothic Book"/>
              </a:rPr>
              <a:t>i</a:t>
            </a:r>
            <a:r>
              <a:rPr lang="en-US" sz="2400" dirty="0">
                <a:effectLst/>
                <a:latin typeface="Franklin Gothic Book"/>
                <a:cs typeface="Franklin Gothic Book"/>
              </a:rPr>
              <a:t> am also a tomboy  </a:t>
            </a:r>
            <a:r>
              <a:rPr lang="en-US" sz="2400" dirty="0" err="1">
                <a:effectLst/>
                <a:latin typeface="Franklin Gothic Book"/>
                <a:cs typeface="Franklin Gothic Book"/>
              </a:rPr>
              <a:t>i</a:t>
            </a:r>
            <a:r>
              <a:rPr lang="en-US" sz="2400" dirty="0">
                <a:effectLst/>
                <a:latin typeface="Franklin Gothic Book"/>
                <a:cs typeface="Franklin Gothic Book"/>
              </a:rPr>
              <a:t> Don’t Like Dresses or make-up  I should be able to wear whatever </a:t>
            </a:r>
            <a:r>
              <a:rPr lang="en-US" sz="2400" dirty="0" err="1">
                <a:effectLst/>
                <a:latin typeface="Franklin Gothic Book"/>
                <a:cs typeface="Franklin Gothic Book"/>
              </a:rPr>
              <a:t>i</a:t>
            </a:r>
            <a:r>
              <a:rPr lang="en-US" sz="2400" dirty="0">
                <a:effectLst/>
                <a:latin typeface="Franklin Gothic Book"/>
                <a:cs typeface="Franklin Gothic Book"/>
              </a:rPr>
              <a:t> want or date Whoever </a:t>
            </a:r>
            <a:r>
              <a:rPr lang="en-US" sz="2400" dirty="0" err="1">
                <a:effectLst/>
                <a:latin typeface="Franklin Gothic Book"/>
                <a:cs typeface="Franklin Gothic Book"/>
              </a:rPr>
              <a:t>i</a:t>
            </a:r>
            <a:r>
              <a:rPr lang="en-US" sz="2400" dirty="0">
                <a:effectLst/>
                <a:latin typeface="Franklin Gothic Book"/>
                <a:cs typeface="Franklin Gothic Book"/>
              </a:rPr>
              <a:t> want to and yes </a:t>
            </a:r>
            <a:r>
              <a:rPr lang="en-US" sz="2400" dirty="0" err="1">
                <a:effectLst/>
                <a:latin typeface="Franklin Gothic Book"/>
                <a:cs typeface="Franklin Gothic Book"/>
              </a:rPr>
              <a:t>i</a:t>
            </a:r>
            <a:r>
              <a:rPr lang="en-US" sz="2400" dirty="0">
                <a:effectLst/>
                <a:latin typeface="Franklin Gothic Book"/>
                <a:cs typeface="Franklin Gothic Book"/>
              </a:rPr>
              <a:t> like to wear pink but </a:t>
            </a:r>
            <a:r>
              <a:rPr lang="en-US" sz="2400" dirty="0" err="1">
                <a:effectLst/>
                <a:latin typeface="Franklin Gothic Book"/>
                <a:cs typeface="Franklin Gothic Book"/>
              </a:rPr>
              <a:t>i</a:t>
            </a:r>
            <a:r>
              <a:rPr lang="en-US" sz="2400" dirty="0">
                <a:effectLst/>
                <a:latin typeface="Franklin Gothic Book"/>
                <a:cs typeface="Franklin Gothic Book"/>
              </a:rPr>
              <a:t> Like Pants and running shoes.  Hair short.  With gel.  I Like to hang out with guys.  I Don’t Like to paint my nails.  I like school and I want to be a chef.  I want you to accept that</a:t>
            </a:r>
            <a:endParaRPr lang="en-CA" sz="2400" dirty="0">
              <a:effectLst/>
              <a:latin typeface="Franklin Gothic Book"/>
              <a:cs typeface="Franklin Gothic Book"/>
            </a:endParaRPr>
          </a:p>
          <a:p>
            <a:endParaRPr lang="en-US" dirty="0"/>
          </a:p>
        </p:txBody>
      </p:sp>
      <p:sp>
        <p:nvSpPr>
          <p:cNvPr id="4" name="Slide Number Placeholder 3"/>
          <p:cNvSpPr>
            <a:spLocks noGrp="1"/>
          </p:cNvSpPr>
          <p:nvPr>
            <p:ph type="sldNum" sz="quarter" idx="12"/>
          </p:nvPr>
        </p:nvSpPr>
        <p:spPr/>
        <p:txBody>
          <a:bodyPr/>
          <a:lstStyle/>
          <a:p>
            <a:pPr>
              <a:defRPr/>
            </a:pPr>
            <a:fld id="{F1E5884F-AED5-4FC3-A1E4-8BD49CE925C9}" type="slidenum">
              <a:rPr lang="en-US" smtClean="0"/>
              <a:pPr>
                <a:defRPr/>
              </a:pPr>
              <a:t>14</a:t>
            </a:fld>
            <a:endParaRPr lang="en-US" dirty="0"/>
          </a:p>
        </p:txBody>
      </p:sp>
    </p:spTree>
    <p:extLst>
      <p:ext uri="{BB962C8B-B14F-4D97-AF65-F5344CB8AC3E}">
        <p14:creationId xmlns:p14="http://schemas.microsoft.com/office/powerpoint/2010/main" val="1020512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723514"/>
          </a:xfrm>
        </p:spPr>
        <p:txBody>
          <a:bodyPr>
            <a:normAutofit fontScale="90000"/>
          </a:bodyPr>
          <a:lstStyle/>
          <a:p>
            <a:pPr algn="ctr"/>
            <a:r>
              <a:rPr lang="en-US" dirty="0" smtClean="0">
                <a:solidFill>
                  <a:srgbClr val="3366FF"/>
                </a:solidFill>
                <a:latin typeface="Franklin Gothic Book"/>
                <a:cs typeface="Franklin Gothic Book"/>
              </a:rPr>
              <a:t>Double Oppression &amp; Harm</a:t>
            </a:r>
            <a:br>
              <a:rPr lang="en-US" dirty="0" smtClean="0">
                <a:solidFill>
                  <a:srgbClr val="3366FF"/>
                </a:solidFill>
                <a:latin typeface="Franklin Gothic Book"/>
                <a:cs typeface="Franklin Gothic Book"/>
              </a:rPr>
            </a:br>
            <a:r>
              <a:rPr lang="en-US" dirty="0" smtClean="0">
                <a:solidFill>
                  <a:srgbClr val="3366FF"/>
                </a:solidFill>
                <a:latin typeface="Franklin Gothic Book"/>
                <a:cs typeface="Franklin Gothic Book"/>
              </a:rPr>
              <a:t>Grade 5 student in rural Ontario</a:t>
            </a:r>
            <a:endParaRPr lang="en-US" dirty="0">
              <a:solidFill>
                <a:srgbClr val="3366FF"/>
              </a:solidFill>
              <a:latin typeface="Franklin Gothic Book"/>
              <a:cs typeface="Franklin Gothic Book"/>
            </a:endParaRPr>
          </a:p>
        </p:txBody>
      </p:sp>
      <p:sp>
        <p:nvSpPr>
          <p:cNvPr id="3" name="Content Placeholder 2"/>
          <p:cNvSpPr>
            <a:spLocks noGrp="1"/>
          </p:cNvSpPr>
          <p:nvPr>
            <p:ph idx="1"/>
          </p:nvPr>
        </p:nvSpPr>
        <p:spPr>
          <a:xfrm>
            <a:off x="420384" y="2791619"/>
            <a:ext cx="8077200" cy="4066381"/>
          </a:xfrm>
        </p:spPr>
        <p:txBody>
          <a:bodyPr>
            <a:normAutofit fontScale="85000" lnSpcReduction="20000"/>
          </a:bodyPr>
          <a:lstStyle/>
          <a:p>
            <a:endParaRPr lang="en-US" sz="3200" dirty="0" smtClean="0"/>
          </a:p>
          <a:p>
            <a:endParaRPr lang="en-US" sz="3200" dirty="0" smtClean="0"/>
          </a:p>
          <a:p>
            <a:endParaRPr lang="en-US" sz="3200" dirty="0" smtClean="0"/>
          </a:p>
          <a:p>
            <a:endParaRPr lang="en-US" sz="3200" dirty="0" smtClean="0"/>
          </a:p>
          <a:p>
            <a:r>
              <a:rPr lang="en-US" sz="2800" dirty="0" smtClean="0">
                <a:latin typeface="Franklin Gothic Book"/>
                <a:cs typeface="Franklin Gothic Book"/>
              </a:rPr>
              <a:t>People leaves me out because I’m new kid and from other country.</a:t>
            </a:r>
          </a:p>
          <a:p>
            <a:r>
              <a:rPr lang="en-US" sz="2800" dirty="0" smtClean="0">
                <a:latin typeface="Franklin Gothic Book"/>
                <a:cs typeface="Franklin Gothic Book"/>
              </a:rPr>
              <a:t>If boys and girls don’t need to be called why separate washrooms?</a:t>
            </a:r>
          </a:p>
          <a:p>
            <a:endParaRPr lang="en-US" dirty="0" smtClean="0"/>
          </a:p>
          <a:p>
            <a:endParaRPr lang="en-US" dirty="0"/>
          </a:p>
        </p:txBody>
      </p:sp>
      <p:pic>
        <p:nvPicPr>
          <p:cNvPr id="4" name="Picture 3" descr="gc immigrant grade 5008.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21210619">
            <a:off x="3147839" y="2145311"/>
            <a:ext cx="2755392" cy="2670048"/>
          </a:xfrm>
          <a:prstGeom prst="rect">
            <a:avLst/>
          </a:prstGeom>
        </p:spPr>
      </p:pic>
    </p:spTree>
    <p:extLst>
      <p:ext uri="{BB962C8B-B14F-4D97-AF65-F5344CB8AC3E}">
        <p14:creationId xmlns:p14="http://schemas.microsoft.com/office/powerpoint/2010/main" val="14674753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44160"/>
            <a:ext cx="7770813" cy="5482003"/>
          </a:xfrm>
        </p:spPr>
        <p:txBody>
          <a:bodyPr>
            <a:noAutofit/>
          </a:bodyPr>
          <a:lstStyle/>
          <a:p>
            <a:r>
              <a:rPr lang="en-US" sz="3200" dirty="0" smtClean="0"/>
              <a:t>What can you do to get people to stop bullying?</a:t>
            </a:r>
          </a:p>
          <a:p>
            <a:r>
              <a:rPr lang="en-US" sz="3200" dirty="0" smtClean="0"/>
              <a:t>Someone said “suck it” and then said “wait you have nothing there,” to me</a:t>
            </a:r>
          </a:p>
          <a:p>
            <a:r>
              <a:rPr lang="en-US" sz="3200" dirty="0" smtClean="0"/>
              <a:t>People keeps bullying me because I’m from other country.</a:t>
            </a:r>
          </a:p>
          <a:p>
            <a:r>
              <a:rPr lang="en-US" sz="3200" dirty="0" smtClean="0"/>
              <a:t>What do you do if people leave you out and call you names</a:t>
            </a:r>
          </a:p>
          <a:p>
            <a:r>
              <a:rPr lang="en-US" sz="3200" dirty="0" smtClean="0"/>
              <a:t>People pushes me and call me names</a:t>
            </a:r>
            <a:endParaRPr lang="en-US" sz="3200" dirty="0"/>
          </a:p>
        </p:txBody>
      </p:sp>
    </p:spTree>
    <p:extLst>
      <p:ext uri="{BB962C8B-B14F-4D97-AF65-F5344CB8AC3E}">
        <p14:creationId xmlns:p14="http://schemas.microsoft.com/office/powerpoint/2010/main" val="2935248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3366FF"/>
                </a:solidFill>
                <a:latin typeface="Franklin Gothic Book"/>
                <a:cs typeface="Franklin Gothic Book"/>
              </a:rPr>
              <a:t>Grade 8</a:t>
            </a:r>
            <a:endParaRPr lang="en-US" b="1" dirty="0">
              <a:solidFill>
                <a:srgbClr val="3366FF"/>
              </a:solidFill>
              <a:latin typeface="Franklin Gothic Book"/>
              <a:cs typeface="Franklin Gothic Book"/>
            </a:endParaRPr>
          </a:p>
        </p:txBody>
      </p:sp>
      <p:sp>
        <p:nvSpPr>
          <p:cNvPr id="3" name="Content Placeholder 2"/>
          <p:cNvSpPr>
            <a:spLocks noGrp="1"/>
          </p:cNvSpPr>
          <p:nvPr>
            <p:ph sz="quarter" idx="1"/>
          </p:nvPr>
        </p:nvSpPr>
        <p:spPr/>
        <p:txBody>
          <a:bodyPr/>
          <a:lstStyle/>
          <a:p>
            <a:endParaRPr lang="en-US"/>
          </a:p>
        </p:txBody>
      </p:sp>
      <p:pic>
        <p:nvPicPr>
          <p:cNvPr id="4" name="Content Placeholder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554691" y="1600200"/>
            <a:ext cx="6034617" cy="4525963"/>
          </a:xfrm>
          <a:prstGeom prst="rect">
            <a:avLst/>
          </a:prstGeom>
        </p:spPr>
      </p:pic>
    </p:spTree>
    <p:extLst>
      <p:ext uri="{BB962C8B-B14F-4D97-AF65-F5344CB8AC3E}">
        <p14:creationId xmlns:p14="http://schemas.microsoft.com/office/powerpoint/2010/main" val="5610629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66FF"/>
                </a:solidFill>
                <a:latin typeface="Franklin Gothic Book"/>
                <a:cs typeface="Franklin Gothic Book"/>
              </a:rPr>
              <a:t>Grade 11-12</a:t>
            </a:r>
            <a:endParaRPr lang="en-US" dirty="0">
              <a:solidFill>
                <a:srgbClr val="3366FF"/>
              </a:solidFill>
              <a:latin typeface="Franklin Gothic Book"/>
              <a:cs typeface="Franklin Gothic Book"/>
            </a:endParaRPr>
          </a:p>
        </p:txBody>
      </p:sp>
      <p:sp>
        <p:nvSpPr>
          <p:cNvPr id="3" name="Content Placeholder 2"/>
          <p:cNvSpPr>
            <a:spLocks noGrp="1"/>
          </p:cNvSpPr>
          <p:nvPr>
            <p:ph sz="quarter" idx="1"/>
          </p:nvPr>
        </p:nvSpPr>
        <p:spPr>
          <a:xfrm>
            <a:off x="932807" y="1823707"/>
            <a:ext cx="7772400" cy="4801936"/>
          </a:xfrm>
        </p:spPr>
        <p:txBody>
          <a:bodyPr>
            <a:normAutofit/>
          </a:bodyPr>
          <a:lstStyle/>
          <a:p>
            <a:r>
              <a:rPr lang="en-US" sz="2703" dirty="0" smtClean="0">
                <a:latin typeface="Franklin Gothic Book"/>
                <a:cs typeface="Franklin Gothic Book"/>
              </a:rPr>
              <a:t>My past is a part of me.  This is because of how I acted as a toddler and how it affected me throughout every year of school.</a:t>
            </a:r>
          </a:p>
          <a:p>
            <a:r>
              <a:rPr lang="en-US" sz="2703" dirty="0" smtClean="0">
                <a:latin typeface="Franklin Gothic Book"/>
                <a:cs typeface="Franklin Gothic Book"/>
              </a:rPr>
              <a:t>As a child, I played with lots of toys.  Some mine, some my sister’s.  I would play with toy cars and Barbie dolls with my little brother and my older sister.  Because of this, I had no social identity for if I acted like a boy or acted like a girl.  This is what led to my childhood depression that I am continuing to fight.</a:t>
            </a:r>
          </a:p>
          <a:p>
            <a:pPr marL="0" indent="0">
              <a:buNone/>
            </a:pPr>
            <a:endParaRPr lang="en-US" dirty="0"/>
          </a:p>
        </p:txBody>
      </p:sp>
    </p:spTree>
    <p:extLst>
      <p:ext uri="{BB962C8B-B14F-4D97-AF65-F5344CB8AC3E}">
        <p14:creationId xmlns:p14="http://schemas.microsoft.com/office/powerpoint/2010/main" val="7732862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66FF"/>
                </a:solidFill>
                <a:latin typeface="Franklin Gothic Book"/>
                <a:cs typeface="Franklin Gothic Book"/>
              </a:rPr>
              <a:t>Grade 11-12 continued</a:t>
            </a:r>
            <a:endParaRPr lang="en-US" dirty="0">
              <a:solidFill>
                <a:srgbClr val="3366FF"/>
              </a:solidFill>
              <a:latin typeface="Franklin Gothic Book"/>
              <a:cs typeface="Franklin Gothic Book"/>
            </a:endParaRPr>
          </a:p>
        </p:txBody>
      </p:sp>
      <p:sp>
        <p:nvSpPr>
          <p:cNvPr id="3" name="Content Placeholder 2"/>
          <p:cNvSpPr>
            <a:spLocks noGrp="1"/>
          </p:cNvSpPr>
          <p:nvPr>
            <p:ph idx="1"/>
          </p:nvPr>
        </p:nvSpPr>
        <p:spPr/>
        <p:txBody>
          <a:bodyPr/>
          <a:lstStyle/>
          <a:p>
            <a:r>
              <a:rPr lang="en-US" sz="2800" dirty="0">
                <a:latin typeface="Franklin Gothic Book"/>
                <a:cs typeface="Franklin Gothic Book"/>
              </a:rPr>
              <a:t>During my first year of public school, I was made fun of for the way I acted because I would always talk to the girls and not the guys.  I was called rude names and was even labeled gay during my last year at that school.</a:t>
            </a:r>
          </a:p>
          <a:p>
            <a:r>
              <a:rPr lang="en-US" sz="2800" dirty="0">
                <a:latin typeface="Franklin Gothic Book"/>
                <a:cs typeface="Franklin Gothic Book"/>
              </a:rPr>
              <a:t>In 2005, I moved to Ontario hoping to get a fresh start but failed at doing so which ultimately led to my past issues coming back even worse.</a:t>
            </a:r>
          </a:p>
          <a:p>
            <a:endParaRPr lang="en-US" dirty="0"/>
          </a:p>
        </p:txBody>
      </p:sp>
      <p:sp>
        <p:nvSpPr>
          <p:cNvPr id="4" name="Slide Number Placeholder 3"/>
          <p:cNvSpPr>
            <a:spLocks noGrp="1"/>
          </p:cNvSpPr>
          <p:nvPr>
            <p:ph type="sldNum" sz="quarter" idx="12"/>
          </p:nvPr>
        </p:nvSpPr>
        <p:spPr/>
        <p:txBody>
          <a:bodyPr/>
          <a:lstStyle/>
          <a:p>
            <a:pPr>
              <a:defRPr/>
            </a:pPr>
            <a:fld id="{F1E5884F-AED5-4FC3-A1E4-8BD49CE925C9}" type="slidenum">
              <a:rPr lang="en-US" smtClean="0"/>
              <a:pPr>
                <a:defRPr/>
              </a:pPr>
              <a:t>19</a:t>
            </a:fld>
            <a:endParaRPr lang="en-US" dirty="0"/>
          </a:p>
        </p:txBody>
      </p:sp>
    </p:spTree>
    <p:extLst>
      <p:ext uri="{BB962C8B-B14F-4D97-AF65-F5344CB8AC3E}">
        <p14:creationId xmlns:p14="http://schemas.microsoft.com/office/powerpoint/2010/main" val="1185987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E5884F-AED5-4FC3-A1E4-8BD49CE925C9}" type="slidenum">
              <a:rPr lang="en-US" smtClean="0"/>
              <a:pPr>
                <a:defRPr/>
              </a:pPr>
              <a:t>2</a:t>
            </a:fld>
            <a:endParaRPr lang="en-US" dirty="0"/>
          </a:p>
        </p:txBody>
      </p:sp>
      <p:pic>
        <p:nvPicPr>
          <p:cNvPr id="6" name="Picture 5" descr="karleen high school senior.jpe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972201" y="2085712"/>
            <a:ext cx="2180154" cy="3033570"/>
          </a:xfrm>
          <a:prstGeom prst="rect">
            <a:avLst/>
          </a:prstGeom>
        </p:spPr>
      </p:pic>
      <p:pic>
        <p:nvPicPr>
          <p:cNvPr id="9" name="Content Placeholder 8" descr="karleen student of the month black and white.jpeg"/>
          <p:cNvPicPr>
            <a:picLocks noGrp="1" noChangeAspect="1"/>
          </p:cNvPicPr>
          <p:nvPr>
            <p:ph idx="1"/>
          </p:nvPr>
        </p:nvPicPr>
        <p:blipFill rotWithShape="1">
          <a:blip r:embed="rId3" cstate="screen">
            <a:extLst>
              <a:ext uri="{28A0092B-C50C-407E-A947-70E740481C1C}">
                <a14:useLocalDpi xmlns:a14="http://schemas.microsoft.com/office/drawing/2010/main"/>
              </a:ext>
            </a:extLst>
          </a:blip>
          <a:srcRect b="-1"/>
          <a:stretch/>
        </p:blipFill>
        <p:spPr>
          <a:xfrm>
            <a:off x="940174" y="511360"/>
            <a:ext cx="2358304" cy="3051666"/>
          </a:xfrm>
        </p:spPr>
      </p:pic>
      <p:pic>
        <p:nvPicPr>
          <p:cNvPr id="12" name="Picture 11" descr="karleen at york presenting black and white.jpeg"/>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767212" y="3618172"/>
            <a:ext cx="2030562" cy="3009344"/>
          </a:xfrm>
          <a:prstGeom prst="rect">
            <a:avLst/>
          </a:prstGeom>
        </p:spPr>
      </p:pic>
      <p:sp>
        <p:nvSpPr>
          <p:cNvPr id="13" name="TextBox 12"/>
          <p:cNvSpPr txBox="1"/>
          <p:nvPr/>
        </p:nvSpPr>
        <p:spPr>
          <a:xfrm>
            <a:off x="4894599" y="492125"/>
            <a:ext cx="4068942" cy="1323439"/>
          </a:xfrm>
          <a:prstGeom prst="rect">
            <a:avLst/>
          </a:prstGeom>
          <a:noFill/>
        </p:spPr>
        <p:txBody>
          <a:bodyPr wrap="none" rtlCol="0">
            <a:spAutoFit/>
          </a:bodyPr>
          <a:lstStyle/>
          <a:p>
            <a:r>
              <a:rPr lang="en-US" sz="4000" dirty="0" smtClean="0">
                <a:solidFill>
                  <a:srgbClr val="3366FF"/>
                </a:solidFill>
              </a:rPr>
              <a:t>How does a queer </a:t>
            </a:r>
          </a:p>
          <a:p>
            <a:r>
              <a:rPr lang="en-US" sz="4000" dirty="0" smtClean="0">
                <a:solidFill>
                  <a:srgbClr val="3366FF"/>
                </a:solidFill>
              </a:rPr>
              <a:t>grow up?</a:t>
            </a:r>
            <a:endParaRPr lang="en-US" sz="4000" dirty="0">
              <a:solidFill>
                <a:srgbClr val="3366FF"/>
              </a:solidFill>
            </a:endParaRPr>
          </a:p>
        </p:txBody>
      </p:sp>
    </p:spTree>
    <p:extLst>
      <p:ext uri="{BB962C8B-B14F-4D97-AF65-F5344CB8AC3E}">
        <p14:creationId xmlns:p14="http://schemas.microsoft.com/office/powerpoint/2010/main" val="40700483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1412" y="274638"/>
            <a:ext cx="7772400" cy="1143000"/>
          </a:xfrm>
        </p:spPr>
        <p:txBody>
          <a:bodyPr/>
          <a:lstStyle/>
          <a:p>
            <a:pPr algn="ctr"/>
            <a:r>
              <a:rPr lang="en-US" dirty="0" smtClean="0">
                <a:solidFill>
                  <a:srgbClr val="3366FF"/>
                </a:solidFill>
                <a:latin typeface="Franklin Gothic Book"/>
                <a:cs typeface="Franklin Gothic Book"/>
              </a:rPr>
              <a:t>Grade 8</a:t>
            </a:r>
            <a:endParaRPr lang="en-US" dirty="0">
              <a:solidFill>
                <a:srgbClr val="3366FF"/>
              </a:solidFill>
              <a:latin typeface="Franklin Gothic Book"/>
              <a:cs typeface="Franklin Gothic Book"/>
            </a:endParaRPr>
          </a:p>
        </p:txBody>
      </p:sp>
      <p:pic>
        <p:nvPicPr>
          <p:cNvPr id="4" name="Content Placeholder 3" descr="whip my hair.jpg"/>
          <p:cNvPicPr>
            <a:picLocks noGrp="1" noChangeAspect="1"/>
          </p:cNvPicPr>
          <p:nvPr>
            <p:ph sz="quarter" idx="1"/>
          </p:nvPr>
        </p:nvPicPr>
        <p:blipFill rotWithShape="1">
          <a:blip r:embed="rId2" cstate="screen">
            <a:extLst>
              <a:ext uri="{28A0092B-C50C-407E-A947-70E740481C1C}">
                <a14:useLocalDpi xmlns:a14="http://schemas.microsoft.com/office/drawing/2010/main"/>
              </a:ext>
            </a:extLst>
          </a:blip>
          <a:srcRect l="-3054" t="-194" r="-7836"/>
          <a:stretch/>
        </p:blipFill>
        <p:spPr>
          <a:xfrm rot="5400000">
            <a:off x="2782379" y="984523"/>
            <a:ext cx="4108432" cy="5240719"/>
          </a:xfrm>
        </p:spPr>
      </p:pic>
    </p:spTree>
    <p:extLst>
      <p:ext uri="{BB962C8B-B14F-4D97-AF65-F5344CB8AC3E}">
        <p14:creationId xmlns:p14="http://schemas.microsoft.com/office/powerpoint/2010/main" val="1347053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7832"/>
            <a:ext cx="7770813" cy="1429871"/>
          </a:xfrm>
        </p:spPr>
        <p:txBody>
          <a:bodyPr/>
          <a:lstStyle/>
          <a:p>
            <a:pPr algn="ctr"/>
            <a:r>
              <a:rPr lang="en-US" dirty="0" smtClean="0">
                <a:solidFill>
                  <a:srgbClr val="3366FF"/>
                </a:solidFill>
                <a:latin typeface="Franklin Gothic Book"/>
                <a:cs typeface="Franklin Gothic Book"/>
              </a:rPr>
              <a:t>My flowered Jeans (grade 8)</a:t>
            </a:r>
            <a:endParaRPr lang="en-US" dirty="0">
              <a:solidFill>
                <a:srgbClr val="3366FF"/>
              </a:solidFill>
              <a:latin typeface="Franklin Gothic Book"/>
              <a:cs typeface="Franklin Gothic Book"/>
            </a:endParaRPr>
          </a:p>
        </p:txBody>
      </p:sp>
      <p:sp>
        <p:nvSpPr>
          <p:cNvPr id="3" name="Content Placeholder 2"/>
          <p:cNvSpPr>
            <a:spLocks noGrp="1"/>
          </p:cNvSpPr>
          <p:nvPr>
            <p:ph sz="quarter" idx="1"/>
          </p:nvPr>
        </p:nvSpPr>
        <p:spPr>
          <a:xfrm>
            <a:off x="914400" y="1890369"/>
            <a:ext cx="7772400" cy="4430101"/>
          </a:xfrm>
        </p:spPr>
        <p:txBody>
          <a:bodyPr>
            <a:normAutofit fontScale="70000" lnSpcReduction="20000"/>
          </a:bodyPr>
          <a:lstStyle/>
          <a:p>
            <a:r>
              <a:rPr lang="en-CA" sz="3613" dirty="0" smtClean="0">
                <a:latin typeface="Franklin Gothic Book"/>
                <a:cs typeface="Franklin Gothic Book"/>
              </a:rPr>
              <a:t>The object I would choose is my flowered jeans, because I normally don’t like jeans but these I thought were different because all along the side of the legs there are rows of string that end up being stems of flowers that are blooming.</a:t>
            </a:r>
            <a:endParaRPr lang="en-US" sz="3613" dirty="0" smtClean="0">
              <a:latin typeface="Franklin Gothic Book"/>
              <a:cs typeface="Franklin Gothic Book"/>
            </a:endParaRPr>
          </a:p>
          <a:p>
            <a:pPr>
              <a:buNone/>
            </a:pPr>
            <a:r>
              <a:rPr lang="en-CA" sz="3613" dirty="0" smtClean="0">
                <a:latin typeface="Franklin Gothic Book"/>
                <a:cs typeface="Franklin Gothic Book"/>
              </a:rPr>
              <a:t> </a:t>
            </a:r>
            <a:endParaRPr lang="en-US" sz="3613" dirty="0" smtClean="0">
              <a:latin typeface="Franklin Gothic Book"/>
              <a:cs typeface="Franklin Gothic Book"/>
            </a:endParaRPr>
          </a:p>
          <a:p>
            <a:r>
              <a:rPr lang="en-CA" sz="3613" dirty="0" smtClean="0">
                <a:latin typeface="Franklin Gothic Book"/>
                <a:cs typeface="Franklin Gothic Book"/>
              </a:rPr>
              <a:t>These jeans make me feel happy because they represent the sort of feminine side to me and at the same time show my masculine side.  They also make me feel like I’m a part of a large force that stands up to bullying and criticism to express themselves and to show the world that our lives have meaning.</a:t>
            </a:r>
            <a:endParaRPr lang="en-US" sz="3613" dirty="0" smtClean="0">
              <a:latin typeface="Franklin Gothic Book"/>
              <a:cs typeface="Franklin Gothic Book"/>
            </a:endParaRPr>
          </a:p>
          <a:p>
            <a:endParaRPr lang="en-US" sz="2919" dirty="0" smtClean="0"/>
          </a:p>
          <a:p>
            <a:endParaRPr lang="en-US" dirty="0" smtClean="0"/>
          </a:p>
          <a:p>
            <a:endParaRPr lang="en-US" dirty="0"/>
          </a:p>
        </p:txBody>
      </p:sp>
    </p:spTree>
    <p:extLst>
      <p:ext uri="{BB962C8B-B14F-4D97-AF65-F5344CB8AC3E}">
        <p14:creationId xmlns:p14="http://schemas.microsoft.com/office/powerpoint/2010/main" val="34795578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515328"/>
            <a:ext cx="7772400" cy="6018292"/>
          </a:xfrm>
        </p:spPr>
        <p:txBody>
          <a:bodyPr>
            <a:normAutofit/>
          </a:bodyPr>
          <a:lstStyle/>
          <a:p>
            <a:r>
              <a:rPr lang="en-CA" dirty="0" smtClean="0">
                <a:latin typeface="Franklin Gothic Book"/>
                <a:cs typeface="Franklin Gothic Book"/>
              </a:rPr>
              <a:t>If somebody were to tell me that I couldn’t wear my favourite jeans I would stand up to everything they’re trying to criticize and tell them that they had no say in what I wear and certainly have no say in what I believe in.</a:t>
            </a:r>
            <a:endParaRPr lang="en-US" dirty="0" smtClean="0">
              <a:latin typeface="Franklin Gothic Book"/>
              <a:cs typeface="Franklin Gothic Book"/>
            </a:endParaRPr>
          </a:p>
          <a:p>
            <a:r>
              <a:rPr lang="en-CA" dirty="0" smtClean="0">
                <a:latin typeface="Franklin Gothic Book"/>
                <a:cs typeface="Franklin Gothic Book"/>
              </a:rPr>
              <a:t>When people see me they might ask me what I have on my leg and I would clearly say and explain what it was and it’s a horrible thing that I notice them mocking me about it, but if I were a girl they still might ask me, but they wouldn’t care because to them it would be ok.</a:t>
            </a:r>
            <a:endParaRPr lang="en-US" dirty="0" smtClean="0">
              <a:latin typeface="Franklin Gothic Book"/>
              <a:cs typeface="Franklin Gothic Book"/>
            </a:endParaRPr>
          </a:p>
          <a:p>
            <a:r>
              <a:rPr lang="en-CA" dirty="0" smtClean="0">
                <a:latin typeface="Franklin Gothic Book"/>
                <a:cs typeface="Franklin Gothic Book"/>
              </a:rPr>
              <a:t>In my point of view everybody should have the right to express who they are as a whole and not have to hide a very important part of who they are.  Everybody should just live their lives the way they want to and people should leave them.</a:t>
            </a:r>
            <a:endParaRPr lang="en-US" dirty="0" smtClean="0">
              <a:latin typeface="Franklin Gothic Book"/>
              <a:cs typeface="Franklin Gothic Book"/>
            </a:endParaRPr>
          </a:p>
          <a:p>
            <a:endParaRPr lang="en-US" dirty="0"/>
          </a:p>
        </p:txBody>
      </p:sp>
    </p:spTree>
    <p:extLst>
      <p:ext uri="{BB962C8B-B14F-4D97-AF65-F5344CB8AC3E}">
        <p14:creationId xmlns:p14="http://schemas.microsoft.com/office/powerpoint/2010/main" val="8427877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rgbClr val="3366FF"/>
                </a:solidFill>
                <a:latin typeface="Franklin Gothic Book"/>
                <a:cs typeface="Franklin Gothic Book"/>
              </a:rPr>
              <a:t>Rationale</a:t>
            </a:r>
            <a:endParaRPr lang="en-US" b="1" dirty="0">
              <a:solidFill>
                <a:srgbClr val="3366FF"/>
              </a:solidFill>
              <a:latin typeface="Franklin Gothic Book"/>
              <a:cs typeface="Franklin Gothic Book"/>
            </a:endParaRPr>
          </a:p>
        </p:txBody>
      </p:sp>
      <p:sp>
        <p:nvSpPr>
          <p:cNvPr id="2" name="Content Placeholder 1"/>
          <p:cNvSpPr>
            <a:spLocks noGrp="1"/>
          </p:cNvSpPr>
          <p:nvPr>
            <p:ph idx="1"/>
          </p:nvPr>
        </p:nvSpPr>
        <p:spPr/>
        <p:txBody>
          <a:bodyPr>
            <a:normAutofit/>
          </a:bodyPr>
          <a:lstStyle/>
          <a:p>
            <a:r>
              <a:rPr lang="en-CA" b="1" dirty="0">
                <a:latin typeface="Franklin Gothic Book"/>
                <a:cs typeface="Franklin Gothic Book"/>
              </a:rPr>
              <a:t> </a:t>
            </a:r>
            <a:r>
              <a:rPr lang="en-CA" sz="3600" b="1" dirty="0" smtClean="0">
                <a:latin typeface="Franklin Gothic Book"/>
                <a:cs typeface="Franklin Gothic Book"/>
              </a:rPr>
              <a:t>It’s the law.  </a:t>
            </a:r>
            <a:r>
              <a:rPr lang="en-CA" sz="2400" dirty="0" smtClean="0">
                <a:latin typeface="Franklin Gothic Book"/>
                <a:cs typeface="Franklin Gothic Book"/>
              </a:rPr>
              <a:t>All members of the program, faculty, staff and students are legally obliged to follow the Ontario Human Rights Code.  Gender identity, gender expression, and sexual orientation are protected grounds.  If we do not provide a workplace free of discrimination and harassment we are breaking the law.  If we do not address and challenge homophobia and </a:t>
            </a:r>
            <a:r>
              <a:rPr lang="en-CA" sz="2400" dirty="0" err="1" smtClean="0">
                <a:latin typeface="Franklin Gothic Book"/>
                <a:cs typeface="Franklin Gothic Book"/>
              </a:rPr>
              <a:t>transphobia</a:t>
            </a:r>
            <a:r>
              <a:rPr lang="en-CA" sz="2400" dirty="0" smtClean="0">
                <a:latin typeface="Franklin Gothic Book"/>
                <a:cs typeface="Franklin Gothic Book"/>
              </a:rPr>
              <a:t> in our courses, then we are sending students into jobs where they may unknowingly break the law. </a:t>
            </a:r>
            <a:r>
              <a:rPr lang="en-CA" sz="2400" dirty="0" smtClean="0">
                <a:solidFill>
                  <a:srgbClr val="000000"/>
                </a:solidFill>
              </a:rPr>
              <a:t> </a:t>
            </a:r>
          </a:p>
          <a:p>
            <a:endParaRPr lang="en-US" dirty="0" smtClean="0">
              <a:solidFill>
                <a:srgbClr val="000000"/>
              </a:solidFill>
            </a:endParaRPr>
          </a:p>
          <a:p>
            <a:endParaRPr lang="en-US" dirty="0"/>
          </a:p>
        </p:txBody>
      </p:sp>
      <p:sp>
        <p:nvSpPr>
          <p:cNvPr id="3" name="Slide Number Placeholder 2"/>
          <p:cNvSpPr>
            <a:spLocks noGrp="1"/>
          </p:cNvSpPr>
          <p:nvPr>
            <p:ph type="sldNum" sz="quarter" idx="12"/>
          </p:nvPr>
        </p:nvSpPr>
        <p:spPr/>
        <p:txBody>
          <a:bodyPr/>
          <a:lstStyle/>
          <a:p>
            <a:pPr>
              <a:defRPr/>
            </a:pPr>
            <a:fld id="{F1E5884F-AED5-4FC3-A1E4-8BD49CE925C9}"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rgbClr val="3366FF"/>
                </a:solidFill>
                <a:latin typeface="Franklin Gothic Book"/>
                <a:cs typeface="Franklin Gothic Book"/>
              </a:rPr>
              <a:t>Rationale</a:t>
            </a:r>
            <a:endParaRPr lang="en-US" b="1" dirty="0">
              <a:solidFill>
                <a:srgbClr val="3366FF"/>
              </a:solidFill>
              <a:latin typeface="Franklin Gothic Book"/>
              <a:cs typeface="Franklin Gothic Book"/>
            </a:endParaRPr>
          </a:p>
        </p:txBody>
      </p:sp>
      <p:sp>
        <p:nvSpPr>
          <p:cNvPr id="2" name="Content Placeholder 1"/>
          <p:cNvSpPr>
            <a:spLocks noGrp="1"/>
          </p:cNvSpPr>
          <p:nvPr>
            <p:ph idx="1"/>
          </p:nvPr>
        </p:nvSpPr>
        <p:spPr/>
        <p:txBody>
          <a:bodyPr>
            <a:normAutofit/>
          </a:bodyPr>
          <a:lstStyle/>
          <a:p>
            <a:r>
              <a:rPr lang="en-CA" b="1" dirty="0" smtClean="0">
                <a:solidFill>
                  <a:srgbClr val="FFFFFF"/>
                </a:solidFill>
                <a:latin typeface="Franklin Gothic Book"/>
                <a:cs typeface="Franklin Gothic Book"/>
              </a:rPr>
              <a:t>2. </a:t>
            </a:r>
            <a:r>
              <a:rPr lang="en-CA" sz="4000" b="1" dirty="0" smtClean="0">
                <a:solidFill>
                  <a:srgbClr val="FFFFFF"/>
                </a:solidFill>
                <a:latin typeface="Franklin Gothic Book"/>
                <a:cs typeface="Franklin Gothic Book"/>
              </a:rPr>
              <a:t>Safety</a:t>
            </a:r>
            <a:r>
              <a:rPr lang="en-CA" b="1" dirty="0" smtClean="0">
                <a:solidFill>
                  <a:srgbClr val="FFFFFF"/>
                </a:solidFill>
                <a:latin typeface="Franklin Gothic Book"/>
                <a:cs typeface="Franklin Gothic Book"/>
              </a:rPr>
              <a:t> is a primary component of teaching. Homophobia and </a:t>
            </a:r>
            <a:r>
              <a:rPr lang="en-CA" b="1" dirty="0" err="1" smtClean="0">
                <a:solidFill>
                  <a:srgbClr val="FFFFFF"/>
                </a:solidFill>
                <a:latin typeface="Franklin Gothic Book"/>
                <a:cs typeface="Franklin Gothic Book"/>
              </a:rPr>
              <a:t>transphobia</a:t>
            </a:r>
            <a:r>
              <a:rPr lang="en-CA" b="1" dirty="0" smtClean="0">
                <a:solidFill>
                  <a:srgbClr val="FFFFFF"/>
                </a:solidFill>
                <a:latin typeface="Franklin Gothic Book"/>
                <a:cs typeface="Franklin Gothic Book"/>
              </a:rPr>
              <a:t> are dangerous.  </a:t>
            </a:r>
          </a:p>
          <a:p>
            <a:pPr marL="0" indent="0">
              <a:buNone/>
            </a:pPr>
            <a:endParaRPr lang="en-CA" b="1" dirty="0" smtClean="0">
              <a:solidFill>
                <a:srgbClr val="000000"/>
              </a:solidFill>
            </a:endParaRPr>
          </a:p>
          <a:p>
            <a:r>
              <a:rPr lang="en-CA" dirty="0" smtClean="0">
                <a:latin typeface="Franklin Gothic Book"/>
                <a:cs typeface="Franklin Gothic Book"/>
              </a:rPr>
              <a:t>Homophobia and </a:t>
            </a:r>
            <a:r>
              <a:rPr lang="en-CA" dirty="0" err="1" smtClean="0">
                <a:latin typeface="Franklin Gothic Book"/>
                <a:cs typeface="Franklin Gothic Book"/>
              </a:rPr>
              <a:t>transphobia</a:t>
            </a:r>
            <a:r>
              <a:rPr lang="en-CA" dirty="0">
                <a:latin typeface="Franklin Gothic Book"/>
                <a:cs typeface="Franklin Gothic Book"/>
              </a:rPr>
              <a:t> </a:t>
            </a:r>
            <a:r>
              <a:rPr lang="en-CA" dirty="0" smtClean="0">
                <a:latin typeface="Franklin Gothic Book"/>
                <a:cs typeface="Franklin Gothic Book"/>
              </a:rPr>
              <a:t>are irrational, sometimes unconscious, hatred and fear.  When people act out in irrational and unconscious ways, others, and even sometimes the perpetrator himself/herself/themselves, can be harmed.  Education about LGBTTTQI2S lives, and about the consequences of homophobia and </a:t>
            </a:r>
            <a:r>
              <a:rPr lang="en-CA" dirty="0" err="1" smtClean="0">
                <a:latin typeface="Franklin Gothic Book"/>
                <a:cs typeface="Franklin Gothic Book"/>
              </a:rPr>
              <a:t>transphobia</a:t>
            </a:r>
            <a:r>
              <a:rPr lang="en-CA" dirty="0" smtClean="0">
                <a:latin typeface="Franklin Gothic Book"/>
                <a:cs typeface="Franklin Gothic Book"/>
              </a:rPr>
              <a:t>, can reduce irrational fear and hatred.  </a:t>
            </a:r>
            <a:endParaRPr lang="en-US" dirty="0" smtClean="0">
              <a:latin typeface="Franklin Gothic Book"/>
              <a:cs typeface="Franklin Gothic Book"/>
            </a:endParaRPr>
          </a:p>
          <a:p>
            <a:endParaRPr lang="en-US" dirty="0"/>
          </a:p>
        </p:txBody>
      </p:sp>
      <p:sp>
        <p:nvSpPr>
          <p:cNvPr id="3" name="Slide Number Placeholder 2"/>
          <p:cNvSpPr>
            <a:spLocks noGrp="1"/>
          </p:cNvSpPr>
          <p:nvPr>
            <p:ph type="sldNum" sz="quarter" idx="12"/>
          </p:nvPr>
        </p:nvSpPr>
        <p:spPr/>
        <p:txBody>
          <a:bodyPr/>
          <a:lstStyle/>
          <a:p>
            <a:pPr>
              <a:defRPr/>
            </a:pPr>
            <a:fld id="{F1E5884F-AED5-4FC3-A1E4-8BD49CE925C9}"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3366FF"/>
                </a:solidFill>
                <a:latin typeface="Franklin Gothic Book"/>
                <a:cs typeface="Franklin Gothic Book"/>
              </a:rPr>
              <a:t>What would you do?</a:t>
            </a:r>
            <a:endParaRPr lang="en-US" b="1" dirty="0">
              <a:solidFill>
                <a:srgbClr val="3366FF"/>
              </a:solidFill>
              <a:latin typeface="Franklin Gothic Book"/>
              <a:cs typeface="Franklin Gothic Book"/>
            </a:endParaRPr>
          </a:p>
        </p:txBody>
      </p:sp>
      <p:sp>
        <p:nvSpPr>
          <p:cNvPr id="2" name="Content Placeholder 1"/>
          <p:cNvSpPr>
            <a:spLocks noGrp="1"/>
          </p:cNvSpPr>
          <p:nvPr>
            <p:ph idx="1"/>
          </p:nvPr>
        </p:nvSpPr>
        <p:spPr>
          <a:xfrm>
            <a:off x="457200" y="1582792"/>
            <a:ext cx="8229600" cy="4513208"/>
          </a:xfrm>
        </p:spPr>
        <p:txBody>
          <a:bodyPr>
            <a:normAutofit/>
          </a:bodyPr>
          <a:lstStyle/>
          <a:p>
            <a:r>
              <a:rPr lang="en-US" sz="4100" dirty="0" smtClean="0">
                <a:latin typeface="Franklin Gothic Book"/>
                <a:cs typeface="Franklin Gothic Book"/>
              </a:rPr>
              <a:t>If a student calls someone a “fag” in class?</a:t>
            </a:r>
          </a:p>
          <a:p>
            <a:r>
              <a:rPr lang="en-US" sz="4100" dirty="0" smtClean="0">
                <a:latin typeface="Franklin Gothic Book"/>
                <a:cs typeface="Franklin Gothic Book"/>
              </a:rPr>
              <a:t>If a colleague tells you a gay joke?</a:t>
            </a:r>
          </a:p>
          <a:p>
            <a:r>
              <a:rPr lang="en-US" sz="4100" dirty="0" smtClean="0">
                <a:latin typeface="Franklin Gothic Book"/>
                <a:cs typeface="Franklin Gothic Book"/>
              </a:rPr>
              <a:t>How would you create a lesson that focused on some aspect of LGBTTQI2S experiences?</a:t>
            </a:r>
          </a:p>
          <a:p>
            <a:endParaRPr lang="en-US" dirty="0"/>
          </a:p>
        </p:txBody>
      </p:sp>
      <p:sp>
        <p:nvSpPr>
          <p:cNvPr id="3" name="Slide Number Placeholder 2"/>
          <p:cNvSpPr>
            <a:spLocks noGrp="1"/>
          </p:cNvSpPr>
          <p:nvPr>
            <p:ph type="sldNum" sz="quarter" idx="12"/>
          </p:nvPr>
        </p:nvSpPr>
        <p:spPr/>
        <p:txBody>
          <a:bodyPr/>
          <a:lstStyle/>
          <a:p>
            <a:pPr>
              <a:defRPr/>
            </a:pPr>
            <a:fld id="{F1E5884F-AED5-4FC3-A1E4-8BD49CE925C9}"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66FF"/>
                </a:solidFill>
                <a:latin typeface="Franklin Gothic Book"/>
                <a:cs typeface="Franklin Gothic Book"/>
              </a:rPr>
              <a:t>Tips</a:t>
            </a:r>
            <a:endParaRPr lang="en-US" b="1" dirty="0">
              <a:solidFill>
                <a:srgbClr val="3366FF"/>
              </a:solidFill>
              <a:latin typeface="Franklin Gothic Book"/>
              <a:cs typeface="Franklin Gothic Book"/>
            </a:endParaRPr>
          </a:p>
        </p:txBody>
      </p:sp>
      <p:sp>
        <p:nvSpPr>
          <p:cNvPr id="3" name="Content Placeholder 2"/>
          <p:cNvSpPr>
            <a:spLocks noGrp="1"/>
          </p:cNvSpPr>
          <p:nvPr>
            <p:ph idx="1"/>
          </p:nvPr>
        </p:nvSpPr>
        <p:spPr>
          <a:xfrm>
            <a:off x="700566" y="1993713"/>
            <a:ext cx="7770813" cy="3485304"/>
          </a:xfrm>
        </p:spPr>
        <p:txBody>
          <a:bodyPr>
            <a:normAutofit/>
          </a:bodyPr>
          <a:lstStyle/>
          <a:p>
            <a:r>
              <a:rPr lang="en-CA" sz="2400" dirty="0" smtClean="0">
                <a:effectLst/>
                <a:latin typeface="Franklin Gothic Book"/>
                <a:cs typeface="Franklin Gothic Book"/>
              </a:rPr>
              <a:t>Approach topic with humility</a:t>
            </a:r>
          </a:p>
          <a:p>
            <a:r>
              <a:rPr lang="en-CA" sz="2400" dirty="0" smtClean="0">
                <a:effectLst/>
                <a:latin typeface="Franklin Gothic Book"/>
                <a:cs typeface="Franklin Gothic Book"/>
              </a:rPr>
              <a:t>Include LGBTTQI2S content in curriculum (Don't </a:t>
            </a:r>
            <a:r>
              <a:rPr lang="en-CA" sz="2400" dirty="0">
                <a:effectLst/>
                <a:latin typeface="Franklin Gothic Book"/>
                <a:cs typeface="Franklin Gothic Book"/>
              </a:rPr>
              <a:t>wait until a homophobic incident occurs; </a:t>
            </a:r>
            <a:endParaRPr lang="en-CA" sz="2400" dirty="0" smtClean="0">
              <a:effectLst/>
              <a:latin typeface="Franklin Gothic Book"/>
              <a:cs typeface="Franklin Gothic Book"/>
            </a:endParaRPr>
          </a:p>
          <a:p>
            <a:r>
              <a:rPr lang="en-CA" sz="2400" dirty="0" smtClean="0">
                <a:effectLst/>
                <a:latin typeface="Franklin Gothic Book"/>
                <a:cs typeface="Franklin Gothic Book"/>
              </a:rPr>
              <a:t> </a:t>
            </a:r>
            <a:r>
              <a:rPr lang="en-CA" sz="2400" dirty="0">
                <a:effectLst/>
                <a:latin typeface="Franklin Gothic Book"/>
                <a:cs typeface="Franklin Gothic Book"/>
              </a:rPr>
              <a:t>Don’t let a gay joke, the word “fag” or describing something as, “That’s so gay,” go unchecked/unchallenged </a:t>
            </a:r>
            <a:br>
              <a:rPr lang="en-CA" sz="2400" dirty="0">
                <a:effectLst/>
                <a:latin typeface="Franklin Gothic Book"/>
                <a:cs typeface="Franklin Gothic Book"/>
              </a:rPr>
            </a:br>
            <a:endParaRPr lang="en-CA" sz="2400" dirty="0">
              <a:effectLst/>
              <a:latin typeface="Franklin Gothic Book"/>
              <a:cs typeface="Franklin Gothic Book"/>
            </a:endParaRP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F1E5884F-AED5-4FC3-A1E4-8BD49CE925C9}" type="slidenum">
              <a:rPr lang="en-US" smtClean="0"/>
              <a:pPr>
                <a:defRPr/>
              </a:pPr>
              <a:t>26</a:t>
            </a:fld>
            <a:endParaRPr lang="en-US" dirty="0"/>
          </a:p>
        </p:txBody>
      </p:sp>
    </p:spTree>
    <p:extLst>
      <p:ext uri="{BB962C8B-B14F-4D97-AF65-F5344CB8AC3E}">
        <p14:creationId xmlns:p14="http://schemas.microsoft.com/office/powerpoint/2010/main" val="5165556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66FF"/>
                </a:solidFill>
                <a:latin typeface="Franklin Gothic Book"/>
                <a:cs typeface="Franklin Gothic Book"/>
              </a:rPr>
              <a:t>More Tips</a:t>
            </a:r>
            <a:endParaRPr lang="en-US" dirty="0">
              <a:solidFill>
                <a:srgbClr val="3366FF"/>
              </a:solidFill>
              <a:latin typeface="Franklin Gothic Book"/>
              <a:cs typeface="Franklin Gothic Book"/>
            </a:endParaRPr>
          </a:p>
        </p:txBody>
      </p:sp>
      <p:sp>
        <p:nvSpPr>
          <p:cNvPr id="3" name="Content Placeholder 2"/>
          <p:cNvSpPr>
            <a:spLocks noGrp="1"/>
          </p:cNvSpPr>
          <p:nvPr>
            <p:ph idx="1"/>
          </p:nvPr>
        </p:nvSpPr>
        <p:spPr>
          <a:xfrm>
            <a:off x="685800" y="1594970"/>
            <a:ext cx="7770813" cy="5035967"/>
          </a:xfrm>
        </p:spPr>
        <p:txBody>
          <a:bodyPr>
            <a:normAutofit/>
          </a:bodyPr>
          <a:lstStyle/>
          <a:p>
            <a:r>
              <a:rPr lang="en-CA" dirty="0">
                <a:effectLst/>
                <a:latin typeface="Franklin Gothic Book"/>
                <a:cs typeface="Franklin Gothic Book"/>
              </a:rPr>
              <a:t>If teaching about famous LGBTTQI2S people and their work, include their sexual orientation in the autobiographical information you provide (e.g. Shakespeare, Michelangelo, Alan Turing, Sally Ride, Mark Tewksbury etc.).</a:t>
            </a:r>
          </a:p>
          <a:p>
            <a:r>
              <a:rPr lang="en-CA" dirty="0">
                <a:effectLst/>
                <a:latin typeface="Franklin Gothic Book"/>
                <a:cs typeface="Franklin Gothic Book"/>
              </a:rPr>
              <a:t>6. Organize anti-homophobia workshops for faculty and students.</a:t>
            </a:r>
            <a:br>
              <a:rPr lang="en-CA" dirty="0">
                <a:effectLst/>
                <a:latin typeface="Franklin Gothic Book"/>
                <a:cs typeface="Franklin Gothic Book"/>
              </a:rPr>
            </a:br>
            <a:endParaRPr lang="en-CA" dirty="0">
              <a:effectLst/>
              <a:latin typeface="Franklin Gothic Book"/>
              <a:cs typeface="Franklin Gothic Book"/>
            </a:endParaRPr>
          </a:p>
          <a:p>
            <a:r>
              <a:rPr lang="en-CA" dirty="0">
                <a:effectLst/>
                <a:latin typeface="Franklin Gothic Book"/>
                <a:cs typeface="Franklin Gothic Book"/>
              </a:rPr>
              <a:t>7. Bring in guest speakers that reflect diverse perspectives and experiences within the LGBTTQI2S communities.</a:t>
            </a:r>
            <a:br>
              <a:rPr lang="en-CA" dirty="0">
                <a:effectLst/>
                <a:latin typeface="Franklin Gothic Book"/>
                <a:cs typeface="Franklin Gothic Book"/>
              </a:rPr>
            </a:br>
            <a:endParaRPr lang="en-CA" dirty="0">
              <a:effectLst/>
              <a:latin typeface="Franklin Gothic Book"/>
              <a:cs typeface="Franklin Gothic Book"/>
            </a:endParaRPr>
          </a:p>
          <a:p>
            <a:r>
              <a:rPr lang="en-CA" dirty="0">
                <a:effectLst/>
                <a:latin typeface="Franklin Gothic Book"/>
                <a:cs typeface="Franklin Gothic Book"/>
              </a:rPr>
              <a:t>8. Provide literary and visual representations of LGBTTQI2S people and culture in your classroom</a:t>
            </a:r>
          </a:p>
          <a:p>
            <a:endParaRPr lang="en-US" dirty="0"/>
          </a:p>
        </p:txBody>
      </p:sp>
      <p:sp>
        <p:nvSpPr>
          <p:cNvPr id="4" name="Slide Number Placeholder 3"/>
          <p:cNvSpPr>
            <a:spLocks noGrp="1"/>
          </p:cNvSpPr>
          <p:nvPr>
            <p:ph type="sldNum" sz="quarter" idx="12"/>
          </p:nvPr>
        </p:nvSpPr>
        <p:spPr/>
        <p:txBody>
          <a:bodyPr/>
          <a:lstStyle/>
          <a:p>
            <a:pPr>
              <a:defRPr/>
            </a:pPr>
            <a:fld id="{F1E5884F-AED5-4FC3-A1E4-8BD49CE925C9}" type="slidenum">
              <a:rPr lang="en-US" smtClean="0"/>
              <a:pPr>
                <a:defRPr/>
              </a:pPr>
              <a:t>27</a:t>
            </a:fld>
            <a:endParaRPr lang="en-US" dirty="0"/>
          </a:p>
        </p:txBody>
      </p:sp>
    </p:spTree>
    <p:extLst>
      <p:ext uri="{BB962C8B-B14F-4D97-AF65-F5344CB8AC3E}">
        <p14:creationId xmlns:p14="http://schemas.microsoft.com/office/powerpoint/2010/main" val="15607196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4"/>
            <a:ext cx="7770813" cy="1193350"/>
          </a:xfrm>
        </p:spPr>
        <p:txBody>
          <a:bodyPr/>
          <a:lstStyle/>
          <a:p>
            <a:r>
              <a:rPr lang="en-US" b="1" dirty="0" smtClean="0">
                <a:solidFill>
                  <a:srgbClr val="3366FF"/>
                </a:solidFill>
                <a:latin typeface="Franklin Gothic Book"/>
                <a:cs typeface="Franklin Gothic Book"/>
              </a:rPr>
              <a:t>Last Tips</a:t>
            </a:r>
            <a:endParaRPr lang="en-US" b="1" dirty="0">
              <a:solidFill>
                <a:srgbClr val="3366FF"/>
              </a:solidFill>
              <a:latin typeface="Franklin Gothic Book"/>
              <a:cs typeface="Franklin Gothic Book"/>
            </a:endParaRPr>
          </a:p>
        </p:txBody>
      </p:sp>
      <p:sp>
        <p:nvSpPr>
          <p:cNvPr id="3" name="Content Placeholder 2"/>
          <p:cNvSpPr>
            <a:spLocks noGrp="1"/>
          </p:cNvSpPr>
          <p:nvPr>
            <p:ph idx="1"/>
          </p:nvPr>
        </p:nvSpPr>
        <p:spPr/>
        <p:txBody>
          <a:bodyPr>
            <a:normAutofit lnSpcReduction="10000"/>
          </a:bodyPr>
          <a:lstStyle/>
          <a:p>
            <a:r>
              <a:rPr lang="en-CA" dirty="0">
                <a:effectLst/>
                <a:latin typeface="Franklin Gothic Book"/>
                <a:cs typeface="Franklin Gothic Book"/>
              </a:rPr>
              <a:t>9. Seek out and make friends with other faculty and administrators who are interested in social justice and equity.</a:t>
            </a:r>
            <a:br>
              <a:rPr lang="en-CA" dirty="0">
                <a:effectLst/>
                <a:latin typeface="Franklin Gothic Book"/>
                <a:cs typeface="Franklin Gothic Book"/>
              </a:rPr>
            </a:br>
            <a:endParaRPr lang="en-CA" dirty="0">
              <a:effectLst/>
              <a:latin typeface="Franklin Gothic Book"/>
              <a:cs typeface="Franklin Gothic Book"/>
            </a:endParaRPr>
          </a:p>
          <a:p>
            <a:r>
              <a:rPr lang="en-CA" dirty="0">
                <a:effectLst/>
                <a:latin typeface="Franklin Gothic Book"/>
                <a:cs typeface="Franklin Gothic Book"/>
              </a:rPr>
              <a:t>10. Laughing in relation to sexuality does not necessarily mean students are being hurtful.  It could mean they’re nervous.  Talking about sexuality often makes people nervous.  However, such laughter can feel hurtful.  Is there a way you can ask about the laughter and open a discussion?</a:t>
            </a:r>
          </a:p>
          <a:p>
            <a:r>
              <a:rPr lang="en-CA" dirty="0">
                <a:effectLst/>
                <a:latin typeface="Franklin Gothic Book"/>
                <a:cs typeface="Franklin Gothic Book"/>
              </a:rPr>
              <a:t> </a:t>
            </a:r>
            <a:br>
              <a:rPr lang="en-CA" dirty="0">
                <a:effectLst/>
                <a:latin typeface="Franklin Gothic Book"/>
                <a:cs typeface="Franklin Gothic Book"/>
              </a:rPr>
            </a:br>
            <a:r>
              <a:rPr lang="en-CA" dirty="0">
                <a:effectLst/>
                <a:latin typeface="Franklin Gothic Book"/>
                <a:cs typeface="Franklin Gothic Book"/>
              </a:rPr>
              <a:t>11.  Incorporate case studies, examples and scenarios that reflect various family structures and that draw on LGBTTQI2S experiences, in ways that are age-appropriate.</a:t>
            </a:r>
          </a:p>
          <a:p>
            <a:endParaRPr lang="en-US" dirty="0"/>
          </a:p>
        </p:txBody>
      </p:sp>
      <p:sp>
        <p:nvSpPr>
          <p:cNvPr id="4" name="Slide Number Placeholder 3"/>
          <p:cNvSpPr>
            <a:spLocks noGrp="1"/>
          </p:cNvSpPr>
          <p:nvPr>
            <p:ph type="sldNum" sz="quarter" idx="12"/>
          </p:nvPr>
        </p:nvSpPr>
        <p:spPr/>
        <p:txBody>
          <a:bodyPr/>
          <a:lstStyle/>
          <a:p>
            <a:pPr>
              <a:defRPr/>
            </a:pPr>
            <a:fld id="{F1E5884F-AED5-4FC3-A1E4-8BD49CE925C9}" type="slidenum">
              <a:rPr lang="en-US" smtClean="0"/>
              <a:pPr>
                <a:defRPr/>
              </a:pPr>
              <a:t>28</a:t>
            </a:fld>
            <a:endParaRPr lang="en-US" dirty="0"/>
          </a:p>
        </p:txBody>
      </p:sp>
    </p:spTree>
    <p:extLst>
      <p:ext uri="{BB962C8B-B14F-4D97-AF65-F5344CB8AC3E}">
        <p14:creationId xmlns:p14="http://schemas.microsoft.com/office/powerpoint/2010/main" val="36213871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3366FF"/>
                </a:solidFill>
                <a:latin typeface="Franklin Gothic Book"/>
                <a:cs typeface="Franklin Gothic Book"/>
              </a:rPr>
              <a:t>Writing about Gender</a:t>
            </a:r>
            <a:br>
              <a:rPr lang="en-US" dirty="0" smtClean="0">
                <a:solidFill>
                  <a:srgbClr val="3366FF"/>
                </a:solidFill>
                <a:latin typeface="Franklin Gothic Book"/>
                <a:cs typeface="Franklin Gothic Book"/>
              </a:rPr>
            </a:br>
            <a:r>
              <a:rPr lang="en-US" sz="2700" dirty="0" smtClean="0">
                <a:solidFill>
                  <a:srgbClr val="3366FF"/>
                </a:solidFill>
                <a:latin typeface="Franklin Gothic Book"/>
                <a:cs typeface="Franklin Gothic Book"/>
              </a:rPr>
              <a:t>fulfills “B2.1 Write brief texts to convey simple ideas and factual information”</a:t>
            </a:r>
            <a:endParaRPr lang="en-US" sz="2700" dirty="0">
              <a:solidFill>
                <a:srgbClr val="3366FF"/>
              </a:solidFill>
              <a:latin typeface="Franklin Gothic Book"/>
              <a:cs typeface="Franklin Gothic Book"/>
            </a:endParaRPr>
          </a:p>
        </p:txBody>
      </p:sp>
      <p:sp>
        <p:nvSpPr>
          <p:cNvPr id="3" name="Content Placeholder 2"/>
          <p:cNvSpPr>
            <a:spLocks noGrp="1"/>
          </p:cNvSpPr>
          <p:nvPr>
            <p:ph idx="1"/>
          </p:nvPr>
        </p:nvSpPr>
        <p:spPr>
          <a:xfrm>
            <a:off x="685800" y="1668810"/>
            <a:ext cx="7770813" cy="4917823"/>
          </a:xfrm>
        </p:spPr>
        <p:txBody>
          <a:bodyPr>
            <a:normAutofit lnSpcReduction="10000"/>
          </a:bodyPr>
          <a:lstStyle/>
          <a:p>
            <a:r>
              <a:rPr lang="en-US" dirty="0">
                <a:effectLst/>
              </a:rPr>
              <a:t>1. Pick an object or activity that you think really represents how you see your gender. Write it in the blank</a:t>
            </a:r>
            <a:r>
              <a:rPr lang="en-US" dirty="0" smtClean="0">
                <a:effectLst/>
              </a:rPr>
              <a:t>.</a:t>
            </a:r>
            <a:endParaRPr lang="en-CA" dirty="0">
              <a:effectLst/>
            </a:endParaRPr>
          </a:p>
          <a:p>
            <a:r>
              <a:rPr lang="en-US" dirty="0">
                <a:effectLst/>
              </a:rPr>
              <a:t>My _________________________________ is a part of me.</a:t>
            </a:r>
            <a:endParaRPr lang="en-CA" dirty="0">
              <a:effectLst/>
            </a:endParaRPr>
          </a:p>
          <a:p>
            <a:pPr marL="0" indent="0">
              <a:buNone/>
            </a:pPr>
            <a:endParaRPr lang="en-CA" dirty="0">
              <a:effectLst/>
            </a:endParaRPr>
          </a:p>
          <a:p>
            <a:r>
              <a:rPr lang="en-US" dirty="0">
                <a:effectLst/>
              </a:rPr>
              <a:t>2. Describe your gendered object or activity.</a:t>
            </a:r>
            <a:endParaRPr lang="en-CA" dirty="0">
              <a:effectLst/>
            </a:endParaRPr>
          </a:p>
          <a:p>
            <a:pPr marL="0" indent="0">
              <a:buNone/>
            </a:pPr>
            <a:endParaRPr lang="en-CA" dirty="0">
              <a:effectLst/>
            </a:endParaRPr>
          </a:p>
          <a:p>
            <a:r>
              <a:rPr lang="en-US" dirty="0">
                <a:effectLst/>
              </a:rPr>
              <a:t>3. How does your object or activity make you feel</a:t>
            </a:r>
            <a:r>
              <a:rPr lang="en-US" dirty="0" smtClean="0">
                <a:effectLst/>
              </a:rPr>
              <a:t>?</a:t>
            </a:r>
            <a:endParaRPr lang="en-CA" dirty="0">
              <a:effectLst/>
            </a:endParaRPr>
          </a:p>
          <a:p>
            <a:endParaRPr lang="en-CA" dirty="0">
              <a:effectLst/>
            </a:endParaRPr>
          </a:p>
          <a:p>
            <a:r>
              <a:rPr lang="en-US" dirty="0">
                <a:effectLst/>
              </a:rPr>
              <a:t>4. What would you do if anyone ever tried to take it away from you?</a:t>
            </a:r>
            <a:endParaRPr lang="en-CA" dirty="0">
              <a:effectLst/>
            </a:endParaRPr>
          </a:p>
          <a:p>
            <a:pPr marL="0" indent="0">
              <a:buNone/>
            </a:pPr>
            <a:endParaRPr lang="en-CA" dirty="0">
              <a:effectLst/>
            </a:endParaRPr>
          </a:p>
          <a:p>
            <a:pPr marL="0" indent="0">
              <a:buNone/>
            </a:pPr>
            <a:endParaRPr lang="en-CA" dirty="0">
              <a:effectLst/>
            </a:endParaRPr>
          </a:p>
          <a:p>
            <a:endParaRPr lang="en-US" dirty="0"/>
          </a:p>
        </p:txBody>
      </p:sp>
      <p:sp>
        <p:nvSpPr>
          <p:cNvPr id="4" name="Slide Number Placeholder 3"/>
          <p:cNvSpPr>
            <a:spLocks noGrp="1"/>
          </p:cNvSpPr>
          <p:nvPr>
            <p:ph type="sldNum" sz="quarter" idx="12"/>
          </p:nvPr>
        </p:nvSpPr>
        <p:spPr/>
        <p:txBody>
          <a:bodyPr/>
          <a:lstStyle/>
          <a:p>
            <a:pPr>
              <a:defRPr/>
            </a:pPr>
            <a:fld id="{F1E5884F-AED5-4FC3-A1E4-8BD49CE925C9}" type="slidenum">
              <a:rPr lang="en-US" smtClean="0"/>
              <a:pPr>
                <a:defRPr/>
              </a:pPr>
              <a:t>29</a:t>
            </a:fld>
            <a:endParaRPr lang="en-US" dirty="0"/>
          </a:p>
        </p:txBody>
      </p:sp>
    </p:spTree>
    <p:extLst>
      <p:ext uri="{BB962C8B-B14F-4D97-AF65-F5344CB8AC3E}">
        <p14:creationId xmlns:p14="http://schemas.microsoft.com/office/powerpoint/2010/main" val="3575129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rgbClr val="3366FF"/>
                </a:solidFill>
                <a:latin typeface="Franklin Gothic Book"/>
                <a:cs typeface="Franklin Gothic Book"/>
              </a:rPr>
              <a:t>Vocabulary</a:t>
            </a:r>
            <a:endParaRPr lang="en-US" b="1" dirty="0">
              <a:solidFill>
                <a:srgbClr val="3366FF"/>
              </a:solidFill>
              <a:latin typeface="Franklin Gothic Book"/>
              <a:cs typeface="Franklin Gothic Book"/>
            </a:endParaRPr>
          </a:p>
        </p:txBody>
      </p:sp>
      <p:sp>
        <p:nvSpPr>
          <p:cNvPr id="2" name="Content Placeholder 1"/>
          <p:cNvSpPr>
            <a:spLocks noGrp="1"/>
          </p:cNvSpPr>
          <p:nvPr>
            <p:ph idx="1"/>
          </p:nvPr>
        </p:nvSpPr>
        <p:spPr/>
        <p:txBody>
          <a:bodyPr>
            <a:normAutofit fontScale="92500" lnSpcReduction="20000"/>
          </a:bodyPr>
          <a:lstStyle/>
          <a:p>
            <a:r>
              <a:rPr lang="en-CA" sz="2378" b="1" dirty="0" smtClean="0">
                <a:latin typeface="Franklin Gothic Book"/>
                <a:cs typeface="Franklin Gothic Book"/>
              </a:rPr>
              <a:t>1. Sexual orientation:</a:t>
            </a:r>
            <a:r>
              <a:rPr lang="en-CA" sz="2378" dirty="0" smtClean="0">
                <a:latin typeface="Franklin Gothic Book"/>
                <a:cs typeface="Franklin Gothic Book"/>
              </a:rPr>
              <a:t> refers to a person's sexual attraction. It means who we</a:t>
            </a:r>
            <a:r>
              <a:rPr lang="en-US" sz="2378" dirty="0" smtClean="0">
                <a:latin typeface="Franklin Gothic Book"/>
                <a:cs typeface="Franklin Gothic Book"/>
              </a:rPr>
              <a:t> </a:t>
            </a:r>
            <a:r>
              <a:rPr lang="en-CA" sz="2378" dirty="0" smtClean="0">
                <a:latin typeface="Franklin Gothic Book"/>
                <a:cs typeface="Franklin Gothic Book"/>
              </a:rPr>
              <a:t>desire sexually, with whom we want to become intimate, and with whom we want to form emotional</a:t>
            </a:r>
            <a:r>
              <a:rPr lang="en-US" sz="2378" dirty="0" smtClean="0">
                <a:latin typeface="Franklin Gothic Book"/>
                <a:cs typeface="Franklin Gothic Book"/>
              </a:rPr>
              <a:t> </a:t>
            </a:r>
            <a:r>
              <a:rPr lang="en-CA" sz="2378" dirty="0" smtClean="0">
                <a:latin typeface="Franklin Gothic Book"/>
                <a:cs typeface="Franklin Gothic Book"/>
              </a:rPr>
              <a:t>relationships. May be lesbian, gay, bisexual or heterosexual. </a:t>
            </a:r>
          </a:p>
          <a:p>
            <a:endParaRPr lang="en-US" sz="2378" dirty="0" smtClean="0">
              <a:latin typeface="Franklin Gothic Book"/>
              <a:cs typeface="Franklin Gothic Book"/>
            </a:endParaRPr>
          </a:p>
          <a:p>
            <a:r>
              <a:rPr lang="en-CA" sz="2378" b="1" dirty="0" smtClean="0">
                <a:latin typeface="Franklin Gothic Book"/>
                <a:cs typeface="Franklin Gothic Book"/>
              </a:rPr>
              <a:t>2. Gender Expression: </a:t>
            </a:r>
            <a:r>
              <a:rPr lang="en-CA" sz="2378" dirty="0" smtClean="0">
                <a:latin typeface="Franklin Gothic Book"/>
                <a:cs typeface="Franklin Gothic Book"/>
              </a:rPr>
              <a:t>refers to the ways in which we each manifest masculinity or femininity.</a:t>
            </a:r>
          </a:p>
          <a:p>
            <a:endParaRPr lang="en-CA" sz="2378" dirty="0" smtClean="0">
              <a:latin typeface="Franklin Gothic Book"/>
              <a:cs typeface="Franklin Gothic Book"/>
            </a:endParaRPr>
          </a:p>
          <a:p>
            <a:r>
              <a:rPr lang="en-CA" sz="2378" b="1" dirty="0" smtClean="0">
                <a:latin typeface="Franklin Gothic Book"/>
                <a:cs typeface="Franklin Gothic Book"/>
              </a:rPr>
              <a:t>3. Gender Identity: </a:t>
            </a:r>
            <a:r>
              <a:rPr lang="en-US" sz="2400" dirty="0" smtClean="0">
                <a:latin typeface="Franklin Gothic Book"/>
                <a:cs typeface="Franklin Gothic Book"/>
              </a:rPr>
              <a:t>refers to a person’s internal, deeply-felt sense of being either male, female, something other, or in between. </a:t>
            </a:r>
            <a:endParaRPr lang="en-US" sz="2378" dirty="0" smtClean="0">
              <a:latin typeface="Franklin Gothic Book"/>
              <a:cs typeface="Franklin Gothic Book"/>
            </a:endParaRPr>
          </a:p>
          <a:p>
            <a:endParaRPr lang="en-US" dirty="0"/>
          </a:p>
        </p:txBody>
      </p:sp>
      <p:sp>
        <p:nvSpPr>
          <p:cNvPr id="3" name="Slide Number Placeholder 2"/>
          <p:cNvSpPr>
            <a:spLocks noGrp="1"/>
          </p:cNvSpPr>
          <p:nvPr>
            <p:ph type="sldNum" sz="quarter" idx="12"/>
          </p:nvPr>
        </p:nvSpPr>
        <p:spPr/>
        <p:txBody>
          <a:bodyPr/>
          <a:lstStyle/>
          <a:p>
            <a:pPr>
              <a:defRPr/>
            </a:pPr>
            <a:fld id="{F1E5884F-AED5-4FC3-A1E4-8BD49CE925C9}"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E5884F-AED5-4FC3-A1E4-8BD49CE925C9}" type="slidenum">
              <a:rPr lang="en-US" smtClean="0"/>
              <a:pPr>
                <a:defRPr/>
              </a:pPr>
              <a:t>30</a:t>
            </a:fld>
            <a:endParaRPr lang="en-US" dirty="0"/>
          </a:p>
        </p:txBody>
      </p:sp>
      <p:sp>
        <p:nvSpPr>
          <p:cNvPr id="5" name="Title 4"/>
          <p:cNvSpPr>
            <a:spLocks noGrp="1"/>
          </p:cNvSpPr>
          <p:nvPr>
            <p:ph type="title"/>
          </p:nvPr>
        </p:nvSpPr>
        <p:spPr/>
        <p:txBody>
          <a:bodyPr>
            <a:normAutofit fontScale="90000"/>
          </a:bodyPr>
          <a:lstStyle/>
          <a:p>
            <a:r>
              <a:rPr lang="en-US" dirty="0" smtClean="0">
                <a:solidFill>
                  <a:srgbClr val="3366FF"/>
                </a:solidFill>
                <a:latin typeface="Franklin Gothic Book"/>
                <a:cs typeface="Franklin Gothic Book"/>
              </a:rPr>
              <a:t>Queer Intersectional Learning</a:t>
            </a:r>
            <a:br>
              <a:rPr lang="en-US" dirty="0" smtClean="0">
                <a:solidFill>
                  <a:srgbClr val="3366FF"/>
                </a:solidFill>
                <a:latin typeface="Franklin Gothic Book"/>
                <a:cs typeface="Franklin Gothic Book"/>
              </a:rPr>
            </a:br>
            <a:r>
              <a:rPr lang="en-US" sz="2800" dirty="0" smtClean="0">
                <a:solidFill>
                  <a:srgbClr val="3366FF"/>
                </a:solidFill>
                <a:latin typeface="Franklin Gothic Book"/>
                <a:cs typeface="Franklin Gothic Book"/>
              </a:rPr>
              <a:t>A1.2 Read texts to locate and connect ideas and information</a:t>
            </a:r>
            <a:endParaRPr lang="en-US" dirty="0">
              <a:solidFill>
                <a:srgbClr val="3366FF"/>
              </a:solidFill>
              <a:latin typeface="Franklin Gothic Book"/>
              <a:cs typeface="Franklin Gothic Book"/>
            </a:endParaRPr>
          </a:p>
        </p:txBody>
      </p:sp>
      <p:sp>
        <p:nvSpPr>
          <p:cNvPr id="6" name="TextBox 5"/>
          <p:cNvSpPr txBox="1"/>
          <p:nvPr/>
        </p:nvSpPr>
        <p:spPr>
          <a:xfrm>
            <a:off x="2309950" y="1685704"/>
            <a:ext cx="6478208" cy="3631764"/>
          </a:xfrm>
          <a:prstGeom prst="rect">
            <a:avLst/>
          </a:prstGeom>
          <a:noFill/>
        </p:spPr>
        <p:txBody>
          <a:bodyPr wrap="square" rtlCol="0">
            <a:spAutoFit/>
          </a:bodyPr>
          <a:lstStyle/>
          <a:p>
            <a:r>
              <a:rPr lang="en-US" sz="1800" dirty="0" smtClean="0">
                <a:solidFill>
                  <a:schemeClr val="tx1"/>
                </a:solidFill>
              </a:rPr>
              <a:t>Bring Wikipedia page about the new best picture movie Moonlight</a:t>
            </a:r>
          </a:p>
          <a:p>
            <a:r>
              <a:rPr lang="en-US" sz="1800" dirty="0">
                <a:solidFill>
                  <a:schemeClr val="tx1"/>
                </a:solidFill>
              </a:rPr>
              <a:t>Found at </a:t>
            </a:r>
            <a:r>
              <a:rPr lang="en-US" sz="1800" dirty="0">
                <a:solidFill>
                  <a:schemeClr val="tx1"/>
                </a:solidFill>
                <a:hlinkClick r:id="rId2"/>
              </a:rPr>
              <a:t>https://en.wikipedia.org/wiki/Moonlight_(</a:t>
            </a:r>
            <a:r>
              <a:rPr lang="en-US" sz="1800" dirty="0" smtClean="0">
                <a:solidFill>
                  <a:schemeClr val="tx1"/>
                </a:solidFill>
                <a:hlinkClick r:id="rId2"/>
              </a:rPr>
              <a:t>2016_film</a:t>
            </a:r>
            <a:r>
              <a:rPr lang="en-US" sz="1800" dirty="0">
                <a:solidFill>
                  <a:schemeClr val="accent3"/>
                </a:solidFill>
              </a:rPr>
              <a:t>)</a:t>
            </a:r>
            <a:endParaRPr lang="en-US" sz="1800" dirty="0" smtClean="0">
              <a:solidFill>
                <a:schemeClr val="tx1"/>
              </a:solidFill>
            </a:endParaRPr>
          </a:p>
          <a:p>
            <a:endParaRPr lang="en-US" sz="1800" dirty="0">
              <a:solidFill>
                <a:schemeClr val="tx1"/>
              </a:solidFill>
            </a:endParaRPr>
          </a:p>
          <a:p>
            <a:r>
              <a:rPr lang="en-US" sz="1800" dirty="0" smtClean="0">
                <a:solidFill>
                  <a:schemeClr val="tx1"/>
                </a:solidFill>
              </a:rPr>
              <a:t>Ask questions about the movie (e.g.):</a:t>
            </a:r>
          </a:p>
          <a:p>
            <a:r>
              <a:rPr lang="en-US" sz="1800" dirty="0" smtClean="0">
                <a:solidFill>
                  <a:schemeClr val="tx1"/>
                </a:solidFill>
              </a:rPr>
              <a:t>What awards did it win?</a:t>
            </a:r>
          </a:p>
          <a:p>
            <a:r>
              <a:rPr lang="en-US" sz="1800" dirty="0" smtClean="0">
                <a:solidFill>
                  <a:schemeClr val="tx1"/>
                </a:solidFill>
              </a:rPr>
              <a:t>What topics did the film discuss?</a:t>
            </a:r>
          </a:p>
          <a:p>
            <a:r>
              <a:rPr lang="en-US" sz="1800" dirty="0" smtClean="0">
                <a:solidFill>
                  <a:schemeClr val="tx1"/>
                </a:solidFill>
              </a:rPr>
              <a:t>Who was the first Muslim </a:t>
            </a:r>
          </a:p>
          <a:p>
            <a:r>
              <a:rPr lang="en-US" sz="1800" dirty="0" smtClean="0">
                <a:solidFill>
                  <a:schemeClr val="tx1"/>
                </a:solidFill>
              </a:rPr>
              <a:t>to win an acting Oscar? </a:t>
            </a:r>
          </a:p>
          <a:p>
            <a:endParaRPr lang="en-US" sz="1800" dirty="0" smtClean="0">
              <a:solidFill>
                <a:schemeClr val="tx1"/>
              </a:solidFill>
            </a:endParaRPr>
          </a:p>
          <a:p>
            <a:r>
              <a:rPr lang="en-US" sz="1800" dirty="0" smtClean="0">
                <a:solidFill>
                  <a:schemeClr val="tx1"/>
                </a:solidFill>
              </a:rPr>
              <a:t> </a:t>
            </a:r>
          </a:p>
          <a:p>
            <a:endParaRPr lang="en-US" sz="1800" dirty="0">
              <a:solidFill>
                <a:schemeClr val="tx1"/>
              </a:solidFill>
            </a:endParaRPr>
          </a:p>
          <a:p>
            <a:r>
              <a:rPr lang="en-US" dirty="0" smtClean="0"/>
              <a:t>  </a:t>
            </a:r>
            <a:endParaRPr lang="en-US" dirty="0"/>
          </a:p>
        </p:txBody>
      </p:sp>
      <p:pic>
        <p:nvPicPr>
          <p:cNvPr id="7" name="Picture 6" descr="imgres.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12985" y="3519479"/>
            <a:ext cx="4226980" cy="2812863"/>
          </a:xfrm>
          <a:prstGeom prst="rect">
            <a:avLst/>
          </a:prstGeom>
          <a:ln>
            <a:noFill/>
          </a:ln>
          <a:effectLst>
            <a:softEdge rad="112500"/>
          </a:effectLst>
        </p:spPr>
      </p:pic>
    </p:spTree>
    <p:extLst>
      <p:ext uri="{BB962C8B-B14F-4D97-AF65-F5344CB8AC3E}">
        <p14:creationId xmlns:p14="http://schemas.microsoft.com/office/powerpoint/2010/main" val="23125822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ranklin Gothic Book"/>
                <a:cs typeface="Franklin Gothic Book"/>
              </a:rPr>
              <a:t>Image Web pages</a:t>
            </a:r>
            <a:endParaRPr lang="en-US" dirty="0">
              <a:latin typeface="Franklin Gothic Book"/>
              <a:cs typeface="Franklin Gothic Book"/>
            </a:endParaRPr>
          </a:p>
        </p:txBody>
      </p:sp>
      <p:sp>
        <p:nvSpPr>
          <p:cNvPr id="3" name="Content Placeholder 2"/>
          <p:cNvSpPr>
            <a:spLocks noGrp="1"/>
          </p:cNvSpPr>
          <p:nvPr>
            <p:ph idx="1"/>
          </p:nvPr>
        </p:nvSpPr>
        <p:spPr/>
        <p:txBody>
          <a:bodyPr>
            <a:normAutofit fontScale="92500" lnSpcReduction="10000"/>
          </a:bodyPr>
          <a:lstStyle/>
          <a:p>
            <a:endParaRPr lang="en-US" dirty="0" smtClean="0">
              <a:hlinkClick r:id="rId3"/>
            </a:endParaRPr>
          </a:p>
          <a:p>
            <a:r>
              <a:rPr lang="en-US" dirty="0" smtClean="0">
                <a:hlinkClick r:id="rId3"/>
              </a:rPr>
              <a:t>Adult image of Karleen provided by Anderson Coward</a:t>
            </a:r>
          </a:p>
          <a:p>
            <a:r>
              <a:rPr lang="en-US" dirty="0" smtClean="0">
                <a:hlinkClick r:id="rId3"/>
              </a:rPr>
              <a:t>http</a:t>
            </a:r>
            <a:r>
              <a:rPr lang="en-US" dirty="0">
                <a:hlinkClick r:id="rId3"/>
              </a:rPr>
              <a:t>://olympic.ca/team-canada/mark-tewksbury</a:t>
            </a:r>
            <a:r>
              <a:rPr lang="en-US" dirty="0" smtClean="0">
                <a:hlinkClick r:id="rId3"/>
              </a:rPr>
              <a:t>/</a:t>
            </a:r>
          </a:p>
          <a:p>
            <a:r>
              <a:rPr lang="en-US" dirty="0">
                <a:hlinkClick r:id="rId3"/>
              </a:rPr>
              <a:t>https://www.thestar.com/news/insight/2011/06/10/the_prime_of_ms_irshad_manji.html</a:t>
            </a:r>
            <a:endParaRPr lang="en-US" dirty="0" smtClean="0">
              <a:hlinkClick r:id="rId3"/>
            </a:endParaRPr>
          </a:p>
          <a:p>
            <a:r>
              <a:rPr lang="en-US" dirty="0">
                <a:hlinkClick r:id="rId3"/>
              </a:rPr>
              <a:t>http://www.ivancoyote.com/</a:t>
            </a:r>
          </a:p>
          <a:p>
            <a:r>
              <a:rPr lang="en-US" dirty="0" smtClean="0">
                <a:hlinkClick r:id="rId3"/>
              </a:rPr>
              <a:t>http</a:t>
            </a:r>
            <a:r>
              <a:rPr lang="en-US" dirty="0">
                <a:hlinkClick r:id="rId3"/>
              </a:rPr>
              <a:t>://www.kentmonkman.com</a:t>
            </a:r>
            <a:r>
              <a:rPr lang="en-US" dirty="0" smtClean="0">
                <a:hlinkClick r:id="rId3"/>
              </a:rPr>
              <a:t>/</a:t>
            </a:r>
            <a:r>
              <a:rPr lang="en-US" dirty="0" smtClean="0"/>
              <a:t> </a:t>
            </a:r>
          </a:p>
          <a:p>
            <a:r>
              <a:rPr lang="en-US" dirty="0">
                <a:hlinkClick r:id="rId4"/>
              </a:rPr>
              <a:t>http://www.thefader.com/2016/10/20/moonlight-barry-jenkins-film-</a:t>
            </a:r>
            <a:r>
              <a:rPr lang="en-US" dirty="0" smtClean="0">
                <a:hlinkClick r:id="rId4"/>
              </a:rPr>
              <a:t>roundtable</a:t>
            </a: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F1E5884F-AED5-4FC3-A1E4-8BD49CE925C9}" type="slidenum">
              <a:rPr lang="en-US" smtClean="0"/>
              <a:pPr>
                <a:defRPr/>
              </a:pPr>
              <a:t>31</a:t>
            </a:fld>
            <a:endParaRPr lang="en-US" dirty="0"/>
          </a:p>
        </p:txBody>
      </p:sp>
    </p:spTree>
    <p:extLst>
      <p:ext uri="{BB962C8B-B14F-4D97-AF65-F5344CB8AC3E}">
        <p14:creationId xmlns:p14="http://schemas.microsoft.com/office/powerpoint/2010/main" val="3748407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rgbClr val="3366FF"/>
                </a:solidFill>
                <a:latin typeface="Franklin Gothic Book"/>
                <a:cs typeface="Franklin Gothic Book"/>
              </a:rPr>
              <a:t>The Queer Alphabet</a:t>
            </a:r>
            <a:endParaRPr lang="en-US" b="1" dirty="0">
              <a:solidFill>
                <a:srgbClr val="3366FF"/>
              </a:solidFill>
              <a:latin typeface="Franklin Gothic Book"/>
              <a:cs typeface="Franklin Gothic Book"/>
            </a:endParaRPr>
          </a:p>
        </p:txBody>
      </p:sp>
      <p:sp>
        <p:nvSpPr>
          <p:cNvPr id="2" name="Content Placeholder 1"/>
          <p:cNvSpPr>
            <a:spLocks noGrp="1"/>
          </p:cNvSpPr>
          <p:nvPr>
            <p:ph idx="1"/>
          </p:nvPr>
        </p:nvSpPr>
        <p:spPr>
          <a:xfrm>
            <a:off x="457200" y="1524000"/>
            <a:ext cx="8229600" cy="4868476"/>
          </a:xfrm>
        </p:spPr>
        <p:txBody>
          <a:bodyPr>
            <a:normAutofit/>
          </a:bodyPr>
          <a:lstStyle/>
          <a:p>
            <a:r>
              <a:rPr lang="en-CA" b="1" dirty="0" smtClean="0">
                <a:latin typeface="Franklin Gothic Book"/>
                <a:cs typeface="Franklin Gothic Book"/>
              </a:rPr>
              <a:t>4. LGBTTQI2S = Lesbian, Gay, Bisexual, Transgender, Transsexual, Queer, Intersex, Two-Spirited</a:t>
            </a:r>
          </a:p>
          <a:p>
            <a:pPr marL="0" indent="0">
              <a:buNone/>
            </a:pPr>
            <a:endParaRPr lang="en-US" dirty="0" smtClean="0">
              <a:latin typeface="Franklin Gothic Book"/>
              <a:cs typeface="Franklin Gothic Book"/>
            </a:endParaRPr>
          </a:p>
          <a:p>
            <a:endParaRPr lang="en-CA" sz="3200" b="1" dirty="0" smtClean="0">
              <a:solidFill>
                <a:srgbClr val="000000"/>
              </a:solidFill>
            </a:endParaRPr>
          </a:p>
          <a:p>
            <a:endParaRPr lang="en-US" sz="3200" dirty="0" smtClean="0">
              <a:solidFill>
                <a:srgbClr val="000000"/>
              </a:solidFill>
            </a:endParaRPr>
          </a:p>
          <a:p>
            <a:endParaRPr lang="en-US" sz="3200" dirty="0" smtClean="0">
              <a:solidFill>
                <a:srgbClr val="000000"/>
              </a:solidFill>
            </a:endParaRPr>
          </a:p>
          <a:p>
            <a:endParaRPr lang="en-US" dirty="0"/>
          </a:p>
        </p:txBody>
      </p:sp>
      <p:sp>
        <p:nvSpPr>
          <p:cNvPr id="3" name="Slide Number Placeholder 2"/>
          <p:cNvSpPr>
            <a:spLocks noGrp="1"/>
          </p:cNvSpPr>
          <p:nvPr>
            <p:ph type="sldNum" sz="quarter" idx="12"/>
          </p:nvPr>
        </p:nvSpPr>
        <p:spPr/>
        <p:txBody>
          <a:bodyPr/>
          <a:lstStyle/>
          <a:p>
            <a:pPr>
              <a:defRPr/>
            </a:pPr>
            <a:fld id="{F1E5884F-AED5-4FC3-A1E4-8BD49CE925C9}" type="slidenum">
              <a:rPr lang="en-US" smtClean="0"/>
              <a:pPr>
                <a:defRPr/>
              </a:pPr>
              <a:t>4</a:t>
            </a:fld>
            <a:endParaRPr lang="en-US" dirty="0"/>
          </a:p>
        </p:txBody>
      </p:sp>
      <p:pic>
        <p:nvPicPr>
          <p:cNvPr id="5" name="Picture 4" descr="imgres.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21179221">
            <a:off x="119799" y="2917825"/>
            <a:ext cx="2794000" cy="2133600"/>
          </a:xfrm>
          <a:prstGeom prst="rect">
            <a:avLst/>
          </a:prstGeom>
        </p:spPr>
      </p:pic>
      <p:pic>
        <p:nvPicPr>
          <p:cNvPr id="6" name="Picture 5" descr="imgres.jpg"/>
          <p:cNvPicPr>
            <a:picLocks noChangeAspect="1"/>
          </p:cNvPicPr>
          <p:nvPr/>
        </p:nvPicPr>
        <p:blipFill>
          <a:blip r:embed="rId3">
            <a:extLst>
              <a:ext uri="{28A0092B-C50C-407E-A947-70E740481C1C}">
                <a14:useLocalDpi xmlns:a14="http://schemas.microsoft.com/office/drawing/2010/main"/>
              </a:ext>
            </a:extLst>
          </a:blip>
          <a:stretch>
            <a:fillRect/>
          </a:stretch>
        </p:blipFill>
        <p:spPr>
          <a:xfrm rot="1142255">
            <a:off x="2216149" y="4270374"/>
            <a:ext cx="3378200" cy="2413000"/>
          </a:xfrm>
          <a:prstGeom prst="rect">
            <a:avLst/>
          </a:prstGeom>
        </p:spPr>
      </p:pic>
      <p:pic>
        <p:nvPicPr>
          <p:cNvPr id="7" name="Picture 6" descr="imgres.jpg"/>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rot="20786163">
            <a:off x="4327525" y="3121025"/>
            <a:ext cx="2387600" cy="2362200"/>
          </a:xfrm>
          <a:prstGeom prst="rect">
            <a:avLst/>
          </a:prstGeom>
        </p:spPr>
      </p:pic>
      <p:pic>
        <p:nvPicPr>
          <p:cNvPr id="8" name="Picture 7" descr="ivan004-smaller-768x986.jpg"/>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719264">
            <a:off x="6728338" y="3617149"/>
            <a:ext cx="2099196" cy="326771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66FF"/>
                </a:solidFill>
                <a:latin typeface="Franklin Gothic Book"/>
                <a:cs typeface="Franklin Gothic Book"/>
              </a:rPr>
              <a:t>Vocabulary</a:t>
            </a:r>
            <a:endParaRPr lang="en-US" dirty="0">
              <a:solidFill>
                <a:srgbClr val="3366FF"/>
              </a:solidFill>
              <a:latin typeface="Franklin Gothic Book"/>
              <a:cs typeface="Franklin Gothic Book"/>
            </a:endParaRPr>
          </a:p>
        </p:txBody>
      </p:sp>
      <p:sp>
        <p:nvSpPr>
          <p:cNvPr id="3" name="Content Placeholder 2"/>
          <p:cNvSpPr>
            <a:spLocks noGrp="1"/>
          </p:cNvSpPr>
          <p:nvPr>
            <p:ph idx="1"/>
          </p:nvPr>
        </p:nvSpPr>
        <p:spPr/>
        <p:txBody>
          <a:bodyPr/>
          <a:lstStyle/>
          <a:p>
            <a:r>
              <a:rPr lang="en-CA" b="1" dirty="0">
                <a:latin typeface="Franklin Gothic Book"/>
                <a:cs typeface="Franklin Gothic Book"/>
              </a:rPr>
              <a:t>5. Lesbian:</a:t>
            </a:r>
            <a:r>
              <a:rPr lang="en-CA" dirty="0">
                <a:latin typeface="Franklin Gothic Book"/>
                <a:cs typeface="Franklin Gothic Book"/>
              </a:rPr>
              <a:t> a woman who forms sexual and loving relationships with other women</a:t>
            </a:r>
          </a:p>
          <a:p>
            <a:endParaRPr lang="en-US" dirty="0">
              <a:latin typeface="Franklin Gothic Book"/>
              <a:cs typeface="Franklin Gothic Book"/>
            </a:endParaRPr>
          </a:p>
          <a:p>
            <a:r>
              <a:rPr lang="en-CA" b="1" dirty="0">
                <a:latin typeface="Franklin Gothic Book"/>
                <a:cs typeface="Franklin Gothic Book"/>
              </a:rPr>
              <a:t>6. Gay:</a:t>
            </a:r>
            <a:r>
              <a:rPr lang="en-CA" dirty="0">
                <a:latin typeface="Franklin Gothic Book"/>
                <a:cs typeface="Franklin Gothic Book"/>
              </a:rPr>
              <a:t> a person who forms sexual and loving relationships with those of the same gender; often</a:t>
            </a:r>
            <a:r>
              <a:rPr lang="en-US" dirty="0">
                <a:latin typeface="Franklin Gothic Book"/>
                <a:cs typeface="Franklin Gothic Book"/>
              </a:rPr>
              <a:t> </a:t>
            </a:r>
            <a:r>
              <a:rPr lang="en-CA" dirty="0">
                <a:latin typeface="Franklin Gothic Book"/>
                <a:cs typeface="Franklin Gothic Book"/>
              </a:rPr>
              <a:t>used to refer to men only, but many women also use this term to identify themselves.</a:t>
            </a:r>
            <a:endParaRPr lang="en-US" dirty="0">
              <a:latin typeface="Franklin Gothic Book"/>
              <a:cs typeface="Franklin Gothic Book"/>
            </a:endParaRPr>
          </a:p>
          <a:p>
            <a:endParaRPr lang="en-US" dirty="0"/>
          </a:p>
        </p:txBody>
      </p:sp>
      <p:sp>
        <p:nvSpPr>
          <p:cNvPr id="4" name="Slide Number Placeholder 3"/>
          <p:cNvSpPr>
            <a:spLocks noGrp="1"/>
          </p:cNvSpPr>
          <p:nvPr>
            <p:ph type="sldNum" sz="quarter" idx="12"/>
          </p:nvPr>
        </p:nvSpPr>
        <p:spPr/>
        <p:txBody>
          <a:bodyPr/>
          <a:lstStyle/>
          <a:p>
            <a:pPr>
              <a:defRPr/>
            </a:pPr>
            <a:fld id="{F1E5884F-AED5-4FC3-A1E4-8BD49CE925C9}" type="slidenum">
              <a:rPr lang="en-US" smtClean="0"/>
              <a:pPr>
                <a:defRPr/>
              </a:pPr>
              <a:t>5</a:t>
            </a:fld>
            <a:endParaRPr lang="en-US" dirty="0"/>
          </a:p>
        </p:txBody>
      </p:sp>
    </p:spTree>
    <p:extLst>
      <p:ext uri="{BB962C8B-B14F-4D97-AF65-F5344CB8AC3E}">
        <p14:creationId xmlns:p14="http://schemas.microsoft.com/office/powerpoint/2010/main" val="3682632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rgbClr val="3366FF"/>
                </a:solidFill>
                <a:latin typeface="Franklin Gothic Book"/>
                <a:cs typeface="Franklin Gothic Book"/>
              </a:rPr>
              <a:t>Vocabulary</a:t>
            </a:r>
            <a:endParaRPr lang="en-US" b="1" dirty="0">
              <a:solidFill>
                <a:srgbClr val="3366FF"/>
              </a:solidFill>
              <a:latin typeface="Franklin Gothic Book"/>
              <a:cs typeface="Franklin Gothic Book"/>
            </a:endParaRPr>
          </a:p>
        </p:txBody>
      </p:sp>
      <p:sp>
        <p:nvSpPr>
          <p:cNvPr id="2" name="Content Placeholder 1"/>
          <p:cNvSpPr>
            <a:spLocks noGrp="1"/>
          </p:cNvSpPr>
          <p:nvPr>
            <p:ph idx="1"/>
          </p:nvPr>
        </p:nvSpPr>
        <p:spPr>
          <a:xfrm>
            <a:off x="685800" y="1492250"/>
            <a:ext cx="7770813" cy="4921249"/>
          </a:xfrm>
        </p:spPr>
        <p:txBody>
          <a:bodyPr>
            <a:normAutofit fontScale="77500" lnSpcReduction="20000"/>
          </a:bodyPr>
          <a:lstStyle/>
          <a:p>
            <a:r>
              <a:rPr lang="en-CA" sz="2800" b="1" dirty="0" smtClean="0">
                <a:solidFill>
                  <a:srgbClr val="FFFFFF"/>
                </a:solidFill>
                <a:latin typeface="Franklin Gothic Book"/>
                <a:cs typeface="Franklin Gothic Book"/>
              </a:rPr>
              <a:t>7. Bisexual:</a:t>
            </a:r>
            <a:r>
              <a:rPr lang="en-CA" sz="2800" dirty="0" smtClean="0">
                <a:solidFill>
                  <a:srgbClr val="FFFFFF"/>
                </a:solidFill>
                <a:latin typeface="Franklin Gothic Book"/>
                <a:cs typeface="Franklin Gothic Book"/>
              </a:rPr>
              <a:t> an individual, male or female, who is attracted to and may form sexual and loving</a:t>
            </a:r>
            <a:r>
              <a:rPr lang="en-US" sz="2800" dirty="0" smtClean="0">
                <a:solidFill>
                  <a:srgbClr val="FFFFFF"/>
                </a:solidFill>
                <a:latin typeface="Franklin Gothic Book"/>
                <a:cs typeface="Franklin Gothic Book"/>
              </a:rPr>
              <a:t> </a:t>
            </a:r>
            <a:r>
              <a:rPr lang="en-CA" sz="2800" dirty="0" smtClean="0">
                <a:solidFill>
                  <a:srgbClr val="FFFFFF"/>
                </a:solidFill>
                <a:latin typeface="Franklin Gothic Book"/>
                <a:cs typeface="Franklin Gothic Book"/>
              </a:rPr>
              <a:t>relationships with both men and women; does not usually mean non-monogamy.</a:t>
            </a:r>
            <a:endParaRPr lang="en-US" sz="2800" dirty="0" smtClean="0">
              <a:solidFill>
                <a:srgbClr val="FFFFFF"/>
              </a:solidFill>
              <a:latin typeface="Franklin Gothic Book"/>
              <a:cs typeface="Franklin Gothic Book"/>
            </a:endParaRPr>
          </a:p>
          <a:p>
            <a:r>
              <a:rPr lang="en-CA" sz="2800" b="1" dirty="0" smtClean="0">
                <a:solidFill>
                  <a:srgbClr val="FFFFFF"/>
                </a:solidFill>
                <a:latin typeface="Franklin Gothic Book"/>
                <a:cs typeface="Franklin Gothic Book"/>
              </a:rPr>
              <a:t>8. Transgender:</a:t>
            </a:r>
            <a:r>
              <a:rPr lang="en-CA" sz="2800" dirty="0" smtClean="0">
                <a:solidFill>
                  <a:srgbClr val="FFFFFF"/>
                </a:solidFill>
                <a:latin typeface="Franklin Gothic Book"/>
                <a:cs typeface="Franklin Gothic Book"/>
              </a:rPr>
              <a:t> a person whose gender identity, gender presentation or expression, and/or physical</a:t>
            </a:r>
            <a:r>
              <a:rPr lang="en-US" sz="2800" dirty="0" smtClean="0">
                <a:solidFill>
                  <a:srgbClr val="FFFFFF"/>
                </a:solidFill>
                <a:latin typeface="Franklin Gothic Book"/>
                <a:cs typeface="Franklin Gothic Book"/>
              </a:rPr>
              <a:t> </a:t>
            </a:r>
            <a:r>
              <a:rPr lang="en-CA" sz="2800" dirty="0" smtClean="0">
                <a:solidFill>
                  <a:srgbClr val="FFFFFF"/>
                </a:solidFill>
                <a:latin typeface="Franklin Gothic Book"/>
                <a:cs typeface="Franklin Gothic Book"/>
              </a:rPr>
              <a:t>appearance or anatomy do not fit into conventional expectations of male and female. If a person</a:t>
            </a:r>
            <a:r>
              <a:rPr lang="en-US" sz="2800" dirty="0" smtClean="0">
                <a:solidFill>
                  <a:srgbClr val="FFFFFF"/>
                </a:solidFill>
                <a:latin typeface="Franklin Gothic Book"/>
                <a:cs typeface="Franklin Gothic Book"/>
              </a:rPr>
              <a:t> </a:t>
            </a:r>
            <a:r>
              <a:rPr lang="en-CA" sz="2800" dirty="0" smtClean="0">
                <a:solidFill>
                  <a:srgbClr val="FFFFFF"/>
                </a:solidFill>
                <a:latin typeface="Franklin Gothic Book"/>
                <a:cs typeface="Franklin Gothic Book"/>
              </a:rPr>
              <a:t>transitions from male to female, or from female to male with the help of hormones and/or surgery, she</a:t>
            </a:r>
            <a:r>
              <a:rPr lang="en-US" sz="2800" dirty="0" smtClean="0">
                <a:solidFill>
                  <a:srgbClr val="FFFFFF"/>
                </a:solidFill>
                <a:latin typeface="Franklin Gothic Book"/>
                <a:cs typeface="Franklin Gothic Book"/>
              </a:rPr>
              <a:t> </a:t>
            </a:r>
            <a:r>
              <a:rPr lang="en-CA" sz="2800" dirty="0" smtClean="0">
                <a:solidFill>
                  <a:srgbClr val="FFFFFF"/>
                </a:solidFill>
                <a:latin typeface="Franklin Gothic Book"/>
                <a:cs typeface="Franklin Gothic Book"/>
              </a:rPr>
              <a:t>or he may self-identify as </a:t>
            </a:r>
            <a:r>
              <a:rPr lang="en-CA" sz="2800" b="1" dirty="0" smtClean="0">
                <a:solidFill>
                  <a:srgbClr val="FFFFFF"/>
                </a:solidFill>
                <a:latin typeface="Franklin Gothic Book"/>
                <a:cs typeface="Franklin Gothic Book"/>
              </a:rPr>
              <a:t>Transsexual.</a:t>
            </a:r>
          </a:p>
          <a:p>
            <a:r>
              <a:rPr lang="en-CA" sz="2800" b="1" dirty="0" smtClean="0">
                <a:solidFill>
                  <a:srgbClr val="FFFFFF"/>
                </a:solidFill>
                <a:latin typeface="Franklin Gothic Book"/>
                <a:cs typeface="Franklin Gothic Book"/>
              </a:rPr>
              <a:t>9. Queer:</a:t>
            </a:r>
            <a:r>
              <a:rPr lang="en-CA" sz="2800" dirty="0" smtClean="0">
                <a:solidFill>
                  <a:srgbClr val="FFFFFF"/>
                </a:solidFill>
                <a:latin typeface="Franklin Gothic Book"/>
                <a:cs typeface="Franklin Gothic Book"/>
              </a:rPr>
              <a:t> Sometimes used as an umbrella term for LGBTTQI2S people.  Sometimes embraced by those who do not feel like a single category within LGBTTQI2S accurately describes them.  Sometimes spoken as an insult against LGBTTQI2S people.</a:t>
            </a:r>
          </a:p>
          <a:p>
            <a:endParaRPr lang="en-CA" sz="2800" b="1" dirty="0" smtClean="0">
              <a:solidFill>
                <a:srgbClr val="000000"/>
              </a:solidFill>
              <a:latin typeface="Franklin Gothic Book"/>
              <a:cs typeface="Franklin Gothic Book"/>
            </a:endParaRPr>
          </a:p>
          <a:p>
            <a:endParaRPr lang="en-US" dirty="0"/>
          </a:p>
        </p:txBody>
      </p:sp>
      <p:sp>
        <p:nvSpPr>
          <p:cNvPr id="3" name="Slide Number Placeholder 2"/>
          <p:cNvSpPr>
            <a:spLocks noGrp="1"/>
          </p:cNvSpPr>
          <p:nvPr>
            <p:ph type="sldNum" sz="quarter" idx="12"/>
          </p:nvPr>
        </p:nvSpPr>
        <p:spPr/>
        <p:txBody>
          <a:bodyPr/>
          <a:lstStyle/>
          <a:p>
            <a:pPr>
              <a:defRPr/>
            </a:pPr>
            <a:fld id="{F1E5884F-AED5-4FC3-A1E4-8BD49CE925C9}"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rgbClr val="3366FF"/>
                </a:solidFill>
                <a:latin typeface="Franklin Gothic Book"/>
                <a:cs typeface="Franklin Gothic Book"/>
              </a:rPr>
              <a:t>Vocabulary</a:t>
            </a:r>
            <a:endParaRPr lang="en-US" b="1" dirty="0">
              <a:solidFill>
                <a:srgbClr val="3366FF"/>
              </a:solidFill>
              <a:latin typeface="Franklin Gothic Book"/>
              <a:cs typeface="Franklin Gothic Book"/>
            </a:endParaRPr>
          </a:p>
        </p:txBody>
      </p:sp>
      <p:sp>
        <p:nvSpPr>
          <p:cNvPr id="2" name="Content Placeholder 1"/>
          <p:cNvSpPr>
            <a:spLocks noGrp="1"/>
          </p:cNvSpPr>
          <p:nvPr>
            <p:ph idx="1"/>
          </p:nvPr>
        </p:nvSpPr>
        <p:spPr/>
        <p:txBody>
          <a:bodyPr>
            <a:normAutofit lnSpcReduction="10000"/>
          </a:bodyPr>
          <a:lstStyle/>
          <a:p>
            <a:r>
              <a:rPr lang="en-CA" sz="2800" b="1" dirty="0" smtClean="0">
                <a:latin typeface="Franklin Gothic Book"/>
                <a:cs typeface="Franklin Gothic Book"/>
              </a:rPr>
              <a:t>10. Intersex:</a:t>
            </a:r>
            <a:r>
              <a:rPr lang="en-CA" sz="2800" dirty="0" smtClean="0">
                <a:latin typeface="Franklin Gothic Book"/>
                <a:cs typeface="Franklin Gothic Book"/>
              </a:rPr>
              <a:t> A general term used for a variety of conditions in which a person is born with a reproductive or sexual anatomy that doesn’t seem to fit the typical definitions of female or male.</a:t>
            </a:r>
            <a:endParaRPr lang="en-US" sz="2800" dirty="0" smtClean="0">
              <a:latin typeface="Franklin Gothic Book"/>
              <a:cs typeface="Franklin Gothic Book"/>
            </a:endParaRPr>
          </a:p>
          <a:p>
            <a:endParaRPr lang="en-CA" sz="2800" b="1" dirty="0" smtClean="0">
              <a:latin typeface="Franklin Gothic Book"/>
              <a:cs typeface="Franklin Gothic Book"/>
            </a:endParaRPr>
          </a:p>
          <a:p>
            <a:r>
              <a:rPr lang="en-CA" sz="2800" b="1" dirty="0" smtClean="0">
                <a:latin typeface="Franklin Gothic Book"/>
                <a:cs typeface="Franklin Gothic Book"/>
              </a:rPr>
              <a:t>11. Two-Spirited:</a:t>
            </a:r>
            <a:r>
              <a:rPr lang="en-CA" sz="2800" dirty="0" smtClean="0">
                <a:latin typeface="Franklin Gothic Book"/>
                <a:cs typeface="Franklin Gothic Book"/>
              </a:rPr>
              <a:t> an umbrella term sometimes used for Indigenous North Americans who fulfill one of many mixed gender roles. </a:t>
            </a:r>
          </a:p>
          <a:p>
            <a:endParaRPr lang="en-US" sz="2800" dirty="0" smtClean="0">
              <a:solidFill>
                <a:srgbClr val="000000"/>
              </a:solidFill>
            </a:endParaRPr>
          </a:p>
          <a:p>
            <a:endParaRPr lang="en-US" dirty="0"/>
          </a:p>
        </p:txBody>
      </p:sp>
      <p:sp>
        <p:nvSpPr>
          <p:cNvPr id="3" name="Slide Number Placeholder 2"/>
          <p:cNvSpPr>
            <a:spLocks noGrp="1"/>
          </p:cNvSpPr>
          <p:nvPr>
            <p:ph type="sldNum" sz="quarter" idx="12"/>
          </p:nvPr>
        </p:nvSpPr>
        <p:spPr/>
        <p:txBody>
          <a:bodyPr/>
          <a:lstStyle/>
          <a:p>
            <a:pPr>
              <a:defRPr/>
            </a:pPr>
            <a:fld id="{F1E5884F-AED5-4FC3-A1E4-8BD49CE925C9}"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rgbClr val="3366FF"/>
                </a:solidFill>
                <a:latin typeface="Franklin Gothic Book"/>
                <a:cs typeface="Franklin Gothic Book"/>
              </a:rPr>
              <a:t>Vocabulary</a:t>
            </a:r>
            <a:endParaRPr lang="en-US" b="1" dirty="0">
              <a:solidFill>
                <a:srgbClr val="3366FF"/>
              </a:solidFill>
              <a:latin typeface="Franklin Gothic Book"/>
              <a:cs typeface="Franklin Gothic Book"/>
            </a:endParaRPr>
          </a:p>
        </p:txBody>
      </p:sp>
      <p:sp>
        <p:nvSpPr>
          <p:cNvPr id="2" name="Content Placeholder 1"/>
          <p:cNvSpPr>
            <a:spLocks noGrp="1"/>
          </p:cNvSpPr>
          <p:nvPr>
            <p:ph idx="1"/>
          </p:nvPr>
        </p:nvSpPr>
        <p:spPr/>
        <p:txBody>
          <a:bodyPr>
            <a:normAutofit fontScale="77500" lnSpcReduction="20000"/>
          </a:bodyPr>
          <a:lstStyle/>
          <a:p>
            <a:r>
              <a:rPr lang="en-CA" sz="2800" b="1" dirty="0" smtClean="0">
                <a:latin typeface="Franklin Gothic Book"/>
                <a:cs typeface="Franklin Gothic Book"/>
              </a:rPr>
              <a:t>12. </a:t>
            </a:r>
            <a:r>
              <a:rPr lang="en-CA" sz="2800" b="1" dirty="0" err="1" smtClean="0">
                <a:latin typeface="Franklin Gothic Book"/>
                <a:cs typeface="Franklin Gothic Book"/>
              </a:rPr>
              <a:t>Heterosexism</a:t>
            </a:r>
            <a:r>
              <a:rPr lang="en-CA" sz="2800" b="1" dirty="0" smtClean="0">
                <a:latin typeface="Franklin Gothic Book"/>
                <a:cs typeface="Franklin Gothic Book"/>
              </a:rPr>
              <a:t>:</a:t>
            </a:r>
            <a:r>
              <a:rPr lang="en-CA" sz="2800" dirty="0" smtClean="0">
                <a:latin typeface="Franklin Gothic Book"/>
                <a:cs typeface="Franklin Gothic Book"/>
              </a:rPr>
              <a:t> a system of attitudes, bias, and discrimination in favour of opposite-sex sexuality and relationships.</a:t>
            </a:r>
            <a:r>
              <a:rPr lang="en-CA" sz="2800" baseline="30000" dirty="0" smtClean="0">
                <a:latin typeface="Franklin Gothic Book"/>
                <a:cs typeface="Franklin Gothic Book"/>
              </a:rPr>
              <a:t> </a:t>
            </a:r>
            <a:r>
              <a:rPr lang="en-CA" sz="2800" dirty="0" smtClean="0">
                <a:latin typeface="Franklin Gothic Book"/>
                <a:cs typeface="Franklin Gothic Book"/>
              </a:rPr>
              <a:t> It can include the presumption that everyone is heterosexual or that opposite-sex attractions and relationships are the only norm and therefore superior.  It may be an unconscious act or one that is actively practiced.  </a:t>
            </a:r>
            <a:endParaRPr lang="en-US" sz="2800" dirty="0" smtClean="0">
              <a:latin typeface="Franklin Gothic Book"/>
              <a:cs typeface="Franklin Gothic Book"/>
            </a:endParaRPr>
          </a:p>
          <a:p>
            <a:r>
              <a:rPr lang="en-CA" sz="2800" b="1" dirty="0" smtClean="0">
                <a:latin typeface="Franklin Gothic Book"/>
                <a:cs typeface="Franklin Gothic Book"/>
              </a:rPr>
              <a:t>13. Homophobia: </a:t>
            </a:r>
            <a:r>
              <a:rPr lang="en-CA" sz="2800" dirty="0" smtClean="0">
                <a:latin typeface="Franklin Gothic Book"/>
                <a:cs typeface="Franklin Gothic Book"/>
              </a:rPr>
              <a:t>fear and hatred of lesbian and gay people, often exhibited by prejudice, discrimination, harassment, and acts of violence. </a:t>
            </a:r>
            <a:endParaRPr lang="en-US" sz="2800" dirty="0" smtClean="0">
              <a:latin typeface="Franklin Gothic Book"/>
              <a:cs typeface="Franklin Gothic Book"/>
            </a:endParaRPr>
          </a:p>
          <a:p>
            <a:r>
              <a:rPr lang="en-CA" sz="2800" b="1" dirty="0" smtClean="0">
                <a:latin typeface="Franklin Gothic Book"/>
                <a:cs typeface="Franklin Gothic Book"/>
              </a:rPr>
              <a:t>14. </a:t>
            </a:r>
            <a:r>
              <a:rPr lang="en-CA" sz="2800" b="1" dirty="0" err="1" smtClean="0">
                <a:latin typeface="Franklin Gothic Book"/>
                <a:cs typeface="Franklin Gothic Book"/>
              </a:rPr>
              <a:t>Transphobia</a:t>
            </a:r>
            <a:r>
              <a:rPr lang="en-CA" sz="2800" b="1" dirty="0" smtClean="0">
                <a:latin typeface="Franklin Gothic Book"/>
                <a:cs typeface="Franklin Gothic Book"/>
              </a:rPr>
              <a:t>:</a:t>
            </a:r>
            <a:r>
              <a:rPr lang="en-CA" sz="2800" dirty="0" smtClean="0">
                <a:latin typeface="Franklin Gothic Book"/>
                <a:cs typeface="Franklin Gothic Book"/>
              </a:rPr>
              <a:t>  An irrational fear of, and/or hostility towards, people who are transgender or who otherwise transgress traditional gender norms.</a:t>
            </a:r>
            <a:endParaRPr lang="en-US" sz="2800" dirty="0" smtClean="0">
              <a:latin typeface="Franklin Gothic Book"/>
              <a:cs typeface="Franklin Gothic Book"/>
            </a:endParaRPr>
          </a:p>
          <a:p>
            <a:endParaRPr lang="en-US" dirty="0"/>
          </a:p>
        </p:txBody>
      </p:sp>
      <p:sp>
        <p:nvSpPr>
          <p:cNvPr id="3" name="Slide Number Placeholder 2"/>
          <p:cNvSpPr>
            <a:spLocks noGrp="1"/>
          </p:cNvSpPr>
          <p:nvPr>
            <p:ph type="sldNum" sz="quarter" idx="12"/>
          </p:nvPr>
        </p:nvSpPr>
        <p:spPr/>
        <p:txBody>
          <a:bodyPr/>
          <a:lstStyle/>
          <a:p>
            <a:pPr>
              <a:defRPr/>
            </a:pPr>
            <a:fld id="{F1E5884F-AED5-4FC3-A1E4-8BD49CE925C9}"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solidFill>
                  <a:srgbClr val="3366FF"/>
                </a:solidFill>
                <a:latin typeface="Franklin Gothic Book"/>
                <a:cs typeface="Franklin Gothic Book"/>
              </a:rPr>
              <a:t>Climate in </a:t>
            </a:r>
            <a:r>
              <a:rPr lang="en-US" b="1" dirty="0">
                <a:solidFill>
                  <a:srgbClr val="3366FF"/>
                </a:solidFill>
                <a:latin typeface="Franklin Gothic Book"/>
                <a:cs typeface="Franklin Gothic Book"/>
              </a:rPr>
              <a:t>S</a:t>
            </a:r>
            <a:r>
              <a:rPr lang="en-US" b="1" dirty="0" smtClean="0">
                <a:solidFill>
                  <a:srgbClr val="3366FF"/>
                </a:solidFill>
                <a:latin typeface="Franklin Gothic Book"/>
                <a:cs typeface="Franklin Gothic Book"/>
              </a:rPr>
              <a:t>econdary Schools</a:t>
            </a:r>
            <a:endParaRPr lang="en-US" b="1" dirty="0">
              <a:solidFill>
                <a:srgbClr val="3366FF"/>
              </a:solidFill>
              <a:latin typeface="Franklin Gothic Book"/>
              <a:cs typeface="Franklin Gothic Book"/>
            </a:endParaRPr>
          </a:p>
        </p:txBody>
      </p:sp>
      <p:sp>
        <p:nvSpPr>
          <p:cNvPr id="2" name="Content Placeholder 1"/>
          <p:cNvSpPr>
            <a:spLocks noGrp="1"/>
          </p:cNvSpPr>
          <p:nvPr>
            <p:ph idx="1"/>
          </p:nvPr>
        </p:nvSpPr>
        <p:spPr/>
        <p:txBody>
          <a:bodyPr>
            <a:noAutofit/>
          </a:bodyPr>
          <a:lstStyle/>
          <a:p>
            <a:r>
              <a:rPr lang="en-US" sz="3800" dirty="0" smtClean="0">
                <a:latin typeface="Franklin Gothic Book"/>
                <a:cs typeface="Franklin Gothic Book"/>
              </a:rPr>
              <a:t>From the 2008 </a:t>
            </a:r>
            <a:r>
              <a:rPr lang="en-US" sz="3800" dirty="0" err="1" smtClean="0">
                <a:latin typeface="Franklin Gothic Book"/>
                <a:cs typeface="Franklin Gothic Book"/>
              </a:rPr>
              <a:t>Egale</a:t>
            </a:r>
            <a:r>
              <a:rPr lang="en-US" sz="3800" dirty="0" smtClean="0">
                <a:latin typeface="Franklin Gothic Book"/>
                <a:cs typeface="Franklin Gothic Book"/>
              </a:rPr>
              <a:t> Canada First National Climate Survey on Homophobia and </a:t>
            </a:r>
            <a:r>
              <a:rPr lang="en-US" sz="3800" dirty="0" err="1" smtClean="0">
                <a:latin typeface="Franklin Gothic Book"/>
                <a:cs typeface="Franklin Gothic Book"/>
              </a:rPr>
              <a:t>Transphobia</a:t>
            </a:r>
            <a:r>
              <a:rPr lang="en-US" sz="3800" dirty="0" smtClean="0">
                <a:latin typeface="Franklin Gothic Book"/>
                <a:cs typeface="Franklin Gothic Book"/>
              </a:rPr>
              <a:t> in Canadian High Schools—in a survey of 1200 participants from every province and territory in Canada </a:t>
            </a:r>
            <a:endParaRPr lang="en-US" sz="3800" dirty="0">
              <a:latin typeface="Franklin Gothic Book"/>
              <a:cs typeface="Franklin Gothic Book"/>
            </a:endParaRPr>
          </a:p>
        </p:txBody>
      </p:sp>
      <p:sp>
        <p:nvSpPr>
          <p:cNvPr id="3" name="Slide Number Placeholder 2"/>
          <p:cNvSpPr>
            <a:spLocks noGrp="1"/>
          </p:cNvSpPr>
          <p:nvPr>
            <p:ph type="sldNum" sz="quarter" idx="12"/>
          </p:nvPr>
        </p:nvSpPr>
        <p:spPr/>
        <p:txBody>
          <a:bodyPr/>
          <a:lstStyle/>
          <a:p>
            <a:pPr>
              <a:defRPr/>
            </a:pPr>
            <a:fld id="{F1E5884F-AED5-4FC3-A1E4-8BD49CE925C9}"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17789</TotalTime>
  <Words>1757</Words>
  <Application>Microsoft Office PowerPoint</Application>
  <PresentationFormat>On-screen Show (4:3)</PresentationFormat>
  <Paragraphs>156</Paragraphs>
  <Slides>31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Calisto MT</vt:lpstr>
      <vt:lpstr>Franklin Gothic Book</vt:lpstr>
      <vt:lpstr>Times New Roman</vt:lpstr>
      <vt:lpstr>Story</vt:lpstr>
      <vt:lpstr>PowerPoint Presentation</vt:lpstr>
      <vt:lpstr>PowerPoint Presentation</vt:lpstr>
      <vt:lpstr>Vocabulary</vt:lpstr>
      <vt:lpstr>The Queer Alphabet</vt:lpstr>
      <vt:lpstr>Vocabulary</vt:lpstr>
      <vt:lpstr>Vocabulary</vt:lpstr>
      <vt:lpstr>Vocabulary</vt:lpstr>
      <vt:lpstr>Vocabulary</vt:lpstr>
      <vt:lpstr>Climate in Secondary Schools</vt:lpstr>
      <vt:lpstr>PowerPoint Presentation</vt:lpstr>
      <vt:lpstr>PowerPoint Presentation</vt:lpstr>
      <vt:lpstr>PowerPoint Presentation</vt:lpstr>
      <vt:lpstr>PowerPoint Presentation</vt:lpstr>
      <vt:lpstr>Grade 9-10 </vt:lpstr>
      <vt:lpstr>Double Oppression &amp; Harm Grade 5 student in rural Ontario</vt:lpstr>
      <vt:lpstr>PowerPoint Presentation</vt:lpstr>
      <vt:lpstr>Grade 8</vt:lpstr>
      <vt:lpstr>Grade 11-12</vt:lpstr>
      <vt:lpstr>Grade 11-12 continued</vt:lpstr>
      <vt:lpstr>Grade 8</vt:lpstr>
      <vt:lpstr>My flowered Jeans (grade 8)</vt:lpstr>
      <vt:lpstr>PowerPoint Presentation</vt:lpstr>
      <vt:lpstr>Rationale</vt:lpstr>
      <vt:lpstr>Rationale</vt:lpstr>
      <vt:lpstr>What would you do?</vt:lpstr>
      <vt:lpstr>Tips</vt:lpstr>
      <vt:lpstr>More Tips</vt:lpstr>
      <vt:lpstr>Last Tips</vt:lpstr>
      <vt:lpstr>Writing about Gender fulfills “B2.1 Write brief texts to convey simple ideas and factual information”</vt:lpstr>
      <vt:lpstr>Queer Intersectional Learning A1.2 Read texts to locate and connect ideas and information</vt:lpstr>
      <vt:lpstr>Image Web pages</vt:lpstr>
    </vt:vector>
  </TitlesOfParts>
  <Company>Humber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Humber College</dc:creator>
  <cp:lastModifiedBy>Sarah Stocker</cp:lastModifiedBy>
  <cp:revision>928</cp:revision>
  <cp:lastPrinted>2012-08-13T06:33:09Z</cp:lastPrinted>
  <dcterms:created xsi:type="dcterms:W3CDTF">2012-09-04T16:36:52Z</dcterms:created>
  <dcterms:modified xsi:type="dcterms:W3CDTF">2017-03-07T12:53:39Z</dcterms:modified>
</cp:coreProperties>
</file>