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06" r:id="rId7"/>
    <p:sldId id="264" r:id="rId8"/>
    <p:sldId id="260" r:id="rId9"/>
    <p:sldId id="307" r:id="rId10"/>
    <p:sldId id="308" r:id="rId11"/>
    <p:sldId id="324" r:id="rId12"/>
    <p:sldId id="314" r:id="rId13"/>
    <p:sldId id="318" r:id="rId14"/>
    <p:sldId id="319" r:id="rId15"/>
    <p:sldId id="326" r:id="rId16"/>
    <p:sldId id="329" r:id="rId17"/>
    <p:sldId id="327" r:id="rId18"/>
    <p:sldId id="325" r:id="rId19"/>
    <p:sldId id="261" r:id="rId20"/>
    <p:sldId id="262" r:id="rId21"/>
    <p:sldId id="279" r:id="rId22"/>
    <p:sldId id="265" r:id="rId23"/>
    <p:sldId id="331" r:id="rId24"/>
    <p:sldId id="312" r:id="rId25"/>
    <p:sldId id="328" r:id="rId26"/>
    <p:sldId id="263" r:id="rId27"/>
    <p:sldId id="315" r:id="rId28"/>
    <p:sldId id="316" r:id="rId29"/>
    <p:sldId id="317" r:id="rId30"/>
    <p:sldId id="323" r:id="rId31"/>
    <p:sldId id="330" r:id="rId32"/>
    <p:sldId id="280" r:id="rId33"/>
    <p:sldId id="309" r:id="rId34"/>
    <p:sldId id="310" r:id="rId35"/>
    <p:sldId id="311" r:id="rId36"/>
    <p:sldId id="268" r:id="rId37"/>
    <p:sldId id="269" r:id="rId38"/>
    <p:sldId id="298" r:id="rId39"/>
    <p:sldId id="272" r:id="rId40"/>
    <p:sldId id="299" r:id="rId41"/>
    <p:sldId id="273" r:id="rId42"/>
    <p:sldId id="274" r:id="rId43"/>
    <p:sldId id="275" r:id="rId44"/>
    <p:sldId id="300" r:id="rId45"/>
    <p:sldId id="276" r:id="rId46"/>
    <p:sldId id="302" r:id="rId47"/>
    <p:sldId id="277" r:id="rId48"/>
    <p:sldId id="303" r:id="rId49"/>
    <p:sldId id="278" r:id="rId50"/>
    <p:sldId id="304" r:id="rId51"/>
    <p:sldId id="266" r:id="rId52"/>
    <p:sldId id="305" r:id="rId53"/>
    <p:sldId id="270" r:id="rId54"/>
    <p:sldId id="282" r:id="rId55"/>
    <p:sldId id="284" r:id="rId56"/>
    <p:sldId id="286" r:id="rId57"/>
    <p:sldId id="287" r:id="rId58"/>
    <p:sldId id="313" r:id="rId59"/>
    <p:sldId id="288" r:id="rId60"/>
    <p:sldId id="289" r:id="rId61"/>
    <p:sldId id="290" r:id="rId62"/>
    <p:sldId id="291" r:id="rId63"/>
    <p:sldId id="292" r:id="rId64"/>
    <p:sldId id="293" r:id="rId65"/>
    <p:sldId id="271" r:id="rId66"/>
  </p:sldIdLst>
  <p:sldSz cx="9144000" cy="6858000" type="screen4x3"/>
  <p:notesSz cx="6858000" cy="9144000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00" autoAdjust="0"/>
    <p:restoredTop sz="94631" autoAdjust="0"/>
  </p:normalViewPr>
  <p:slideViewPr>
    <p:cSldViewPr>
      <p:cViewPr>
        <p:scale>
          <a:sx n="110" d="100"/>
          <a:sy n="110" d="100"/>
        </p:scale>
        <p:origin x="-12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1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F0EB00-80FC-4113-89C7-A2F5A6DAA4B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F8DD-3D54-4E54-9EA3-424CF27D175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35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11FB-7688-417A-8753-AE999FDC163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03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F9A6F-FFC8-42E8-A038-2CEE3F41074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46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AAF35-B77C-42C8-9028-E855901E434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1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A30E-FD92-4964-9D78-E8798105AD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5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32EED-FB96-478A-944E-FBFAF3C1443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43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DF67-3FAF-434E-A749-B5723D089B6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57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5E34-D2C8-4C0C-B8D3-CC4ED6E5ED8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09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D424E-27AB-4D11-833C-D72A31F6821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8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2C93E-8F2C-476C-9FE2-A3F7959739E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81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EB46A5-00C7-43D9-96AC-474EE4D6FD0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andalcoholhelpline.ca/" TargetMode="External"/><Relationship Id="rId2" Type="http://schemas.openxmlformats.org/officeDocument/2006/relationships/hyperlink" Target="http://www.mentalhealthhelpline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blemgamblinghelpline.c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mindsight.uoit.c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5184"/>
            <a:ext cx="8305800" cy="576064"/>
          </a:xfrm>
        </p:spPr>
        <p:txBody>
          <a:bodyPr/>
          <a:lstStyle/>
          <a:p>
            <a:r>
              <a:rPr lang="en-US" sz="2800" dirty="0" smtClean="0"/>
              <a:t>Mental Health Awareness 2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4248472" cy="576064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2400" dirty="0" smtClean="0"/>
              <a:t>Classroom Strategies</a:t>
            </a:r>
            <a:endParaRPr lang="en-CA" sz="2400" dirty="0"/>
          </a:p>
        </p:txBody>
      </p:sp>
      <p:pic>
        <p:nvPicPr>
          <p:cNvPr id="6" name="Picture 6" descr="logo%20uo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72933"/>
            <a:ext cx="2592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cid:image001.png@01CF5D65.BCEA8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13981"/>
            <a:ext cx="2772000" cy="2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PARTNER with STUDENTS to MINIMIZE STIGMA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5000"/>
            </a:pPr>
            <a:r>
              <a:rPr lang="en-US" altLang="en-US" sz="2000" dirty="0" smtClean="0"/>
              <a:t>Challenge </a:t>
            </a:r>
            <a:r>
              <a:rPr lang="en-US" altLang="en-US" sz="2000" dirty="0"/>
              <a:t>family, friends, </a:t>
            </a:r>
            <a:r>
              <a:rPr lang="en-US" altLang="en-US" sz="2000" dirty="0" smtClean="0"/>
              <a:t>peers </a:t>
            </a:r>
            <a:r>
              <a:rPr lang="en-US" altLang="en-US" sz="2000" dirty="0"/>
              <a:t>who perpetuate </a:t>
            </a:r>
            <a:r>
              <a:rPr lang="en-US" altLang="en-US" sz="2000" dirty="0" smtClean="0"/>
              <a:t>stigma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Challenge the media </a:t>
            </a:r>
            <a:r>
              <a:rPr lang="en-US" altLang="en-US" sz="2000" dirty="0" smtClean="0"/>
              <a:t>stereotypes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Be </a:t>
            </a:r>
            <a:r>
              <a:rPr lang="en-US" altLang="en-US" sz="2000" dirty="0" smtClean="0"/>
              <a:t>supportive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Share your </a:t>
            </a:r>
            <a:r>
              <a:rPr lang="en-US" altLang="en-US" sz="2000" dirty="0" smtClean="0"/>
              <a:t>story</a:t>
            </a:r>
          </a:p>
          <a:p>
            <a:pPr>
              <a:buSzPct val="85000"/>
            </a:pPr>
            <a:endParaRPr lang="en-US" altLang="en-US" sz="2000" dirty="0"/>
          </a:p>
          <a:p>
            <a:pPr>
              <a:buSzPct val="85000"/>
            </a:pPr>
            <a:endParaRPr lang="en-US" altLang="en-US" sz="2000" dirty="0" smtClean="0"/>
          </a:p>
          <a:p>
            <a:pPr marL="0" lvl="1" indent="0">
              <a:buSzPct val="85000"/>
              <a:buNone/>
            </a:pPr>
            <a:r>
              <a:rPr lang="en-CA" sz="2000" dirty="0" smtClean="0"/>
              <a:t>                    "Mental </a:t>
            </a:r>
            <a:r>
              <a:rPr lang="en-CA" sz="2000" dirty="0"/>
              <a:t>illness is nothing to be ashamed of, </a:t>
            </a:r>
            <a:endParaRPr lang="en-CA" sz="2000" dirty="0" smtClean="0"/>
          </a:p>
          <a:p>
            <a:pPr marL="0" lvl="1" indent="0">
              <a:buSzPct val="85000"/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                    but </a:t>
            </a:r>
            <a:r>
              <a:rPr lang="en-CA" sz="2000" dirty="0"/>
              <a:t>stigma and bias shame us all." </a:t>
            </a:r>
          </a:p>
          <a:p>
            <a:pPr marL="0" lvl="1" indent="0">
              <a:buSzPct val="85000"/>
              <a:buNone/>
            </a:pPr>
            <a:r>
              <a:rPr lang="en-CA" sz="2000" dirty="0" smtClean="0"/>
              <a:t>                                                              </a:t>
            </a:r>
            <a:r>
              <a:rPr lang="en-CA" sz="1600" dirty="0" smtClean="0"/>
              <a:t>Bill </a:t>
            </a:r>
            <a:r>
              <a:rPr lang="en-CA" sz="1600" dirty="0"/>
              <a:t>Clinton</a:t>
            </a:r>
          </a:p>
          <a:p>
            <a:pPr marL="0" indent="0">
              <a:buSzPct val="85000"/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29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839200" cy="838200"/>
          </a:xfrm>
        </p:spPr>
        <p:txBody>
          <a:bodyPr/>
          <a:lstStyle/>
          <a:p>
            <a:r>
              <a:rPr lang="en-US" sz="2400" dirty="0" smtClean="0"/>
              <a:t>FOSTERING RESILIENCE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Get to know students – spend one on one time</a:t>
            </a:r>
          </a:p>
          <a:p>
            <a:endParaRPr lang="en-US" sz="2000" dirty="0"/>
          </a:p>
          <a:p>
            <a:r>
              <a:rPr lang="en-US" sz="2000" dirty="0" smtClean="0"/>
              <a:t>Observe for precipitating factors, triggers</a:t>
            </a:r>
          </a:p>
          <a:p>
            <a:endParaRPr lang="en-US" sz="2000" dirty="0"/>
          </a:p>
          <a:p>
            <a:r>
              <a:rPr lang="en-US" sz="2000" dirty="0" smtClean="0"/>
              <a:t>Become aware of warning signs of relapse</a:t>
            </a:r>
          </a:p>
          <a:p>
            <a:endParaRPr lang="en-US" sz="2000" dirty="0"/>
          </a:p>
          <a:p>
            <a:r>
              <a:rPr lang="en-US" sz="2000" dirty="0"/>
              <a:t>See each student as unique – appreciate their </a:t>
            </a:r>
            <a:r>
              <a:rPr lang="en-US" sz="2000" dirty="0" smtClean="0"/>
              <a:t>strengths; abilities</a:t>
            </a:r>
          </a:p>
          <a:p>
            <a:endParaRPr lang="en-US" sz="2000" dirty="0"/>
          </a:p>
          <a:p>
            <a:r>
              <a:rPr lang="en-US" sz="2000" dirty="0"/>
              <a:t>Encourage students to </a:t>
            </a:r>
            <a:r>
              <a:rPr lang="en-US" sz="2000" dirty="0" smtClean="0"/>
              <a:t>get to know </a:t>
            </a:r>
            <a:r>
              <a:rPr lang="en-US" sz="2000" dirty="0"/>
              <a:t>each </a:t>
            </a:r>
            <a:r>
              <a:rPr lang="en-US" sz="2000" dirty="0" smtClean="0"/>
              <a:t>other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46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FOSTERING RESILIENCE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Promote cooperation rather than competition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Set high expectations – convey belief in their ability to </a:t>
            </a:r>
            <a:r>
              <a:rPr lang="en-US" sz="2000" dirty="0" smtClean="0"/>
              <a:t>succeed</a:t>
            </a:r>
          </a:p>
          <a:p>
            <a:endParaRPr lang="en-US" sz="2000" dirty="0"/>
          </a:p>
          <a:p>
            <a:r>
              <a:rPr lang="en-US" sz="2000" dirty="0"/>
              <a:t>Encourage taking risks, trying something new</a:t>
            </a:r>
          </a:p>
          <a:p>
            <a:endParaRPr lang="en-US" sz="2000" dirty="0"/>
          </a:p>
          <a:p>
            <a:r>
              <a:rPr lang="en-US" sz="2000" dirty="0"/>
              <a:t>Celebrate </a:t>
            </a:r>
            <a:r>
              <a:rPr lang="en-US" sz="2000" dirty="0" smtClean="0"/>
              <a:t>effort, willingness </a:t>
            </a:r>
            <a:r>
              <a:rPr lang="en-US" sz="2000" dirty="0"/>
              <a:t>to </a:t>
            </a:r>
            <a:r>
              <a:rPr lang="en-US" sz="2000" dirty="0" smtClean="0"/>
              <a:t>try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FOSTERING RESILIENCE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Honour</a:t>
            </a:r>
            <a:r>
              <a:rPr lang="en-US" sz="2000" dirty="0" smtClean="0"/>
              <a:t> mistakes as an important part of the learning process</a:t>
            </a:r>
          </a:p>
          <a:p>
            <a:endParaRPr lang="en-US" sz="2000" dirty="0"/>
          </a:p>
          <a:p>
            <a:r>
              <a:rPr lang="en-US" sz="2000" dirty="0" smtClean="0"/>
              <a:t>Talk about the wisdom of failure</a:t>
            </a:r>
          </a:p>
          <a:p>
            <a:endParaRPr lang="en-US" sz="2000" dirty="0"/>
          </a:p>
          <a:p>
            <a:r>
              <a:rPr lang="en-US" sz="2000" dirty="0" smtClean="0"/>
              <a:t>Working through adversity – develops coping mechanisms</a:t>
            </a:r>
          </a:p>
          <a:p>
            <a:endParaRPr lang="en-US" sz="2000" dirty="0"/>
          </a:p>
          <a:p>
            <a:r>
              <a:rPr lang="en-US" sz="2000" dirty="0" smtClean="0"/>
              <a:t>Importance of believing in oneself</a:t>
            </a:r>
          </a:p>
          <a:p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99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0"/>
            <a:ext cx="7772400" cy="1500187"/>
          </a:xfrm>
        </p:spPr>
        <p:txBody>
          <a:bodyPr/>
          <a:lstStyle/>
          <a:p>
            <a:r>
              <a:rPr lang="en-US" sz="3200" dirty="0" smtClean="0"/>
              <a:t>    Role Model Effective Communication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66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ACTIVE LISTENING 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96752"/>
            <a:ext cx="8001000" cy="5472608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Listen </a:t>
            </a:r>
            <a:r>
              <a:rPr lang="en-US" sz="2000" dirty="0"/>
              <a:t>to the whole message (not just the words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Pay attention to nonverbal – eye contact, body language</a:t>
            </a:r>
          </a:p>
          <a:p>
            <a:endParaRPr lang="en-US" sz="2000" dirty="0" smtClean="0"/>
          </a:p>
          <a:p>
            <a:pPr>
              <a:buSzPct val="85000"/>
              <a:defRPr/>
            </a:pPr>
            <a:r>
              <a:rPr lang="en-US" sz="2000" dirty="0"/>
              <a:t>Demonstrate </a:t>
            </a:r>
            <a:r>
              <a:rPr lang="en-US" sz="2000" dirty="0" smtClean="0"/>
              <a:t>you’re </a:t>
            </a:r>
            <a:r>
              <a:rPr lang="en-US" sz="2000" dirty="0"/>
              <a:t>listening (smiling, nodding, </a:t>
            </a:r>
            <a:r>
              <a:rPr lang="en-US" sz="2000" dirty="0" smtClean="0"/>
              <a:t>verbal </a:t>
            </a:r>
            <a:r>
              <a:rPr lang="en-US" sz="2000" dirty="0"/>
              <a:t>comments</a:t>
            </a:r>
            <a:r>
              <a:rPr lang="en-US" sz="2000" dirty="0" smtClean="0"/>
              <a:t>)</a:t>
            </a:r>
          </a:p>
          <a:p>
            <a:pPr>
              <a:buSzPct val="85000"/>
              <a:defRPr/>
            </a:pPr>
            <a:endParaRPr lang="en-US" sz="2000" dirty="0"/>
          </a:p>
          <a:p>
            <a:pPr>
              <a:buSzPct val="85000"/>
              <a:defRPr/>
            </a:pPr>
            <a:r>
              <a:rPr lang="en-US" sz="2000" dirty="0"/>
              <a:t>Provide feedback (reflect, clarify, summarize</a:t>
            </a:r>
            <a:r>
              <a:rPr lang="en-US" sz="2000" dirty="0" smtClean="0"/>
              <a:t>)</a:t>
            </a:r>
          </a:p>
          <a:p>
            <a:pPr>
              <a:buSzPct val="85000"/>
              <a:defRPr/>
            </a:pPr>
            <a:endParaRPr lang="en-US" sz="2000" dirty="0"/>
          </a:p>
          <a:p>
            <a:pPr>
              <a:buSzPct val="85000"/>
              <a:defRPr/>
            </a:pPr>
            <a:r>
              <a:rPr lang="en-US" sz="2000" dirty="0"/>
              <a:t>Reserve judgment </a:t>
            </a:r>
            <a:r>
              <a:rPr lang="en-US" sz="2000" dirty="0" smtClean="0"/>
              <a:t>(allow person to “tell their story”) </a:t>
            </a:r>
          </a:p>
          <a:p>
            <a:pPr marL="457200" lvl="1" indent="0">
              <a:buSzPct val="85000"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ACTIVE LISTENING QUOTES</a:t>
            </a:r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 smtClean="0"/>
              <a:t>                  Nature </a:t>
            </a:r>
            <a:r>
              <a:rPr lang="en-CA" sz="2000" dirty="0"/>
              <a:t>gave us 2 ears &amp; only one tongue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 smtClean="0"/>
              <a:t>                        Listen </a:t>
            </a:r>
            <a:r>
              <a:rPr lang="en-CA" sz="2000" dirty="0"/>
              <a:t>twice as much as you talk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/>
              <a:t>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CA" sz="20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 smtClean="0"/>
              <a:t>                        The </a:t>
            </a:r>
            <a:r>
              <a:rPr lang="en-CA" sz="2000" dirty="0"/>
              <a:t>heart of a fool is in his mouth, </a:t>
            </a:r>
            <a:endParaRPr lang="en-CA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/>
              <a:t> </a:t>
            </a:r>
            <a:r>
              <a:rPr lang="en-CA" sz="2000" dirty="0" smtClean="0"/>
              <a:t>                 but </a:t>
            </a:r>
            <a:r>
              <a:rPr lang="en-CA" sz="2000" dirty="0"/>
              <a:t>the mouth of a wise man is in </a:t>
            </a:r>
            <a:r>
              <a:rPr lang="en-CA" sz="2000" dirty="0" smtClean="0"/>
              <a:t>his heart    </a:t>
            </a:r>
            <a:endParaRPr lang="en-CA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000" dirty="0"/>
              <a:t>     </a:t>
            </a:r>
            <a:r>
              <a:rPr lang="en-CA" sz="2000" dirty="0" smtClean="0"/>
              <a:t>                                               </a:t>
            </a:r>
            <a:r>
              <a:rPr lang="en-CA" sz="1800" dirty="0" smtClean="0"/>
              <a:t>(</a:t>
            </a:r>
            <a:r>
              <a:rPr lang="en-CA" sz="1800" dirty="0"/>
              <a:t>Ben Franklin)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0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RESPONDING with EMPATHY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853136"/>
          </a:xfrm>
        </p:spPr>
        <p:txBody>
          <a:bodyPr/>
          <a:lstStyle/>
          <a:p>
            <a:pPr marL="0" indent="0">
              <a:buSzPct val="85000"/>
              <a:buNone/>
            </a:pPr>
            <a:r>
              <a:rPr lang="en-CA" altLang="en-US" sz="2000" dirty="0"/>
              <a:t>Ability to </a:t>
            </a:r>
            <a:r>
              <a:rPr lang="en-CA" altLang="en-US" sz="2000" dirty="0" smtClean="0"/>
              <a:t>“walk </a:t>
            </a:r>
            <a:r>
              <a:rPr lang="en-CA" altLang="en-US" sz="2000" dirty="0"/>
              <a:t>in someone else's shoes” </a:t>
            </a:r>
            <a:r>
              <a:rPr lang="en-CA" altLang="en-US" sz="2000" dirty="0" smtClean="0"/>
              <a:t>; imagine </a:t>
            </a:r>
            <a:r>
              <a:rPr lang="en-CA" altLang="en-US" sz="2000" dirty="0"/>
              <a:t>how they </a:t>
            </a:r>
            <a:r>
              <a:rPr lang="en-CA" altLang="en-US" sz="2000" dirty="0" smtClean="0"/>
              <a:t>feel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r>
              <a:rPr lang="en-US" altLang="en-US" sz="2000" dirty="0" smtClean="0"/>
              <a:t>Respond to the feelings expressed (overtly; covertly)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endParaRPr lang="en-US" altLang="en-US" sz="2000" dirty="0" smtClean="0"/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r>
              <a:rPr lang="en-US" altLang="en-US" sz="2000" dirty="0" smtClean="0"/>
              <a:t>“Sounds like you are feeling……..”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r>
              <a:rPr lang="en-US" altLang="en-US" sz="2000" dirty="0" smtClean="0"/>
              <a:t>“It must be very frightening to believe that……”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r>
              <a:rPr lang="en-US" altLang="en-US" sz="2000" dirty="0" smtClean="0"/>
              <a:t>“I understand you are feeling very angry…..”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 marL="0" indent="0">
              <a:buSzPct val="85000"/>
              <a:buNone/>
            </a:pPr>
            <a:r>
              <a:rPr lang="en-US" altLang="en-US" sz="2000" dirty="0" smtClean="0"/>
              <a:t>“I can imagine this might feel like…….” </a:t>
            </a:r>
            <a:endParaRPr lang="en-CA" altLang="en-US" sz="2000" dirty="0"/>
          </a:p>
          <a:p>
            <a:pPr marL="0" indent="0">
              <a:buSzPct val="85000"/>
              <a:buNone/>
            </a:pP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12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CONNECTING with the PERSON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4744"/>
            <a:ext cx="8001000" cy="5047456"/>
          </a:xfrm>
        </p:spPr>
        <p:txBody>
          <a:bodyPr/>
          <a:lstStyle/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/>
              <a:t>Remember mental illness is no different than a physical </a:t>
            </a:r>
            <a:r>
              <a:rPr lang="en-CA" sz="2000" dirty="0" smtClean="0"/>
              <a:t>illness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CA" sz="2000" dirty="0"/>
              <a:t>Be honest, caring, professional in your </a:t>
            </a:r>
            <a:r>
              <a:rPr lang="en-CA" sz="2000" dirty="0" smtClean="0"/>
              <a:t>approach</a:t>
            </a:r>
          </a:p>
          <a:p>
            <a:pPr marL="0" indent="0">
              <a:buNone/>
              <a:defRPr/>
            </a:pPr>
            <a:r>
              <a:rPr lang="en-CA" sz="2000" dirty="0" smtClean="0"/>
              <a:t> </a:t>
            </a:r>
          </a:p>
          <a:p>
            <a:pPr>
              <a:defRPr/>
            </a:pPr>
            <a:r>
              <a:rPr lang="en-CA" sz="2000" dirty="0"/>
              <a:t>Make person feel as comfortable </a:t>
            </a:r>
            <a:r>
              <a:rPr lang="en-CA" sz="2000" dirty="0" smtClean="0"/>
              <a:t>as possible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Emphasize safety for </a:t>
            </a:r>
            <a:r>
              <a:rPr lang="en-US" sz="2000" dirty="0" smtClean="0"/>
              <a:t>everyone</a:t>
            </a:r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US" sz="2000" dirty="0" smtClean="0"/>
              <a:t>Privacy; confidentiality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CA" sz="2000" dirty="0" smtClean="0"/>
          </a:p>
          <a:p>
            <a:pPr marL="0" indent="0">
              <a:buNone/>
            </a:pPr>
            <a:endParaRPr lang="en-CA" alt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611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CONNECTING with the PERSON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 mindful of personal space; stay in person’s visual </a:t>
            </a:r>
            <a:r>
              <a:rPr lang="en-US" sz="2000" dirty="0" smtClean="0"/>
              <a:t>field</a:t>
            </a:r>
          </a:p>
          <a:p>
            <a:endParaRPr lang="en-US" sz="2000" dirty="0"/>
          </a:p>
          <a:p>
            <a:pPr>
              <a:defRPr/>
            </a:pPr>
            <a:r>
              <a:rPr lang="en-US" sz="2000" dirty="0"/>
              <a:t>Minimize </a:t>
            </a:r>
            <a:r>
              <a:rPr lang="en-US" sz="2000" dirty="0" smtClean="0"/>
              <a:t>distractions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CA" sz="2000" dirty="0"/>
              <a:t>Share your concerns; </a:t>
            </a:r>
            <a:r>
              <a:rPr lang="en-CA" sz="2000" dirty="0" smtClean="0"/>
              <a:t>observations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Encourage them to express their feelings with </a:t>
            </a:r>
            <a:r>
              <a:rPr lang="en-US" sz="2000" dirty="0" smtClean="0"/>
              <a:t>words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643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/>
          <a:lstStyle/>
          <a:p>
            <a:r>
              <a:rPr lang="en-US" sz="2200" dirty="0" smtClean="0"/>
              <a:t> AWARENESS</a:t>
            </a:r>
            <a:r>
              <a:rPr lang="en-US" sz="2400" dirty="0" smtClean="0"/>
              <a:t> Possible Signs/Symptoms of Mental Illness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2776"/>
            <a:ext cx="8001000" cy="47594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THOUGHTS/PERCEPTIONS</a:t>
            </a:r>
            <a:endParaRPr lang="en-US" sz="1800" dirty="0"/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 smtClean="0"/>
              <a:t>Confused thinking</a:t>
            </a:r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/>
              <a:t>Expression of strange or grandiose </a:t>
            </a:r>
            <a:r>
              <a:rPr lang="en-CA" sz="2000" dirty="0" smtClean="0"/>
              <a:t>ideas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US" sz="2000" dirty="0" smtClean="0"/>
              <a:t>Delusions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CA" sz="2000" dirty="0"/>
              <a:t>Suicidal </a:t>
            </a:r>
            <a:r>
              <a:rPr lang="en-CA" sz="2000" dirty="0" smtClean="0"/>
              <a:t>thoughts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dirty="0"/>
              <a:t>Difficulty concentrating, making decisions, remembering </a:t>
            </a:r>
            <a:r>
              <a:rPr lang="en-CA" sz="2000" dirty="0" smtClean="0"/>
              <a:t>things</a:t>
            </a:r>
          </a:p>
          <a:p>
            <a:pPr>
              <a:defRPr/>
            </a:pPr>
            <a:endParaRPr lang="en-CA" sz="2000" dirty="0"/>
          </a:p>
          <a:p>
            <a:r>
              <a:rPr lang="en-CA" sz="2000" dirty="0" smtClean="0"/>
              <a:t>Hallucinations </a:t>
            </a:r>
            <a:endParaRPr lang="en-CA" sz="2000" dirty="0"/>
          </a:p>
          <a:p>
            <a:pPr marL="0" indent="0">
              <a:buNone/>
            </a:pPr>
            <a:endParaRPr lang="en-US" sz="18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14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CONNECTING with the PERSON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4831432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Actively listen to what they have to </a:t>
            </a:r>
            <a:r>
              <a:rPr lang="en-US" sz="2000" dirty="0" smtClean="0"/>
              <a:t>say</a:t>
            </a:r>
            <a:endParaRPr lang="en-CA" altLang="en-US" sz="2000" dirty="0" smtClean="0"/>
          </a:p>
          <a:p>
            <a:pPr>
              <a:defRPr/>
            </a:pPr>
            <a:endParaRPr lang="en-CA" altLang="en-US" sz="2000" dirty="0"/>
          </a:p>
          <a:p>
            <a:pPr>
              <a:defRPr/>
            </a:pPr>
            <a:r>
              <a:rPr lang="en-CA" altLang="en-US" sz="2000" dirty="0" smtClean="0"/>
              <a:t>Empathize </a:t>
            </a:r>
            <a:r>
              <a:rPr lang="en-CA" altLang="en-US" sz="2000" dirty="0"/>
              <a:t>with the feelings/emotions expressed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Don’t </a:t>
            </a:r>
            <a:r>
              <a:rPr lang="en-US" sz="2000" dirty="0"/>
              <a:t>try to </a:t>
            </a:r>
            <a:r>
              <a:rPr lang="en-US" sz="2000" dirty="0" smtClean="0"/>
              <a:t>label/diagnose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Don’t ask to explain their behavior (may not know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endParaRPr lang="en-CA" sz="2000" dirty="0" smtClean="0"/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endParaRPr lang="en-US" sz="2000" dirty="0"/>
          </a:p>
          <a:p>
            <a:pPr marL="0" indent="0">
              <a:buNone/>
            </a:pPr>
            <a:endParaRPr lang="en-CA" alt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048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CONNECTING with the PERSON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4744"/>
            <a:ext cx="8001000" cy="5047456"/>
          </a:xfrm>
        </p:spPr>
        <p:txBody>
          <a:bodyPr/>
          <a:lstStyle/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dirty="0"/>
              <a:t>Emphasize you want to help/support </a:t>
            </a:r>
            <a:r>
              <a:rPr lang="en-CA" sz="2000" dirty="0" smtClean="0"/>
              <a:t>them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US" sz="2000" dirty="0"/>
              <a:t>Ask </a:t>
            </a:r>
            <a:r>
              <a:rPr lang="en-US" sz="2000" dirty="0" smtClean="0"/>
              <a:t>what </a:t>
            </a:r>
            <a:r>
              <a:rPr lang="en-US" sz="2000" dirty="0"/>
              <a:t>they think will help, what’s helped </a:t>
            </a:r>
            <a:r>
              <a:rPr lang="en-US" sz="2000" dirty="0" smtClean="0"/>
              <a:t>before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Ask them how you can </a:t>
            </a:r>
            <a:r>
              <a:rPr lang="en-US" sz="2000" dirty="0" smtClean="0"/>
              <a:t>help</a:t>
            </a:r>
          </a:p>
          <a:p>
            <a:pPr>
              <a:defRPr/>
            </a:pPr>
            <a:endParaRPr lang="en-US" sz="2000" dirty="0"/>
          </a:p>
          <a:p>
            <a:r>
              <a:rPr lang="en-US" altLang="en-US" sz="2000" dirty="0"/>
              <a:t>Develop a sense of working together – “help me to understand</a:t>
            </a:r>
            <a:r>
              <a:rPr lang="en-US" altLang="en-US" sz="2000" dirty="0" smtClean="0"/>
              <a:t>….”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>
              <a:defRPr/>
            </a:pP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0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COMMUNICATION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Assess </a:t>
            </a:r>
            <a:r>
              <a:rPr lang="en-US" altLang="en-US" sz="2000" dirty="0"/>
              <a:t>any risk (hearing voices; suicidal </a:t>
            </a:r>
            <a:r>
              <a:rPr lang="en-US" altLang="en-US" sz="2000" dirty="0" err="1"/>
              <a:t>behaviour</a:t>
            </a:r>
            <a:r>
              <a:rPr lang="en-US" altLang="en-US" sz="2000" dirty="0" smtClean="0"/>
              <a:t>)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Listen nonjudgmentally</a:t>
            </a:r>
          </a:p>
          <a:p>
            <a:pPr marL="0" indent="0">
              <a:buNone/>
            </a:pPr>
            <a:endParaRPr lang="en-US" altLang="en-US" sz="2000" b="1" dirty="0"/>
          </a:p>
          <a:p>
            <a:r>
              <a:rPr lang="en-US" altLang="en-US" sz="2000" dirty="0"/>
              <a:t>Be aware of your </a:t>
            </a:r>
            <a:r>
              <a:rPr lang="en-US" altLang="en-US" sz="2000" dirty="0" smtClean="0"/>
              <a:t>nonverbal </a:t>
            </a:r>
            <a:r>
              <a:rPr lang="en-US" altLang="en-US" sz="2000" dirty="0" err="1"/>
              <a:t>behaviour</a:t>
            </a:r>
            <a:r>
              <a:rPr lang="en-US" altLang="en-US" sz="2000" dirty="0"/>
              <a:t> (smile</a:t>
            </a:r>
            <a:r>
              <a:rPr lang="en-US" altLang="en-US" sz="2000" dirty="0" smtClean="0"/>
              <a:t>)</a:t>
            </a:r>
          </a:p>
          <a:p>
            <a:endParaRPr lang="en-US" altLang="en-US" sz="2000" dirty="0"/>
          </a:p>
          <a:p>
            <a:r>
              <a:rPr lang="en-US" sz="2000" dirty="0"/>
              <a:t>Be calm, quiet; lower your </a:t>
            </a:r>
            <a:r>
              <a:rPr lang="en-US" sz="2000" dirty="0" smtClean="0"/>
              <a:t>voice</a:t>
            </a: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S</a:t>
            </a:r>
            <a:r>
              <a:rPr lang="en-US" altLang="en-US" sz="2000" dirty="0" smtClean="0"/>
              <a:t>peak </a:t>
            </a:r>
            <a:r>
              <a:rPr lang="en-US" altLang="en-US" sz="2000" dirty="0"/>
              <a:t>slowly, keep it short, </a:t>
            </a:r>
            <a:r>
              <a:rPr lang="en-US" altLang="en-US" sz="2000" dirty="0" smtClean="0"/>
              <a:t>simple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5505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COMMUNICATION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Open-ended questions</a:t>
            </a:r>
          </a:p>
          <a:p>
            <a:endParaRPr lang="en-US" altLang="en-US" sz="2000" dirty="0"/>
          </a:p>
          <a:p>
            <a:r>
              <a:rPr lang="en-US" altLang="en-US" sz="2000" dirty="0"/>
              <a:t>Give person time to </a:t>
            </a:r>
            <a:r>
              <a:rPr lang="en-US" altLang="en-US" sz="2000" dirty="0" smtClean="0"/>
              <a:t>respond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 smtClean="0"/>
              <a:t>Explain </a:t>
            </a:r>
            <a:r>
              <a:rPr lang="en-US" altLang="en-US" sz="2000" dirty="0"/>
              <a:t>your actions; responsibilities (transparency</a:t>
            </a:r>
            <a:r>
              <a:rPr lang="en-US" altLang="en-US" sz="2000" dirty="0" smtClean="0"/>
              <a:t>)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Be honest; </a:t>
            </a:r>
            <a:r>
              <a:rPr lang="en-US" altLang="en-US" sz="2000" dirty="0"/>
              <a:t>never </a:t>
            </a:r>
            <a:r>
              <a:rPr lang="en-US" altLang="en-US" sz="2000" dirty="0" smtClean="0"/>
              <a:t>lie</a:t>
            </a:r>
          </a:p>
          <a:p>
            <a:endParaRPr lang="en-US" altLang="en-US" sz="2000" dirty="0"/>
          </a:p>
          <a:p>
            <a:r>
              <a:rPr lang="en-US" altLang="en-US" sz="2000" dirty="0"/>
              <a:t>Listen more; talk less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50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COMMUNICATION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4744"/>
            <a:ext cx="8001000" cy="5047456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/>
              <a:t>Focus on person’s strengths/positives (not problems</a:t>
            </a:r>
            <a:r>
              <a:rPr lang="en-US" altLang="en-US" sz="2000" dirty="0" smtClean="0"/>
              <a:t>)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Ask about their goals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/>
              <a:t>Convey sense of hope; you believe in the person’s </a:t>
            </a:r>
            <a:r>
              <a:rPr lang="en-US" altLang="en-US" sz="2000" dirty="0" smtClean="0"/>
              <a:t>abilities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Offer choices; empower the </a:t>
            </a:r>
            <a:r>
              <a:rPr lang="en-US" altLang="en-US" sz="2000" dirty="0" smtClean="0"/>
              <a:t>person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78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COMMUNICATION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Delusions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Hallucinations</a:t>
            </a:r>
          </a:p>
          <a:p>
            <a:endParaRPr lang="en-US" alt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endParaRPr 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210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ADDITIONAL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56792"/>
            <a:ext cx="8001000" cy="4644008"/>
          </a:xfrm>
        </p:spPr>
        <p:txBody>
          <a:bodyPr/>
          <a:lstStyle/>
          <a:p>
            <a:r>
              <a:rPr lang="en-US" sz="2000" dirty="0"/>
              <a:t>Mindfulness – 2-3 minutes </a:t>
            </a:r>
            <a:r>
              <a:rPr lang="en-US" sz="2000" dirty="0" smtClean="0"/>
              <a:t>at the beginning of class</a:t>
            </a:r>
          </a:p>
          <a:p>
            <a:endParaRPr lang="en-US" sz="2000" dirty="0"/>
          </a:p>
          <a:p>
            <a:r>
              <a:rPr lang="en-US" sz="2000" dirty="0" smtClean="0"/>
              <a:t>Mindfulness breaks</a:t>
            </a:r>
          </a:p>
          <a:p>
            <a:endParaRPr lang="en-US" sz="2000" dirty="0"/>
          </a:p>
          <a:p>
            <a:r>
              <a:rPr lang="en-US" sz="2000" dirty="0"/>
              <a:t>Avoid comparing students, academics, </a:t>
            </a:r>
            <a:r>
              <a:rPr lang="en-US" sz="2000" dirty="0" err="1" smtClean="0"/>
              <a:t>behaviours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Begin with easier concepts, tasks, and build on successes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750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ADDITIONAL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Break tasks, assignments down into smaller sections, components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Provide lots of positive feedback</a:t>
            </a:r>
          </a:p>
          <a:p>
            <a:endParaRPr lang="en-US" sz="2000" dirty="0"/>
          </a:p>
          <a:p>
            <a:r>
              <a:rPr lang="en-US" sz="2000" dirty="0"/>
              <a:t>Positive </a:t>
            </a:r>
            <a:r>
              <a:rPr lang="en-US" sz="2000" dirty="0" smtClean="0"/>
              <a:t>journaling – diminishes worrying</a:t>
            </a:r>
          </a:p>
          <a:p>
            <a:pPr lvl="1"/>
            <a:r>
              <a:rPr lang="en-US" sz="2000" dirty="0" smtClean="0"/>
              <a:t>write </a:t>
            </a:r>
            <a:r>
              <a:rPr lang="en-US" sz="2000" dirty="0"/>
              <a:t>down the negative </a:t>
            </a:r>
            <a:r>
              <a:rPr lang="en-US" sz="2000" dirty="0" smtClean="0"/>
              <a:t>incident</a:t>
            </a:r>
          </a:p>
          <a:p>
            <a:pPr lvl="1"/>
            <a:r>
              <a:rPr lang="en-US" sz="2000" dirty="0" smtClean="0"/>
              <a:t>6 </a:t>
            </a:r>
            <a:r>
              <a:rPr lang="en-US" sz="2000" dirty="0"/>
              <a:t>positive things that happened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2000" dirty="0"/>
              <a:t>Remind students </a:t>
            </a:r>
            <a:r>
              <a:rPr lang="en-US" sz="2000" dirty="0" smtClean="0"/>
              <a:t>mental </a:t>
            </a:r>
            <a:r>
              <a:rPr lang="en-US" sz="2000" dirty="0"/>
              <a:t>health is a continuum </a:t>
            </a:r>
          </a:p>
          <a:p>
            <a:endParaRPr lang="en-US" sz="2000" dirty="0" smtClean="0"/>
          </a:p>
          <a:p>
            <a:r>
              <a:rPr lang="en-US" sz="2000" dirty="0" err="1"/>
              <a:t>D</a:t>
            </a:r>
            <a:r>
              <a:rPr lang="en-US" sz="2000" dirty="0" err="1" smtClean="0"/>
              <a:t>ecatastrophize</a:t>
            </a:r>
            <a:r>
              <a:rPr lang="en-US" sz="2000" dirty="0" smtClean="0"/>
              <a:t> </a:t>
            </a:r>
            <a:r>
              <a:rPr lang="en-US" sz="2000" dirty="0"/>
              <a:t>– thoughts are mental events, not ‘reality</a:t>
            </a:r>
            <a:r>
              <a:rPr lang="en-US" sz="1600" dirty="0"/>
              <a:t>’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376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Barriers to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5517232"/>
          </a:xfrm>
        </p:spPr>
        <p:txBody>
          <a:bodyPr/>
          <a:lstStyle/>
          <a:p>
            <a:r>
              <a:rPr lang="en-US" altLang="en-US" sz="2000" dirty="0"/>
              <a:t>Talking too much </a:t>
            </a: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/>
              <a:t>Interrupting </a:t>
            </a:r>
            <a:r>
              <a:rPr lang="en-US" altLang="en-US" sz="2000" dirty="0" smtClean="0"/>
              <a:t>person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sz="2000" dirty="0"/>
              <a:t>Changing </a:t>
            </a:r>
            <a:r>
              <a:rPr lang="en-US" sz="2000" dirty="0" smtClean="0"/>
              <a:t>subject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altLang="en-US" sz="2000" dirty="0"/>
              <a:t>Talking over a person (as if they are not there</a:t>
            </a:r>
            <a:r>
              <a:rPr lang="en-US" altLang="en-US" sz="2000" dirty="0" smtClean="0"/>
              <a:t>)</a:t>
            </a:r>
            <a:r>
              <a:rPr lang="en-US" sz="2000" dirty="0" smtClean="0"/>
              <a:t> </a:t>
            </a:r>
          </a:p>
          <a:p>
            <a:endParaRPr lang="en-US" alt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 smtClean="0"/>
          </a:p>
          <a:p>
            <a:endParaRPr 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7923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Barriers to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5517232"/>
          </a:xfrm>
        </p:spPr>
        <p:txBody>
          <a:bodyPr/>
          <a:lstStyle/>
          <a:p>
            <a:r>
              <a:rPr lang="en-US" altLang="en-US" sz="2000" dirty="0" smtClean="0"/>
              <a:t>Asking </a:t>
            </a:r>
            <a:r>
              <a:rPr lang="en-US" altLang="en-US" sz="2000" dirty="0"/>
              <a:t>leading or biased </a:t>
            </a:r>
            <a:r>
              <a:rPr lang="en-US" altLang="en-US" sz="2000" dirty="0" smtClean="0"/>
              <a:t>questions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Asking “why” questions (can become defensive</a:t>
            </a:r>
            <a:r>
              <a:rPr lang="en-US" altLang="en-US" sz="2000" dirty="0" smtClean="0"/>
              <a:t>)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/>
              <a:t>Using professional </a:t>
            </a:r>
            <a:r>
              <a:rPr lang="en-US" altLang="en-US" sz="2000" dirty="0" smtClean="0"/>
              <a:t>jargon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 smtClean="0"/>
          </a:p>
          <a:p>
            <a:endParaRPr 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2092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/>
          <a:lstStyle/>
          <a:p>
            <a:r>
              <a:rPr lang="en-US" sz="2200" dirty="0" smtClean="0"/>
              <a:t> AWARENESS</a:t>
            </a:r>
            <a:r>
              <a:rPr lang="en-US" sz="2400" dirty="0" smtClean="0"/>
              <a:t> Possible Signs/Symptoms of Mental Illness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0"/>
            <a:ext cx="8001000" cy="547260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      FEELINGS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CA" sz="2000" dirty="0"/>
              <a:t>Prolonged depression (sadness or irritability</a:t>
            </a:r>
            <a:r>
              <a:rPr lang="en-CA" sz="2000" dirty="0" smtClean="0"/>
              <a:t>)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US" sz="2000" dirty="0" smtClean="0"/>
              <a:t>Helpless; overwhelmed</a:t>
            </a:r>
            <a:endParaRPr lang="en-US" sz="2000" dirty="0"/>
          </a:p>
          <a:p>
            <a:endParaRPr lang="en-CA" sz="2000" dirty="0"/>
          </a:p>
          <a:p>
            <a:r>
              <a:rPr lang="en-CA" sz="2000" dirty="0"/>
              <a:t>E</a:t>
            </a:r>
            <a:r>
              <a:rPr lang="en-CA" sz="2000" dirty="0" smtClean="0"/>
              <a:t>xtreme </a:t>
            </a:r>
            <a:r>
              <a:rPr lang="en-CA" sz="2000" dirty="0"/>
              <a:t>highs and </a:t>
            </a:r>
            <a:r>
              <a:rPr lang="en-CA" sz="2000" dirty="0" smtClean="0"/>
              <a:t>lows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dirty="0"/>
              <a:t>Excessive fears, </a:t>
            </a:r>
            <a:r>
              <a:rPr lang="en-CA" sz="2000" dirty="0" smtClean="0"/>
              <a:t>worries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A</a:t>
            </a:r>
            <a:r>
              <a:rPr lang="en-CA" sz="2000" dirty="0" smtClean="0"/>
              <a:t>nger</a:t>
            </a:r>
            <a:r>
              <a:rPr lang="en-CA" sz="2000" dirty="0"/>
              <a:t>; blaming </a:t>
            </a:r>
            <a:r>
              <a:rPr lang="en-CA" sz="2000" dirty="0" smtClean="0"/>
              <a:t>others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US" sz="2000" dirty="0" smtClean="0"/>
              <a:t>Suspiciousness </a:t>
            </a: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58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Barriers to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5517232"/>
          </a:xfrm>
        </p:spPr>
        <p:txBody>
          <a:bodyPr/>
          <a:lstStyle/>
          <a:p>
            <a:r>
              <a:rPr lang="en-US" sz="2000" dirty="0" smtClean="0"/>
              <a:t>Minimizing </a:t>
            </a:r>
            <a:r>
              <a:rPr lang="en-US" sz="2000" dirty="0"/>
              <a:t>person’s feelings (everyone feels that way sometime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False reassurance (everything will work out)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Trying </a:t>
            </a:r>
            <a:r>
              <a:rPr lang="en-US" sz="2000" dirty="0"/>
              <a:t>to cheer the person up (things will get better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alt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 smtClean="0"/>
          </a:p>
          <a:p>
            <a:endParaRPr 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162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Barriers to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5517232"/>
          </a:xfrm>
        </p:spPr>
        <p:txBody>
          <a:bodyPr/>
          <a:lstStyle/>
          <a:p>
            <a:r>
              <a:rPr lang="en-US" sz="2000" dirty="0" smtClean="0"/>
              <a:t>Giving advice (take away person’s decision making; lessens confidence)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Showing approval or </a:t>
            </a:r>
            <a:r>
              <a:rPr lang="en-US" sz="2000" dirty="0" smtClean="0"/>
              <a:t>disapproval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altLang="en-US" sz="2000" dirty="0" smtClean="0"/>
              <a:t>Threatening consequences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Becoming </a:t>
            </a:r>
            <a:r>
              <a:rPr lang="en-US" altLang="en-US" sz="2000" dirty="0"/>
              <a:t>defensive in response to criticism</a:t>
            </a:r>
          </a:p>
          <a:p>
            <a:endParaRPr lang="en-US" alt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 smtClean="0"/>
          </a:p>
          <a:p>
            <a:endParaRPr 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5436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Self Harming </a:t>
            </a:r>
            <a:r>
              <a:rPr lang="en-US" sz="2400" dirty="0" err="1" smtClean="0"/>
              <a:t>Behaviour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Deliberate, </a:t>
            </a:r>
            <a:r>
              <a:rPr lang="en-US" sz="2000" dirty="0" smtClean="0"/>
              <a:t>repetitive, </a:t>
            </a:r>
            <a:r>
              <a:rPr lang="en-US" sz="2000" b="1" dirty="0" smtClean="0"/>
              <a:t>without </a:t>
            </a:r>
            <a:r>
              <a:rPr lang="en-US" sz="2000" b="1" dirty="0"/>
              <a:t>suicidal </a:t>
            </a:r>
            <a:r>
              <a:rPr lang="en-US" sz="2000" b="1" dirty="0" smtClean="0"/>
              <a:t>intent</a:t>
            </a:r>
          </a:p>
          <a:p>
            <a:pPr>
              <a:defRPr/>
            </a:pPr>
            <a:endParaRPr lang="en-US" sz="2000" b="1" dirty="0"/>
          </a:p>
          <a:p>
            <a:pPr marL="0" indent="0">
              <a:buNone/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/>
              <a:t>Early </a:t>
            </a:r>
            <a:r>
              <a:rPr lang="en-US" sz="2000" dirty="0" smtClean="0"/>
              <a:t>adolescence; peak </a:t>
            </a:r>
            <a:r>
              <a:rPr lang="en-US" sz="2000" dirty="0"/>
              <a:t>16-26 </a:t>
            </a:r>
            <a:r>
              <a:rPr lang="en-US" sz="2000" dirty="0" smtClean="0"/>
              <a:t>years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Most </a:t>
            </a:r>
            <a:r>
              <a:rPr lang="en-US" sz="2000" dirty="0" smtClean="0"/>
              <a:t>common - cutting</a:t>
            </a:r>
            <a:endParaRPr 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6529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Understanding Self Harm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2000" dirty="0" smtClean="0"/>
              <a:t>Feel </a:t>
            </a:r>
            <a:r>
              <a:rPr lang="en-CA" altLang="en-US" sz="2000" dirty="0"/>
              <a:t>numb; </a:t>
            </a:r>
            <a:r>
              <a:rPr lang="en-CA" altLang="en-US" sz="2000" dirty="0" smtClean="0"/>
              <a:t>want </a:t>
            </a:r>
            <a:r>
              <a:rPr lang="en-CA" altLang="en-US" sz="2000" dirty="0"/>
              <a:t>to feel more </a:t>
            </a:r>
            <a:r>
              <a:rPr lang="en-CA" altLang="en-US" sz="2000" dirty="0" smtClean="0"/>
              <a:t>alive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Attempt to gain control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Attempt to reduce anxiety</a:t>
            </a: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2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Understanding Self Harm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Escape </a:t>
            </a:r>
            <a:r>
              <a:rPr lang="en-US" altLang="en-US" sz="2000" dirty="0"/>
              <a:t>feelings of </a:t>
            </a:r>
            <a:r>
              <a:rPr lang="en-US" altLang="en-US" sz="2000" dirty="0" smtClean="0"/>
              <a:t>depression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Relieve emotional pain </a:t>
            </a: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Relieve </a:t>
            </a:r>
            <a:r>
              <a:rPr lang="en-US" altLang="en-US" sz="2000" dirty="0" smtClean="0"/>
              <a:t>anger, aggression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8096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Self Harm as a Coping Strategy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Attempt </a:t>
            </a:r>
            <a:r>
              <a:rPr lang="en-US" sz="2000" dirty="0"/>
              <a:t>to cope/problem-solve (ineffective</a:t>
            </a:r>
            <a:r>
              <a:rPr lang="en-US" sz="2000" dirty="0" smtClean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Attempt </a:t>
            </a:r>
            <a:r>
              <a:rPr lang="en-US" sz="2000" dirty="0"/>
              <a:t>to punish </a:t>
            </a:r>
            <a:r>
              <a:rPr lang="en-US" sz="2000" dirty="0" smtClean="0"/>
              <a:t>themselves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D</a:t>
            </a:r>
            <a:r>
              <a:rPr lang="en-US" sz="2000" dirty="0" smtClean="0"/>
              <a:t>esire to </a:t>
            </a:r>
            <a:r>
              <a:rPr lang="en-US" sz="2000" dirty="0"/>
              <a:t>feel emotions more </a:t>
            </a:r>
            <a:r>
              <a:rPr lang="en-US" sz="2000" dirty="0" smtClean="0"/>
              <a:t>intensely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People </a:t>
            </a:r>
            <a:r>
              <a:rPr lang="en-US" sz="2000" dirty="0"/>
              <a:t>who </a:t>
            </a:r>
            <a:r>
              <a:rPr lang="en-US" sz="2000" dirty="0" smtClean="0"/>
              <a:t>attempt </a:t>
            </a:r>
            <a:r>
              <a:rPr lang="en-US" sz="2000" dirty="0"/>
              <a:t>suicide intend to end their </a:t>
            </a:r>
            <a:r>
              <a:rPr lang="en-US" sz="2000" dirty="0" smtClean="0"/>
              <a:t>life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People who self harm intend to cope with their life!</a:t>
            </a:r>
          </a:p>
          <a:p>
            <a:pPr>
              <a:buSzPct val="85000"/>
              <a:defRPr/>
            </a:pPr>
            <a:endParaRPr lang="en-US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28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Understanding Self Harm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000" dirty="0" smtClean="0"/>
              <a:t>Can </a:t>
            </a:r>
            <a:r>
              <a:rPr lang="en-CA" altLang="en-US" sz="2000" dirty="0"/>
              <a:t>become </a:t>
            </a:r>
            <a:r>
              <a:rPr lang="en-CA" altLang="en-US" sz="2000" dirty="0" smtClean="0"/>
              <a:t>addictive</a:t>
            </a:r>
          </a:p>
          <a:p>
            <a:pPr marL="0" indent="0">
              <a:buNone/>
            </a:pPr>
            <a:endParaRPr lang="en-CA" altLang="en-US" sz="2000" dirty="0"/>
          </a:p>
          <a:p>
            <a:pPr lvl="1"/>
            <a:r>
              <a:rPr lang="en-CA" altLang="en-US" sz="2000" dirty="0"/>
              <a:t>Endorphins released (creates a high</a:t>
            </a:r>
            <a:r>
              <a:rPr lang="en-CA" altLang="en-US" sz="2000" dirty="0" smtClean="0"/>
              <a:t>)</a:t>
            </a:r>
          </a:p>
          <a:p>
            <a:pPr marL="457200" lvl="1" indent="0">
              <a:buNone/>
            </a:pPr>
            <a:endParaRPr lang="en-CA" altLang="en-US" sz="2000" dirty="0"/>
          </a:p>
          <a:p>
            <a:pPr lvl="1"/>
            <a:r>
              <a:rPr lang="en-CA" altLang="en-US" sz="2000" dirty="0"/>
              <a:t>Gain some relief – sense of calm/soothing (temporary</a:t>
            </a:r>
            <a:r>
              <a:rPr lang="en-CA" altLang="en-US" sz="2000" dirty="0" smtClean="0"/>
              <a:t>)</a:t>
            </a:r>
          </a:p>
          <a:p>
            <a:pPr marL="457200" lvl="1" indent="0">
              <a:buNone/>
            </a:pPr>
            <a:endParaRPr lang="en-CA" altLang="en-US" sz="2000" dirty="0"/>
          </a:p>
          <a:p>
            <a:pPr lvl="1"/>
            <a:r>
              <a:rPr lang="en-CA" altLang="en-US" sz="2000" dirty="0"/>
              <a:t>Self harm </a:t>
            </a:r>
            <a:r>
              <a:rPr lang="en-CA" altLang="en-US" sz="2000" dirty="0" smtClean="0"/>
              <a:t>again</a:t>
            </a:r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endParaRPr lang="en-CA" altLang="en-US" sz="2000" dirty="0"/>
          </a:p>
          <a:p>
            <a:r>
              <a:rPr lang="en-CA" altLang="en-US" sz="2000" dirty="0"/>
              <a:t>Do not feel same level of </a:t>
            </a:r>
            <a:r>
              <a:rPr lang="en-CA" altLang="en-US" sz="2000" dirty="0" smtClean="0"/>
              <a:t>pain</a:t>
            </a:r>
          </a:p>
          <a:p>
            <a:endParaRPr lang="en-US" altLang="en-US" sz="2000" dirty="0"/>
          </a:p>
          <a:p>
            <a:r>
              <a:rPr lang="en-US" sz="2000" dirty="0"/>
              <a:t>Often embarrassed – hide the evidence</a:t>
            </a:r>
          </a:p>
          <a:p>
            <a:endParaRPr lang="en-CA" altLang="en-US" sz="2000" dirty="0" smtClean="0"/>
          </a:p>
          <a:p>
            <a:endParaRPr lang="en-US" altLang="en-US" sz="2000" dirty="0"/>
          </a:p>
          <a:p>
            <a:endParaRPr lang="en-CA" alt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765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Recovery from Self Harming </a:t>
            </a:r>
            <a:r>
              <a:rPr lang="en-US" sz="2400" dirty="0" err="1"/>
              <a:t>Behaviour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51411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Often lessens/stops as person gets </a:t>
            </a:r>
            <a:r>
              <a:rPr lang="en-US" sz="2000" dirty="0" smtClean="0"/>
              <a:t>older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Active </a:t>
            </a:r>
            <a:r>
              <a:rPr lang="en-US" sz="2000" dirty="0"/>
              <a:t>listening; non </a:t>
            </a:r>
            <a:r>
              <a:rPr lang="en-US" sz="2000" dirty="0" smtClean="0"/>
              <a:t>judgmental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Be empathic and acknowledge the distress </a:t>
            </a:r>
            <a:endParaRPr lang="en-US" sz="2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Lengthen </a:t>
            </a:r>
            <a:r>
              <a:rPr lang="en-US" sz="2000" dirty="0"/>
              <a:t>time between urge to self </a:t>
            </a:r>
            <a:r>
              <a:rPr lang="en-US" sz="2000" dirty="0" smtClean="0"/>
              <a:t>harm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Assist to develop alternative coping </a:t>
            </a:r>
            <a:r>
              <a:rPr lang="en-US" sz="2000" dirty="0" smtClean="0"/>
              <a:t>strategies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Refer to counselling – talk about </a:t>
            </a:r>
            <a:r>
              <a:rPr lang="en-US" sz="2000" dirty="0" smtClean="0"/>
              <a:t>feelings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Medication has limited </a:t>
            </a:r>
            <a:r>
              <a:rPr lang="en-US" sz="2000" dirty="0" smtClean="0"/>
              <a:t>effect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 smtClean="0"/>
              <a:t>           ****May </a:t>
            </a:r>
            <a:r>
              <a:rPr lang="en-US" sz="2000" dirty="0"/>
              <a:t>accidently be seriously </a:t>
            </a:r>
            <a:r>
              <a:rPr lang="en-US" sz="2000" dirty="0" smtClean="0"/>
              <a:t>injured****</a:t>
            </a:r>
            <a:endParaRPr lang="en-US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5080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Prevalence of Suicide/Suicidal </a:t>
            </a:r>
            <a:r>
              <a:rPr lang="en-CA" sz="2400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997152"/>
          </a:xfrm>
        </p:spPr>
        <p:txBody>
          <a:bodyPr/>
          <a:lstStyle/>
          <a:p>
            <a:pPr>
              <a:defRPr/>
            </a:pPr>
            <a:r>
              <a:rPr lang="en-CA" sz="2000" dirty="0" smtClean="0"/>
              <a:t>About 4000 suicides </a:t>
            </a:r>
            <a:r>
              <a:rPr lang="en-CA" sz="2000" dirty="0"/>
              <a:t>in Canada every </a:t>
            </a:r>
            <a:r>
              <a:rPr lang="en-CA" sz="2000" dirty="0" smtClean="0"/>
              <a:t>year</a:t>
            </a:r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leading cause of death for ages 10-24</a:t>
            </a:r>
            <a:endParaRPr lang="en-CA" sz="2000" dirty="0"/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b="1" dirty="0" smtClean="0"/>
              <a:t>24</a:t>
            </a:r>
            <a:r>
              <a:rPr lang="en-CA" sz="2000" b="1" dirty="0"/>
              <a:t>% </a:t>
            </a:r>
            <a:r>
              <a:rPr lang="en-CA" sz="2000" dirty="0"/>
              <a:t>of all deaths among Canadians 15 – </a:t>
            </a:r>
            <a:r>
              <a:rPr lang="en-CA" sz="2000" dirty="0" smtClean="0"/>
              <a:t>24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b="1" dirty="0" smtClean="0"/>
              <a:t>16</a:t>
            </a:r>
            <a:r>
              <a:rPr lang="en-CA" sz="2000" b="1" dirty="0"/>
              <a:t>% </a:t>
            </a:r>
            <a:r>
              <a:rPr lang="en-CA" sz="2000" dirty="0"/>
              <a:t>of all deaths for the age group 25 – </a:t>
            </a:r>
            <a:r>
              <a:rPr lang="en-CA" sz="2000" dirty="0" smtClean="0"/>
              <a:t>44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dirty="0" smtClean="0"/>
              <a:t>More </a:t>
            </a:r>
            <a:r>
              <a:rPr lang="en-CA" sz="2000" dirty="0"/>
              <a:t>women attempt; more men </a:t>
            </a:r>
            <a:r>
              <a:rPr lang="en-CA" sz="2000" dirty="0" smtClean="0"/>
              <a:t>succeed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CA" sz="2000" dirty="0" smtClean="0"/>
              <a:t>Statistics are </a:t>
            </a:r>
            <a:r>
              <a:rPr lang="en-CA" sz="2000" dirty="0"/>
              <a:t>incomplete – </a:t>
            </a:r>
            <a:r>
              <a:rPr lang="en-CA" sz="2000" dirty="0" smtClean="0"/>
              <a:t>many go unreported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7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Myths about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Young people don’t think about </a:t>
            </a:r>
            <a:r>
              <a:rPr lang="en-US" sz="2000" dirty="0" smtClean="0"/>
              <a:t>suicide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People who talk about </a:t>
            </a:r>
            <a:r>
              <a:rPr lang="en-US" sz="2000" dirty="0" smtClean="0"/>
              <a:t>it, don’t </a:t>
            </a:r>
            <a:r>
              <a:rPr lang="en-US" sz="2000" dirty="0"/>
              <a:t>do </a:t>
            </a:r>
            <a:r>
              <a:rPr lang="en-US" sz="2000" dirty="0" smtClean="0"/>
              <a:t>it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Talking about it may give a depressed person the </a:t>
            </a:r>
            <a:r>
              <a:rPr lang="en-US" sz="2000" dirty="0" smtClean="0"/>
              <a:t>idea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Happens without </a:t>
            </a:r>
            <a:r>
              <a:rPr lang="en-US" sz="2000" dirty="0" smtClean="0"/>
              <a:t>warning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30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84095" cy="838200"/>
          </a:xfrm>
        </p:spPr>
        <p:txBody>
          <a:bodyPr/>
          <a:lstStyle/>
          <a:p>
            <a:r>
              <a:rPr lang="en-US" sz="2200" dirty="0" smtClean="0"/>
              <a:t>AWARENESS</a:t>
            </a:r>
            <a:r>
              <a:rPr lang="en-US" sz="2400" dirty="0" smtClean="0"/>
              <a:t> Possible </a:t>
            </a:r>
            <a:r>
              <a:rPr lang="en-US" sz="2400" dirty="0"/>
              <a:t>Signs/Symptoms of Mental Illness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48314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BEHAVIOURS</a:t>
            </a:r>
          </a:p>
          <a:p>
            <a:endParaRPr lang="en-US" sz="1800" dirty="0"/>
          </a:p>
          <a:p>
            <a:pPr>
              <a:defRPr/>
            </a:pPr>
            <a:r>
              <a:rPr lang="en-CA" sz="2000" dirty="0"/>
              <a:t>Growing inability to cope with daily </a:t>
            </a:r>
            <a:r>
              <a:rPr lang="en-CA" sz="2000" dirty="0" smtClean="0"/>
              <a:t>challenges </a:t>
            </a:r>
            <a:r>
              <a:rPr lang="en-CA" sz="2000" dirty="0"/>
              <a:t>and </a:t>
            </a:r>
            <a:r>
              <a:rPr lang="en-CA" sz="2000" dirty="0" smtClean="0"/>
              <a:t>activities</a:t>
            </a:r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/>
              <a:t>Increased anxiety, </a:t>
            </a:r>
            <a:r>
              <a:rPr lang="en-CA" sz="2000" dirty="0" smtClean="0"/>
              <a:t>agitation, frustration</a:t>
            </a:r>
          </a:p>
          <a:p>
            <a:pPr marL="0" indent="0">
              <a:buNone/>
              <a:defRPr/>
            </a:pPr>
            <a:endParaRPr lang="en-CA" sz="2000" dirty="0"/>
          </a:p>
          <a:p>
            <a:pPr>
              <a:defRPr/>
            </a:pPr>
            <a:r>
              <a:rPr lang="en-US" sz="2000" dirty="0"/>
              <a:t>Excessive fatigue, lack of </a:t>
            </a:r>
            <a:r>
              <a:rPr lang="en-US" sz="2000" dirty="0" smtClean="0"/>
              <a:t>energy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Rapid, pressured speech</a:t>
            </a: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5493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Myths about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People </a:t>
            </a:r>
            <a:r>
              <a:rPr lang="en-US" sz="2000" dirty="0"/>
              <a:t>wish to </a:t>
            </a:r>
            <a:r>
              <a:rPr lang="en-US" sz="2000" dirty="0" smtClean="0"/>
              <a:t>die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Once suicidal, always </a:t>
            </a:r>
            <a:r>
              <a:rPr lang="en-US" sz="2000" dirty="0" smtClean="0"/>
              <a:t>so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Once no longer depressed, danger is </a:t>
            </a:r>
            <a:r>
              <a:rPr lang="en-US" sz="2000" dirty="0" smtClean="0"/>
              <a:t>over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Suicide is inherited, runs in families</a:t>
            </a:r>
          </a:p>
          <a:p>
            <a:pPr marL="0" indent="0">
              <a:buNone/>
            </a:pPr>
            <a:endParaRPr lang="en-CA" sz="2000" dirty="0"/>
          </a:p>
          <a:p>
            <a:pPr>
              <a:lnSpc>
                <a:spcPct val="90000"/>
              </a:lnSpc>
              <a:defRPr/>
            </a:pPr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83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Risk Factors for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Gender (male</a:t>
            </a:r>
            <a:r>
              <a:rPr lang="en-CA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dirty="0"/>
              <a:t>Age (elderly, youth</a:t>
            </a:r>
            <a:r>
              <a:rPr lang="en-CA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dirty="0"/>
              <a:t>Stressors (unemployed, divorced, single, abuse, loss</a:t>
            </a:r>
            <a:r>
              <a:rPr lang="en-CA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dirty="0"/>
              <a:t>Major health </a:t>
            </a:r>
            <a:r>
              <a:rPr lang="en-CA" sz="2000" dirty="0" smtClean="0"/>
              <a:t>challenges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34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Risk Factors for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Depression </a:t>
            </a:r>
            <a:r>
              <a:rPr lang="en-CA" sz="2000" dirty="0"/>
              <a:t>(hopelessness</a:t>
            </a:r>
            <a:r>
              <a:rPr lang="en-CA" sz="2000" dirty="0" smtClean="0"/>
              <a:t>) – going into and coming out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Schizophrenia </a:t>
            </a:r>
            <a:r>
              <a:rPr lang="en-CA" sz="2000" dirty="0" smtClean="0"/>
              <a:t>(command hallucinations)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Substance abuse (impaired judgment</a:t>
            </a:r>
            <a:r>
              <a:rPr lang="en-CA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 smtClean="0"/>
              <a:t>Personality </a:t>
            </a:r>
            <a:r>
              <a:rPr lang="en-CA" sz="2000" dirty="0"/>
              <a:t>traits </a:t>
            </a:r>
            <a:r>
              <a:rPr lang="en-CA" sz="2000" dirty="0" smtClean="0"/>
              <a:t>(angry, </a:t>
            </a:r>
            <a:r>
              <a:rPr lang="en-CA" sz="2000" dirty="0"/>
              <a:t>negative, low self-esteem</a:t>
            </a:r>
            <a:r>
              <a:rPr lang="en-CA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 smtClean="0"/>
              <a:t>Previous </a:t>
            </a:r>
            <a:r>
              <a:rPr lang="en-CA" sz="2000" dirty="0"/>
              <a:t>attempts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316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Warning Signs for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Sudden change in </a:t>
            </a:r>
            <a:r>
              <a:rPr lang="en-US" sz="2000" dirty="0" err="1"/>
              <a:t>behaviour</a:t>
            </a:r>
            <a:r>
              <a:rPr lang="en-US" sz="2000" dirty="0"/>
              <a:t> (for better or worse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Sudden and unexpected change to a cheerful </a:t>
            </a:r>
            <a:r>
              <a:rPr lang="en-US" sz="2000" dirty="0" smtClean="0"/>
              <a:t>attitude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Mood swings, emotional </a:t>
            </a:r>
            <a:r>
              <a:rPr lang="en-US" sz="2000" dirty="0" smtClean="0"/>
              <a:t>outbursts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/>
              <a:t>H</a:t>
            </a:r>
            <a:r>
              <a:rPr lang="en-US" sz="2000" dirty="0" smtClean="0"/>
              <a:t>igh </a:t>
            </a:r>
            <a:r>
              <a:rPr lang="en-US" sz="2000" dirty="0"/>
              <a:t>level of irritability or aggression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854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Warning Signs for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Signs </a:t>
            </a:r>
            <a:r>
              <a:rPr lang="en-US" sz="2000" dirty="0"/>
              <a:t>of depression - sleeplessness, social withdrawal, loss of appetite, loss of interest in usual </a:t>
            </a:r>
            <a:r>
              <a:rPr lang="en-US" sz="2000" dirty="0" smtClean="0"/>
              <a:t>activities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Cycle of </a:t>
            </a:r>
            <a:r>
              <a:rPr lang="en-US" sz="2000" dirty="0"/>
              <a:t>hopelessness, helplessness, </a:t>
            </a:r>
            <a:r>
              <a:rPr lang="en-US" sz="2000" dirty="0" smtClean="0"/>
              <a:t>desperation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Withdrawal from friends and activities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480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Important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Ask </a:t>
            </a:r>
            <a:r>
              <a:rPr lang="en-US" sz="2000" dirty="0" smtClean="0"/>
              <a:t>directly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Assess lethality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Idea/intent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Plan – </a:t>
            </a:r>
            <a:r>
              <a:rPr lang="en-US" sz="2000" dirty="0" smtClean="0"/>
              <a:t>level of detail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Means – </a:t>
            </a:r>
            <a:r>
              <a:rPr lang="en-US" sz="2000" dirty="0" smtClean="0"/>
              <a:t>to carry </a:t>
            </a:r>
            <a:r>
              <a:rPr lang="en-US" sz="2000" dirty="0"/>
              <a:t>out their </a:t>
            </a:r>
            <a:r>
              <a:rPr lang="en-US" sz="2000" dirty="0" smtClean="0"/>
              <a:t>plan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0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Important Strategies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Convey </a:t>
            </a:r>
            <a:r>
              <a:rPr lang="en-US" sz="2000" dirty="0"/>
              <a:t>empathy (connect with feelings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Never </a:t>
            </a:r>
            <a:r>
              <a:rPr lang="en-US" sz="2000" dirty="0" smtClean="0"/>
              <a:t>minimize </a:t>
            </a:r>
            <a:r>
              <a:rPr lang="en-US" sz="2000" dirty="0"/>
              <a:t>previous </a:t>
            </a:r>
            <a:r>
              <a:rPr lang="en-US" sz="2000" dirty="0" smtClean="0"/>
              <a:t>attempts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Help identify reasons </a:t>
            </a:r>
            <a:r>
              <a:rPr lang="en-US" sz="2000" dirty="0" smtClean="0"/>
              <a:t>to continue living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Get person help – Form 1 assessment; JP; Police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86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Final Thoughts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Partnership </a:t>
            </a:r>
            <a:r>
              <a:rPr lang="en-US" sz="2000" dirty="0"/>
              <a:t>– </a:t>
            </a:r>
            <a:r>
              <a:rPr lang="en-US" sz="2000" dirty="0" smtClean="0"/>
              <a:t>supporting </a:t>
            </a:r>
            <a:r>
              <a:rPr lang="en-US" sz="2000" dirty="0"/>
              <a:t>the person on their journey to </a:t>
            </a:r>
            <a:r>
              <a:rPr lang="en-US" sz="2000" dirty="0" smtClean="0"/>
              <a:t>wellness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Not looking for us to “fix” their </a:t>
            </a:r>
            <a:r>
              <a:rPr lang="en-US" sz="2000" dirty="0" smtClean="0"/>
              <a:t>problems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W</a:t>
            </a:r>
            <a:r>
              <a:rPr lang="en-US" sz="2000" dirty="0" smtClean="0"/>
              <a:t>ant </a:t>
            </a:r>
            <a:r>
              <a:rPr lang="en-US" sz="2000" dirty="0"/>
              <a:t>to be heard; treated like a person, not an </a:t>
            </a:r>
            <a:r>
              <a:rPr lang="en-US" sz="2000" dirty="0" smtClean="0"/>
              <a:t>illness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W</a:t>
            </a:r>
            <a:r>
              <a:rPr lang="en-US" sz="2000" dirty="0" smtClean="0"/>
              <a:t>ant </a:t>
            </a:r>
            <a:r>
              <a:rPr lang="en-US" sz="2000" dirty="0"/>
              <a:t>to be accepted and not judged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684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FINAL THOUGHTS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Individuals get </a:t>
            </a:r>
            <a:r>
              <a:rPr lang="en-US" sz="2000" dirty="0"/>
              <a:t>better in spite of the </a:t>
            </a:r>
            <a:r>
              <a:rPr lang="en-US" sz="2000" dirty="0" smtClean="0"/>
              <a:t>system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Recovery </a:t>
            </a:r>
            <a:r>
              <a:rPr lang="en-US" sz="2000" dirty="0"/>
              <a:t>is different for every </a:t>
            </a:r>
            <a:r>
              <a:rPr lang="en-US" sz="2000" dirty="0" smtClean="0"/>
              <a:t>person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Recovery takes </a:t>
            </a:r>
            <a:r>
              <a:rPr lang="en-US" sz="2000" dirty="0" smtClean="0"/>
              <a:t>time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      </a:t>
            </a:r>
            <a:r>
              <a:rPr lang="en-US" sz="2000" dirty="0" smtClean="0"/>
              <a:t>         </a:t>
            </a:r>
            <a:r>
              <a:rPr lang="en-US" sz="2000" b="1" dirty="0" smtClean="0"/>
              <a:t>Mental </a:t>
            </a:r>
            <a:r>
              <a:rPr lang="en-US" sz="2000" b="1" dirty="0"/>
              <a:t>Illness Awareness is </a:t>
            </a:r>
            <a:r>
              <a:rPr lang="en-US" sz="2000" b="1" dirty="0" smtClean="0"/>
              <a:t>a Required Life Skill!</a:t>
            </a:r>
            <a:endParaRPr lang="en-US" sz="2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5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Provincial Resource – </a:t>
            </a:r>
            <a:r>
              <a:rPr lang="en-US" sz="2400" dirty="0" err="1" smtClean="0"/>
              <a:t>ConnexOntario</a:t>
            </a:r>
            <a:r>
              <a:rPr lang="en-US" sz="2400" dirty="0" smtClean="0"/>
              <a:t> (24/7)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Mental Health Helpline</a:t>
            </a:r>
          </a:p>
          <a:p>
            <a:r>
              <a:rPr lang="en-CA" sz="2000" dirty="0"/>
              <a:t>1-866-531-2600</a:t>
            </a:r>
            <a:endParaRPr lang="en-US" sz="2000" dirty="0"/>
          </a:p>
          <a:p>
            <a:pPr>
              <a:buSzPct val="85000"/>
              <a:defRPr/>
            </a:pPr>
            <a:r>
              <a:rPr lang="en-US" sz="2000" dirty="0">
                <a:hlinkClick r:id="rId2"/>
              </a:rPr>
              <a:t>http://www.mentalhealthhelpline.ca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SzPct val="85000"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SzPct val="85000"/>
              <a:buNone/>
              <a:defRPr/>
            </a:pPr>
            <a:r>
              <a:rPr lang="en-US" sz="2000" dirty="0" smtClean="0"/>
              <a:t>Drug and Alcohol Helpline</a:t>
            </a:r>
          </a:p>
          <a:p>
            <a:pPr>
              <a:buSzPct val="85000"/>
              <a:defRPr/>
            </a:pPr>
            <a:r>
              <a:rPr lang="en-US" sz="2000" dirty="0"/>
              <a:t>1-800-565-8603</a:t>
            </a:r>
          </a:p>
          <a:p>
            <a:pPr>
              <a:buSzPct val="85000"/>
              <a:defRPr/>
            </a:pPr>
            <a:r>
              <a:rPr lang="en-US" sz="2000" dirty="0">
                <a:hlinkClick r:id="rId3"/>
              </a:rPr>
              <a:t>http://www.drugandalcoholhelpline.ca/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SzPct val="85000"/>
              <a:buNone/>
              <a:defRPr/>
            </a:pPr>
            <a:endParaRPr lang="en-US" sz="2000" dirty="0"/>
          </a:p>
          <a:p>
            <a:pPr marL="0" indent="0">
              <a:buSzPct val="85000"/>
              <a:buNone/>
              <a:defRPr/>
            </a:pPr>
            <a:r>
              <a:rPr lang="en-US" sz="2000" dirty="0" smtClean="0"/>
              <a:t>Problem Gambling Helpline</a:t>
            </a:r>
          </a:p>
          <a:p>
            <a:pPr>
              <a:buSzPct val="85000"/>
              <a:defRPr/>
            </a:pPr>
            <a:r>
              <a:rPr lang="en-US" sz="2000" dirty="0"/>
              <a:t>1-888-230-3505</a:t>
            </a:r>
          </a:p>
          <a:p>
            <a:pPr>
              <a:buSzPct val="85000"/>
              <a:defRPr/>
            </a:pPr>
            <a:r>
              <a:rPr lang="en-US" sz="2000" dirty="0">
                <a:hlinkClick r:id="rId4"/>
              </a:rPr>
              <a:t>http://www.problemgamblinghelpline.ca/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812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84096" cy="838200"/>
          </a:xfrm>
        </p:spPr>
        <p:txBody>
          <a:bodyPr/>
          <a:lstStyle/>
          <a:p>
            <a:r>
              <a:rPr lang="en-US" sz="2200" dirty="0" smtClean="0"/>
              <a:t>AWARENESS</a:t>
            </a:r>
            <a:r>
              <a:rPr lang="en-US" sz="2400" dirty="0"/>
              <a:t> </a:t>
            </a:r>
            <a:r>
              <a:rPr lang="en-US" sz="2400" dirty="0" smtClean="0"/>
              <a:t>Possible </a:t>
            </a:r>
            <a:r>
              <a:rPr lang="en-US" sz="2400" dirty="0"/>
              <a:t>Signs/Symptoms of Mental Illness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48314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BEHAVIOURS</a:t>
            </a:r>
          </a:p>
          <a:p>
            <a:endParaRPr lang="en-US" sz="1800" dirty="0"/>
          </a:p>
          <a:p>
            <a:pPr>
              <a:defRPr/>
            </a:pPr>
            <a:r>
              <a:rPr lang="en-CA" sz="2000" dirty="0" smtClean="0"/>
              <a:t>Dramatic </a:t>
            </a:r>
            <a:r>
              <a:rPr lang="en-CA" sz="2000" dirty="0"/>
              <a:t>changes in eating or sleeping </a:t>
            </a:r>
            <a:r>
              <a:rPr lang="en-CA" sz="2000" dirty="0" smtClean="0"/>
              <a:t>habits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Easily distracted</a:t>
            </a:r>
            <a:endParaRPr lang="en-CA" sz="2000" dirty="0" smtClean="0"/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 smtClean="0"/>
              <a:t>Numerous </a:t>
            </a:r>
            <a:r>
              <a:rPr lang="en-CA" sz="2000" dirty="0"/>
              <a:t>unexplained physical </a:t>
            </a:r>
            <a:r>
              <a:rPr lang="en-CA" sz="2000" dirty="0" smtClean="0"/>
              <a:t>ailments</a:t>
            </a:r>
          </a:p>
          <a:p>
            <a:pPr marL="0" indent="0">
              <a:buNone/>
              <a:defRPr/>
            </a:pPr>
            <a:endParaRPr lang="en-CA" sz="2000" dirty="0" smtClean="0"/>
          </a:p>
          <a:p>
            <a:pPr>
              <a:defRPr/>
            </a:pPr>
            <a:r>
              <a:rPr lang="en-CA" sz="2000" dirty="0" smtClean="0"/>
              <a:t>Social </a:t>
            </a:r>
            <a:r>
              <a:rPr lang="en-CA" sz="2000" dirty="0"/>
              <a:t>withdrawal</a:t>
            </a:r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566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/>
              <a:t>Mindsight</a:t>
            </a:r>
            <a:r>
              <a:rPr lang="en-US" sz="2200" dirty="0" smtClean="0"/>
              <a:t> – An Online Mental Illness Awareness Resource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0"/>
            <a:ext cx="8001000" cy="5328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</a:t>
            </a:r>
            <a:r>
              <a:rPr lang="en-US" sz="2000" dirty="0" smtClean="0"/>
              <a:t>Website: </a:t>
            </a:r>
            <a:r>
              <a:rPr lang="en-US" sz="2000" dirty="0" smtClean="0">
                <a:hlinkClick r:id="rId2"/>
              </a:rPr>
              <a:t>http://mindsight.uoit.ca</a:t>
            </a: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dirty="0" smtClean="0"/>
              <a:t>                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093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205" r="4" b="22865"/>
          <a:stretch/>
        </p:blipFill>
        <p:spPr>
          <a:xfrm>
            <a:off x="2267744" y="1412776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7460" y="5377440"/>
            <a:ext cx="5082952" cy="804862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                             Stigma Section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6594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b="1621"/>
          <a:stretch>
            <a:fillRect/>
          </a:stretch>
        </p:blipFill>
        <p:spPr>
          <a:xfrm>
            <a:off x="2267744" y="1484784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9584"/>
            <a:ext cx="5486400" cy="572616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Description of Illness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049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8025"/>
          <a:stretch>
            <a:fillRect/>
          </a:stretch>
        </p:blipFill>
        <p:spPr>
          <a:xfrm>
            <a:off x="2267744" y="1412776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                    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Signs and Symptoms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48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3310"/>
          <a:stretch>
            <a:fillRect/>
          </a:stretch>
        </p:blipFill>
        <p:spPr>
          <a:xfrm>
            <a:off x="2195736" y="1484784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                                         Video Clip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04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167"/>
          <a:stretch>
            <a:fillRect/>
          </a:stretch>
        </p:blipFill>
        <p:spPr>
          <a:xfrm>
            <a:off x="2131132" y="1412776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164088" cy="804862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   Strategies to Help a Friend, Colleague, Family Member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929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b="616"/>
          <a:stretch>
            <a:fillRect/>
          </a:stretch>
        </p:blipFill>
        <p:spPr>
          <a:xfrm>
            <a:off x="2267744" y="1484784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04048" cy="804862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                       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Strategies to Help Yourself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8026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                                 Possible Treatments</a:t>
            </a:r>
            <a:endParaRPr lang="en-CA" sz="18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>
          <a:xfrm>
            <a:off x="2339752" y="148478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641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Example of Support Section </a:t>
            </a:r>
            <a:endParaRPr lang="en-CA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" b="3959"/>
          <a:stretch>
            <a:fillRect/>
          </a:stretch>
        </p:blipFill>
        <p:spPr>
          <a:xfrm>
            <a:off x="2267744" y="1412776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1181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b="5519"/>
          <a:stretch>
            <a:fillRect/>
          </a:stretch>
        </p:blipFill>
        <p:spPr>
          <a:xfrm>
            <a:off x="2195736" y="1412776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sz="1800" dirty="0" smtClean="0"/>
              <a:t>Example of Quiz Section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874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84096" cy="838200"/>
          </a:xfrm>
        </p:spPr>
        <p:txBody>
          <a:bodyPr/>
          <a:lstStyle/>
          <a:p>
            <a:r>
              <a:rPr lang="en-US" sz="2200" dirty="0" smtClean="0"/>
              <a:t>AWARENESS</a:t>
            </a:r>
            <a:r>
              <a:rPr lang="en-US" sz="2400" dirty="0" smtClean="0"/>
              <a:t> Possible </a:t>
            </a:r>
            <a:r>
              <a:rPr lang="en-US" sz="2400" dirty="0"/>
              <a:t>Signs/Symptoms of Mental Illness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68"/>
            <a:ext cx="8001000" cy="48314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BEHAVIOURS</a:t>
            </a:r>
          </a:p>
          <a:p>
            <a:endParaRPr lang="en-US" sz="1800" dirty="0"/>
          </a:p>
          <a:p>
            <a:r>
              <a:rPr lang="en-CA" sz="2000" dirty="0" smtClean="0"/>
              <a:t>Self-harming behaviours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US" sz="2000" dirty="0" smtClean="0"/>
              <a:t>Excessive risk taking; impaired judgment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Substance </a:t>
            </a:r>
            <a:r>
              <a:rPr lang="en-CA" sz="2000" dirty="0" smtClean="0"/>
              <a:t>use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2000" dirty="0"/>
              <a:t>Denial of obvious challenges </a:t>
            </a:r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7028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>
            <a:fillRect/>
          </a:stretch>
        </p:blipFill>
        <p:spPr>
          <a:xfrm>
            <a:off x="2267744" y="1412776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1800" dirty="0" smtClean="0"/>
              <a:t>Certificate of Completion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933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Contact Information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Wendy Stanyon</a:t>
            </a:r>
          </a:p>
          <a:p>
            <a:pPr marL="0" indent="0">
              <a:buNone/>
            </a:pPr>
            <a:r>
              <a:rPr lang="en-US" sz="2000" dirty="0" smtClean="0"/>
              <a:t>Associate Professor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Collaborative </a:t>
            </a:r>
            <a:r>
              <a:rPr lang="en-US" sz="2000" dirty="0" err="1"/>
              <a:t>BScN</a:t>
            </a:r>
            <a:r>
              <a:rPr lang="en-US" sz="2000" dirty="0"/>
              <a:t> </a:t>
            </a:r>
            <a:r>
              <a:rPr lang="en-US" sz="2000" dirty="0" smtClean="0"/>
              <a:t>Program</a:t>
            </a:r>
          </a:p>
          <a:p>
            <a:pPr marL="0" indent="0">
              <a:buNone/>
            </a:pPr>
            <a:r>
              <a:rPr lang="en-US" sz="2000" dirty="0" smtClean="0"/>
              <a:t>Faculty of Health Sciences</a:t>
            </a:r>
          </a:p>
          <a:p>
            <a:pPr marL="0" indent="0">
              <a:buNone/>
            </a:pPr>
            <a:r>
              <a:rPr lang="en-US" sz="2000" dirty="0" smtClean="0"/>
              <a:t>University of Ontario Institute of Technology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Phone: 905-721-8668 ext. 2250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Email: wendy.stanyon@uoit.ca</a:t>
            </a: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9966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636913"/>
            <a:ext cx="8316415" cy="1512167"/>
          </a:xfrm>
        </p:spPr>
        <p:txBody>
          <a:bodyPr/>
          <a:lstStyle/>
          <a:p>
            <a:r>
              <a:rPr lang="en-US" sz="3200" dirty="0" smtClean="0"/>
              <a:t>  </a:t>
            </a:r>
            <a:r>
              <a:rPr lang="en-US" sz="2800" dirty="0" smtClean="0"/>
              <a:t>Create a Positive, Caring Learning Environment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682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UNDERSTANDING STIGMA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Main reason individuals do not seek help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Fuelled by myths and the media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Individuals internalize the stigma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8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PARTNER with STUDENTS to MINIMIZE STIGMA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5000"/>
            </a:pPr>
            <a:r>
              <a:rPr lang="en-US" altLang="en-US" sz="2000" dirty="0"/>
              <a:t>Education – </a:t>
            </a:r>
            <a:r>
              <a:rPr lang="en-US" altLang="en-US" sz="2000" dirty="0" smtClean="0"/>
              <a:t>facts versus fiction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Talk about mental </a:t>
            </a:r>
            <a:r>
              <a:rPr lang="en-US" altLang="en-US" sz="2000" dirty="0" smtClean="0"/>
              <a:t>illness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Challenge </a:t>
            </a:r>
            <a:r>
              <a:rPr lang="en-US" altLang="en-US" sz="2000" dirty="0" smtClean="0"/>
              <a:t>biases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Do not label (schizophrenic, bipolar, anorexic, cutter etc</a:t>
            </a:r>
            <a:r>
              <a:rPr lang="en-US" altLang="en-US" sz="2000" dirty="0" smtClean="0"/>
              <a:t>.)</a:t>
            </a:r>
          </a:p>
          <a:p>
            <a:pPr marL="0" indent="0">
              <a:buSzPct val="85000"/>
              <a:buNone/>
            </a:pPr>
            <a:endParaRPr lang="en-US" altLang="en-US" sz="2000" dirty="0"/>
          </a:p>
          <a:p>
            <a:pPr>
              <a:buSzPct val="85000"/>
            </a:pPr>
            <a:r>
              <a:rPr lang="en-US" altLang="en-US" sz="2000" dirty="0"/>
              <a:t>Avoid using derogatory terms (lunatic, crazy, nuts, etc.)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055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216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TP010286216</AuthoringAssetId>
    <AssetId xmlns="145c5697-5eb5-440b-b2f1-a8273fb59250">TS010286216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3418B-BD35-45A9-99D7-1BBB976BC374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45c5697-5eb5-440b-b2f1-a8273fb5925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921F2D8-CC9E-4AB2-9512-E0B5C4E2A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3036F7-0BC9-45B9-8B04-6A2D2125255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6F21E73-0726-4CCD-841E-2744A0C38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TS010286216</Template>
  <TotalTime>4490</TotalTime>
  <Words>1617</Words>
  <Application>Microsoft Office PowerPoint</Application>
  <PresentationFormat>On-screen Show (4:3)</PresentationFormat>
  <Paragraphs>574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TS010286216</vt:lpstr>
      <vt:lpstr>Mental Health Awareness 2</vt:lpstr>
      <vt:lpstr> AWARENESS Possible Signs/Symptoms of Mental Illness</vt:lpstr>
      <vt:lpstr> AWARENESS Possible Signs/Symptoms of Mental Illness</vt:lpstr>
      <vt:lpstr>AWARENESS Possible Signs/Symptoms of Mental Illness</vt:lpstr>
      <vt:lpstr>AWARENESS Possible Signs/Symptoms of Mental Illness</vt:lpstr>
      <vt:lpstr>AWARENESS Possible Signs/Symptoms of Mental Illness</vt:lpstr>
      <vt:lpstr>PowerPoint Presentation</vt:lpstr>
      <vt:lpstr>UNDERSTANDING STIGMA</vt:lpstr>
      <vt:lpstr>PARTNER with STUDENTS to MINIMIZE STIGMA</vt:lpstr>
      <vt:lpstr>PARTNER with STUDENTS to MINIMIZE STIGMA</vt:lpstr>
      <vt:lpstr>FOSTERING RESILIENCE</vt:lpstr>
      <vt:lpstr>FOSTERING RESILIENCE</vt:lpstr>
      <vt:lpstr>FOSTERING RESILIENCE</vt:lpstr>
      <vt:lpstr>PowerPoint Presentation</vt:lpstr>
      <vt:lpstr>ACTIVE LISTENING </vt:lpstr>
      <vt:lpstr> ACTIVE LISTENING QUOTES </vt:lpstr>
      <vt:lpstr>RESPONDING with EMPATHY</vt:lpstr>
      <vt:lpstr>CONNECTING with the PERSON</vt:lpstr>
      <vt:lpstr>CONNECTING with the PERSON</vt:lpstr>
      <vt:lpstr>CONNECTING with the PERSON</vt:lpstr>
      <vt:lpstr>CONNECTING with the PERSON</vt:lpstr>
      <vt:lpstr>COMMUNICATION STRATEGIES</vt:lpstr>
      <vt:lpstr>COMMUNICATION STRATEGIES</vt:lpstr>
      <vt:lpstr>COMMUNICATION STRATEGIES</vt:lpstr>
      <vt:lpstr>COMMUNICATION STRATEGIES</vt:lpstr>
      <vt:lpstr>ADDITIONAL STRATEGIES</vt:lpstr>
      <vt:lpstr>ADDITIONAL STRATEGIES</vt:lpstr>
      <vt:lpstr>Barriers to Communication</vt:lpstr>
      <vt:lpstr>Barriers to Communication</vt:lpstr>
      <vt:lpstr>Barriers to Communication</vt:lpstr>
      <vt:lpstr>Barriers to Communication</vt:lpstr>
      <vt:lpstr>Self Harming Behaviour</vt:lpstr>
      <vt:lpstr>Understanding Self Harm</vt:lpstr>
      <vt:lpstr>Understanding Self Harm</vt:lpstr>
      <vt:lpstr>Self Harm as a Coping Strategy</vt:lpstr>
      <vt:lpstr>Understanding Self Harm</vt:lpstr>
      <vt:lpstr>Recovery from Self Harming Behaviour</vt:lpstr>
      <vt:lpstr>Prevalence of Suicide/Suicidal Behaviour</vt:lpstr>
      <vt:lpstr>Myths about Suicide</vt:lpstr>
      <vt:lpstr>Myths about Suicide</vt:lpstr>
      <vt:lpstr>Risk Factors for Suicide</vt:lpstr>
      <vt:lpstr>Risk Factors for Suicide</vt:lpstr>
      <vt:lpstr>Warning Signs for Suicide</vt:lpstr>
      <vt:lpstr>Warning Signs for Suicide</vt:lpstr>
      <vt:lpstr>Important Strategies</vt:lpstr>
      <vt:lpstr>Important Strategies</vt:lpstr>
      <vt:lpstr>Final Thoughts</vt:lpstr>
      <vt:lpstr>FINAL THOUGHTS</vt:lpstr>
      <vt:lpstr>Provincial Resource – ConnexOntario (24/7)</vt:lpstr>
      <vt:lpstr>Mindsight – An Online Mental Illness Awareness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UOIT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UOIT</dc:creator>
  <cp:lastModifiedBy>sastocker</cp:lastModifiedBy>
  <cp:revision>348</cp:revision>
  <dcterms:created xsi:type="dcterms:W3CDTF">2013-11-24T22:54:25Z</dcterms:created>
  <dcterms:modified xsi:type="dcterms:W3CDTF">2015-11-26T12:42:59Z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Slide 1</vt:lpwstr>
  </property>
  <property fmtid="{D5CDD505-2E9C-101B-9397-08002B2CF9AE}" pid="19" name="AssetId">
    <vt:lpwstr>TS010286216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Unity cutouts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64;#PowerPoint 2003;#79;#Template 12;#65;#Microsoft Office PowerPoint 2007</vt:lpwstr>
  </property>
  <property fmtid="{D5CDD505-2E9C-101B-9397-08002B2CF9AE}" pid="29" name="UALocRecommendation">
    <vt:lpwstr>Never Localize</vt:lpwstr>
  </property>
  <property fmtid="{D5CDD505-2E9C-101B-9397-08002B2CF9AE}" pid="30" name="Title">
    <vt:lpwstr>Unity cutouts design template</vt:lpwstr>
  </property>
  <property fmtid="{D5CDD505-2E9C-101B-9397-08002B2CF9AE}" pid="31" name="PublishStatusLookup">
    <vt:lpwstr>261416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TP010286216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