
<file path=[Content_Types].xml><?xml version="1.0" encoding="utf-8"?>
<Types xmlns="http://schemas.openxmlformats.org/package/2006/content-types">
  <Default Extension="2" ContentType="image/jpeg"/>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53"/>
  </p:notesMasterIdLst>
  <p:sldIdLst>
    <p:sldId id="256" r:id="rId3"/>
    <p:sldId id="257" r:id="rId4"/>
    <p:sldId id="258" r:id="rId5"/>
    <p:sldId id="265" r:id="rId6"/>
    <p:sldId id="651" r:id="rId7"/>
    <p:sldId id="655" r:id="rId8"/>
    <p:sldId id="653" r:id="rId9"/>
    <p:sldId id="648" r:id="rId10"/>
    <p:sldId id="654" r:id="rId11"/>
    <p:sldId id="659" r:id="rId12"/>
    <p:sldId id="260" r:id="rId13"/>
    <p:sldId id="639" r:id="rId14"/>
    <p:sldId id="627" r:id="rId15"/>
    <p:sldId id="550" r:id="rId16"/>
    <p:sldId id="656" r:id="rId17"/>
    <p:sldId id="650" r:id="rId18"/>
    <p:sldId id="634" r:id="rId19"/>
    <p:sldId id="635" r:id="rId20"/>
    <p:sldId id="636" r:id="rId21"/>
    <p:sldId id="637" r:id="rId22"/>
    <p:sldId id="638" r:id="rId23"/>
    <p:sldId id="657" r:id="rId24"/>
    <p:sldId id="660" r:id="rId25"/>
    <p:sldId id="662" r:id="rId26"/>
    <p:sldId id="668" r:id="rId27"/>
    <p:sldId id="664" r:id="rId28"/>
    <p:sldId id="681" r:id="rId29"/>
    <p:sldId id="666" r:id="rId30"/>
    <p:sldId id="667" r:id="rId31"/>
    <p:sldId id="685" r:id="rId32"/>
    <p:sldId id="686" r:id="rId33"/>
    <p:sldId id="687" r:id="rId34"/>
    <p:sldId id="688" r:id="rId35"/>
    <p:sldId id="670" r:id="rId36"/>
    <p:sldId id="665" r:id="rId37"/>
    <p:sldId id="671" r:id="rId38"/>
    <p:sldId id="693" r:id="rId39"/>
    <p:sldId id="689" r:id="rId40"/>
    <p:sldId id="690" r:id="rId41"/>
    <p:sldId id="692" r:id="rId42"/>
    <p:sldId id="658" r:id="rId43"/>
    <p:sldId id="673" r:id="rId44"/>
    <p:sldId id="675" r:id="rId45"/>
    <p:sldId id="682" r:id="rId46"/>
    <p:sldId id="676" r:id="rId47"/>
    <p:sldId id="678" r:id="rId48"/>
    <p:sldId id="677" r:id="rId49"/>
    <p:sldId id="680" r:id="rId50"/>
    <p:sldId id="684" r:id="rId51"/>
    <p:sldId id="264" r:id="rId52"/>
  </p:sldIdLst>
  <p:sldSz cx="12192000" cy="6858000"/>
  <p:notesSz cx="7010400" cy="9296400"/>
  <p:embeddedFontLst>
    <p:embeddedFont>
      <p:font typeface="Calibri" panose="020F050202020403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Georgia Pro Cond Light" panose="02040306050405020303" pitchFamily="18" charset="0"/>
      <p:regular r:id="rId62"/>
      <p:italic r:id="rId63"/>
    </p:embeddedFont>
    <p:embeddedFont>
      <p:font typeface="Speak Pro" panose="020B0504020101020102"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1ypiBB9lGpqmXLHuaa/xoxC3W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305"/>
    <a:srgbClr val="F3FFE5"/>
    <a:srgbClr val="629622"/>
    <a:srgbClr val="72A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75"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font" Target="fonts/font10.fntdata"/><Relationship Id="rId68" Type="http://customschemas.google.com/relationships/presentationmetadata" Target="meta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87983-03E1-40C7-82AD-DDD8D4BF3491}"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F53A1CE5-EE6D-47A7-9CDE-1AF8CE19E4AE}">
      <dgm:prSet/>
      <dgm:spPr/>
      <dgm:t>
        <a:bodyPr/>
        <a:lstStyle/>
        <a:p>
          <a:r>
            <a:rPr lang="en-US"/>
            <a:t>Help</a:t>
          </a:r>
        </a:p>
      </dgm:t>
    </dgm:pt>
    <dgm:pt modelId="{4339CAB3-31E6-42FA-8564-5DD8A37718F2}" type="parTrans" cxnId="{C5F25E11-A50F-4E7B-8C23-4184EA7D88D8}">
      <dgm:prSet/>
      <dgm:spPr/>
      <dgm:t>
        <a:bodyPr/>
        <a:lstStyle/>
        <a:p>
          <a:endParaRPr lang="en-US"/>
        </a:p>
      </dgm:t>
    </dgm:pt>
    <dgm:pt modelId="{3EFBA4AB-B04B-4E3A-8363-57D333D883D4}" type="sibTrans" cxnId="{C5F25E11-A50F-4E7B-8C23-4184EA7D88D8}">
      <dgm:prSet/>
      <dgm:spPr/>
      <dgm:t>
        <a:bodyPr/>
        <a:lstStyle/>
        <a:p>
          <a:endParaRPr lang="en-US"/>
        </a:p>
      </dgm:t>
    </dgm:pt>
    <dgm:pt modelId="{94168C59-B79D-4BD2-9A1D-C38C3C3F54EC}">
      <dgm:prSet/>
      <dgm:spPr/>
      <dgm:t>
        <a:bodyPr/>
        <a:lstStyle/>
        <a:p>
          <a:r>
            <a:rPr lang="en-US"/>
            <a:t>Help workers target the right skills to take advantage of new and emerging opportunities as part of upskilling/reskilling strategies</a:t>
          </a:r>
        </a:p>
      </dgm:t>
    </dgm:pt>
    <dgm:pt modelId="{2F3A4A48-797D-4176-9683-30C1C2038A6B}" type="parTrans" cxnId="{9301FC01-D83A-45C3-AD95-C66C72BBB07A}">
      <dgm:prSet/>
      <dgm:spPr/>
      <dgm:t>
        <a:bodyPr/>
        <a:lstStyle/>
        <a:p>
          <a:endParaRPr lang="en-US"/>
        </a:p>
      </dgm:t>
    </dgm:pt>
    <dgm:pt modelId="{A7D87387-7301-4613-AAE6-AC53DA57F620}" type="sibTrans" cxnId="{9301FC01-D83A-45C3-AD95-C66C72BBB07A}">
      <dgm:prSet/>
      <dgm:spPr/>
      <dgm:t>
        <a:bodyPr/>
        <a:lstStyle/>
        <a:p>
          <a:endParaRPr lang="en-US"/>
        </a:p>
      </dgm:t>
    </dgm:pt>
    <dgm:pt modelId="{9FA3FF58-9B8D-4D75-968C-604BE52C2E8C}">
      <dgm:prSet/>
      <dgm:spPr/>
      <dgm:t>
        <a:bodyPr/>
        <a:lstStyle/>
        <a:p>
          <a:r>
            <a:rPr lang="en-US"/>
            <a:t>Support</a:t>
          </a:r>
        </a:p>
      </dgm:t>
    </dgm:pt>
    <dgm:pt modelId="{73BF5880-7550-43B9-9698-BCEB068F6641}" type="parTrans" cxnId="{0E50C1B4-7430-4575-8392-4CC4146774B0}">
      <dgm:prSet/>
      <dgm:spPr/>
      <dgm:t>
        <a:bodyPr/>
        <a:lstStyle/>
        <a:p>
          <a:endParaRPr lang="en-US"/>
        </a:p>
      </dgm:t>
    </dgm:pt>
    <dgm:pt modelId="{AEE800F7-900F-4E07-96DA-C61D0AE48E38}" type="sibTrans" cxnId="{0E50C1B4-7430-4575-8392-4CC4146774B0}">
      <dgm:prSet/>
      <dgm:spPr/>
      <dgm:t>
        <a:bodyPr/>
        <a:lstStyle/>
        <a:p>
          <a:endParaRPr lang="en-US"/>
        </a:p>
      </dgm:t>
    </dgm:pt>
    <dgm:pt modelId="{E73F85DE-1C40-44D0-8873-62D49F47CA2A}">
      <dgm:prSet/>
      <dgm:spPr/>
      <dgm:t>
        <a:bodyPr/>
        <a:lstStyle/>
        <a:p>
          <a:r>
            <a:rPr lang="en-US"/>
            <a:t>Support the inclusion of vulnerable groups to get the skills needed to adapt to labour market changes</a:t>
          </a:r>
        </a:p>
      </dgm:t>
    </dgm:pt>
    <dgm:pt modelId="{1CDF94DC-1C32-446B-A02B-385D1BA8F17F}" type="parTrans" cxnId="{AD41E9C0-64CA-4CD8-8B5A-E37B77C51D90}">
      <dgm:prSet/>
      <dgm:spPr/>
      <dgm:t>
        <a:bodyPr/>
        <a:lstStyle/>
        <a:p>
          <a:endParaRPr lang="en-US"/>
        </a:p>
      </dgm:t>
    </dgm:pt>
    <dgm:pt modelId="{CAE84B81-A880-4F28-8035-A64FFA6AC463}" type="sibTrans" cxnId="{AD41E9C0-64CA-4CD8-8B5A-E37B77C51D90}">
      <dgm:prSet/>
      <dgm:spPr/>
      <dgm:t>
        <a:bodyPr/>
        <a:lstStyle/>
        <a:p>
          <a:endParaRPr lang="en-US"/>
        </a:p>
      </dgm:t>
    </dgm:pt>
    <dgm:pt modelId="{D70E1FE4-3701-4FE6-933E-7441BCC6C8E9}">
      <dgm:prSet/>
      <dgm:spPr/>
      <dgm:t>
        <a:bodyPr/>
        <a:lstStyle/>
        <a:p>
          <a:r>
            <a:rPr lang="en-US"/>
            <a:t>Facilitate</a:t>
          </a:r>
        </a:p>
      </dgm:t>
    </dgm:pt>
    <dgm:pt modelId="{9334EAB3-E8BD-4ABD-BA36-0727D167619A}" type="parTrans" cxnId="{F9A3DFF1-B2FB-4C77-9E2D-144E9B515F80}">
      <dgm:prSet/>
      <dgm:spPr/>
      <dgm:t>
        <a:bodyPr/>
        <a:lstStyle/>
        <a:p>
          <a:endParaRPr lang="en-US"/>
        </a:p>
      </dgm:t>
    </dgm:pt>
    <dgm:pt modelId="{E01825A8-33E2-4CDA-9D79-56A5FBD77E8C}" type="sibTrans" cxnId="{F9A3DFF1-B2FB-4C77-9E2D-144E9B515F80}">
      <dgm:prSet/>
      <dgm:spPr/>
      <dgm:t>
        <a:bodyPr/>
        <a:lstStyle/>
        <a:p>
          <a:endParaRPr lang="en-US"/>
        </a:p>
      </dgm:t>
    </dgm:pt>
    <dgm:pt modelId="{3CE336A1-2896-4003-8E4C-A3C86FF7ECEF}">
      <dgm:prSet/>
      <dgm:spPr/>
      <dgm:t>
        <a:bodyPr/>
        <a:lstStyle/>
        <a:p>
          <a:r>
            <a:rPr lang="en-US"/>
            <a:t>Facilitate entry of individuals facing skills barriers into skilled trade occupations</a:t>
          </a:r>
        </a:p>
      </dgm:t>
    </dgm:pt>
    <dgm:pt modelId="{8B758BDA-C464-41A5-8200-119958E9034C}" type="parTrans" cxnId="{3F6B27E5-7AE0-4EE5-961D-92D5F337AAFA}">
      <dgm:prSet/>
      <dgm:spPr/>
      <dgm:t>
        <a:bodyPr/>
        <a:lstStyle/>
        <a:p>
          <a:endParaRPr lang="en-US"/>
        </a:p>
      </dgm:t>
    </dgm:pt>
    <dgm:pt modelId="{D874E8BE-855D-4CE9-A978-FE4164A99156}" type="sibTrans" cxnId="{3F6B27E5-7AE0-4EE5-961D-92D5F337AAFA}">
      <dgm:prSet/>
      <dgm:spPr/>
      <dgm:t>
        <a:bodyPr/>
        <a:lstStyle/>
        <a:p>
          <a:endParaRPr lang="en-US"/>
        </a:p>
      </dgm:t>
    </dgm:pt>
    <dgm:pt modelId="{5FC53B8A-8B4B-4198-B663-EB8E1E429CF9}">
      <dgm:prSet/>
      <dgm:spPr/>
      <dgm:t>
        <a:bodyPr/>
        <a:lstStyle/>
        <a:p>
          <a:r>
            <a:rPr lang="en-US"/>
            <a:t>Meet</a:t>
          </a:r>
        </a:p>
      </dgm:t>
    </dgm:pt>
    <dgm:pt modelId="{4E73CAF1-DB50-439C-955D-BAFF5DEDDBF1}" type="parTrans" cxnId="{69978DF0-EA03-4249-A76B-0D8C533FAE34}">
      <dgm:prSet/>
      <dgm:spPr/>
      <dgm:t>
        <a:bodyPr/>
        <a:lstStyle/>
        <a:p>
          <a:endParaRPr lang="en-US"/>
        </a:p>
      </dgm:t>
    </dgm:pt>
    <dgm:pt modelId="{B93B5BDC-4BFA-4A28-8516-990B3100446F}" type="sibTrans" cxnId="{69978DF0-EA03-4249-A76B-0D8C533FAE34}">
      <dgm:prSet/>
      <dgm:spPr/>
      <dgm:t>
        <a:bodyPr/>
        <a:lstStyle/>
        <a:p>
          <a:endParaRPr lang="en-US"/>
        </a:p>
      </dgm:t>
    </dgm:pt>
    <dgm:pt modelId="{3E49E7CD-B950-4F40-BDA8-5081A77B6C5A}">
      <dgm:prSet/>
      <dgm:spPr/>
      <dgm:t>
        <a:bodyPr/>
        <a:lstStyle/>
        <a:p>
          <a:r>
            <a:rPr lang="en-US"/>
            <a:t>Meet anticipated increased demand for digital skills with enhanced guidance for that skill-set</a:t>
          </a:r>
        </a:p>
      </dgm:t>
    </dgm:pt>
    <dgm:pt modelId="{E5A6FD12-2447-46E8-8299-0506659678E4}" type="parTrans" cxnId="{56C242A8-1240-4608-B39C-0F1850ABE130}">
      <dgm:prSet/>
      <dgm:spPr/>
      <dgm:t>
        <a:bodyPr/>
        <a:lstStyle/>
        <a:p>
          <a:endParaRPr lang="en-US"/>
        </a:p>
      </dgm:t>
    </dgm:pt>
    <dgm:pt modelId="{C6631DC6-BDA0-4B4C-BF2E-5BC883A0B677}" type="sibTrans" cxnId="{56C242A8-1240-4608-B39C-0F1850ABE130}">
      <dgm:prSet/>
      <dgm:spPr/>
      <dgm:t>
        <a:bodyPr/>
        <a:lstStyle/>
        <a:p>
          <a:endParaRPr lang="en-US"/>
        </a:p>
      </dgm:t>
    </dgm:pt>
    <dgm:pt modelId="{F1A79332-D019-4FBA-8B05-68E4E176CFA4}">
      <dgm:prSet/>
      <dgm:spPr/>
      <dgm:t>
        <a:bodyPr/>
        <a:lstStyle/>
        <a:p>
          <a:r>
            <a:rPr lang="en-US"/>
            <a:t>Address</a:t>
          </a:r>
        </a:p>
      </dgm:t>
    </dgm:pt>
    <dgm:pt modelId="{166A2457-05A5-47E6-9352-BA8A849BE279}" type="parTrans" cxnId="{25E7177B-0D9B-4E5F-A48A-542DE62936AD}">
      <dgm:prSet/>
      <dgm:spPr/>
      <dgm:t>
        <a:bodyPr/>
        <a:lstStyle/>
        <a:p>
          <a:endParaRPr lang="en-US"/>
        </a:p>
      </dgm:t>
    </dgm:pt>
    <dgm:pt modelId="{282FC6E6-86F8-406F-89ED-8F1096EEB013}" type="sibTrans" cxnId="{25E7177B-0D9B-4E5F-A48A-542DE62936AD}">
      <dgm:prSet/>
      <dgm:spPr/>
      <dgm:t>
        <a:bodyPr/>
        <a:lstStyle/>
        <a:p>
          <a:endParaRPr lang="en-US"/>
        </a:p>
      </dgm:t>
    </dgm:pt>
    <dgm:pt modelId="{091A9A50-625E-44C4-B0EE-24798AEEA276}">
      <dgm:prSet/>
      <dgm:spPr/>
      <dgm:t>
        <a:bodyPr/>
        <a:lstStyle/>
        <a:p>
          <a:r>
            <a:rPr lang="en-US"/>
            <a:t>Address enduring gaps in foundational skills and respond to demands for new tools and supports to build social-emotional skills</a:t>
          </a:r>
        </a:p>
      </dgm:t>
    </dgm:pt>
    <dgm:pt modelId="{56C0B137-4BA2-47A8-A4E7-13F4CB898747}" type="parTrans" cxnId="{838F0CF7-1692-44C2-938A-7AB85D290B80}">
      <dgm:prSet/>
      <dgm:spPr/>
      <dgm:t>
        <a:bodyPr/>
        <a:lstStyle/>
        <a:p>
          <a:endParaRPr lang="en-US"/>
        </a:p>
      </dgm:t>
    </dgm:pt>
    <dgm:pt modelId="{EDDE6569-6557-4C4A-AA5F-957C64ABB77B}" type="sibTrans" cxnId="{838F0CF7-1692-44C2-938A-7AB85D290B80}">
      <dgm:prSet/>
      <dgm:spPr/>
      <dgm:t>
        <a:bodyPr/>
        <a:lstStyle/>
        <a:p>
          <a:endParaRPr lang="en-US"/>
        </a:p>
      </dgm:t>
    </dgm:pt>
    <dgm:pt modelId="{E5EB1171-9FE6-42D4-A90F-E12FD95A4B68}" type="pres">
      <dgm:prSet presAssocID="{D6E87983-03E1-40C7-82AD-DDD8D4BF3491}" presName="Name0" presStyleCnt="0">
        <dgm:presLayoutVars>
          <dgm:dir/>
          <dgm:animLvl val="lvl"/>
          <dgm:resizeHandles val="exact"/>
        </dgm:presLayoutVars>
      </dgm:prSet>
      <dgm:spPr/>
    </dgm:pt>
    <dgm:pt modelId="{5F4A2D63-BDB1-42F2-A864-F3125406F25A}" type="pres">
      <dgm:prSet presAssocID="{F53A1CE5-EE6D-47A7-9CDE-1AF8CE19E4AE}" presName="linNode" presStyleCnt="0"/>
      <dgm:spPr/>
    </dgm:pt>
    <dgm:pt modelId="{0A925642-4E4C-4EE2-96DF-262FEFACDC33}" type="pres">
      <dgm:prSet presAssocID="{F53A1CE5-EE6D-47A7-9CDE-1AF8CE19E4AE}" presName="parentText" presStyleLbl="solidFgAcc1" presStyleIdx="0" presStyleCnt="5">
        <dgm:presLayoutVars>
          <dgm:chMax val="1"/>
          <dgm:bulletEnabled/>
        </dgm:presLayoutVars>
      </dgm:prSet>
      <dgm:spPr/>
    </dgm:pt>
    <dgm:pt modelId="{1AC0C6E3-A461-4C9E-940B-77DBDBF17D6E}" type="pres">
      <dgm:prSet presAssocID="{F53A1CE5-EE6D-47A7-9CDE-1AF8CE19E4AE}" presName="descendantText" presStyleLbl="alignNode1" presStyleIdx="0" presStyleCnt="5">
        <dgm:presLayoutVars>
          <dgm:bulletEnabled/>
        </dgm:presLayoutVars>
      </dgm:prSet>
      <dgm:spPr/>
    </dgm:pt>
    <dgm:pt modelId="{5A2DC83B-314B-4FDE-AFD4-3D717BED897E}" type="pres">
      <dgm:prSet presAssocID="{3EFBA4AB-B04B-4E3A-8363-57D333D883D4}" presName="sp" presStyleCnt="0"/>
      <dgm:spPr/>
    </dgm:pt>
    <dgm:pt modelId="{E0E08CA0-6F37-4986-8A01-53CB4B34ED0B}" type="pres">
      <dgm:prSet presAssocID="{9FA3FF58-9B8D-4D75-968C-604BE52C2E8C}" presName="linNode" presStyleCnt="0"/>
      <dgm:spPr/>
    </dgm:pt>
    <dgm:pt modelId="{B2E68C9C-2C90-462A-97E4-34E8BA3F80EA}" type="pres">
      <dgm:prSet presAssocID="{9FA3FF58-9B8D-4D75-968C-604BE52C2E8C}" presName="parentText" presStyleLbl="solidFgAcc1" presStyleIdx="1" presStyleCnt="5">
        <dgm:presLayoutVars>
          <dgm:chMax val="1"/>
          <dgm:bulletEnabled/>
        </dgm:presLayoutVars>
      </dgm:prSet>
      <dgm:spPr/>
    </dgm:pt>
    <dgm:pt modelId="{B9A73C4C-3CA0-4515-961E-107286726968}" type="pres">
      <dgm:prSet presAssocID="{9FA3FF58-9B8D-4D75-968C-604BE52C2E8C}" presName="descendantText" presStyleLbl="alignNode1" presStyleIdx="1" presStyleCnt="5">
        <dgm:presLayoutVars>
          <dgm:bulletEnabled/>
        </dgm:presLayoutVars>
      </dgm:prSet>
      <dgm:spPr/>
    </dgm:pt>
    <dgm:pt modelId="{64961AA7-545E-4BA7-8018-D43C88B5388C}" type="pres">
      <dgm:prSet presAssocID="{AEE800F7-900F-4E07-96DA-C61D0AE48E38}" presName="sp" presStyleCnt="0"/>
      <dgm:spPr/>
    </dgm:pt>
    <dgm:pt modelId="{71ECA0EC-CBF6-41AC-8A57-77D7773E4E4D}" type="pres">
      <dgm:prSet presAssocID="{D70E1FE4-3701-4FE6-933E-7441BCC6C8E9}" presName="linNode" presStyleCnt="0"/>
      <dgm:spPr/>
    </dgm:pt>
    <dgm:pt modelId="{00D733D6-2928-4FBF-8ACE-03CC0EAEF1DE}" type="pres">
      <dgm:prSet presAssocID="{D70E1FE4-3701-4FE6-933E-7441BCC6C8E9}" presName="parentText" presStyleLbl="solidFgAcc1" presStyleIdx="2" presStyleCnt="5">
        <dgm:presLayoutVars>
          <dgm:chMax val="1"/>
          <dgm:bulletEnabled/>
        </dgm:presLayoutVars>
      </dgm:prSet>
      <dgm:spPr/>
    </dgm:pt>
    <dgm:pt modelId="{D44BC14D-7881-4E01-A13E-01259866FDE8}" type="pres">
      <dgm:prSet presAssocID="{D70E1FE4-3701-4FE6-933E-7441BCC6C8E9}" presName="descendantText" presStyleLbl="alignNode1" presStyleIdx="2" presStyleCnt="5">
        <dgm:presLayoutVars>
          <dgm:bulletEnabled/>
        </dgm:presLayoutVars>
      </dgm:prSet>
      <dgm:spPr/>
    </dgm:pt>
    <dgm:pt modelId="{E1A4FD1B-094D-4A59-AD36-1726E6B0547C}" type="pres">
      <dgm:prSet presAssocID="{E01825A8-33E2-4CDA-9D79-56A5FBD77E8C}" presName="sp" presStyleCnt="0"/>
      <dgm:spPr/>
    </dgm:pt>
    <dgm:pt modelId="{B9E6AE68-F2E1-4BDD-BE2F-C73E47B89A4D}" type="pres">
      <dgm:prSet presAssocID="{5FC53B8A-8B4B-4198-B663-EB8E1E429CF9}" presName="linNode" presStyleCnt="0"/>
      <dgm:spPr/>
    </dgm:pt>
    <dgm:pt modelId="{10EBB928-A167-46CD-939B-7EDAEED4AA51}" type="pres">
      <dgm:prSet presAssocID="{5FC53B8A-8B4B-4198-B663-EB8E1E429CF9}" presName="parentText" presStyleLbl="solidFgAcc1" presStyleIdx="3" presStyleCnt="5">
        <dgm:presLayoutVars>
          <dgm:chMax val="1"/>
          <dgm:bulletEnabled/>
        </dgm:presLayoutVars>
      </dgm:prSet>
      <dgm:spPr/>
    </dgm:pt>
    <dgm:pt modelId="{7346E67E-F883-43FC-9D8A-747CD8434DB9}" type="pres">
      <dgm:prSet presAssocID="{5FC53B8A-8B4B-4198-B663-EB8E1E429CF9}" presName="descendantText" presStyleLbl="alignNode1" presStyleIdx="3" presStyleCnt="5">
        <dgm:presLayoutVars>
          <dgm:bulletEnabled/>
        </dgm:presLayoutVars>
      </dgm:prSet>
      <dgm:spPr/>
    </dgm:pt>
    <dgm:pt modelId="{A9A0F88C-B5C8-474C-831A-5CAA26675ECE}" type="pres">
      <dgm:prSet presAssocID="{B93B5BDC-4BFA-4A28-8516-990B3100446F}" presName="sp" presStyleCnt="0"/>
      <dgm:spPr/>
    </dgm:pt>
    <dgm:pt modelId="{CBAA9BFB-0505-49F8-81B3-FF623AE99BF3}" type="pres">
      <dgm:prSet presAssocID="{F1A79332-D019-4FBA-8B05-68E4E176CFA4}" presName="linNode" presStyleCnt="0"/>
      <dgm:spPr/>
    </dgm:pt>
    <dgm:pt modelId="{B8289379-C700-4C85-AABC-73C5F822E308}" type="pres">
      <dgm:prSet presAssocID="{F1A79332-D019-4FBA-8B05-68E4E176CFA4}" presName="parentText" presStyleLbl="solidFgAcc1" presStyleIdx="4" presStyleCnt="5">
        <dgm:presLayoutVars>
          <dgm:chMax val="1"/>
          <dgm:bulletEnabled/>
        </dgm:presLayoutVars>
      </dgm:prSet>
      <dgm:spPr/>
    </dgm:pt>
    <dgm:pt modelId="{1C6F2036-F322-4FC4-AD50-024CC924D95E}" type="pres">
      <dgm:prSet presAssocID="{F1A79332-D019-4FBA-8B05-68E4E176CFA4}" presName="descendantText" presStyleLbl="alignNode1" presStyleIdx="4" presStyleCnt="5">
        <dgm:presLayoutVars>
          <dgm:bulletEnabled/>
        </dgm:presLayoutVars>
      </dgm:prSet>
      <dgm:spPr/>
    </dgm:pt>
  </dgm:ptLst>
  <dgm:cxnLst>
    <dgm:cxn modelId="{9301FC01-D83A-45C3-AD95-C66C72BBB07A}" srcId="{F53A1CE5-EE6D-47A7-9CDE-1AF8CE19E4AE}" destId="{94168C59-B79D-4BD2-9A1D-C38C3C3F54EC}" srcOrd="0" destOrd="0" parTransId="{2F3A4A48-797D-4176-9683-30C1C2038A6B}" sibTransId="{A7D87387-7301-4613-AAE6-AC53DA57F620}"/>
    <dgm:cxn modelId="{9DCA5E0D-4F1C-4D4F-AEE3-65AB87EB735D}" type="presOf" srcId="{3E49E7CD-B950-4F40-BDA8-5081A77B6C5A}" destId="{7346E67E-F883-43FC-9D8A-747CD8434DB9}" srcOrd="0" destOrd="0" presId="urn:microsoft.com/office/officeart/2016/7/layout/VerticalHollowActionList"/>
    <dgm:cxn modelId="{B8CB620F-B61E-41AB-844E-049ED24C69BB}" type="presOf" srcId="{F1A79332-D019-4FBA-8B05-68E4E176CFA4}" destId="{B8289379-C700-4C85-AABC-73C5F822E308}" srcOrd="0" destOrd="0" presId="urn:microsoft.com/office/officeart/2016/7/layout/VerticalHollowActionList"/>
    <dgm:cxn modelId="{9982E810-D3C0-4190-BC31-968829D178C9}" type="presOf" srcId="{94168C59-B79D-4BD2-9A1D-C38C3C3F54EC}" destId="{1AC0C6E3-A461-4C9E-940B-77DBDBF17D6E}" srcOrd="0" destOrd="0" presId="urn:microsoft.com/office/officeart/2016/7/layout/VerticalHollowActionList"/>
    <dgm:cxn modelId="{C5F25E11-A50F-4E7B-8C23-4184EA7D88D8}" srcId="{D6E87983-03E1-40C7-82AD-DDD8D4BF3491}" destId="{F53A1CE5-EE6D-47A7-9CDE-1AF8CE19E4AE}" srcOrd="0" destOrd="0" parTransId="{4339CAB3-31E6-42FA-8564-5DD8A37718F2}" sibTransId="{3EFBA4AB-B04B-4E3A-8363-57D333D883D4}"/>
    <dgm:cxn modelId="{BA6E2A18-CF50-46CE-8EAF-065DDBA0059F}" type="presOf" srcId="{D70E1FE4-3701-4FE6-933E-7441BCC6C8E9}" destId="{00D733D6-2928-4FBF-8ACE-03CC0EAEF1DE}" srcOrd="0" destOrd="0" presId="urn:microsoft.com/office/officeart/2016/7/layout/VerticalHollowActionList"/>
    <dgm:cxn modelId="{51973532-4A05-4198-85F4-404E81FF31F0}" type="presOf" srcId="{E73F85DE-1C40-44D0-8873-62D49F47CA2A}" destId="{B9A73C4C-3CA0-4515-961E-107286726968}" srcOrd="0" destOrd="0" presId="urn:microsoft.com/office/officeart/2016/7/layout/VerticalHollowActionList"/>
    <dgm:cxn modelId="{9014A53B-42CD-4C7B-8BB1-F4FAF14586DC}" type="presOf" srcId="{F53A1CE5-EE6D-47A7-9CDE-1AF8CE19E4AE}" destId="{0A925642-4E4C-4EE2-96DF-262FEFACDC33}" srcOrd="0" destOrd="0" presId="urn:microsoft.com/office/officeart/2016/7/layout/VerticalHollowActionList"/>
    <dgm:cxn modelId="{E098A36A-14C3-4A47-90EC-FF7892377294}" type="presOf" srcId="{9FA3FF58-9B8D-4D75-968C-604BE52C2E8C}" destId="{B2E68C9C-2C90-462A-97E4-34E8BA3F80EA}" srcOrd="0" destOrd="0" presId="urn:microsoft.com/office/officeart/2016/7/layout/VerticalHollowActionList"/>
    <dgm:cxn modelId="{B6049B75-ECEE-48ED-8CD0-9A810AED8C38}" type="presOf" srcId="{D6E87983-03E1-40C7-82AD-DDD8D4BF3491}" destId="{E5EB1171-9FE6-42D4-A90F-E12FD95A4B68}" srcOrd="0" destOrd="0" presId="urn:microsoft.com/office/officeart/2016/7/layout/VerticalHollowActionList"/>
    <dgm:cxn modelId="{25E7177B-0D9B-4E5F-A48A-542DE62936AD}" srcId="{D6E87983-03E1-40C7-82AD-DDD8D4BF3491}" destId="{F1A79332-D019-4FBA-8B05-68E4E176CFA4}" srcOrd="4" destOrd="0" parTransId="{166A2457-05A5-47E6-9352-BA8A849BE279}" sibTransId="{282FC6E6-86F8-406F-89ED-8F1096EEB013}"/>
    <dgm:cxn modelId="{56C242A8-1240-4608-B39C-0F1850ABE130}" srcId="{5FC53B8A-8B4B-4198-B663-EB8E1E429CF9}" destId="{3E49E7CD-B950-4F40-BDA8-5081A77B6C5A}" srcOrd="0" destOrd="0" parTransId="{E5A6FD12-2447-46E8-8299-0506659678E4}" sibTransId="{C6631DC6-BDA0-4B4C-BF2E-5BC883A0B677}"/>
    <dgm:cxn modelId="{17BA36AD-B8A6-46FA-81AA-F10A19281BA3}" type="presOf" srcId="{3CE336A1-2896-4003-8E4C-A3C86FF7ECEF}" destId="{D44BC14D-7881-4E01-A13E-01259866FDE8}" srcOrd="0" destOrd="0" presId="urn:microsoft.com/office/officeart/2016/7/layout/VerticalHollowActionList"/>
    <dgm:cxn modelId="{9B91FAB2-5F34-4AF7-B083-90AD84CB9801}" type="presOf" srcId="{091A9A50-625E-44C4-B0EE-24798AEEA276}" destId="{1C6F2036-F322-4FC4-AD50-024CC924D95E}" srcOrd="0" destOrd="0" presId="urn:microsoft.com/office/officeart/2016/7/layout/VerticalHollowActionList"/>
    <dgm:cxn modelId="{0E50C1B4-7430-4575-8392-4CC4146774B0}" srcId="{D6E87983-03E1-40C7-82AD-DDD8D4BF3491}" destId="{9FA3FF58-9B8D-4D75-968C-604BE52C2E8C}" srcOrd="1" destOrd="0" parTransId="{73BF5880-7550-43B9-9698-BCEB068F6641}" sibTransId="{AEE800F7-900F-4E07-96DA-C61D0AE48E38}"/>
    <dgm:cxn modelId="{AD41E9C0-64CA-4CD8-8B5A-E37B77C51D90}" srcId="{9FA3FF58-9B8D-4D75-968C-604BE52C2E8C}" destId="{E73F85DE-1C40-44D0-8873-62D49F47CA2A}" srcOrd="0" destOrd="0" parTransId="{1CDF94DC-1C32-446B-A02B-385D1BA8F17F}" sibTransId="{CAE84B81-A880-4F28-8035-A64FFA6AC463}"/>
    <dgm:cxn modelId="{3F6B27E5-7AE0-4EE5-961D-92D5F337AAFA}" srcId="{D70E1FE4-3701-4FE6-933E-7441BCC6C8E9}" destId="{3CE336A1-2896-4003-8E4C-A3C86FF7ECEF}" srcOrd="0" destOrd="0" parTransId="{8B758BDA-C464-41A5-8200-119958E9034C}" sibTransId="{D874E8BE-855D-4CE9-A978-FE4164A99156}"/>
    <dgm:cxn modelId="{69978DF0-EA03-4249-A76B-0D8C533FAE34}" srcId="{D6E87983-03E1-40C7-82AD-DDD8D4BF3491}" destId="{5FC53B8A-8B4B-4198-B663-EB8E1E429CF9}" srcOrd="3" destOrd="0" parTransId="{4E73CAF1-DB50-439C-955D-BAFF5DEDDBF1}" sibTransId="{B93B5BDC-4BFA-4A28-8516-990B3100446F}"/>
    <dgm:cxn modelId="{F9A3DFF1-B2FB-4C77-9E2D-144E9B515F80}" srcId="{D6E87983-03E1-40C7-82AD-DDD8D4BF3491}" destId="{D70E1FE4-3701-4FE6-933E-7441BCC6C8E9}" srcOrd="2" destOrd="0" parTransId="{9334EAB3-E8BD-4ABD-BA36-0727D167619A}" sibTransId="{E01825A8-33E2-4CDA-9D79-56A5FBD77E8C}"/>
    <dgm:cxn modelId="{838F0CF7-1692-44C2-938A-7AB85D290B80}" srcId="{F1A79332-D019-4FBA-8B05-68E4E176CFA4}" destId="{091A9A50-625E-44C4-B0EE-24798AEEA276}" srcOrd="0" destOrd="0" parTransId="{56C0B137-4BA2-47A8-A4E7-13F4CB898747}" sibTransId="{EDDE6569-6557-4C4A-AA5F-957C64ABB77B}"/>
    <dgm:cxn modelId="{0DB76DFB-6F35-4B57-83DA-C0ABB403E931}" type="presOf" srcId="{5FC53B8A-8B4B-4198-B663-EB8E1E429CF9}" destId="{10EBB928-A167-46CD-939B-7EDAEED4AA51}" srcOrd="0" destOrd="0" presId="urn:microsoft.com/office/officeart/2016/7/layout/VerticalHollowActionList"/>
    <dgm:cxn modelId="{86D4F3D1-8CD7-4B45-B085-651B7788A235}" type="presParOf" srcId="{E5EB1171-9FE6-42D4-A90F-E12FD95A4B68}" destId="{5F4A2D63-BDB1-42F2-A864-F3125406F25A}" srcOrd="0" destOrd="0" presId="urn:microsoft.com/office/officeart/2016/7/layout/VerticalHollowActionList"/>
    <dgm:cxn modelId="{2EB91949-EC12-4E50-91DE-F1E0B8ED2ACD}" type="presParOf" srcId="{5F4A2D63-BDB1-42F2-A864-F3125406F25A}" destId="{0A925642-4E4C-4EE2-96DF-262FEFACDC33}" srcOrd="0" destOrd="0" presId="urn:microsoft.com/office/officeart/2016/7/layout/VerticalHollowActionList"/>
    <dgm:cxn modelId="{08381014-6DEF-4D5F-8876-9469DB8D20D6}" type="presParOf" srcId="{5F4A2D63-BDB1-42F2-A864-F3125406F25A}" destId="{1AC0C6E3-A461-4C9E-940B-77DBDBF17D6E}" srcOrd="1" destOrd="0" presId="urn:microsoft.com/office/officeart/2016/7/layout/VerticalHollowActionList"/>
    <dgm:cxn modelId="{17BB535A-53A6-404D-9A4D-166FA4BAD814}" type="presParOf" srcId="{E5EB1171-9FE6-42D4-A90F-E12FD95A4B68}" destId="{5A2DC83B-314B-4FDE-AFD4-3D717BED897E}" srcOrd="1" destOrd="0" presId="urn:microsoft.com/office/officeart/2016/7/layout/VerticalHollowActionList"/>
    <dgm:cxn modelId="{3649F954-9C10-45B0-AAEA-B2C5678E8B9A}" type="presParOf" srcId="{E5EB1171-9FE6-42D4-A90F-E12FD95A4B68}" destId="{E0E08CA0-6F37-4986-8A01-53CB4B34ED0B}" srcOrd="2" destOrd="0" presId="urn:microsoft.com/office/officeart/2016/7/layout/VerticalHollowActionList"/>
    <dgm:cxn modelId="{98DAE18E-560C-4A0A-B167-C539B299B3EF}" type="presParOf" srcId="{E0E08CA0-6F37-4986-8A01-53CB4B34ED0B}" destId="{B2E68C9C-2C90-462A-97E4-34E8BA3F80EA}" srcOrd="0" destOrd="0" presId="urn:microsoft.com/office/officeart/2016/7/layout/VerticalHollowActionList"/>
    <dgm:cxn modelId="{FFB53047-C68A-4872-A67B-38C1B1D46883}" type="presParOf" srcId="{E0E08CA0-6F37-4986-8A01-53CB4B34ED0B}" destId="{B9A73C4C-3CA0-4515-961E-107286726968}" srcOrd="1" destOrd="0" presId="urn:microsoft.com/office/officeart/2016/7/layout/VerticalHollowActionList"/>
    <dgm:cxn modelId="{A2A9FA09-0EFC-4CBC-AADE-9A8F50D30D53}" type="presParOf" srcId="{E5EB1171-9FE6-42D4-A90F-E12FD95A4B68}" destId="{64961AA7-545E-4BA7-8018-D43C88B5388C}" srcOrd="3" destOrd="0" presId="urn:microsoft.com/office/officeart/2016/7/layout/VerticalHollowActionList"/>
    <dgm:cxn modelId="{5F78D634-9DF4-4F94-A874-81161E02F979}" type="presParOf" srcId="{E5EB1171-9FE6-42D4-A90F-E12FD95A4B68}" destId="{71ECA0EC-CBF6-41AC-8A57-77D7773E4E4D}" srcOrd="4" destOrd="0" presId="urn:microsoft.com/office/officeart/2016/7/layout/VerticalHollowActionList"/>
    <dgm:cxn modelId="{EA44A1E9-3461-4E77-8BD8-5F173C1B3AAD}" type="presParOf" srcId="{71ECA0EC-CBF6-41AC-8A57-77D7773E4E4D}" destId="{00D733D6-2928-4FBF-8ACE-03CC0EAEF1DE}" srcOrd="0" destOrd="0" presId="urn:microsoft.com/office/officeart/2016/7/layout/VerticalHollowActionList"/>
    <dgm:cxn modelId="{09630619-3052-44E6-8115-1068F1F0449F}" type="presParOf" srcId="{71ECA0EC-CBF6-41AC-8A57-77D7773E4E4D}" destId="{D44BC14D-7881-4E01-A13E-01259866FDE8}" srcOrd="1" destOrd="0" presId="urn:microsoft.com/office/officeart/2016/7/layout/VerticalHollowActionList"/>
    <dgm:cxn modelId="{45F58A0F-3848-4408-BD11-C90C795FB16C}" type="presParOf" srcId="{E5EB1171-9FE6-42D4-A90F-E12FD95A4B68}" destId="{E1A4FD1B-094D-4A59-AD36-1726E6B0547C}" srcOrd="5" destOrd="0" presId="urn:microsoft.com/office/officeart/2016/7/layout/VerticalHollowActionList"/>
    <dgm:cxn modelId="{15B97C22-86FF-4CC5-BE3B-0ACD5ED328CB}" type="presParOf" srcId="{E5EB1171-9FE6-42D4-A90F-E12FD95A4B68}" destId="{B9E6AE68-F2E1-4BDD-BE2F-C73E47B89A4D}" srcOrd="6" destOrd="0" presId="urn:microsoft.com/office/officeart/2016/7/layout/VerticalHollowActionList"/>
    <dgm:cxn modelId="{6D116B65-7FB1-4DED-9CF9-CCACE8F8FC4D}" type="presParOf" srcId="{B9E6AE68-F2E1-4BDD-BE2F-C73E47B89A4D}" destId="{10EBB928-A167-46CD-939B-7EDAEED4AA51}" srcOrd="0" destOrd="0" presId="urn:microsoft.com/office/officeart/2016/7/layout/VerticalHollowActionList"/>
    <dgm:cxn modelId="{740728E5-1ACE-40AD-B900-0167DE623974}" type="presParOf" srcId="{B9E6AE68-F2E1-4BDD-BE2F-C73E47B89A4D}" destId="{7346E67E-F883-43FC-9D8A-747CD8434DB9}" srcOrd="1" destOrd="0" presId="urn:microsoft.com/office/officeart/2016/7/layout/VerticalHollowActionList"/>
    <dgm:cxn modelId="{47AD1D37-2C11-45F2-8D61-82CA13CFB583}" type="presParOf" srcId="{E5EB1171-9FE6-42D4-A90F-E12FD95A4B68}" destId="{A9A0F88C-B5C8-474C-831A-5CAA26675ECE}" srcOrd="7" destOrd="0" presId="urn:microsoft.com/office/officeart/2016/7/layout/VerticalHollowActionList"/>
    <dgm:cxn modelId="{F174EDF8-8CDC-4214-AE80-39D7FF6BD7B3}" type="presParOf" srcId="{E5EB1171-9FE6-42D4-A90F-E12FD95A4B68}" destId="{CBAA9BFB-0505-49F8-81B3-FF623AE99BF3}" srcOrd="8" destOrd="0" presId="urn:microsoft.com/office/officeart/2016/7/layout/VerticalHollowActionList"/>
    <dgm:cxn modelId="{0E0C9DDD-7628-4058-A4C6-D184ED0B0140}" type="presParOf" srcId="{CBAA9BFB-0505-49F8-81B3-FF623AE99BF3}" destId="{B8289379-C700-4C85-AABC-73C5F822E308}" srcOrd="0" destOrd="0" presId="urn:microsoft.com/office/officeart/2016/7/layout/VerticalHollowActionList"/>
    <dgm:cxn modelId="{F8B556C4-66C2-47A2-864B-3B66C0CF4974}" type="presParOf" srcId="{CBAA9BFB-0505-49F8-81B3-FF623AE99BF3}" destId="{1C6F2036-F322-4FC4-AD50-024CC924D95E}"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b="0" kern="1200" dirty="0">
              <a:solidFill>
                <a:srgbClr val="FFFFFF"/>
              </a:solidFill>
              <a:latin typeface="Arial"/>
              <a:ea typeface="+mn-ea"/>
              <a:cs typeface="+mn-cs"/>
            </a:rPr>
            <a:t>Digital</a:t>
          </a:r>
          <a:endParaRPr lang="en-CA" sz="2300" b="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6A76490-03CD-40E2-82A4-FDDABEB09BB0}">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800" dirty="0">
              <a:solidFill>
                <a:srgbClr val="FFFFFF"/>
              </a:solidFill>
              <a:latin typeface="Arial"/>
              <a:ea typeface="+mn-ea"/>
              <a:cs typeface="+mn-cs"/>
            </a:rPr>
            <a:t>Communication</a:t>
          </a:r>
        </a:p>
      </dgm:t>
    </dgm:pt>
    <dgm:pt modelId="{1D8B41CC-59FB-4D51-A3E3-8125571C20ED}" type="parTrans" cxnId="{BF838637-0188-4B34-9AEC-CCF04C90A507}">
      <dgm:prSet/>
      <dgm:spPr/>
      <dgm:t>
        <a:bodyPr/>
        <a:lstStyle/>
        <a:p>
          <a:endParaRPr lang="en-CA"/>
        </a:p>
      </dgm:t>
    </dgm:pt>
    <dgm:pt modelId="{ECCF525D-343C-402F-9B35-65B2CD507A5C}" type="sibTrans" cxnId="{BF838637-0188-4B34-9AEC-CCF04C90A507}">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6"/>
      <dgm:spPr/>
    </dgm:pt>
    <dgm:pt modelId="{3CDB0659-8000-49AB-80D1-FAA9A9CCB90A}" type="pres">
      <dgm:prSet presAssocID="{9630C61F-6A0C-4D3D-95A7-BFE2ABC38CB9}" presName="visible" presStyleLbl="node1" presStyleIdx="0" presStyleCnt="6" custScaleX="180408" custScaleY="156039" custLinFactNeighborX="-19652" custLinFactNeighborY="-312"/>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5"/>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6" custScaleX="160515" custScaleY="165855" custLinFactNeighborX="38560" custLinFactNeighborY="54736">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5"/>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6" custScaleX="143669" custScaleY="135597" custLinFactX="90682" custLinFactNeighborX="100000" custLinFactNeighborY="-29659">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5"/>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6" custScaleX="162903" custScaleY="158446" custLinFactNeighborX="78267" custLinFactNeighborY="-27530">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5"/>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6" custScaleX="165592" custScaleY="171776" custLinFactX="100000" custLinFactNeighborX="122629" custLinFactNeighborY="-4080">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E239E183-98EA-4B5A-82EA-84746EDA5601}" type="pres">
      <dgm:prSet presAssocID="{1D8B41CC-59FB-4D51-A3E3-8125571C20ED}" presName="Name25" presStyleLbl="parChTrans1D1" presStyleIdx="4" presStyleCnt="5"/>
      <dgm:spPr/>
    </dgm:pt>
    <dgm:pt modelId="{E2565CAF-4A16-46EB-BB88-C3FE17855F76}" type="pres">
      <dgm:prSet presAssocID="{B6A76490-03CD-40E2-82A4-FDDABEB09BB0}" presName="node" presStyleCnt="0"/>
      <dgm:spPr/>
    </dgm:pt>
    <dgm:pt modelId="{CFF1419B-5D47-4CDA-9004-0620521C9BFD}" type="pres">
      <dgm:prSet presAssocID="{B6A76490-03CD-40E2-82A4-FDDABEB09BB0}" presName="parentNode" presStyleLbl="node1" presStyleIdx="5" presStyleCnt="6" custScaleX="220421" custScaleY="210201" custLinFactNeighborX="13460" custLinFactNeighborY="-51475">
        <dgm:presLayoutVars>
          <dgm:chMax val="1"/>
          <dgm:bulletEnabled val="1"/>
        </dgm:presLayoutVars>
      </dgm:prSet>
      <dgm:spPr>
        <a:prstGeom prst="ellipse">
          <a:avLst/>
        </a:prstGeom>
      </dgm:spPr>
    </dgm:pt>
    <dgm:pt modelId="{F21ADDCF-18C6-439E-A2E4-82D9F76DD204}" type="pres">
      <dgm:prSet presAssocID="{B6A76490-03CD-40E2-82A4-FDDABEB09BB0}" presName="childNode" presStyleLbl="revTx" presStyleIdx="0" presStyleCnt="0">
        <dgm:presLayoutVars>
          <dgm:bulletEnabled val="1"/>
        </dgm:presLayoutVars>
      </dgm:prSet>
      <dgm:spPr/>
    </dgm:pt>
  </dgm:ptLst>
  <dgm:cxnLst>
    <dgm:cxn modelId="{C7EA3A12-6FB3-4AF7-B1C0-C3807017D78A}" type="presOf" srcId="{9630C61F-6A0C-4D3D-95A7-BFE2ABC38CB9}" destId="{54588A96-E509-47F0-B85E-C3D627B5C71B}" srcOrd="0" destOrd="0" presId="urn:microsoft.com/office/officeart/2005/8/layout/radial2"/>
    <dgm:cxn modelId="{BF838637-0188-4B34-9AEC-CCF04C90A507}" srcId="{9630C61F-6A0C-4D3D-95A7-BFE2ABC38CB9}" destId="{B6A76490-03CD-40E2-82A4-FDDABEB09BB0}" srcOrd="4" destOrd="0" parTransId="{1D8B41CC-59FB-4D51-A3E3-8125571C20ED}" sibTransId="{ECCF525D-343C-402F-9B35-65B2CD507A5C}"/>
    <dgm:cxn modelId="{8A403A3F-9BB3-4AE5-9944-4FB0803195C9}" type="presOf" srcId="{CEDB2652-48CF-4EA4-8099-B910F108FD5D}" destId="{CD24520C-A0D9-40FB-9CFA-267B0E96ED7E}" srcOrd="0" destOrd="0" presId="urn:microsoft.com/office/officeart/2005/8/layout/radial2"/>
    <dgm:cxn modelId="{083DFB5C-92FC-4B79-8423-69C7C7CE4C77}" srcId="{9630C61F-6A0C-4D3D-95A7-BFE2ABC38CB9}" destId="{71739352-68CE-47E8-B219-8315A4859F24}" srcOrd="3" destOrd="0" parTransId="{6EE51E3C-99ED-4ECC-B5A1-0620309B6A2D}" sibTransId="{9E57230B-5341-4649-A410-66E864C15CE7}"/>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16D6D5C9-3B7E-4259-9328-88F35662FA1D}" type="presOf" srcId="{B6A76490-03CD-40E2-82A4-FDDABEB09BB0}" destId="{CFF1419B-5D47-4CDA-9004-0620521C9BFD}"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72B349EA-3B40-4E35-8709-69542F5383E3}" type="presOf" srcId="{1D8B41CC-59FB-4D51-A3E3-8125571C20ED}" destId="{E239E183-98EA-4B5A-82EA-84746EDA5601}" srcOrd="0" destOrd="0" presId="urn:microsoft.com/office/officeart/2005/8/layout/radial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2B539A56-89DB-40E7-8135-59E1C08CD678}" type="presParOf" srcId="{22C227E2-06F7-4990-BC4E-47DD7C8756CB}" destId="{E239E183-98EA-4B5A-82EA-84746EDA5601}" srcOrd="9" destOrd="0" presId="urn:microsoft.com/office/officeart/2005/8/layout/radial2"/>
    <dgm:cxn modelId="{D122C55E-A5F4-4E64-8B7A-0AA517E23DB9}" type="presParOf" srcId="{22C227E2-06F7-4990-BC4E-47DD7C8756CB}" destId="{E2565CAF-4A16-46EB-BB88-C3FE17855F76}" srcOrd="10" destOrd="0" presId="urn:microsoft.com/office/officeart/2005/8/layout/radial2"/>
    <dgm:cxn modelId="{1D7F05B5-2734-4B34-8E85-BEFD1A5DCC29}" type="presParOf" srcId="{E2565CAF-4A16-46EB-BB88-C3FE17855F76}" destId="{CFF1419B-5D47-4CDA-9004-0620521C9BFD}" srcOrd="0" destOrd="0" presId="urn:microsoft.com/office/officeart/2005/8/layout/radial2"/>
    <dgm:cxn modelId="{88974B75-BF27-4421-8597-4AAC606FDAA6}" type="presParOf" srcId="{E2565CAF-4A16-46EB-BB88-C3FE17855F76}" destId="{F21ADDCF-18C6-439E-A2E4-82D9F76DD204}"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54EE176F-B1EB-4D79-BC72-21F4AFD9E825}">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Communication</a:t>
          </a:r>
        </a:p>
      </dgm:t>
    </dgm:pt>
    <dgm:pt modelId="{0C505D7D-159F-4425-BA63-487DFB3CF7CA}" type="parTrans" cxnId="{87C7DC04-C5CB-456A-B9D9-BAE7A162E5CE}">
      <dgm:prSet/>
      <dgm:spPr/>
      <dgm:t>
        <a:bodyPr/>
        <a:lstStyle/>
        <a:p>
          <a:endParaRPr lang="en-CA"/>
        </a:p>
      </dgm:t>
    </dgm:pt>
    <dgm:pt modelId="{D497C97E-3DE3-4647-A84B-8D4256876854}" type="sibTrans" cxnId="{87C7DC04-C5CB-456A-B9D9-BAE7A162E5CE}">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7"/>
      <dgm:spPr/>
    </dgm:pt>
    <dgm:pt modelId="{3CDB0659-8000-49AB-80D1-FAA9A9CCB90A}" type="pres">
      <dgm:prSet presAssocID="{9630C61F-6A0C-4D3D-95A7-BFE2ABC38CB9}" presName="visible" presStyleLbl="node1" presStyleIdx="0" presStyleCnt="7" custScaleX="236880" custScaleY="187751" custLinFactNeighborX="-19652" custLinFactNeighborY="-1245"/>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6"/>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7" custScaleX="200550" custScaleY="200039" custLinFactNeighborX="-61707" custLinFactNeighborY="74461">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6"/>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7" custScaleX="180947" custScaleY="169064" custLinFactX="90776" custLinFactNeighborX="100000" custLinFactNeighborY="-41395">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6"/>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7" custScaleX="166652" custScaleY="159036" custLinFactNeighborX="74485" custLinFactNeighborY="847">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6"/>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7" custScaleX="213036" custScaleY="226026" custLinFactX="100000" custLinFactNeighborX="147906" custLinFactNeighborY="-20796">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6"/>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7" custScaleX="206210" custScaleY="211415" custLinFactX="7859" custLinFactNeighborX="100000" custLinFactNeighborY="-23095">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3FFC854D-F0B6-494A-99CB-284C19119D6A}" type="pres">
      <dgm:prSet presAssocID="{0C505D7D-159F-4425-BA63-487DFB3CF7CA}" presName="Name25" presStyleLbl="parChTrans1D1" presStyleIdx="5" presStyleCnt="6"/>
      <dgm:spPr/>
    </dgm:pt>
    <dgm:pt modelId="{A75BA07B-7AAF-43C0-91CD-823FBA6A3025}" type="pres">
      <dgm:prSet presAssocID="{54EE176F-B1EB-4D79-BC72-21F4AFD9E825}" presName="node" presStyleCnt="0"/>
      <dgm:spPr/>
    </dgm:pt>
    <dgm:pt modelId="{1BEB6989-948A-42B8-8228-316E0B1842FF}" type="pres">
      <dgm:prSet presAssocID="{54EE176F-B1EB-4D79-BC72-21F4AFD9E825}" presName="parentNode" presStyleLbl="node1" presStyleIdx="6" presStyleCnt="7" custScaleX="260809" custScaleY="262235" custLinFactNeighborX="-36692" custLinFactNeighborY="-62730">
        <dgm:presLayoutVars>
          <dgm:chMax val="1"/>
          <dgm:bulletEnabled val="1"/>
        </dgm:presLayoutVars>
      </dgm:prSet>
      <dgm:spPr>
        <a:prstGeom prst="ellipse">
          <a:avLst/>
        </a:prstGeom>
      </dgm:spPr>
    </dgm:pt>
    <dgm:pt modelId="{9D6A15A2-1367-4720-9C13-223A9D1FB120}" type="pres">
      <dgm:prSet presAssocID="{54EE176F-B1EB-4D79-BC72-21F4AFD9E825}"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87C7DC04-C5CB-456A-B9D9-BAE7A162E5CE}" srcId="{9630C61F-6A0C-4D3D-95A7-BFE2ABC38CB9}" destId="{54EE176F-B1EB-4D79-BC72-21F4AFD9E825}" srcOrd="5" destOrd="0" parTransId="{0C505D7D-159F-4425-BA63-487DFB3CF7CA}" sibTransId="{D497C97E-3DE3-4647-A84B-8D4256876854}"/>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8A06E33F-4D9F-4EBF-AF19-F59A63A8C93F}" type="presOf" srcId="{54EE176F-B1EB-4D79-BC72-21F4AFD9E825}" destId="{1BEB6989-948A-42B8-8228-316E0B1842FF}" srcOrd="0" destOrd="0" presId="urn:microsoft.com/office/officeart/2005/8/layout/radial2"/>
    <dgm:cxn modelId="{083DFB5C-92FC-4B79-8423-69C7C7CE4C77}" srcId="{9630C61F-6A0C-4D3D-95A7-BFE2ABC38CB9}" destId="{71739352-68CE-47E8-B219-8315A4859F24}" srcOrd="3" destOrd="0" parTransId="{6EE51E3C-99ED-4ECC-B5A1-0620309B6A2D}" sibTransId="{9E57230B-5341-4649-A410-66E864C15CE7}"/>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3650CE7F-B4B2-4788-9A0E-725A237AB6A3}" type="presOf" srcId="{0C505D7D-159F-4425-BA63-487DFB3CF7CA}" destId="{3FFC854D-F0B6-494A-99CB-284C19119D6A}" srcOrd="0" destOrd="0" presId="urn:microsoft.com/office/officeart/2005/8/layout/radial2"/>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84BC527B-2D9C-497C-B019-C8D5CD723045}" type="presParOf" srcId="{22C227E2-06F7-4990-BC4E-47DD7C8756CB}" destId="{3FFC854D-F0B6-494A-99CB-284C19119D6A}" srcOrd="11" destOrd="0" presId="urn:microsoft.com/office/officeart/2005/8/layout/radial2"/>
    <dgm:cxn modelId="{40790CB1-3D3C-44D6-BD6A-C41FEE05C55B}" type="presParOf" srcId="{22C227E2-06F7-4990-BC4E-47DD7C8756CB}" destId="{A75BA07B-7AAF-43C0-91CD-823FBA6A3025}" srcOrd="12" destOrd="0" presId="urn:microsoft.com/office/officeart/2005/8/layout/radial2"/>
    <dgm:cxn modelId="{EB3B302E-7310-4E01-B777-E372C102D971}" type="presParOf" srcId="{A75BA07B-7AAF-43C0-91CD-823FBA6A3025}" destId="{1BEB6989-948A-42B8-8228-316E0B1842FF}" srcOrd="0" destOrd="0" presId="urn:microsoft.com/office/officeart/2005/8/layout/radial2"/>
    <dgm:cxn modelId="{E1D97533-6722-413F-AF0C-AB6B15C69C77}" type="presParOf" srcId="{A75BA07B-7AAF-43C0-91CD-823FBA6A3025}" destId="{9D6A15A2-1367-4720-9C13-223A9D1FB120}"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Problem Solving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2000" dirty="0">
              <a:solidFill>
                <a:srgbClr val="FFFFFF"/>
              </a:solidFill>
              <a:latin typeface="Arial"/>
              <a:ea typeface="+mn-ea"/>
              <a:cs typeface="+mn-cs"/>
            </a:rPr>
            <a:t>Collaboration</a:t>
          </a:r>
          <a:endParaRPr lang="en-CA" sz="16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AFC92099-4F29-4756-B2DD-17FD2839DB3C}">
      <dgm:prSet phldrT="[Text]"/>
      <dgm:spPr>
        <a:solidFill>
          <a:schemeClr val="accent6">
            <a:lumMod val="75000"/>
          </a:schemeClr>
        </a:solidFill>
      </dgm:spPr>
      <dgm:t>
        <a:bodyPr/>
        <a:lstStyle/>
        <a:p>
          <a:r>
            <a:rPr lang="en-CA" dirty="0"/>
            <a:t>Writing</a:t>
          </a:r>
        </a:p>
      </dgm:t>
    </dgm:pt>
    <dgm:pt modelId="{89694CA0-4DCD-463F-930B-D3F255DDCE2B}" type="parTrans" cxnId="{73591D06-71C8-4F18-A285-979094CC7FAD}">
      <dgm:prSet/>
      <dgm:spPr/>
      <dgm:t>
        <a:bodyPr/>
        <a:lstStyle/>
        <a:p>
          <a:endParaRPr lang="en-CA"/>
        </a:p>
      </dgm:t>
    </dgm:pt>
    <dgm:pt modelId="{C86A80C2-D415-44A4-9F7A-C8E7C4C8FC36}" type="sibTrans" cxnId="{73591D06-71C8-4F18-A285-979094CC7FAD}">
      <dgm:prSet/>
      <dgm:spPr/>
      <dgm:t>
        <a:bodyPr/>
        <a:lstStyle/>
        <a:p>
          <a:endParaRPr lang="en-CA"/>
        </a:p>
      </dgm:t>
    </dgm:pt>
    <dgm:pt modelId="{742A5344-44B3-43A6-9B99-733F1B45F3A9}">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Numeracy</a:t>
          </a:r>
        </a:p>
      </dgm:t>
    </dgm:pt>
    <dgm:pt modelId="{F7C0C88A-ECF5-4ECF-9DE1-E8847DFD0244}" type="parTrans" cxnId="{5CB35848-3ACC-4D48-A149-BFC156AAB308}">
      <dgm:prSet/>
      <dgm:spPr/>
      <dgm:t>
        <a:bodyPr/>
        <a:lstStyle/>
        <a:p>
          <a:endParaRPr lang="en-CA"/>
        </a:p>
      </dgm:t>
    </dgm:pt>
    <dgm:pt modelId="{767E9A6D-E43E-4F2C-A8F4-1F0D84E97180}" type="sibTrans" cxnId="{5CB35848-3ACC-4D48-A149-BFC156AAB308}">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8"/>
      <dgm:spPr/>
    </dgm:pt>
    <dgm:pt modelId="{3CDB0659-8000-49AB-80D1-FAA9A9CCB90A}" type="pres">
      <dgm:prSet presAssocID="{9630C61F-6A0C-4D3D-95A7-BFE2ABC38CB9}" presName="visible" presStyleLbl="node1" presStyleIdx="0" presStyleCnt="8" custScaleX="235180" custScaleY="215427" custLinFactNeighborX="-59287" custLinFactNeighborY="-933"/>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7"/>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8" custScaleX="217254" custScaleY="176265" custLinFactNeighborX="-66223" custLinFactNeighborY="64427">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7"/>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8" custScaleX="197466" custScaleY="172484" custLinFactX="44849" custLinFactNeighborX="100000" custLinFactNeighborY="-46757">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7"/>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8" custScaleX="195195" custScaleY="163621" custLinFactNeighborX="59334" custLinFactNeighborY="-2015">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7"/>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8" custScaleX="239416" custScaleY="230945" custLinFactX="100045" custLinFactNeighborX="200000" custLinFactNeighborY="-65001">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7"/>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8" custScaleX="290345" custScaleY="241175" custLinFactX="67112" custLinFactNeighborX="100000" custLinFactNeighborY="25843">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8A9E422D-64F5-4E0A-BFCA-2FE1009942BE}" type="pres">
      <dgm:prSet presAssocID="{89694CA0-4DCD-463F-930B-D3F255DDCE2B}" presName="Name25" presStyleLbl="parChTrans1D1" presStyleIdx="5" presStyleCnt="7"/>
      <dgm:spPr/>
    </dgm:pt>
    <dgm:pt modelId="{448A1D2F-F536-4D35-AAE8-F0FDEBA48E60}" type="pres">
      <dgm:prSet presAssocID="{AFC92099-4F29-4756-B2DD-17FD2839DB3C}" presName="node" presStyleCnt="0"/>
      <dgm:spPr/>
    </dgm:pt>
    <dgm:pt modelId="{F33DCAF1-D2BE-4B60-AFA3-98F185AB0E47}" type="pres">
      <dgm:prSet presAssocID="{AFC92099-4F29-4756-B2DD-17FD2839DB3C}" presName="parentNode" presStyleLbl="node1" presStyleIdx="6" presStyleCnt="8" custScaleX="154503" custScaleY="149569" custLinFactNeighborX="-73846" custLinFactNeighborY="-73053">
        <dgm:presLayoutVars>
          <dgm:chMax val="1"/>
          <dgm:bulletEnabled val="1"/>
        </dgm:presLayoutVars>
      </dgm:prSet>
      <dgm:spPr/>
    </dgm:pt>
    <dgm:pt modelId="{F0D606F5-E526-43ED-AEB6-FF12D2B44727}" type="pres">
      <dgm:prSet presAssocID="{AFC92099-4F29-4756-B2DD-17FD2839DB3C}" presName="childNode" presStyleLbl="revTx" presStyleIdx="0" presStyleCnt="0">
        <dgm:presLayoutVars>
          <dgm:bulletEnabled val="1"/>
        </dgm:presLayoutVars>
      </dgm:prSet>
      <dgm:spPr/>
    </dgm:pt>
    <dgm:pt modelId="{82BDBB51-A778-4526-AC3F-4ABE6632BB7A}" type="pres">
      <dgm:prSet presAssocID="{F7C0C88A-ECF5-4ECF-9DE1-E8847DFD0244}" presName="Name25" presStyleLbl="parChTrans1D1" presStyleIdx="6" presStyleCnt="7"/>
      <dgm:spPr/>
    </dgm:pt>
    <dgm:pt modelId="{12171417-0C2A-4774-B841-E816B564B520}" type="pres">
      <dgm:prSet presAssocID="{742A5344-44B3-43A6-9B99-733F1B45F3A9}" presName="node" presStyleCnt="0"/>
      <dgm:spPr/>
    </dgm:pt>
    <dgm:pt modelId="{B10ECE53-4AC3-47D2-99E9-DCBB71C160F0}" type="pres">
      <dgm:prSet presAssocID="{742A5344-44B3-43A6-9B99-733F1B45F3A9}" presName="parentNode" presStyleLbl="node1" presStyleIdx="7" presStyleCnt="8" custScaleX="278841" custScaleY="241268" custLinFactX="-100000" custLinFactNeighborX="-100104" custLinFactNeighborY="-91670">
        <dgm:presLayoutVars>
          <dgm:chMax val="1"/>
          <dgm:bulletEnabled val="1"/>
        </dgm:presLayoutVars>
      </dgm:prSet>
      <dgm:spPr>
        <a:prstGeom prst="ellipse">
          <a:avLst/>
        </a:prstGeom>
      </dgm:spPr>
    </dgm:pt>
    <dgm:pt modelId="{877601DF-F73D-497B-B695-D1B925AEAFCB}" type="pres">
      <dgm:prSet presAssocID="{742A5344-44B3-43A6-9B99-733F1B45F3A9}"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73591D06-71C8-4F18-A285-979094CC7FAD}" srcId="{9630C61F-6A0C-4D3D-95A7-BFE2ABC38CB9}" destId="{AFC92099-4F29-4756-B2DD-17FD2839DB3C}" srcOrd="5" destOrd="0" parTransId="{89694CA0-4DCD-463F-930B-D3F255DDCE2B}" sibTransId="{C86A80C2-D415-44A4-9F7A-C8E7C4C8FC36}"/>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083DFB5C-92FC-4B79-8423-69C7C7CE4C77}" srcId="{9630C61F-6A0C-4D3D-95A7-BFE2ABC38CB9}" destId="{71739352-68CE-47E8-B219-8315A4859F24}" srcOrd="3" destOrd="0" parTransId="{6EE51E3C-99ED-4ECC-B5A1-0620309B6A2D}" sibTransId="{9E57230B-5341-4649-A410-66E864C15CE7}"/>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5CB35848-3ACC-4D48-A149-BFC156AAB308}" srcId="{9630C61F-6A0C-4D3D-95A7-BFE2ABC38CB9}" destId="{742A5344-44B3-43A6-9B99-733F1B45F3A9}" srcOrd="6" destOrd="0" parTransId="{F7C0C88A-ECF5-4ECF-9DE1-E8847DFD0244}" sibTransId="{767E9A6D-E43E-4F2C-A8F4-1F0D84E97180}"/>
    <dgm:cxn modelId="{6649FC73-5BF1-4772-809F-918289035B5F}" type="presOf" srcId="{AFC92099-4F29-4756-B2DD-17FD2839DB3C}" destId="{F33DCAF1-D2BE-4B60-AFA3-98F185AB0E47}"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739DBFB9-C816-4E58-8A52-43036568A2D6}" type="presOf" srcId="{F7C0C88A-ECF5-4ECF-9DE1-E8847DFD0244}" destId="{82BDBB51-A778-4526-AC3F-4ABE6632BB7A}"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E5EC49CE-A83B-40AB-8EC9-7667135DBA5C}" type="presOf" srcId="{89694CA0-4DCD-463F-930B-D3F255DDCE2B}" destId="{8A9E422D-64F5-4E0A-BFCA-2FE1009942BE}"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F22B33EE-EF3C-4144-939C-31D2C7BD78E8}" type="presOf" srcId="{742A5344-44B3-43A6-9B99-733F1B45F3A9}" destId="{B10ECE53-4AC3-47D2-99E9-DCBB71C160F0}" srcOrd="0" destOrd="0" presId="urn:microsoft.com/office/officeart/2005/8/layout/radial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2DF9E5C7-6D6A-4CD2-8A74-9A75D5938F35}" type="presParOf" srcId="{22C227E2-06F7-4990-BC4E-47DD7C8756CB}" destId="{8A9E422D-64F5-4E0A-BFCA-2FE1009942BE}" srcOrd="11" destOrd="0" presId="urn:microsoft.com/office/officeart/2005/8/layout/radial2"/>
    <dgm:cxn modelId="{8FB861AB-8DD9-493C-8314-67B833497147}" type="presParOf" srcId="{22C227E2-06F7-4990-BC4E-47DD7C8756CB}" destId="{448A1D2F-F536-4D35-AAE8-F0FDEBA48E60}" srcOrd="12" destOrd="0" presId="urn:microsoft.com/office/officeart/2005/8/layout/radial2"/>
    <dgm:cxn modelId="{914B43AB-0755-4839-AB12-92FE33809EA0}" type="presParOf" srcId="{448A1D2F-F536-4D35-AAE8-F0FDEBA48E60}" destId="{F33DCAF1-D2BE-4B60-AFA3-98F185AB0E47}" srcOrd="0" destOrd="0" presId="urn:microsoft.com/office/officeart/2005/8/layout/radial2"/>
    <dgm:cxn modelId="{33A15247-D36E-4E2D-B938-770AAE9F877A}" type="presParOf" srcId="{448A1D2F-F536-4D35-AAE8-F0FDEBA48E60}" destId="{F0D606F5-E526-43ED-AEB6-FF12D2B44727}" srcOrd="1" destOrd="0" presId="urn:microsoft.com/office/officeart/2005/8/layout/radial2"/>
    <dgm:cxn modelId="{D0E83289-CB1A-4C03-8CDE-A134E96CB1B8}" type="presParOf" srcId="{22C227E2-06F7-4990-BC4E-47DD7C8756CB}" destId="{82BDBB51-A778-4526-AC3F-4ABE6632BB7A}" srcOrd="13" destOrd="0" presId="urn:microsoft.com/office/officeart/2005/8/layout/radial2"/>
    <dgm:cxn modelId="{9D8E2D83-0959-45EE-B55C-5807ED8D15B2}" type="presParOf" srcId="{22C227E2-06F7-4990-BC4E-47DD7C8756CB}" destId="{12171417-0C2A-4774-B841-E816B564B520}" srcOrd="14" destOrd="0" presId="urn:microsoft.com/office/officeart/2005/8/layout/radial2"/>
    <dgm:cxn modelId="{B97B7FEE-B0BE-44C8-909B-AD83A3CDEDD6}" type="presParOf" srcId="{12171417-0C2A-4774-B841-E816B564B520}" destId="{B10ECE53-4AC3-47D2-99E9-DCBB71C160F0}" srcOrd="0" destOrd="0" presId="urn:microsoft.com/office/officeart/2005/8/layout/radial2"/>
    <dgm:cxn modelId="{2F771C3A-C9AB-49E6-A0A1-8C761E12BE4E}" type="presParOf" srcId="{12171417-0C2A-4774-B841-E816B564B520}" destId="{877601DF-F73D-497B-B695-D1B925AEAFCB}"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C42300E2-25D4-42F7-A6FA-019645E9C092}">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gm:t>
    </dgm:pt>
    <dgm:pt modelId="{73EFCCA8-447E-46B6-A61B-0F8EFE8016AD}" type="parTrans" cxnId="{BF689986-5D2F-4E06-BA70-8022798DCF14}">
      <dgm:prSet/>
      <dgm:spPr/>
      <dgm:t>
        <a:bodyPr/>
        <a:lstStyle/>
        <a:p>
          <a:endParaRPr lang="en-CA"/>
        </a:p>
      </dgm:t>
    </dgm:pt>
    <dgm:pt modelId="{C0CE083C-6D95-4974-B603-DC76F73B349C}" type="sibTrans" cxnId="{BF689986-5D2F-4E06-BA70-8022798DCF14}">
      <dgm:prSet/>
      <dgm:spPr/>
      <dgm:t>
        <a:bodyPr/>
        <a:lstStyle/>
        <a:p>
          <a:endParaRPr lang="en-CA"/>
        </a:p>
      </dgm:t>
    </dgm:pt>
    <dgm:pt modelId="{15E491D4-8030-4446-8BB1-0999E5084C46}">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Problem Solving</a:t>
          </a:r>
        </a:p>
      </dgm:t>
    </dgm:pt>
    <dgm:pt modelId="{9B3194FD-DD76-430F-B251-430E82121A6A}" type="parTrans" cxnId="{432293CE-96AE-4122-BA58-57C290B64455}">
      <dgm:prSet/>
      <dgm:spPr/>
      <dgm:t>
        <a:bodyPr/>
        <a:lstStyle/>
        <a:p>
          <a:endParaRPr lang="en-CA"/>
        </a:p>
      </dgm:t>
    </dgm:pt>
    <dgm:pt modelId="{E3BAF2FC-6BC1-4F10-9519-DD72660AA3E8}" type="sibTrans" cxnId="{432293CE-96AE-4122-BA58-57C290B64455}">
      <dgm:prSet/>
      <dgm:spPr/>
      <dgm:t>
        <a:bodyPr/>
        <a:lstStyle/>
        <a:p>
          <a:endParaRPr lang="en-CA"/>
        </a:p>
      </dgm:t>
    </dgm:pt>
    <dgm:pt modelId="{FDA8307E-353B-4165-A674-8EB39EB6E174}">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Numeracy</a:t>
          </a:r>
        </a:p>
      </dgm:t>
    </dgm:pt>
    <dgm:pt modelId="{50A43C7E-7D9C-49C9-AF23-8CC3EAC462CB}" type="parTrans" cxnId="{DE210046-EBFA-4521-9751-A2CE42084700}">
      <dgm:prSet/>
      <dgm:spPr/>
      <dgm:t>
        <a:bodyPr/>
        <a:lstStyle/>
        <a:p>
          <a:endParaRPr lang="en-CA"/>
        </a:p>
      </dgm:t>
    </dgm:pt>
    <dgm:pt modelId="{62D16255-A721-4D53-A50D-7235E41F46BA}" type="sibTrans" cxnId="{DE210046-EBFA-4521-9751-A2CE42084700}">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9"/>
      <dgm:spPr/>
    </dgm:pt>
    <dgm:pt modelId="{3CDB0659-8000-49AB-80D1-FAA9A9CCB90A}" type="pres">
      <dgm:prSet presAssocID="{9630C61F-6A0C-4D3D-95A7-BFE2ABC38CB9}" presName="visible" presStyleLbl="node1" presStyleIdx="0" presStyleCnt="9" custScaleX="255123" custScaleY="243201" custLinFactNeighborX="-89726" custLinFactNeighborY="5029"/>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8"/>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9" custScaleX="265804" custScaleY="256083" custLinFactNeighborX="-74972" custLinFactNeighborY="74269">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8"/>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9" custScaleX="232792" custScaleY="208731" custLinFactX="60824" custLinFactNeighborX="100000" custLinFactNeighborY="-37840">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8"/>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9" custScaleX="244359" custScaleY="236285" custLinFactNeighborX="-7370" custLinFactNeighborY="86751">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8"/>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9" custScaleX="275157" custScaleY="261928" custLinFactX="100000" custLinFactNeighborX="121324" custLinFactNeighborY="82518">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8"/>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9" custScaleX="291720" custScaleY="281149" custLinFactY="27336" custLinFactNeighborX="-52819" custLinFactNeighborY="100000">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90D5D2B4-40A8-45E6-9BAD-715B64E45C17}" type="pres">
      <dgm:prSet presAssocID="{73EFCCA8-447E-46B6-A61B-0F8EFE8016AD}" presName="Name25" presStyleLbl="parChTrans1D1" presStyleIdx="5" presStyleCnt="8"/>
      <dgm:spPr/>
    </dgm:pt>
    <dgm:pt modelId="{C3346F95-2461-4C99-A41D-E6DDFF512E8A}" type="pres">
      <dgm:prSet presAssocID="{C42300E2-25D4-42F7-A6FA-019645E9C092}" presName="node" presStyleCnt="0"/>
      <dgm:spPr/>
    </dgm:pt>
    <dgm:pt modelId="{F6456D54-A810-4FD2-BDEA-D80DB54786E4}" type="pres">
      <dgm:prSet presAssocID="{C42300E2-25D4-42F7-A6FA-019645E9C092}" presName="parentNode" presStyleLbl="node1" presStyleIdx="6" presStyleCnt="9" custScaleX="316994" custScaleY="262173" custLinFactX="-300000" custLinFactY="-260922" custLinFactNeighborX="-324601" custLinFactNeighborY="-300000">
        <dgm:presLayoutVars>
          <dgm:chMax val="1"/>
          <dgm:bulletEnabled val="1"/>
        </dgm:presLayoutVars>
      </dgm:prSet>
      <dgm:spPr>
        <a:xfrm>
          <a:off x="3332869" y="4158231"/>
          <a:ext cx="1761613" cy="1715435"/>
        </a:xfrm>
        <a:prstGeom prst="ellipse">
          <a:avLst/>
        </a:prstGeom>
      </dgm:spPr>
    </dgm:pt>
    <dgm:pt modelId="{78B53BB2-F876-4CD3-8EFB-85C6EFF6838F}" type="pres">
      <dgm:prSet presAssocID="{C42300E2-25D4-42F7-A6FA-019645E9C092}" presName="childNode" presStyleLbl="revTx" presStyleIdx="0" presStyleCnt="0">
        <dgm:presLayoutVars>
          <dgm:bulletEnabled val="1"/>
        </dgm:presLayoutVars>
      </dgm:prSet>
      <dgm:spPr/>
    </dgm:pt>
    <dgm:pt modelId="{1EABCCD0-4A41-4DBB-B2C6-099A94D8D3E2}" type="pres">
      <dgm:prSet presAssocID="{9B3194FD-DD76-430F-B251-430E82121A6A}" presName="Name25" presStyleLbl="parChTrans1D1" presStyleIdx="6" presStyleCnt="8"/>
      <dgm:spPr/>
    </dgm:pt>
    <dgm:pt modelId="{BDB2D96D-A270-40A7-BE2D-AF7620382963}" type="pres">
      <dgm:prSet presAssocID="{15E491D4-8030-4446-8BB1-0999E5084C46}" presName="node" presStyleCnt="0"/>
      <dgm:spPr/>
    </dgm:pt>
    <dgm:pt modelId="{71E11952-E3A2-41DE-B4D8-6582D6B6A99C}" type="pres">
      <dgm:prSet presAssocID="{15E491D4-8030-4446-8BB1-0999E5084C46}" presName="parentNode" presStyleLbl="node1" presStyleIdx="7" presStyleCnt="9" custScaleX="257578" custScaleY="238490" custLinFactX="-100000" custLinFactNeighborX="-171094" custLinFactNeighborY="-20515">
        <dgm:presLayoutVars>
          <dgm:chMax val="1"/>
          <dgm:bulletEnabled val="1"/>
        </dgm:presLayoutVars>
      </dgm:prSet>
      <dgm:spPr>
        <a:prstGeom prst="ellipse">
          <a:avLst/>
        </a:prstGeom>
      </dgm:spPr>
    </dgm:pt>
    <dgm:pt modelId="{A3AB77EB-2D98-4B18-AB07-6C620E5FBF4E}" type="pres">
      <dgm:prSet presAssocID="{15E491D4-8030-4446-8BB1-0999E5084C46}" presName="childNode" presStyleLbl="revTx" presStyleIdx="0" presStyleCnt="0">
        <dgm:presLayoutVars>
          <dgm:bulletEnabled val="1"/>
        </dgm:presLayoutVars>
      </dgm:prSet>
      <dgm:spPr/>
    </dgm:pt>
    <dgm:pt modelId="{6C6CF3B7-70D8-42BA-A989-96E784D22303}" type="pres">
      <dgm:prSet presAssocID="{50A43C7E-7D9C-49C9-AF23-8CC3EAC462CB}" presName="Name25" presStyleLbl="parChTrans1D1" presStyleIdx="7" presStyleCnt="8"/>
      <dgm:spPr/>
    </dgm:pt>
    <dgm:pt modelId="{23645B0E-6F46-45E4-8A0A-F180A7E56299}" type="pres">
      <dgm:prSet presAssocID="{FDA8307E-353B-4165-A674-8EB39EB6E174}" presName="node" presStyleCnt="0"/>
      <dgm:spPr/>
    </dgm:pt>
    <dgm:pt modelId="{0333D7D0-47D0-4F99-B1C9-92120638712A}" type="pres">
      <dgm:prSet presAssocID="{FDA8307E-353B-4165-A674-8EB39EB6E174}" presName="parentNode" presStyleLbl="node1" presStyleIdx="8" presStyleCnt="9" custScaleX="278841" custScaleY="241268" custLinFactX="-259693" custLinFactNeighborX="-300000" custLinFactNeighborY="-90251">
        <dgm:presLayoutVars>
          <dgm:chMax val="1"/>
          <dgm:bulletEnabled val="1"/>
        </dgm:presLayoutVars>
      </dgm:prSet>
      <dgm:spPr>
        <a:prstGeom prst="ellipse">
          <a:avLst/>
        </a:prstGeom>
      </dgm:spPr>
    </dgm:pt>
    <dgm:pt modelId="{B185EF40-989A-4A95-AB1C-53E8EEA6FA3A}" type="pres">
      <dgm:prSet presAssocID="{FDA8307E-353B-4165-A674-8EB39EB6E174}"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083DFB5C-92FC-4B79-8423-69C7C7CE4C77}" srcId="{9630C61F-6A0C-4D3D-95A7-BFE2ABC38CB9}" destId="{71739352-68CE-47E8-B219-8315A4859F24}" srcOrd="3" destOrd="0" parTransId="{6EE51E3C-99ED-4ECC-B5A1-0620309B6A2D}" sibTransId="{9E57230B-5341-4649-A410-66E864C15CE7}"/>
    <dgm:cxn modelId="{91019443-4F09-4E75-97C5-20F17D3D8B6A}" type="presOf" srcId="{FDA8307E-353B-4165-A674-8EB39EB6E174}" destId="{0333D7D0-47D0-4F99-B1C9-92120638712A}" srcOrd="0" destOrd="0" presId="urn:microsoft.com/office/officeart/2005/8/layout/radial2"/>
    <dgm:cxn modelId="{4F402244-95FC-4C33-BDB1-4D50A4A4589E}" type="presOf" srcId="{7C44C999-BB86-479B-A0F7-91257B53B10C}" destId="{62D756AE-784E-4E02-8DE6-4CE9FE60A903}" srcOrd="0" destOrd="0" presId="urn:microsoft.com/office/officeart/2005/8/layout/radial2"/>
    <dgm:cxn modelId="{DE210046-EBFA-4521-9751-A2CE42084700}" srcId="{9630C61F-6A0C-4D3D-95A7-BFE2ABC38CB9}" destId="{FDA8307E-353B-4165-A674-8EB39EB6E174}" srcOrd="7" destOrd="0" parTransId="{50A43C7E-7D9C-49C9-AF23-8CC3EAC462CB}" sibTransId="{62D16255-A721-4D53-A50D-7235E41F46BA}"/>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80188F80-3233-4AB4-A792-6E17488DC28B}" type="presOf" srcId="{15E491D4-8030-4446-8BB1-0999E5084C46}" destId="{71E11952-E3A2-41DE-B4D8-6582D6B6A99C}" srcOrd="0" destOrd="0" presId="urn:microsoft.com/office/officeart/2005/8/layout/radial2"/>
    <dgm:cxn modelId="{BF689986-5D2F-4E06-BA70-8022798DCF14}" srcId="{9630C61F-6A0C-4D3D-95A7-BFE2ABC38CB9}" destId="{C42300E2-25D4-42F7-A6FA-019645E9C092}" srcOrd="5" destOrd="0" parTransId="{73EFCCA8-447E-46B6-A61B-0F8EFE8016AD}" sibTransId="{C0CE083C-6D95-4974-B603-DC76F73B349C}"/>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301BAAAF-784C-4242-8773-B76984E6931E}" type="presOf" srcId="{73EFCCA8-447E-46B6-A61B-0F8EFE8016AD}" destId="{90D5D2B4-40A8-45E6-9BAD-715B64E45C17}" srcOrd="0" destOrd="0" presId="urn:microsoft.com/office/officeart/2005/8/layout/radial2"/>
    <dgm:cxn modelId="{DA62CFB8-195C-4DA8-9EF8-FA9C572E59D4}" type="presOf" srcId="{50A43C7E-7D9C-49C9-AF23-8CC3EAC462CB}" destId="{6C6CF3B7-70D8-42BA-A989-96E784D22303}"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432293CE-96AE-4122-BA58-57C290B64455}" srcId="{9630C61F-6A0C-4D3D-95A7-BFE2ABC38CB9}" destId="{15E491D4-8030-4446-8BB1-0999E5084C46}" srcOrd="6" destOrd="0" parTransId="{9B3194FD-DD76-430F-B251-430E82121A6A}" sibTransId="{E3BAF2FC-6BC1-4F10-9519-DD72660AA3E8}"/>
    <dgm:cxn modelId="{4117B9D2-708C-4A62-ADD9-C1B82571E43E}" type="presOf" srcId="{9B3194FD-DD76-430F-B251-430E82121A6A}" destId="{1EABCCD0-4A41-4DBB-B2C6-099A94D8D3E2}"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639B52DB-94D3-4FE1-82C0-D2E354B26CCB}" type="presOf" srcId="{C42300E2-25D4-42F7-A6FA-019645E9C092}" destId="{F6456D54-A810-4FD2-BDEA-D80DB54786E4}"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9349D22C-B7F8-4A6B-9FAF-645EE67C34E0}" type="presParOf" srcId="{22C227E2-06F7-4990-BC4E-47DD7C8756CB}" destId="{90D5D2B4-40A8-45E6-9BAD-715B64E45C17}" srcOrd="11" destOrd="0" presId="urn:microsoft.com/office/officeart/2005/8/layout/radial2"/>
    <dgm:cxn modelId="{AA465249-3EA2-4D63-8DF6-2B8F7C806D5E}" type="presParOf" srcId="{22C227E2-06F7-4990-BC4E-47DD7C8756CB}" destId="{C3346F95-2461-4C99-A41D-E6DDFF512E8A}" srcOrd="12" destOrd="0" presId="urn:microsoft.com/office/officeart/2005/8/layout/radial2"/>
    <dgm:cxn modelId="{4E8067BD-4645-4920-92CF-C213B38ED9A0}" type="presParOf" srcId="{C3346F95-2461-4C99-A41D-E6DDFF512E8A}" destId="{F6456D54-A810-4FD2-BDEA-D80DB54786E4}" srcOrd="0" destOrd="0" presId="urn:microsoft.com/office/officeart/2005/8/layout/radial2"/>
    <dgm:cxn modelId="{6ABC5999-7B03-4A3E-ACC0-9D2B3E308970}" type="presParOf" srcId="{C3346F95-2461-4C99-A41D-E6DDFF512E8A}" destId="{78B53BB2-F876-4CD3-8EFB-85C6EFF6838F}" srcOrd="1" destOrd="0" presId="urn:microsoft.com/office/officeart/2005/8/layout/radial2"/>
    <dgm:cxn modelId="{DB570FE1-DF12-4107-BBAD-BF450B73F96C}" type="presParOf" srcId="{22C227E2-06F7-4990-BC4E-47DD7C8756CB}" destId="{1EABCCD0-4A41-4DBB-B2C6-099A94D8D3E2}" srcOrd="13" destOrd="0" presId="urn:microsoft.com/office/officeart/2005/8/layout/radial2"/>
    <dgm:cxn modelId="{429D9DBA-8FA6-4883-B712-06A18170D4F0}" type="presParOf" srcId="{22C227E2-06F7-4990-BC4E-47DD7C8756CB}" destId="{BDB2D96D-A270-40A7-BE2D-AF7620382963}" srcOrd="14" destOrd="0" presId="urn:microsoft.com/office/officeart/2005/8/layout/radial2"/>
    <dgm:cxn modelId="{48457957-C19D-4551-9A32-86E34F828B4C}" type="presParOf" srcId="{BDB2D96D-A270-40A7-BE2D-AF7620382963}" destId="{71E11952-E3A2-41DE-B4D8-6582D6B6A99C}" srcOrd="0" destOrd="0" presId="urn:microsoft.com/office/officeart/2005/8/layout/radial2"/>
    <dgm:cxn modelId="{57F8AC5E-EC16-44BE-B642-5AEE468B1F99}" type="presParOf" srcId="{BDB2D96D-A270-40A7-BE2D-AF7620382963}" destId="{A3AB77EB-2D98-4B18-AB07-6C620E5FBF4E}" srcOrd="1" destOrd="0" presId="urn:microsoft.com/office/officeart/2005/8/layout/radial2"/>
    <dgm:cxn modelId="{CC3C0D49-05D5-472D-9132-CF02C97D8869}" type="presParOf" srcId="{22C227E2-06F7-4990-BC4E-47DD7C8756CB}" destId="{6C6CF3B7-70D8-42BA-A989-96E784D22303}" srcOrd="15" destOrd="0" presId="urn:microsoft.com/office/officeart/2005/8/layout/radial2"/>
    <dgm:cxn modelId="{7DBA5675-11D2-4F8C-92B2-D2F490AF05F1}" type="presParOf" srcId="{22C227E2-06F7-4990-BC4E-47DD7C8756CB}" destId="{23645B0E-6F46-45E4-8A0A-F180A7E56299}" srcOrd="16" destOrd="0" presId="urn:microsoft.com/office/officeart/2005/8/layout/radial2"/>
    <dgm:cxn modelId="{F61F9747-F052-4337-9C3E-BA65CAC28B39}" type="presParOf" srcId="{23645B0E-6F46-45E4-8A0A-F180A7E56299}" destId="{0333D7D0-47D0-4F99-B1C9-92120638712A}" srcOrd="0" destOrd="0" presId="urn:microsoft.com/office/officeart/2005/8/layout/radial2"/>
    <dgm:cxn modelId="{0F6CB538-30D1-4048-82F2-1776B53D93ED}" type="presParOf" srcId="{23645B0E-6F46-45E4-8A0A-F180A7E56299}" destId="{B185EF40-989A-4A95-AB1C-53E8EEA6FA3A}"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C42300E2-25D4-42F7-A6FA-019645E9C092}">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gm:t>
    </dgm:pt>
    <dgm:pt modelId="{73EFCCA8-447E-46B6-A61B-0F8EFE8016AD}" type="parTrans" cxnId="{BF689986-5D2F-4E06-BA70-8022798DCF14}">
      <dgm:prSet/>
      <dgm:spPr/>
      <dgm:t>
        <a:bodyPr/>
        <a:lstStyle/>
        <a:p>
          <a:endParaRPr lang="en-CA"/>
        </a:p>
      </dgm:t>
    </dgm:pt>
    <dgm:pt modelId="{C0CE083C-6D95-4974-B603-DC76F73B349C}" type="sibTrans" cxnId="{BF689986-5D2F-4E06-BA70-8022798DCF14}">
      <dgm:prSet/>
      <dgm:spPr/>
      <dgm:t>
        <a:bodyPr/>
        <a:lstStyle/>
        <a:p>
          <a:endParaRPr lang="en-CA"/>
        </a:p>
      </dgm:t>
    </dgm:pt>
    <dgm:pt modelId="{15E491D4-8030-4446-8BB1-0999E5084C46}">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Problem Solving</a:t>
          </a:r>
        </a:p>
      </dgm:t>
    </dgm:pt>
    <dgm:pt modelId="{9B3194FD-DD76-430F-B251-430E82121A6A}" type="parTrans" cxnId="{432293CE-96AE-4122-BA58-57C290B64455}">
      <dgm:prSet/>
      <dgm:spPr/>
      <dgm:t>
        <a:bodyPr/>
        <a:lstStyle/>
        <a:p>
          <a:endParaRPr lang="en-CA"/>
        </a:p>
      </dgm:t>
    </dgm:pt>
    <dgm:pt modelId="{E3BAF2FC-6BC1-4F10-9519-DD72660AA3E8}" type="sibTrans" cxnId="{432293CE-96AE-4122-BA58-57C290B64455}">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8"/>
      <dgm:spPr/>
    </dgm:pt>
    <dgm:pt modelId="{3CDB0659-8000-49AB-80D1-FAA9A9CCB90A}" type="pres">
      <dgm:prSet presAssocID="{9630C61F-6A0C-4D3D-95A7-BFE2ABC38CB9}" presName="visible" presStyleLbl="node1" presStyleIdx="0" presStyleCnt="8" custScaleX="208798" custScaleY="188539" custLinFactNeighborX="-19652" custLinFactNeighborY="-1422"/>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7"/>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8" custScaleX="230992" custScaleY="231939" custLinFactNeighborX="-38259" custLinFactNeighborY="74077">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7"/>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8" custScaleX="215897" custScaleY="184460" custLinFactX="20055" custLinFactNeighborX="100000" custLinFactNeighborY="-28184">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7"/>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8" custScaleX="218174" custScaleY="206725" custLinFactNeighborX="10869" custLinFactNeighborY="52137">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7"/>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8" custScaleX="246851" custScaleY="228107" custLinFactX="88065" custLinFactNeighborX="100000" custLinFactNeighborY="76772">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7"/>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8" custScaleX="248102" custScaleY="246276" custLinFactNeighborX="-36726" custLinFactNeighborY="66183">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90D5D2B4-40A8-45E6-9BAD-715B64E45C17}" type="pres">
      <dgm:prSet presAssocID="{73EFCCA8-447E-46B6-A61B-0F8EFE8016AD}" presName="Name25" presStyleLbl="parChTrans1D1" presStyleIdx="5" presStyleCnt="7"/>
      <dgm:spPr/>
    </dgm:pt>
    <dgm:pt modelId="{C3346F95-2461-4C99-A41D-E6DDFF512E8A}" type="pres">
      <dgm:prSet presAssocID="{C42300E2-25D4-42F7-A6FA-019645E9C092}" presName="node" presStyleCnt="0"/>
      <dgm:spPr/>
    </dgm:pt>
    <dgm:pt modelId="{F6456D54-A810-4FD2-BDEA-D80DB54786E4}" type="pres">
      <dgm:prSet presAssocID="{C42300E2-25D4-42F7-A6FA-019645E9C092}" presName="parentNode" presStyleLbl="node1" presStyleIdx="6" presStyleCnt="8" custScaleX="271250" custScaleY="247637" custLinFactX="-200000" custLinFactY="-270321" custLinFactNeighborX="-258585" custLinFactNeighborY="-300000">
        <dgm:presLayoutVars>
          <dgm:chMax val="1"/>
          <dgm:bulletEnabled val="1"/>
        </dgm:presLayoutVars>
      </dgm:prSet>
      <dgm:spPr>
        <a:xfrm>
          <a:off x="3332869" y="4158231"/>
          <a:ext cx="1761613" cy="1715435"/>
        </a:xfrm>
        <a:prstGeom prst="ellipse">
          <a:avLst/>
        </a:prstGeom>
      </dgm:spPr>
    </dgm:pt>
    <dgm:pt modelId="{78B53BB2-F876-4CD3-8EFB-85C6EFF6838F}" type="pres">
      <dgm:prSet presAssocID="{C42300E2-25D4-42F7-A6FA-019645E9C092}" presName="childNode" presStyleLbl="revTx" presStyleIdx="0" presStyleCnt="0">
        <dgm:presLayoutVars>
          <dgm:bulletEnabled val="1"/>
        </dgm:presLayoutVars>
      </dgm:prSet>
      <dgm:spPr/>
    </dgm:pt>
    <dgm:pt modelId="{1EABCCD0-4A41-4DBB-B2C6-099A94D8D3E2}" type="pres">
      <dgm:prSet presAssocID="{9B3194FD-DD76-430F-B251-430E82121A6A}" presName="Name25" presStyleLbl="parChTrans1D1" presStyleIdx="6" presStyleCnt="7"/>
      <dgm:spPr/>
    </dgm:pt>
    <dgm:pt modelId="{BDB2D96D-A270-40A7-BE2D-AF7620382963}" type="pres">
      <dgm:prSet presAssocID="{15E491D4-8030-4446-8BB1-0999E5084C46}" presName="node" presStyleCnt="0"/>
      <dgm:spPr/>
    </dgm:pt>
    <dgm:pt modelId="{71E11952-E3A2-41DE-B4D8-6582D6B6A99C}" type="pres">
      <dgm:prSet presAssocID="{15E491D4-8030-4446-8BB1-0999E5084C46}" presName="parentNode" presStyleLbl="node1" presStyleIdx="7" presStyleCnt="8" custScaleX="232031" custScaleY="196823" custLinFactX="-77755" custLinFactNeighborX="-100000" custLinFactNeighborY="-73085">
        <dgm:presLayoutVars>
          <dgm:chMax val="1"/>
          <dgm:bulletEnabled val="1"/>
        </dgm:presLayoutVars>
      </dgm:prSet>
      <dgm:spPr>
        <a:prstGeom prst="ellipse">
          <a:avLst/>
        </a:prstGeom>
      </dgm:spPr>
    </dgm:pt>
    <dgm:pt modelId="{A3AB77EB-2D98-4B18-AB07-6C620E5FBF4E}" type="pres">
      <dgm:prSet presAssocID="{15E491D4-8030-4446-8BB1-0999E5084C46}"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083DFB5C-92FC-4B79-8423-69C7C7CE4C77}" srcId="{9630C61F-6A0C-4D3D-95A7-BFE2ABC38CB9}" destId="{71739352-68CE-47E8-B219-8315A4859F24}" srcOrd="3" destOrd="0" parTransId="{6EE51E3C-99ED-4ECC-B5A1-0620309B6A2D}" sibTransId="{9E57230B-5341-4649-A410-66E864C15CE7}"/>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80188F80-3233-4AB4-A792-6E17488DC28B}" type="presOf" srcId="{15E491D4-8030-4446-8BB1-0999E5084C46}" destId="{71E11952-E3A2-41DE-B4D8-6582D6B6A99C}" srcOrd="0" destOrd="0" presId="urn:microsoft.com/office/officeart/2005/8/layout/radial2"/>
    <dgm:cxn modelId="{BF689986-5D2F-4E06-BA70-8022798DCF14}" srcId="{9630C61F-6A0C-4D3D-95A7-BFE2ABC38CB9}" destId="{C42300E2-25D4-42F7-A6FA-019645E9C092}" srcOrd="5" destOrd="0" parTransId="{73EFCCA8-447E-46B6-A61B-0F8EFE8016AD}" sibTransId="{C0CE083C-6D95-4974-B603-DC76F73B349C}"/>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301BAAAF-784C-4242-8773-B76984E6931E}" type="presOf" srcId="{73EFCCA8-447E-46B6-A61B-0F8EFE8016AD}" destId="{90D5D2B4-40A8-45E6-9BAD-715B64E45C17}"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432293CE-96AE-4122-BA58-57C290B64455}" srcId="{9630C61F-6A0C-4D3D-95A7-BFE2ABC38CB9}" destId="{15E491D4-8030-4446-8BB1-0999E5084C46}" srcOrd="6" destOrd="0" parTransId="{9B3194FD-DD76-430F-B251-430E82121A6A}" sibTransId="{E3BAF2FC-6BC1-4F10-9519-DD72660AA3E8}"/>
    <dgm:cxn modelId="{4117B9D2-708C-4A62-ADD9-C1B82571E43E}" type="presOf" srcId="{9B3194FD-DD76-430F-B251-430E82121A6A}" destId="{1EABCCD0-4A41-4DBB-B2C6-099A94D8D3E2}"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639B52DB-94D3-4FE1-82C0-D2E354B26CCB}" type="presOf" srcId="{C42300E2-25D4-42F7-A6FA-019645E9C092}" destId="{F6456D54-A810-4FD2-BDEA-D80DB54786E4}"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9349D22C-B7F8-4A6B-9FAF-645EE67C34E0}" type="presParOf" srcId="{22C227E2-06F7-4990-BC4E-47DD7C8756CB}" destId="{90D5D2B4-40A8-45E6-9BAD-715B64E45C17}" srcOrd="11" destOrd="0" presId="urn:microsoft.com/office/officeart/2005/8/layout/radial2"/>
    <dgm:cxn modelId="{AA465249-3EA2-4D63-8DF6-2B8F7C806D5E}" type="presParOf" srcId="{22C227E2-06F7-4990-BC4E-47DD7C8756CB}" destId="{C3346F95-2461-4C99-A41D-E6DDFF512E8A}" srcOrd="12" destOrd="0" presId="urn:microsoft.com/office/officeart/2005/8/layout/radial2"/>
    <dgm:cxn modelId="{4E8067BD-4645-4920-92CF-C213B38ED9A0}" type="presParOf" srcId="{C3346F95-2461-4C99-A41D-E6DDFF512E8A}" destId="{F6456D54-A810-4FD2-BDEA-D80DB54786E4}" srcOrd="0" destOrd="0" presId="urn:microsoft.com/office/officeart/2005/8/layout/radial2"/>
    <dgm:cxn modelId="{6ABC5999-7B03-4A3E-ACC0-9D2B3E308970}" type="presParOf" srcId="{C3346F95-2461-4C99-A41D-E6DDFF512E8A}" destId="{78B53BB2-F876-4CD3-8EFB-85C6EFF6838F}" srcOrd="1" destOrd="0" presId="urn:microsoft.com/office/officeart/2005/8/layout/radial2"/>
    <dgm:cxn modelId="{DB570FE1-DF12-4107-BBAD-BF450B73F96C}" type="presParOf" srcId="{22C227E2-06F7-4990-BC4E-47DD7C8756CB}" destId="{1EABCCD0-4A41-4DBB-B2C6-099A94D8D3E2}" srcOrd="13" destOrd="0" presId="urn:microsoft.com/office/officeart/2005/8/layout/radial2"/>
    <dgm:cxn modelId="{429D9DBA-8FA6-4883-B712-06A18170D4F0}" type="presParOf" srcId="{22C227E2-06F7-4990-BC4E-47DD7C8756CB}" destId="{BDB2D96D-A270-40A7-BE2D-AF7620382963}" srcOrd="14" destOrd="0" presId="urn:microsoft.com/office/officeart/2005/8/layout/radial2"/>
    <dgm:cxn modelId="{48457957-C19D-4551-9A32-86E34F828B4C}" type="presParOf" srcId="{BDB2D96D-A270-40A7-BE2D-AF7620382963}" destId="{71E11952-E3A2-41DE-B4D8-6582D6B6A99C}" srcOrd="0" destOrd="0" presId="urn:microsoft.com/office/officeart/2005/8/layout/radial2"/>
    <dgm:cxn modelId="{57F8AC5E-EC16-44BE-B642-5AEE468B1F99}" type="presParOf" srcId="{BDB2D96D-A270-40A7-BE2D-AF7620382963}" destId="{A3AB77EB-2D98-4B18-AB07-6C620E5FBF4E}"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rgbClr val="629622"/>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000" dirty="0"/>
            <a:t>Communication</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C42300E2-25D4-42F7-A6FA-019645E9C092}">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gm:t>
    </dgm:pt>
    <dgm:pt modelId="{73EFCCA8-447E-46B6-A61B-0F8EFE8016AD}" type="parTrans" cxnId="{BF689986-5D2F-4E06-BA70-8022798DCF14}">
      <dgm:prSet/>
      <dgm:spPr/>
      <dgm:t>
        <a:bodyPr/>
        <a:lstStyle/>
        <a:p>
          <a:endParaRPr lang="en-CA"/>
        </a:p>
      </dgm:t>
    </dgm:pt>
    <dgm:pt modelId="{C0CE083C-6D95-4974-B603-DC76F73B349C}" type="sibTrans" cxnId="{BF689986-5D2F-4E06-BA70-8022798DCF14}">
      <dgm:prSet/>
      <dgm:spPr/>
      <dgm:t>
        <a:bodyPr/>
        <a:lstStyle/>
        <a:p>
          <a:endParaRPr lang="en-CA"/>
        </a:p>
      </dgm:t>
    </dgm:pt>
    <dgm:pt modelId="{15E491D4-8030-4446-8BB1-0999E5084C46}">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Problem Solving</a:t>
          </a:r>
        </a:p>
      </dgm:t>
    </dgm:pt>
    <dgm:pt modelId="{9B3194FD-DD76-430F-B251-430E82121A6A}" type="parTrans" cxnId="{432293CE-96AE-4122-BA58-57C290B64455}">
      <dgm:prSet/>
      <dgm:spPr/>
      <dgm:t>
        <a:bodyPr/>
        <a:lstStyle/>
        <a:p>
          <a:endParaRPr lang="en-CA"/>
        </a:p>
      </dgm:t>
    </dgm:pt>
    <dgm:pt modelId="{E3BAF2FC-6BC1-4F10-9519-DD72660AA3E8}" type="sibTrans" cxnId="{432293CE-96AE-4122-BA58-57C290B64455}">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8"/>
      <dgm:spPr/>
    </dgm:pt>
    <dgm:pt modelId="{3CDB0659-8000-49AB-80D1-FAA9A9CCB90A}" type="pres">
      <dgm:prSet presAssocID="{9630C61F-6A0C-4D3D-95A7-BFE2ABC38CB9}" presName="visible" presStyleLbl="node1" presStyleIdx="0" presStyleCnt="8" custScaleX="218488" custScaleY="204346" custLinFactNeighborX="-19652" custLinFactNeighborY="-2532"/>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7"/>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8" custScaleX="230992" custScaleY="231939" custLinFactNeighborX="-44418" custLinFactNeighborY="76421">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7"/>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8" custScaleX="325421" custScaleY="281842" custLinFactX="100000" custLinFactNeighborX="189351" custLinFactNeighborY="-23680">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7"/>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8" custScaleX="218174" custScaleY="206725" custLinFactNeighborX="16420" custLinFactNeighborY="69252">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7"/>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8" custScaleX="246851" custScaleY="228107" custLinFactX="100000" custLinFactY="797" custLinFactNeighborX="125995" custLinFactNeighborY="100000">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7"/>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8" custScaleX="248102" custScaleY="246276" custLinFactNeighborX="-13598" custLinFactNeighborY="85560">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90D5D2B4-40A8-45E6-9BAD-715B64E45C17}" type="pres">
      <dgm:prSet presAssocID="{73EFCCA8-447E-46B6-A61B-0F8EFE8016AD}" presName="Name25" presStyleLbl="parChTrans1D1" presStyleIdx="5" presStyleCnt="7"/>
      <dgm:spPr/>
    </dgm:pt>
    <dgm:pt modelId="{C3346F95-2461-4C99-A41D-E6DDFF512E8A}" type="pres">
      <dgm:prSet presAssocID="{C42300E2-25D4-42F7-A6FA-019645E9C092}" presName="node" presStyleCnt="0"/>
      <dgm:spPr/>
    </dgm:pt>
    <dgm:pt modelId="{F6456D54-A810-4FD2-BDEA-D80DB54786E4}" type="pres">
      <dgm:prSet presAssocID="{C42300E2-25D4-42F7-A6FA-019645E9C092}" presName="parentNode" presStyleLbl="node1" presStyleIdx="6" presStyleCnt="8" custScaleX="271250" custScaleY="247637" custLinFactX="-239070" custLinFactY="-264770" custLinFactNeighborX="-300000" custLinFactNeighborY="-300000">
        <dgm:presLayoutVars>
          <dgm:chMax val="1"/>
          <dgm:bulletEnabled val="1"/>
        </dgm:presLayoutVars>
      </dgm:prSet>
      <dgm:spPr>
        <a:xfrm>
          <a:off x="3332869" y="4158231"/>
          <a:ext cx="1761613" cy="1715435"/>
        </a:xfrm>
        <a:prstGeom prst="ellipse">
          <a:avLst/>
        </a:prstGeom>
      </dgm:spPr>
    </dgm:pt>
    <dgm:pt modelId="{78B53BB2-F876-4CD3-8EFB-85C6EFF6838F}" type="pres">
      <dgm:prSet presAssocID="{C42300E2-25D4-42F7-A6FA-019645E9C092}" presName="childNode" presStyleLbl="revTx" presStyleIdx="0" presStyleCnt="0">
        <dgm:presLayoutVars>
          <dgm:bulletEnabled val="1"/>
        </dgm:presLayoutVars>
      </dgm:prSet>
      <dgm:spPr/>
    </dgm:pt>
    <dgm:pt modelId="{1EABCCD0-4A41-4DBB-B2C6-099A94D8D3E2}" type="pres">
      <dgm:prSet presAssocID="{9B3194FD-DD76-430F-B251-430E82121A6A}" presName="Name25" presStyleLbl="parChTrans1D1" presStyleIdx="6" presStyleCnt="7"/>
      <dgm:spPr/>
    </dgm:pt>
    <dgm:pt modelId="{BDB2D96D-A270-40A7-BE2D-AF7620382963}" type="pres">
      <dgm:prSet presAssocID="{15E491D4-8030-4446-8BB1-0999E5084C46}" presName="node" presStyleCnt="0"/>
      <dgm:spPr/>
    </dgm:pt>
    <dgm:pt modelId="{71E11952-E3A2-41DE-B4D8-6582D6B6A99C}" type="pres">
      <dgm:prSet presAssocID="{15E491D4-8030-4446-8BB1-0999E5084C46}" presName="parentNode" presStyleLbl="node1" presStyleIdx="7" presStyleCnt="8" custScaleX="232031" custScaleY="196823" custLinFactX="-77755" custLinFactNeighborX="-100000" custLinFactNeighborY="-73085">
        <dgm:presLayoutVars>
          <dgm:chMax val="1"/>
          <dgm:bulletEnabled val="1"/>
        </dgm:presLayoutVars>
      </dgm:prSet>
      <dgm:spPr>
        <a:prstGeom prst="ellipse">
          <a:avLst/>
        </a:prstGeom>
      </dgm:spPr>
    </dgm:pt>
    <dgm:pt modelId="{A3AB77EB-2D98-4B18-AB07-6C620E5FBF4E}" type="pres">
      <dgm:prSet presAssocID="{15E491D4-8030-4446-8BB1-0999E5084C46}"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083DFB5C-92FC-4B79-8423-69C7C7CE4C77}" srcId="{9630C61F-6A0C-4D3D-95A7-BFE2ABC38CB9}" destId="{71739352-68CE-47E8-B219-8315A4859F24}" srcOrd="3" destOrd="0" parTransId="{6EE51E3C-99ED-4ECC-B5A1-0620309B6A2D}" sibTransId="{9E57230B-5341-4649-A410-66E864C15CE7}"/>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80188F80-3233-4AB4-A792-6E17488DC28B}" type="presOf" srcId="{15E491D4-8030-4446-8BB1-0999E5084C46}" destId="{71E11952-E3A2-41DE-B4D8-6582D6B6A99C}" srcOrd="0" destOrd="0" presId="urn:microsoft.com/office/officeart/2005/8/layout/radial2"/>
    <dgm:cxn modelId="{BF689986-5D2F-4E06-BA70-8022798DCF14}" srcId="{9630C61F-6A0C-4D3D-95A7-BFE2ABC38CB9}" destId="{C42300E2-25D4-42F7-A6FA-019645E9C092}" srcOrd="5" destOrd="0" parTransId="{73EFCCA8-447E-46B6-A61B-0F8EFE8016AD}" sibTransId="{C0CE083C-6D95-4974-B603-DC76F73B349C}"/>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301BAAAF-784C-4242-8773-B76984E6931E}" type="presOf" srcId="{73EFCCA8-447E-46B6-A61B-0F8EFE8016AD}" destId="{90D5D2B4-40A8-45E6-9BAD-715B64E45C17}"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432293CE-96AE-4122-BA58-57C290B64455}" srcId="{9630C61F-6A0C-4D3D-95A7-BFE2ABC38CB9}" destId="{15E491D4-8030-4446-8BB1-0999E5084C46}" srcOrd="6" destOrd="0" parTransId="{9B3194FD-DD76-430F-B251-430E82121A6A}" sibTransId="{E3BAF2FC-6BC1-4F10-9519-DD72660AA3E8}"/>
    <dgm:cxn modelId="{4117B9D2-708C-4A62-ADD9-C1B82571E43E}" type="presOf" srcId="{9B3194FD-DD76-430F-B251-430E82121A6A}" destId="{1EABCCD0-4A41-4DBB-B2C6-099A94D8D3E2}"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639B52DB-94D3-4FE1-82C0-D2E354B26CCB}" type="presOf" srcId="{C42300E2-25D4-42F7-A6FA-019645E9C092}" destId="{F6456D54-A810-4FD2-BDEA-D80DB54786E4}"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9349D22C-B7F8-4A6B-9FAF-645EE67C34E0}" type="presParOf" srcId="{22C227E2-06F7-4990-BC4E-47DD7C8756CB}" destId="{90D5D2B4-40A8-45E6-9BAD-715B64E45C17}" srcOrd="11" destOrd="0" presId="urn:microsoft.com/office/officeart/2005/8/layout/radial2"/>
    <dgm:cxn modelId="{AA465249-3EA2-4D63-8DF6-2B8F7C806D5E}" type="presParOf" srcId="{22C227E2-06F7-4990-BC4E-47DD7C8756CB}" destId="{C3346F95-2461-4C99-A41D-E6DDFF512E8A}" srcOrd="12" destOrd="0" presId="urn:microsoft.com/office/officeart/2005/8/layout/radial2"/>
    <dgm:cxn modelId="{4E8067BD-4645-4920-92CF-C213B38ED9A0}" type="presParOf" srcId="{C3346F95-2461-4C99-A41D-E6DDFF512E8A}" destId="{F6456D54-A810-4FD2-BDEA-D80DB54786E4}" srcOrd="0" destOrd="0" presId="urn:microsoft.com/office/officeart/2005/8/layout/radial2"/>
    <dgm:cxn modelId="{6ABC5999-7B03-4A3E-ACC0-9D2B3E308970}" type="presParOf" srcId="{C3346F95-2461-4C99-A41D-E6DDFF512E8A}" destId="{78B53BB2-F876-4CD3-8EFB-85C6EFF6838F}" srcOrd="1" destOrd="0" presId="urn:microsoft.com/office/officeart/2005/8/layout/radial2"/>
    <dgm:cxn modelId="{DB570FE1-DF12-4107-BBAD-BF450B73F96C}" type="presParOf" srcId="{22C227E2-06F7-4990-BC4E-47DD7C8756CB}" destId="{1EABCCD0-4A41-4DBB-B2C6-099A94D8D3E2}" srcOrd="13" destOrd="0" presId="urn:microsoft.com/office/officeart/2005/8/layout/radial2"/>
    <dgm:cxn modelId="{429D9DBA-8FA6-4883-B712-06A18170D4F0}" type="presParOf" srcId="{22C227E2-06F7-4990-BC4E-47DD7C8756CB}" destId="{BDB2D96D-A270-40A7-BE2D-AF7620382963}" srcOrd="14" destOrd="0" presId="urn:microsoft.com/office/officeart/2005/8/layout/radial2"/>
    <dgm:cxn modelId="{48457957-C19D-4551-9A32-86E34F828B4C}" type="presParOf" srcId="{BDB2D96D-A270-40A7-BE2D-AF7620382963}" destId="{71E11952-E3A2-41DE-B4D8-6582D6B6A99C}" srcOrd="0" destOrd="0" presId="urn:microsoft.com/office/officeart/2005/8/layout/radial2"/>
    <dgm:cxn modelId="{57F8AC5E-EC16-44BE-B642-5AEE468B1F99}" type="presParOf" srcId="{BDB2D96D-A270-40A7-BE2D-AF7620382963}" destId="{A3AB77EB-2D98-4B18-AB07-6C620E5FBF4E}"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0C6E3-A461-4C9E-940B-77DBDBF17D6E}">
      <dsp:nvSpPr>
        <dsp:cNvPr id="0" name=""/>
        <dsp:cNvSpPr/>
      </dsp:nvSpPr>
      <dsp:spPr>
        <a:xfrm>
          <a:off x="1465430" y="2234"/>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Help workers target the right skills to take advantage of new and emerging opportunities as part of upskilling/reskilling strategies</a:t>
          </a:r>
        </a:p>
      </dsp:txBody>
      <dsp:txXfrm>
        <a:off x="1465430" y="2234"/>
        <a:ext cx="5861722" cy="980235"/>
      </dsp:txXfrm>
    </dsp:sp>
    <dsp:sp modelId="{0A925642-4E4C-4EE2-96DF-262FEFACDC33}">
      <dsp:nvSpPr>
        <dsp:cNvPr id="0" name=""/>
        <dsp:cNvSpPr/>
      </dsp:nvSpPr>
      <dsp:spPr>
        <a:xfrm>
          <a:off x="0" y="2234"/>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Help</a:t>
          </a:r>
        </a:p>
      </dsp:txBody>
      <dsp:txXfrm>
        <a:off x="0" y="2234"/>
        <a:ext cx="1465430" cy="980235"/>
      </dsp:txXfrm>
    </dsp:sp>
    <dsp:sp modelId="{B9A73C4C-3CA0-4515-961E-107286726968}">
      <dsp:nvSpPr>
        <dsp:cNvPr id="0" name=""/>
        <dsp:cNvSpPr/>
      </dsp:nvSpPr>
      <dsp:spPr>
        <a:xfrm>
          <a:off x="1465430" y="1041283"/>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Support the inclusion of vulnerable groups to get the skills needed to adapt to labour market changes</a:t>
          </a:r>
        </a:p>
      </dsp:txBody>
      <dsp:txXfrm>
        <a:off x="1465430" y="1041283"/>
        <a:ext cx="5861722" cy="980235"/>
      </dsp:txXfrm>
    </dsp:sp>
    <dsp:sp modelId="{B2E68C9C-2C90-462A-97E4-34E8BA3F80EA}">
      <dsp:nvSpPr>
        <dsp:cNvPr id="0" name=""/>
        <dsp:cNvSpPr/>
      </dsp:nvSpPr>
      <dsp:spPr>
        <a:xfrm>
          <a:off x="0" y="1041283"/>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Support</a:t>
          </a:r>
        </a:p>
      </dsp:txBody>
      <dsp:txXfrm>
        <a:off x="0" y="1041283"/>
        <a:ext cx="1465430" cy="980235"/>
      </dsp:txXfrm>
    </dsp:sp>
    <dsp:sp modelId="{D44BC14D-7881-4E01-A13E-01259866FDE8}">
      <dsp:nvSpPr>
        <dsp:cNvPr id="0" name=""/>
        <dsp:cNvSpPr/>
      </dsp:nvSpPr>
      <dsp:spPr>
        <a:xfrm>
          <a:off x="1465430" y="2080332"/>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Facilitate entry of individuals facing skills barriers into skilled trade occupations</a:t>
          </a:r>
        </a:p>
      </dsp:txBody>
      <dsp:txXfrm>
        <a:off x="1465430" y="2080332"/>
        <a:ext cx="5861722" cy="980235"/>
      </dsp:txXfrm>
    </dsp:sp>
    <dsp:sp modelId="{00D733D6-2928-4FBF-8ACE-03CC0EAEF1DE}">
      <dsp:nvSpPr>
        <dsp:cNvPr id="0" name=""/>
        <dsp:cNvSpPr/>
      </dsp:nvSpPr>
      <dsp:spPr>
        <a:xfrm>
          <a:off x="0" y="2080332"/>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Facilitate</a:t>
          </a:r>
        </a:p>
      </dsp:txBody>
      <dsp:txXfrm>
        <a:off x="0" y="2080332"/>
        <a:ext cx="1465430" cy="980235"/>
      </dsp:txXfrm>
    </dsp:sp>
    <dsp:sp modelId="{7346E67E-F883-43FC-9D8A-747CD8434DB9}">
      <dsp:nvSpPr>
        <dsp:cNvPr id="0" name=""/>
        <dsp:cNvSpPr/>
      </dsp:nvSpPr>
      <dsp:spPr>
        <a:xfrm>
          <a:off x="1465430" y="3119382"/>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Meet anticipated increased demand for digital skills with enhanced guidance for that skill-set</a:t>
          </a:r>
        </a:p>
      </dsp:txBody>
      <dsp:txXfrm>
        <a:off x="1465430" y="3119382"/>
        <a:ext cx="5861722" cy="980235"/>
      </dsp:txXfrm>
    </dsp:sp>
    <dsp:sp modelId="{10EBB928-A167-46CD-939B-7EDAEED4AA51}">
      <dsp:nvSpPr>
        <dsp:cNvPr id="0" name=""/>
        <dsp:cNvSpPr/>
      </dsp:nvSpPr>
      <dsp:spPr>
        <a:xfrm>
          <a:off x="0" y="3119382"/>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Meet</a:t>
          </a:r>
        </a:p>
      </dsp:txBody>
      <dsp:txXfrm>
        <a:off x="0" y="3119382"/>
        <a:ext cx="1465430" cy="980235"/>
      </dsp:txXfrm>
    </dsp:sp>
    <dsp:sp modelId="{1C6F2036-F322-4FC4-AD50-024CC924D95E}">
      <dsp:nvSpPr>
        <dsp:cNvPr id="0" name=""/>
        <dsp:cNvSpPr/>
      </dsp:nvSpPr>
      <dsp:spPr>
        <a:xfrm>
          <a:off x="1465430" y="4158431"/>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Address enduring gaps in foundational skills and respond to demands for new tools and supports to build social-emotional skills</a:t>
          </a:r>
        </a:p>
      </dsp:txBody>
      <dsp:txXfrm>
        <a:off x="1465430" y="4158431"/>
        <a:ext cx="5861722" cy="980235"/>
      </dsp:txXfrm>
    </dsp:sp>
    <dsp:sp modelId="{B8289379-C700-4C85-AABC-73C5F822E308}">
      <dsp:nvSpPr>
        <dsp:cNvPr id="0" name=""/>
        <dsp:cNvSpPr/>
      </dsp:nvSpPr>
      <dsp:spPr>
        <a:xfrm>
          <a:off x="0" y="4158431"/>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Address</a:t>
          </a:r>
        </a:p>
      </dsp:txBody>
      <dsp:txXfrm>
        <a:off x="0" y="4158431"/>
        <a:ext cx="1465430" cy="980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9E183-98EA-4B5A-82EA-84746EDA5601}">
      <dsp:nvSpPr>
        <dsp:cNvPr id="0" name=""/>
        <dsp:cNvSpPr/>
      </dsp:nvSpPr>
      <dsp:spPr>
        <a:xfrm rot="2993326">
          <a:off x="3012290" y="3961135"/>
          <a:ext cx="723940" cy="35683"/>
        </a:xfrm>
        <a:custGeom>
          <a:avLst/>
          <a:gdLst/>
          <a:ahLst/>
          <a:cxnLst/>
          <a:rect l="0" t="0" r="0" b="0"/>
          <a:pathLst>
            <a:path>
              <a:moveTo>
                <a:pt x="0" y="17841"/>
              </a:moveTo>
              <a:lnTo>
                <a:pt x="723940"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944325">
          <a:off x="3174736" y="3708615"/>
          <a:ext cx="3542638" cy="35683"/>
        </a:xfrm>
        <a:custGeom>
          <a:avLst/>
          <a:gdLst/>
          <a:ahLst/>
          <a:cxnLst/>
          <a:rect l="0" t="0" r="0" b="0"/>
          <a:pathLst>
            <a:path>
              <a:moveTo>
                <a:pt x="0" y="17841"/>
              </a:moveTo>
              <a:lnTo>
                <a:pt x="3542638"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1316845">
          <a:off x="3237552" y="2909523"/>
          <a:ext cx="2119425" cy="35683"/>
        </a:xfrm>
        <a:custGeom>
          <a:avLst/>
          <a:gdLst/>
          <a:ahLst/>
          <a:cxnLst/>
          <a:rect l="0" t="0" r="0" b="0"/>
          <a:pathLst>
            <a:path>
              <a:moveTo>
                <a:pt x="0" y="17841"/>
              </a:moveTo>
              <a:lnTo>
                <a:pt x="2119425"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20347904">
          <a:off x="3127537" y="2190070"/>
          <a:ext cx="3463769" cy="35683"/>
        </a:xfrm>
        <a:custGeom>
          <a:avLst/>
          <a:gdLst/>
          <a:ahLst/>
          <a:cxnLst/>
          <a:rect l="0" t="0" r="0" b="0"/>
          <a:pathLst>
            <a:path>
              <a:moveTo>
                <a:pt x="0" y="17841"/>
              </a:moveTo>
              <a:lnTo>
                <a:pt x="3463769"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951652">
          <a:off x="3076745" y="2027303"/>
          <a:ext cx="1164514" cy="35683"/>
        </a:xfrm>
        <a:custGeom>
          <a:avLst/>
          <a:gdLst/>
          <a:ahLst/>
          <a:cxnLst/>
          <a:rect l="0" t="0" r="0" b="0"/>
          <a:pathLst>
            <a:path>
              <a:moveTo>
                <a:pt x="0" y="17841"/>
              </a:moveTo>
              <a:lnTo>
                <a:pt x="1164514"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612384" y="1645471"/>
          <a:ext cx="3273937" cy="2831703"/>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839983" y="118565"/>
          <a:ext cx="1747758" cy="1805902"/>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4095936" y="383033"/>
        <a:ext cx="1235852" cy="1276966"/>
      </dsp:txXfrm>
    </dsp:sp>
    <dsp:sp modelId="{8386245A-4B7C-4E01-8D21-F52B4C359D90}">
      <dsp:nvSpPr>
        <dsp:cNvPr id="0" name=""/>
        <dsp:cNvSpPr/>
      </dsp:nvSpPr>
      <dsp:spPr>
        <a:xfrm>
          <a:off x="6420770" y="576277"/>
          <a:ext cx="1564331" cy="147644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6649861" y="792497"/>
        <a:ext cx="1106149" cy="1044000"/>
      </dsp:txXfrm>
    </dsp:sp>
    <dsp:sp modelId="{F2773446-3BEE-4E5D-A0F5-0FCAB892F2B6}">
      <dsp:nvSpPr>
        <dsp:cNvPr id="0" name=""/>
        <dsp:cNvSpPr/>
      </dsp:nvSpPr>
      <dsp:spPr>
        <a:xfrm>
          <a:off x="5350208" y="1904611"/>
          <a:ext cx="1773760" cy="172523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b="0" kern="1200" dirty="0">
              <a:solidFill>
                <a:srgbClr val="FFFFFF"/>
              </a:solidFill>
              <a:latin typeface="Arial"/>
              <a:ea typeface="+mn-ea"/>
              <a:cs typeface="+mn-cs"/>
            </a:rPr>
            <a:t>Digital</a:t>
          </a:r>
          <a:endParaRPr lang="en-CA" sz="2300" b="0" kern="1200" dirty="0">
            <a:solidFill>
              <a:srgbClr val="FFFFFF"/>
            </a:solidFill>
            <a:latin typeface="Arial"/>
            <a:ea typeface="+mn-ea"/>
            <a:cs typeface="+mn-cs"/>
          </a:endParaRPr>
        </a:p>
      </dsp:txBody>
      <dsp:txXfrm>
        <a:off x="5609969" y="2157265"/>
        <a:ext cx="1254238" cy="1219922"/>
      </dsp:txXfrm>
    </dsp:sp>
    <dsp:sp modelId="{968D6675-7421-4A4E-8BEC-C6B8AD15BC48}">
      <dsp:nvSpPr>
        <dsp:cNvPr id="0" name=""/>
        <dsp:cNvSpPr/>
      </dsp:nvSpPr>
      <dsp:spPr>
        <a:xfrm>
          <a:off x="6619431" y="3516920"/>
          <a:ext cx="1803039" cy="187037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883480" y="3790830"/>
        <a:ext cx="1274941" cy="1322553"/>
      </dsp:txXfrm>
    </dsp:sp>
    <dsp:sp modelId="{CFF1419B-5D47-4CDA-9004-0620521C9BFD}">
      <dsp:nvSpPr>
        <dsp:cNvPr id="0" name=""/>
        <dsp:cNvSpPr/>
      </dsp:nvSpPr>
      <dsp:spPr>
        <a:xfrm>
          <a:off x="3159006" y="4003579"/>
          <a:ext cx="2400041" cy="228876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00100">
            <a:lnSpc>
              <a:spcPct val="90000"/>
            </a:lnSpc>
            <a:spcBef>
              <a:spcPct val="0"/>
            </a:spcBef>
            <a:spcAft>
              <a:spcPct val="35000"/>
            </a:spcAft>
            <a:buNone/>
          </a:pPr>
          <a:r>
            <a:rPr lang="en-CA" sz="1800" kern="1200" dirty="0">
              <a:solidFill>
                <a:srgbClr val="FFFFFF"/>
              </a:solidFill>
              <a:latin typeface="Arial"/>
              <a:ea typeface="+mn-ea"/>
              <a:cs typeface="+mn-cs"/>
            </a:rPr>
            <a:t>Communication</a:t>
          </a:r>
        </a:p>
      </dsp:txBody>
      <dsp:txXfrm>
        <a:off x="3510484" y="4338760"/>
        <a:ext cx="1697085" cy="1618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C854D-F0B6-494A-99CB-284C19119D6A}">
      <dsp:nvSpPr>
        <dsp:cNvPr id="0" name=""/>
        <dsp:cNvSpPr/>
      </dsp:nvSpPr>
      <dsp:spPr>
        <a:xfrm rot="3299990">
          <a:off x="2827891" y="3765975"/>
          <a:ext cx="848356" cy="28300"/>
        </a:xfrm>
        <a:custGeom>
          <a:avLst/>
          <a:gdLst/>
          <a:ahLst/>
          <a:cxnLst/>
          <a:rect l="0" t="0" r="0" b="0"/>
          <a:pathLst>
            <a:path>
              <a:moveTo>
                <a:pt x="0" y="14150"/>
              </a:moveTo>
              <a:lnTo>
                <a:pt x="848356"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408060">
          <a:off x="3061131" y="3602828"/>
          <a:ext cx="2339093" cy="28300"/>
        </a:xfrm>
        <a:custGeom>
          <a:avLst/>
          <a:gdLst/>
          <a:ahLst/>
          <a:cxnLst/>
          <a:rect l="0" t="0" r="0" b="0"/>
          <a:pathLst>
            <a:path>
              <a:moveTo>
                <a:pt x="0" y="14150"/>
              </a:moveTo>
              <a:lnTo>
                <a:pt x="2339093"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279206">
          <a:off x="3151921" y="3108050"/>
          <a:ext cx="3609395" cy="28300"/>
        </a:xfrm>
        <a:custGeom>
          <a:avLst/>
          <a:gdLst/>
          <a:ahLst/>
          <a:cxnLst/>
          <a:rect l="0" t="0" r="0" b="0"/>
          <a:pathLst>
            <a:path>
              <a:moveTo>
                <a:pt x="0" y="14150"/>
              </a:moveTo>
              <a:lnTo>
                <a:pt x="3609395"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1049228">
          <a:off x="3142475" y="2649017"/>
          <a:ext cx="2404169" cy="28300"/>
        </a:xfrm>
        <a:custGeom>
          <a:avLst/>
          <a:gdLst/>
          <a:ahLst/>
          <a:cxnLst/>
          <a:rect l="0" t="0" r="0" b="0"/>
          <a:pathLst>
            <a:path>
              <a:moveTo>
                <a:pt x="0" y="14150"/>
              </a:moveTo>
              <a:lnTo>
                <a:pt x="2404169"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20035434">
          <a:off x="2987563" y="1942309"/>
          <a:ext cx="3346279" cy="28300"/>
        </a:xfrm>
        <a:custGeom>
          <a:avLst/>
          <a:gdLst/>
          <a:ahLst/>
          <a:cxnLst/>
          <a:rect l="0" t="0" r="0" b="0"/>
          <a:pathLst>
            <a:path>
              <a:moveTo>
                <a:pt x="0" y="14150"/>
              </a:moveTo>
              <a:lnTo>
                <a:pt x="3346279"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207465">
          <a:off x="2774871" y="2025305"/>
          <a:ext cx="955292" cy="28300"/>
        </a:xfrm>
        <a:custGeom>
          <a:avLst/>
          <a:gdLst/>
          <a:ahLst/>
          <a:cxnLst/>
          <a:rect l="0" t="0" r="0" b="0"/>
          <a:pathLst>
            <a:path>
              <a:moveTo>
                <a:pt x="0" y="14150"/>
              </a:moveTo>
              <a:lnTo>
                <a:pt x="955292"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698214" y="1583633"/>
          <a:ext cx="3366090" cy="2667962"/>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131419" y="76173"/>
          <a:ext cx="1709902" cy="1705545"/>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381828" y="325944"/>
        <a:ext cx="1209084" cy="1206003"/>
      </dsp:txXfrm>
    </dsp:sp>
    <dsp:sp modelId="{8386245A-4B7C-4E01-8D21-F52B4C359D90}">
      <dsp:nvSpPr>
        <dsp:cNvPr id="0" name=""/>
        <dsp:cNvSpPr/>
      </dsp:nvSpPr>
      <dsp:spPr>
        <a:xfrm>
          <a:off x="6075477" y="165877"/>
          <a:ext cx="1542766" cy="144145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6301410" y="376972"/>
        <a:ext cx="1090900" cy="1019260"/>
      </dsp:txXfrm>
    </dsp:sp>
    <dsp:sp modelId="{F2773446-3BEE-4E5D-A0F5-0FCAB892F2B6}">
      <dsp:nvSpPr>
        <dsp:cNvPr id="0" name=""/>
        <dsp:cNvSpPr/>
      </dsp:nvSpPr>
      <dsp:spPr>
        <a:xfrm>
          <a:off x="5521278" y="1680230"/>
          <a:ext cx="1420885" cy="135595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5729362" y="1878804"/>
        <a:ext cx="1004717" cy="958803"/>
      </dsp:txXfrm>
    </dsp:sp>
    <dsp:sp modelId="{968D6675-7421-4A4E-8BEC-C6B8AD15BC48}">
      <dsp:nvSpPr>
        <dsp:cNvPr id="0" name=""/>
        <dsp:cNvSpPr/>
      </dsp:nvSpPr>
      <dsp:spPr>
        <a:xfrm>
          <a:off x="6752707" y="2378763"/>
          <a:ext cx="1816358" cy="192711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7018706" y="2660982"/>
        <a:ext cx="1284360" cy="1362674"/>
      </dsp:txXfrm>
    </dsp:sp>
    <dsp:sp modelId="{B85F612D-29A0-41DC-BBF8-F99143E6E96A}">
      <dsp:nvSpPr>
        <dsp:cNvPr id="0" name=""/>
        <dsp:cNvSpPr/>
      </dsp:nvSpPr>
      <dsp:spPr>
        <a:xfrm>
          <a:off x="5233900" y="3532894"/>
          <a:ext cx="1758160" cy="1802538"/>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5491377" y="3796870"/>
        <a:ext cx="1243206" cy="1274586"/>
      </dsp:txXfrm>
    </dsp:sp>
    <dsp:sp modelId="{1BEB6989-948A-42B8-8228-316E0B1842FF}">
      <dsp:nvSpPr>
        <dsp:cNvPr id="0" name=""/>
        <dsp:cNvSpPr/>
      </dsp:nvSpPr>
      <dsp:spPr>
        <a:xfrm>
          <a:off x="3023591" y="3923769"/>
          <a:ext cx="2223674" cy="223583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Communication</a:t>
          </a:r>
        </a:p>
      </dsp:txBody>
      <dsp:txXfrm>
        <a:off x="3349241" y="4251199"/>
        <a:ext cx="1572374" cy="1580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DBB51-A778-4526-AC3F-4ABE6632BB7A}">
      <dsp:nvSpPr>
        <dsp:cNvPr id="0" name=""/>
        <dsp:cNvSpPr/>
      </dsp:nvSpPr>
      <dsp:spPr>
        <a:xfrm rot="4512556">
          <a:off x="2329346" y="3896329"/>
          <a:ext cx="849573" cy="23994"/>
        </a:xfrm>
        <a:custGeom>
          <a:avLst/>
          <a:gdLst/>
          <a:ahLst/>
          <a:cxnLst/>
          <a:rect l="0" t="0" r="0" b="0"/>
          <a:pathLst>
            <a:path>
              <a:moveTo>
                <a:pt x="0" y="11997"/>
              </a:moveTo>
              <a:lnTo>
                <a:pt x="849573"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9E422D-64F5-4E0A-BFCA-2FE1009942BE}">
      <dsp:nvSpPr>
        <dsp:cNvPr id="0" name=""/>
        <dsp:cNvSpPr/>
      </dsp:nvSpPr>
      <dsp:spPr>
        <a:xfrm rot="1963264">
          <a:off x="2838887" y="3759795"/>
          <a:ext cx="1588127" cy="23994"/>
        </a:xfrm>
        <a:custGeom>
          <a:avLst/>
          <a:gdLst/>
          <a:ahLst/>
          <a:cxnLst/>
          <a:rect l="0" t="0" r="0" b="0"/>
          <a:pathLst>
            <a:path>
              <a:moveTo>
                <a:pt x="0" y="11997"/>
              </a:moveTo>
              <a:lnTo>
                <a:pt x="1588127"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948917">
          <a:off x="2908721" y="3579180"/>
          <a:ext cx="2967905" cy="23994"/>
        </a:xfrm>
        <a:custGeom>
          <a:avLst/>
          <a:gdLst/>
          <a:ahLst/>
          <a:cxnLst/>
          <a:rect l="0" t="0" r="0" b="0"/>
          <a:pathLst>
            <a:path>
              <a:moveTo>
                <a:pt x="0" y="11997"/>
              </a:moveTo>
              <a:lnTo>
                <a:pt x="2967905"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21297710">
          <a:off x="2956824" y="2830193"/>
          <a:ext cx="4178157" cy="23994"/>
        </a:xfrm>
        <a:custGeom>
          <a:avLst/>
          <a:gdLst/>
          <a:ahLst/>
          <a:cxnLst/>
          <a:rect l="0" t="0" r="0" b="0"/>
          <a:pathLst>
            <a:path>
              <a:moveTo>
                <a:pt x="0" y="11997"/>
              </a:moveTo>
              <a:lnTo>
                <a:pt x="4178157"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0629209">
          <a:off x="2913786" y="2566484"/>
          <a:ext cx="2580730" cy="23994"/>
        </a:xfrm>
        <a:custGeom>
          <a:avLst/>
          <a:gdLst/>
          <a:ahLst/>
          <a:cxnLst/>
          <a:rect l="0" t="0" r="0" b="0"/>
          <a:pathLst>
            <a:path>
              <a:moveTo>
                <a:pt x="0" y="11997"/>
              </a:moveTo>
              <a:lnTo>
                <a:pt x="2580730"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19719379">
          <a:off x="2725787" y="1935467"/>
          <a:ext cx="3276856" cy="23994"/>
        </a:xfrm>
        <a:custGeom>
          <a:avLst/>
          <a:gdLst/>
          <a:ahLst/>
          <a:cxnLst/>
          <a:rect l="0" t="0" r="0" b="0"/>
          <a:pathLst>
            <a:path>
              <a:moveTo>
                <a:pt x="0" y="11997"/>
              </a:moveTo>
              <a:lnTo>
                <a:pt x="3276856"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282130">
          <a:off x="2483901" y="1954613"/>
          <a:ext cx="1614242" cy="23994"/>
        </a:xfrm>
        <a:custGeom>
          <a:avLst/>
          <a:gdLst/>
          <a:ahLst/>
          <a:cxnLst/>
          <a:rect l="0" t="0" r="0" b="0"/>
          <a:pathLst>
            <a:path>
              <a:moveTo>
                <a:pt x="0" y="11997"/>
              </a:moveTo>
              <a:lnTo>
                <a:pt x="1614242"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339279" y="1717522"/>
          <a:ext cx="2914391" cy="2669608"/>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38468" y="76467"/>
          <a:ext cx="1615349" cy="1310583"/>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75030" y="268397"/>
        <a:ext cx="1142225" cy="926723"/>
      </dsp:txXfrm>
    </dsp:sp>
    <dsp:sp modelId="{8386245A-4B7C-4E01-8D21-F52B4C359D90}">
      <dsp:nvSpPr>
        <dsp:cNvPr id="0" name=""/>
        <dsp:cNvSpPr/>
      </dsp:nvSpPr>
      <dsp:spPr>
        <a:xfrm>
          <a:off x="5631604" y="87208"/>
          <a:ext cx="1468219" cy="128247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Problem Solving</a:t>
          </a:r>
        </a:p>
      </dsp:txBody>
      <dsp:txXfrm>
        <a:off x="5846620" y="275022"/>
        <a:ext cx="1038187" cy="906843"/>
      </dsp:txXfrm>
    </dsp:sp>
    <dsp:sp modelId="{F2773446-3BEE-4E5D-A0F5-0FCAB892F2B6}">
      <dsp:nvSpPr>
        <dsp:cNvPr id="0" name=""/>
        <dsp:cNvSpPr/>
      </dsp:nvSpPr>
      <dsp:spPr>
        <a:xfrm>
          <a:off x="5403490" y="1411663"/>
          <a:ext cx="1451334" cy="121657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5616033" y="1589826"/>
        <a:ext cx="1026248" cy="860245"/>
      </dsp:txXfrm>
    </dsp:sp>
    <dsp:sp modelId="{968D6675-7421-4A4E-8BEC-C6B8AD15BC48}">
      <dsp:nvSpPr>
        <dsp:cNvPr id="0" name=""/>
        <dsp:cNvSpPr/>
      </dsp:nvSpPr>
      <dsp:spPr>
        <a:xfrm>
          <a:off x="7123216" y="1722013"/>
          <a:ext cx="1780130" cy="1717146"/>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7383910" y="1973483"/>
        <a:ext cx="1258742" cy="1214206"/>
      </dsp:txXfrm>
    </dsp:sp>
    <dsp:sp modelId="{B85F612D-29A0-41DC-BBF8-F99143E6E96A}">
      <dsp:nvSpPr>
        <dsp:cNvPr id="0" name=""/>
        <dsp:cNvSpPr/>
      </dsp:nvSpPr>
      <dsp:spPr>
        <a:xfrm>
          <a:off x="5762684" y="3388392"/>
          <a:ext cx="2158803" cy="179320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solidFill>
                <a:srgbClr val="FFFFFF"/>
              </a:solidFill>
              <a:latin typeface="Arial"/>
              <a:ea typeface="+mn-ea"/>
              <a:cs typeface="+mn-cs"/>
            </a:rPr>
            <a:t>Collaboration</a:t>
          </a:r>
          <a:endParaRPr lang="en-CA" sz="1600" kern="1200" dirty="0">
            <a:solidFill>
              <a:srgbClr val="FFFFFF"/>
            </a:solidFill>
            <a:latin typeface="Arial"/>
            <a:ea typeface="+mn-ea"/>
            <a:cs typeface="+mn-cs"/>
          </a:endParaRPr>
        </a:p>
      </dsp:txBody>
      <dsp:txXfrm>
        <a:off x="6078833" y="3651001"/>
        <a:ext cx="1526505" cy="1267991"/>
      </dsp:txXfrm>
    </dsp:sp>
    <dsp:sp modelId="{F33DCAF1-D2BE-4B60-AFA3-98F185AB0E47}">
      <dsp:nvSpPr>
        <dsp:cNvPr id="0" name=""/>
        <dsp:cNvSpPr/>
      </dsp:nvSpPr>
      <dsp:spPr>
        <a:xfrm>
          <a:off x="4205192" y="3952465"/>
          <a:ext cx="1148776" cy="1112091"/>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CA" sz="2100" kern="1200" dirty="0"/>
            <a:t>Writing</a:t>
          </a:r>
        </a:p>
      </dsp:txBody>
      <dsp:txXfrm>
        <a:off x="4373426" y="4115327"/>
        <a:ext cx="812308" cy="786367"/>
      </dsp:txXfrm>
    </dsp:sp>
    <dsp:sp modelId="{B10ECE53-4AC3-47D2-99E9-DCBB71C160F0}">
      <dsp:nvSpPr>
        <dsp:cNvPr id="0" name=""/>
        <dsp:cNvSpPr/>
      </dsp:nvSpPr>
      <dsp:spPr>
        <a:xfrm>
          <a:off x="2056823" y="4296508"/>
          <a:ext cx="2073267" cy="179390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933450">
            <a:lnSpc>
              <a:spcPct val="90000"/>
            </a:lnSpc>
            <a:spcBef>
              <a:spcPct val="0"/>
            </a:spcBef>
            <a:spcAft>
              <a:spcPct val="35000"/>
            </a:spcAft>
            <a:buNone/>
          </a:pPr>
          <a:r>
            <a:rPr lang="en-CA" sz="2100" kern="1200" dirty="0">
              <a:solidFill>
                <a:srgbClr val="FFFFFF"/>
              </a:solidFill>
              <a:latin typeface="Arial"/>
              <a:ea typeface="+mn-ea"/>
              <a:cs typeface="+mn-cs"/>
            </a:rPr>
            <a:t>Numeracy</a:t>
          </a:r>
        </a:p>
      </dsp:txBody>
      <dsp:txXfrm>
        <a:off x="2360446" y="4559219"/>
        <a:ext cx="1466021" cy="1268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CF3B7-70D8-42BA-A989-96E784D22303}">
      <dsp:nvSpPr>
        <dsp:cNvPr id="0" name=""/>
        <dsp:cNvSpPr/>
      </dsp:nvSpPr>
      <dsp:spPr>
        <a:xfrm rot="7275713">
          <a:off x="1203375" y="4029558"/>
          <a:ext cx="1377587" cy="20500"/>
        </a:xfrm>
        <a:custGeom>
          <a:avLst/>
          <a:gdLst/>
          <a:ahLst/>
          <a:cxnLst/>
          <a:rect l="0" t="0" r="0" b="0"/>
          <a:pathLst>
            <a:path>
              <a:moveTo>
                <a:pt x="0" y="10250"/>
              </a:moveTo>
              <a:lnTo>
                <a:pt x="1377587"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ABCCD0-4A41-4DBB-B2C6-099A94D8D3E2}">
      <dsp:nvSpPr>
        <dsp:cNvPr id="0" name=""/>
        <dsp:cNvSpPr/>
      </dsp:nvSpPr>
      <dsp:spPr>
        <a:xfrm rot="3756026">
          <a:off x="2374847" y="3901680"/>
          <a:ext cx="1038287" cy="20500"/>
        </a:xfrm>
        <a:custGeom>
          <a:avLst/>
          <a:gdLst/>
          <a:ahLst/>
          <a:cxnLst/>
          <a:rect l="0" t="0" r="0" b="0"/>
          <a:pathLst>
            <a:path>
              <a:moveTo>
                <a:pt x="0" y="10250"/>
              </a:moveTo>
              <a:lnTo>
                <a:pt x="1038287"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5D2B4-40A8-45E6-9BAD-715B64E45C17}">
      <dsp:nvSpPr>
        <dsp:cNvPr id="0" name=""/>
        <dsp:cNvSpPr/>
      </dsp:nvSpPr>
      <dsp:spPr>
        <a:xfrm rot="14931705">
          <a:off x="1565986" y="2197147"/>
          <a:ext cx="1121635" cy="20500"/>
        </a:xfrm>
        <a:custGeom>
          <a:avLst/>
          <a:gdLst/>
          <a:ahLst/>
          <a:cxnLst/>
          <a:rect l="0" t="0" r="0" b="0"/>
          <a:pathLst>
            <a:path>
              <a:moveTo>
                <a:pt x="0" y="10250"/>
              </a:moveTo>
              <a:lnTo>
                <a:pt x="1121635"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370307">
          <a:off x="2755568" y="3593864"/>
          <a:ext cx="1863441" cy="20500"/>
        </a:xfrm>
        <a:custGeom>
          <a:avLst/>
          <a:gdLst/>
          <a:ahLst/>
          <a:cxnLst/>
          <a:rect l="0" t="0" r="0" b="0"/>
          <a:pathLst>
            <a:path>
              <a:moveTo>
                <a:pt x="0" y="10250"/>
              </a:moveTo>
              <a:lnTo>
                <a:pt x="1863441"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54769">
          <a:off x="2828397" y="3113322"/>
          <a:ext cx="3399599" cy="20500"/>
        </a:xfrm>
        <a:custGeom>
          <a:avLst/>
          <a:gdLst/>
          <a:ahLst/>
          <a:cxnLst/>
          <a:rect l="0" t="0" r="0" b="0"/>
          <a:pathLst>
            <a:path>
              <a:moveTo>
                <a:pt x="0" y="10250"/>
              </a:moveTo>
              <a:lnTo>
                <a:pt x="3399599"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0763819">
          <a:off x="2799269" y="2751011"/>
          <a:ext cx="1993737" cy="20500"/>
        </a:xfrm>
        <a:custGeom>
          <a:avLst/>
          <a:gdLst/>
          <a:ahLst/>
          <a:cxnLst/>
          <a:rect l="0" t="0" r="0" b="0"/>
          <a:pathLst>
            <a:path>
              <a:moveTo>
                <a:pt x="0" y="10250"/>
              </a:moveTo>
              <a:lnTo>
                <a:pt x="1993737"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19681809">
          <a:off x="2583209" y="1998969"/>
          <a:ext cx="3235946" cy="20500"/>
        </a:xfrm>
        <a:custGeom>
          <a:avLst/>
          <a:gdLst/>
          <a:ahLst/>
          <a:cxnLst/>
          <a:rect l="0" t="0" r="0" b="0"/>
          <a:pathLst>
            <a:path>
              <a:moveTo>
                <a:pt x="0" y="10250"/>
              </a:moveTo>
              <a:lnTo>
                <a:pt x="3235946"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361432">
          <a:off x="2402309" y="2076135"/>
          <a:ext cx="1592771" cy="20500"/>
        </a:xfrm>
        <a:custGeom>
          <a:avLst/>
          <a:gdLst/>
          <a:ahLst/>
          <a:cxnLst/>
          <a:rect l="0" t="0" r="0" b="0"/>
          <a:pathLst>
            <a:path>
              <a:moveTo>
                <a:pt x="0" y="10250"/>
              </a:moveTo>
              <a:lnTo>
                <a:pt x="1592771"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231690" y="1890823"/>
          <a:ext cx="2626109" cy="2503390"/>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17221" y="3824"/>
          <a:ext cx="1641632" cy="1581594"/>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57632" y="235443"/>
        <a:ext cx="1160810" cy="1118356"/>
      </dsp:txXfrm>
    </dsp:sp>
    <dsp:sp modelId="{8386245A-4B7C-4E01-8D21-F52B4C359D90}">
      <dsp:nvSpPr>
        <dsp:cNvPr id="0" name=""/>
        <dsp:cNvSpPr/>
      </dsp:nvSpPr>
      <dsp:spPr>
        <a:xfrm>
          <a:off x="5444887" y="139728"/>
          <a:ext cx="1437747" cy="128914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5655440" y="328519"/>
        <a:ext cx="1016641" cy="911561"/>
      </dsp:txXfrm>
    </dsp:sp>
    <dsp:sp modelId="{F2773446-3BEE-4E5D-A0F5-0FCAB892F2B6}">
      <dsp:nvSpPr>
        <dsp:cNvPr id="0" name=""/>
        <dsp:cNvSpPr/>
      </dsp:nvSpPr>
      <dsp:spPr>
        <a:xfrm>
          <a:off x="4739977" y="1610138"/>
          <a:ext cx="1509186" cy="145932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4960992" y="1823850"/>
        <a:ext cx="1067156" cy="1031896"/>
      </dsp:txXfrm>
    </dsp:sp>
    <dsp:sp modelId="{968D6675-7421-4A4E-8BEC-C6B8AD15BC48}">
      <dsp:nvSpPr>
        <dsp:cNvPr id="0" name=""/>
        <dsp:cNvSpPr/>
      </dsp:nvSpPr>
      <dsp:spPr>
        <a:xfrm>
          <a:off x="6227661" y="2355341"/>
          <a:ext cx="1699397" cy="1617694"/>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476532" y="2592247"/>
        <a:ext cx="1201655" cy="1143882"/>
      </dsp:txXfrm>
    </dsp:sp>
    <dsp:sp modelId="{B85F612D-29A0-41DC-BBF8-F99143E6E96A}">
      <dsp:nvSpPr>
        <dsp:cNvPr id="0" name=""/>
        <dsp:cNvSpPr/>
      </dsp:nvSpPr>
      <dsp:spPr>
        <a:xfrm>
          <a:off x="4470592" y="3445193"/>
          <a:ext cx="1801692" cy="1736404"/>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4734444" y="3699483"/>
        <a:ext cx="1273988" cy="1227824"/>
      </dsp:txXfrm>
    </dsp:sp>
    <dsp:sp modelId="{F6456D54-A810-4FD2-BDEA-D80DB54786E4}">
      <dsp:nvSpPr>
        <dsp:cNvPr id="0" name=""/>
        <dsp:cNvSpPr/>
      </dsp:nvSpPr>
      <dsp:spPr>
        <a:xfrm>
          <a:off x="647520" y="103574"/>
          <a:ext cx="1957787" cy="1619207"/>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sp:txBody>
      <dsp:txXfrm>
        <a:off x="934231" y="340701"/>
        <a:ext cx="1384365" cy="1144953"/>
      </dsp:txXfrm>
    </dsp:sp>
    <dsp:sp modelId="{71E11952-E3A2-41DE-B4D8-6582D6B6A99C}">
      <dsp:nvSpPr>
        <dsp:cNvPr id="0" name=""/>
        <dsp:cNvSpPr/>
      </dsp:nvSpPr>
      <dsp:spPr>
        <a:xfrm>
          <a:off x="2681642" y="4300329"/>
          <a:ext cx="1590828" cy="1472938"/>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solidFill>
                <a:srgbClr val="FFFFFF"/>
              </a:solidFill>
              <a:latin typeface="Arial"/>
              <a:ea typeface="+mn-ea"/>
              <a:cs typeface="+mn-cs"/>
            </a:rPr>
            <a:t>Problem Solving</a:t>
          </a:r>
        </a:p>
      </dsp:txBody>
      <dsp:txXfrm>
        <a:off x="2914613" y="4516036"/>
        <a:ext cx="1124886" cy="1041524"/>
      </dsp:txXfrm>
    </dsp:sp>
    <dsp:sp modelId="{0333D7D0-47D0-4F99-B1C9-92120638712A}">
      <dsp:nvSpPr>
        <dsp:cNvPr id="0" name=""/>
        <dsp:cNvSpPr/>
      </dsp:nvSpPr>
      <dsp:spPr>
        <a:xfrm>
          <a:off x="273211" y="4543129"/>
          <a:ext cx="1722150" cy="1490095"/>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solidFill>
                <a:srgbClr val="FFFFFF"/>
              </a:solidFill>
              <a:latin typeface="Arial"/>
              <a:ea typeface="+mn-ea"/>
              <a:cs typeface="+mn-cs"/>
            </a:rPr>
            <a:t>Numeracy</a:t>
          </a:r>
        </a:p>
      </dsp:txBody>
      <dsp:txXfrm>
        <a:off x="525414" y="4761348"/>
        <a:ext cx="1217744" cy="10536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BCCD0-4A41-4DBB-B2C6-099A94D8D3E2}">
      <dsp:nvSpPr>
        <dsp:cNvPr id="0" name=""/>
        <dsp:cNvSpPr/>
      </dsp:nvSpPr>
      <dsp:spPr>
        <a:xfrm rot="4272287">
          <a:off x="2185447" y="4081308"/>
          <a:ext cx="1150616" cy="23774"/>
        </a:xfrm>
        <a:custGeom>
          <a:avLst/>
          <a:gdLst/>
          <a:ahLst/>
          <a:cxnLst/>
          <a:rect l="0" t="0" r="0" b="0"/>
          <a:pathLst>
            <a:path>
              <a:moveTo>
                <a:pt x="0" y="11887"/>
              </a:moveTo>
              <a:lnTo>
                <a:pt x="1150616"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5D2B4-40A8-45E6-9BAD-715B64E45C17}">
      <dsp:nvSpPr>
        <dsp:cNvPr id="0" name=""/>
        <dsp:cNvSpPr/>
      </dsp:nvSpPr>
      <dsp:spPr>
        <a:xfrm rot="15135133">
          <a:off x="1682169" y="2250479"/>
          <a:ext cx="946195" cy="23774"/>
        </a:xfrm>
        <a:custGeom>
          <a:avLst/>
          <a:gdLst/>
          <a:ahLst/>
          <a:cxnLst/>
          <a:rect l="0" t="0" r="0" b="0"/>
          <a:pathLst>
            <a:path>
              <a:moveTo>
                <a:pt x="0" y="11887"/>
              </a:moveTo>
              <a:lnTo>
                <a:pt x="94619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693181">
          <a:off x="2747765" y="3753824"/>
          <a:ext cx="1737295" cy="23774"/>
        </a:xfrm>
        <a:custGeom>
          <a:avLst/>
          <a:gdLst/>
          <a:ahLst/>
          <a:cxnLst/>
          <a:rect l="0" t="0" r="0" b="0"/>
          <a:pathLst>
            <a:path>
              <a:moveTo>
                <a:pt x="0" y="11887"/>
              </a:moveTo>
              <a:lnTo>
                <a:pt x="173729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420605">
          <a:off x="2839045" y="3365617"/>
          <a:ext cx="3201683" cy="23774"/>
        </a:xfrm>
        <a:custGeom>
          <a:avLst/>
          <a:gdLst/>
          <a:ahLst/>
          <a:cxnLst/>
          <a:rect l="0" t="0" r="0" b="0"/>
          <a:pathLst>
            <a:path>
              <a:moveTo>
                <a:pt x="0" y="11887"/>
              </a:moveTo>
              <a:lnTo>
                <a:pt x="3201683"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0923436">
          <a:off x="2832160" y="2844602"/>
          <a:ext cx="1953212" cy="23774"/>
        </a:xfrm>
        <a:custGeom>
          <a:avLst/>
          <a:gdLst/>
          <a:ahLst/>
          <a:cxnLst/>
          <a:rect l="0" t="0" r="0" b="0"/>
          <a:pathLst>
            <a:path>
              <a:moveTo>
                <a:pt x="0" y="11887"/>
              </a:moveTo>
              <a:lnTo>
                <a:pt x="1953212"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19730011">
          <a:off x="2644333" y="2125093"/>
          <a:ext cx="2863915" cy="23774"/>
        </a:xfrm>
        <a:custGeom>
          <a:avLst/>
          <a:gdLst/>
          <a:ahLst/>
          <a:cxnLst/>
          <a:rect l="0" t="0" r="0" b="0"/>
          <a:pathLst>
            <a:path>
              <a:moveTo>
                <a:pt x="0" y="11887"/>
              </a:moveTo>
              <a:lnTo>
                <a:pt x="286391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521231">
          <a:off x="2500704" y="2145039"/>
          <a:ext cx="1424655" cy="23774"/>
        </a:xfrm>
        <a:custGeom>
          <a:avLst/>
          <a:gdLst/>
          <a:ahLst/>
          <a:cxnLst/>
          <a:rect l="0" t="0" r="0" b="0"/>
          <a:pathLst>
            <a:path>
              <a:moveTo>
                <a:pt x="0" y="11887"/>
              </a:moveTo>
              <a:lnTo>
                <a:pt x="142465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952361" y="1988451"/>
          <a:ext cx="2492500" cy="2250660"/>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49418" y="122961"/>
          <a:ext cx="1654462" cy="1661245"/>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91708" y="366245"/>
        <a:ext cx="1169882" cy="1174677"/>
      </dsp:txXfrm>
    </dsp:sp>
    <dsp:sp modelId="{8386245A-4B7C-4E01-8D21-F52B4C359D90}">
      <dsp:nvSpPr>
        <dsp:cNvPr id="0" name=""/>
        <dsp:cNvSpPr/>
      </dsp:nvSpPr>
      <dsp:spPr>
        <a:xfrm>
          <a:off x="5159454" y="353636"/>
          <a:ext cx="1546346" cy="132118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5385911" y="547118"/>
        <a:ext cx="1093432" cy="934216"/>
      </dsp:txXfrm>
    </dsp:sp>
    <dsp:sp modelId="{F2773446-3BEE-4E5D-A0F5-0FCAB892F2B6}">
      <dsp:nvSpPr>
        <dsp:cNvPr id="0" name=""/>
        <dsp:cNvSpPr/>
      </dsp:nvSpPr>
      <dsp:spPr>
        <a:xfrm>
          <a:off x="4749776" y="1772755"/>
          <a:ext cx="1562654" cy="148065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4978621" y="1989591"/>
        <a:ext cx="1104964" cy="1046980"/>
      </dsp:txXfrm>
    </dsp:sp>
    <dsp:sp modelId="{968D6675-7421-4A4E-8BEC-C6B8AD15BC48}">
      <dsp:nvSpPr>
        <dsp:cNvPr id="0" name=""/>
        <dsp:cNvSpPr/>
      </dsp:nvSpPr>
      <dsp:spPr>
        <a:xfrm>
          <a:off x="6021038" y="2863730"/>
          <a:ext cx="1768051" cy="163379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279963" y="3102994"/>
        <a:ext cx="1250201" cy="1155271"/>
      </dsp:txXfrm>
    </dsp:sp>
    <dsp:sp modelId="{B85F612D-29A0-41DC-BBF8-F99143E6E96A}">
      <dsp:nvSpPr>
        <dsp:cNvPr id="0" name=""/>
        <dsp:cNvSpPr/>
      </dsp:nvSpPr>
      <dsp:spPr>
        <a:xfrm>
          <a:off x="4274908" y="3713924"/>
          <a:ext cx="1777011" cy="176393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4535145" y="3972246"/>
        <a:ext cx="1256537" cy="1247289"/>
      </dsp:txXfrm>
    </dsp:sp>
    <dsp:sp modelId="{F6456D54-A810-4FD2-BDEA-D80DB54786E4}">
      <dsp:nvSpPr>
        <dsp:cNvPr id="0" name=""/>
        <dsp:cNvSpPr/>
      </dsp:nvSpPr>
      <dsp:spPr>
        <a:xfrm>
          <a:off x="767200" y="73698"/>
          <a:ext cx="1942807" cy="177368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sp:txBody>
      <dsp:txXfrm>
        <a:off x="1051717" y="333448"/>
        <a:ext cx="1373773" cy="1254181"/>
      </dsp:txXfrm>
    </dsp:sp>
    <dsp:sp modelId="{71E11952-E3A2-41DE-B4D8-6582D6B6A99C}">
      <dsp:nvSpPr>
        <dsp:cNvPr id="0" name=""/>
        <dsp:cNvSpPr/>
      </dsp:nvSpPr>
      <dsp:spPr>
        <a:xfrm>
          <a:off x="2345637" y="4610170"/>
          <a:ext cx="1661904" cy="140972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FFFFFF"/>
              </a:solidFill>
              <a:latin typeface="Arial"/>
              <a:ea typeface="+mn-ea"/>
              <a:cs typeface="+mn-cs"/>
            </a:rPr>
            <a:t>Problem Solving</a:t>
          </a:r>
        </a:p>
      </dsp:txBody>
      <dsp:txXfrm>
        <a:off x="2589017" y="4816620"/>
        <a:ext cx="1175144" cy="9968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BCCD0-4A41-4DBB-B2C6-099A94D8D3E2}">
      <dsp:nvSpPr>
        <dsp:cNvPr id="0" name=""/>
        <dsp:cNvSpPr/>
      </dsp:nvSpPr>
      <dsp:spPr>
        <a:xfrm rot="4272287">
          <a:off x="2214365" y="4081308"/>
          <a:ext cx="1150616" cy="23774"/>
        </a:xfrm>
        <a:custGeom>
          <a:avLst/>
          <a:gdLst/>
          <a:ahLst/>
          <a:cxnLst/>
          <a:rect l="0" t="0" r="0" b="0"/>
          <a:pathLst>
            <a:path>
              <a:moveTo>
                <a:pt x="0" y="11887"/>
              </a:moveTo>
              <a:lnTo>
                <a:pt x="1150616"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5D2B4-40A8-45E6-9BAD-715B64E45C17}">
      <dsp:nvSpPr>
        <dsp:cNvPr id="0" name=""/>
        <dsp:cNvSpPr/>
      </dsp:nvSpPr>
      <dsp:spPr>
        <a:xfrm rot="14350739">
          <a:off x="1390569" y="2234139"/>
          <a:ext cx="1087417" cy="23774"/>
        </a:xfrm>
        <a:custGeom>
          <a:avLst/>
          <a:gdLst/>
          <a:ahLst/>
          <a:cxnLst/>
          <a:rect l="0" t="0" r="0" b="0"/>
          <a:pathLst>
            <a:path>
              <a:moveTo>
                <a:pt x="0" y="11887"/>
              </a:moveTo>
              <a:lnTo>
                <a:pt x="1087417"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738835">
          <a:off x="2758107" y="3821663"/>
          <a:ext cx="1945803" cy="23774"/>
        </a:xfrm>
        <a:custGeom>
          <a:avLst/>
          <a:gdLst/>
          <a:ahLst/>
          <a:cxnLst/>
          <a:rect l="0" t="0" r="0" b="0"/>
          <a:pathLst>
            <a:path>
              <a:moveTo>
                <a:pt x="0" y="11887"/>
              </a:moveTo>
              <a:lnTo>
                <a:pt x="1945803"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519230">
          <a:off x="2860046" y="3445261"/>
          <a:ext cx="3493217" cy="23774"/>
        </a:xfrm>
        <a:custGeom>
          <a:avLst/>
          <a:gdLst/>
          <a:ahLst/>
          <a:cxnLst/>
          <a:rect l="0" t="0" r="0" b="0"/>
          <a:pathLst>
            <a:path>
              <a:moveTo>
                <a:pt x="0" y="11887"/>
              </a:moveTo>
              <a:lnTo>
                <a:pt x="3493217"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1061994">
          <a:off x="2867873" y="2899166"/>
          <a:ext cx="1973251" cy="23774"/>
        </a:xfrm>
        <a:custGeom>
          <a:avLst/>
          <a:gdLst/>
          <a:ahLst/>
          <a:cxnLst/>
          <a:rect l="0" t="0" r="0" b="0"/>
          <a:pathLst>
            <a:path>
              <a:moveTo>
                <a:pt x="0" y="11887"/>
              </a:moveTo>
              <a:lnTo>
                <a:pt x="1973251"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20141382">
          <a:off x="2726061" y="2215752"/>
          <a:ext cx="3470571" cy="23774"/>
        </a:xfrm>
        <a:custGeom>
          <a:avLst/>
          <a:gdLst/>
          <a:ahLst/>
          <a:cxnLst/>
          <a:rect l="0" t="0" r="0" b="0"/>
          <a:pathLst>
            <a:path>
              <a:moveTo>
                <a:pt x="0" y="11887"/>
              </a:moveTo>
              <a:lnTo>
                <a:pt x="3470571"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491289">
          <a:off x="2525877" y="2155690"/>
          <a:ext cx="1387739" cy="23774"/>
        </a:xfrm>
        <a:custGeom>
          <a:avLst/>
          <a:gdLst/>
          <a:ahLst/>
          <a:cxnLst/>
          <a:rect l="0" t="0" r="0" b="0"/>
          <a:pathLst>
            <a:path>
              <a:moveTo>
                <a:pt x="0" y="11887"/>
              </a:moveTo>
              <a:lnTo>
                <a:pt x="1387739"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923442" y="1880854"/>
          <a:ext cx="2608173" cy="2439354"/>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34223" y="139749"/>
          <a:ext cx="1654462" cy="1661245"/>
        </a:xfrm>
        <a:prstGeom prst="ellipse">
          <a:avLst/>
        </a:prstGeom>
        <a:solidFill>
          <a:srgbClr val="62962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76513" y="383033"/>
        <a:ext cx="1169882" cy="1174677"/>
      </dsp:txXfrm>
    </dsp:sp>
    <dsp:sp modelId="{8386245A-4B7C-4E01-8D21-F52B4C359D90}">
      <dsp:nvSpPr>
        <dsp:cNvPr id="0" name=""/>
        <dsp:cNvSpPr/>
      </dsp:nvSpPr>
      <dsp:spPr>
        <a:xfrm>
          <a:off x="5910657" y="37150"/>
          <a:ext cx="2330803" cy="201867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t>Communication</a:t>
          </a:r>
        </a:p>
      </dsp:txBody>
      <dsp:txXfrm>
        <a:off x="6251995" y="332778"/>
        <a:ext cx="1648127" cy="1427416"/>
      </dsp:txXfrm>
    </dsp:sp>
    <dsp:sp modelId="{F2773446-3BEE-4E5D-A0F5-0FCAB892F2B6}">
      <dsp:nvSpPr>
        <dsp:cNvPr id="0" name=""/>
        <dsp:cNvSpPr/>
      </dsp:nvSpPr>
      <dsp:spPr>
        <a:xfrm>
          <a:off x="4818453" y="1895339"/>
          <a:ext cx="1562654" cy="148065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5047298" y="2112175"/>
        <a:ext cx="1104964" cy="1046980"/>
      </dsp:txXfrm>
    </dsp:sp>
    <dsp:sp modelId="{968D6675-7421-4A4E-8BEC-C6B8AD15BC48}">
      <dsp:nvSpPr>
        <dsp:cNvPr id="0" name=""/>
        <dsp:cNvSpPr/>
      </dsp:nvSpPr>
      <dsp:spPr>
        <a:xfrm>
          <a:off x="6321627" y="3035808"/>
          <a:ext cx="1768051" cy="163379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580552" y="3275072"/>
        <a:ext cx="1250201" cy="1155271"/>
      </dsp:txXfrm>
    </dsp:sp>
    <dsp:sp modelId="{B85F612D-29A0-41DC-BBF8-F99143E6E96A}">
      <dsp:nvSpPr>
        <dsp:cNvPr id="0" name=""/>
        <dsp:cNvSpPr/>
      </dsp:nvSpPr>
      <dsp:spPr>
        <a:xfrm>
          <a:off x="4469478" y="3852710"/>
          <a:ext cx="1777011" cy="176393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4729715" y="4111032"/>
        <a:ext cx="1256537" cy="1247289"/>
      </dsp:txXfrm>
    </dsp:sp>
    <dsp:sp modelId="{F6456D54-A810-4FD2-BDEA-D80DB54786E4}">
      <dsp:nvSpPr>
        <dsp:cNvPr id="0" name=""/>
        <dsp:cNvSpPr/>
      </dsp:nvSpPr>
      <dsp:spPr>
        <a:xfrm>
          <a:off x="219651" y="113457"/>
          <a:ext cx="1942807" cy="177368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sp:txBody>
      <dsp:txXfrm>
        <a:off x="504168" y="373207"/>
        <a:ext cx="1373773" cy="1254181"/>
      </dsp:txXfrm>
    </dsp:sp>
    <dsp:sp modelId="{71E11952-E3A2-41DE-B4D8-6582D6B6A99C}">
      <dsp:nvSpPr>
        <dsp:cNvPr id="0" name=""/>
        <dsp:cNvSpPr/>
      </dsp:nvSpPr>
      <dsp:spPr>
        <a:xfrm>
          <a:off x="2374555" y="4610170"/>
          <a:ext cx="1661904" cy="140972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FFFFFF"/>
              </a:solidFill>
              <a:latin typeface="Arial"/>
              <a:ea typeface="+mn-ea"/>
              <a:cs typeface="+mn-cs"/>
            </a:rPr>
            <a:t>Problem Solving</a:t>
          </a:r>
        </a:p>
      </dsp:txBody>
      <dsp:txXfrm>
        <a:off x="2617935" y="4816620"/>
        <a:ext cx="1175144" cy="99682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52" name="Google Shape;5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We could take any of the six OALCF competencies and create these bubbles as to where the Skills lor Success could integrate with them. The next few slides are just that. We won’t spend a lot of time talking about each one individually, but the purpose of the next few slides is to help make that connection between the very broad competencies of the OALCF and where some of the Skills for Success can integrate with or relate to the OALCF. We could have done this with the old Essential Skills too. In the next few slides, there is no correlation between the size of these bubbles and their level of importance. </a:t>
            </a:r>
          </a:p>
          <a:p>
            <a:pPr marL="158750" lvl="0" indent="0" algn="l" rtl="0">
              <a:lnSpc>
                <a:spcPct val="100000"/>
              </a:lnSpc>
              <a:spcBef>
                <a:spcPts val="0"/>
              </a:spcBef>
              <a:spcAft>
                <a:spcPts val="0"/>
              </a:spcAft>
              <a:buSzPts val="1100"/>
              <a:buNone/>
            </a:pPr>
            <a:endParaRPr lang="en-CA" dirty="0"/>
          </a:p>
          <a:p>
            <a:pPr marL="158750" lvl="0" indent="0" algn="l" rtl="0">
              <a:lnSpc>
                <a:spcPct val="100000"/>
              </a:lnSpc>
              <a:spcBef>
                <a:spcPts val="0"/>
              </a:spcBef>
              <a:spcAft>
                <a:spcPts val="0"/>
              </a:spcAft>
              <a:buSzPts val="1100"/>
              <a:buNone/>
            </a:pPr>
            <a:r>
              <a:rPr lang="en-CA" dirty="0"/>
              <a:t>In “find and use information”, we would probably all agree that these are some of the Skills for Success that would be integrated into this competency.</a:t>
            </a:r>
            <a:endParaRPr dirty="0"/>
          </a:p>
        </p:txBody>
      </p:sp>
    </p:spTree>
    <p:extLst>
      <p:ext uri="{BB962C8B-B14F-4D97-AF65-F5344CB8AC3E}">
        <p14:creationId xmlns:p14="http://schemas.microsoft.com/office/powerpoint/2010/main" val="262978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Competency B is “communicate ideas and information”. I put in “collaboration” here. It could also be used in “find and use information”. Digital skills, creativity, and of course reading and writing because they are fundamental.</a:t>
            </a:r>
            <a:endParaRPr dirty="0"/>
          </a:p>
        </p:txBody>
      </p:sp>
    </p:spTree>
    <p:extLst>
      <p:ext uri="{BB962C8B-B14F-4D97-AF65-F5344CB8AC3E}">
        <p14:creationId xmlns:p14="http://schemas.microsoft.com/office/powerpoint/2010/main" val="40565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sz="3600" b="0" i="0" u="none" strike="noStrike" cap="none" dirty="0">
                <a:solidFill>
                  <a:srgbClr val="C00000"/>
                </a:solidFill>
                <a:latin typeface="Calibri"/>
                <a:cs typeface="Calibri"/>
                <a:sym typeface="Calibri"/>
              </a:rPr>
              <a:t>Understand and use numbers. I have included problem solving here, but that could certainly relate to many competencies.</a:t>
            </a:r>
            <a:endParaRPr sz="3600" b="0" i="0" u="none" strike="noStrike" cap="none" dirty="0">
              <a:solidFill>
                <a:srgbClr val="C00000"/>
              </a:solidFill>
              <a:latin typeface="Calibri"/>
              <a:cs typeface="Calibri"/>
              <a:sym typeface="Calibri"/>
            </a:endParaRPr>
          </a:p>
        </p:txBody>
      </p:sp>
    </p:spTree>
    <p:extLst>
      <p:ext uri="{BB962C8B-B14F-4D97-AF65-F5344CB8AC3E}">
        <p14:creationId xmlns:p14="http://schemas.microsoft.com/office/powerpoint/2010/main" val="152967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Digital Technology. I put eight skills here, but the ninth one would also probably apply because, as we all know, the use of digital technology incorporates so many areas of skill.</a:t>
            </a:r>
            <a:endParaRPr dirty="0"/>
          </a:p>
        </p:txBody>
      </p:sp>
    </p:spTree>
    <p:extLst>
      <p:ext uri="{BB962C8B-B14F-4D97-AF65-F5344CB8AC3E}">
        <p14:creationId xmlns:p14="http://schemas.microsoft.com/office/powerpoint/2010/main" val="70781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Manage learning. These are the bubbles I attached for this presentation. I didn’t include communication, but it is almost implicit in any of them.</a:t>
            </a:r>
            <a:endParaRPr dirty="0"/>
          </a:p>
        </p:txBody>
      </p:sp>
    </p:spTree>
    <p:extLst>
      <p:ext uri="{BB962C8B-B14F-4D97-AF65-F5344CB8AC3E}">
        <p14:creationId xmlns:p14="http://schemas.microsoft.com/office/powerpoint/2010/main" val="4239252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Engage with others. Certainly, one need some adaptability when engaging with others. We talked about that in different contexts in the workplace and in learning and in relationships.</a:t>
            </a:r>
            <a:endParaRPr dirty="0"/>
          </a:p>
        </p:txBody>
      </p:sp>
    </p:spTree>
    <p:extLst>
      <p:ext uri="{BB962C8B-B14F-4D97-AF65-F5344CB8AC3E}">
        <p14:creationId xmlns:p14="http://schemas.microsoft.com/office/powerpoint/2010/main" val="3743421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811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7317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3984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800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9307fa39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58" name="Google Shape;58;g9c9307fa3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3543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3742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389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54905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5327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0602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64" name="Google Shape;6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lang="en-CA" dirty="0"/>
          </a:p>
          <a:p>
            <a:pPr>
              <a:buSzPts val="1100"/>
            </a:pPr>
            <a:r>
              <a:rPr lang="en-CA" dirty="0">
                <a:cs typeface="Calibri"/>
              </a:rPr>
              <a:t>In the first part I am going to talk a bit about the original 9 Essential Skills, how they came to be, and how they are connected to the Ontario Adult Literacy Curriculum Framework.</a:t>
            </a:r>
            <a:endParaRPr lang="en-CA" dirty="0"/>
          </a:p>
          <a:p>
            <a:pPr marL="0" lvl="0" indent="0" algn="l" rtl="0">
              <a:lnSpc>
                <a:spcPct val="100000"/>
              </a:lnSpc>
              <a:spcBef>
                <a:spcPts val="0"/>
              </a:spcBef>
              <a:spcAft>
                <a:spcPts val="0"/>
              </a:spcAft>
              <a:buSzPts val="1100"/>
              <a:buNone/>
            </a:pPr>
            <a:endParaRPr lang="en-CA" dirty="0">
              <a:cs typeface="Calibri" panose="020F0502020204030204"/>
            </a:endParaRPr>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271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You might have heard this expression in other presentations over the years. I still like this analogy whether they are called Essential Skills, Foundational Skills or Skills for Success – they are indeed the Velcro to which all other training and education sticks. So any of us – learners, employees, instructors or at any time in our daily life – if we have stronger Essential Skills, we will be more likely to be successful at other kinds of training and education. It stands to reason when you think about some of the simpler Essential Skills such as reading, writing and numeracy. If those skills are stronger, then we are better able to engage in other kinds of training and education, and employment. </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077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Announcing the new Skills for Success! This graphic is from the federal government’s website. I’ll be showing you a bit more that website in a few minutes. There’s some interesting differences in the way this graphic presents the new Skills for Success. For example, they are presented as a circle rather than as a list. I think that has interesting implications for both education and work as well as life in that there aren’t firm start and stopping points, but rather they work together as a group of skills to help all of us improve our ability to engage in work, learning and life. That part hasn’t changed.</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Starting from the top, we have communication, numeracy, writing, adaptability, collaboration, digital, reading, problem solving, creativity and innovation. </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130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Some of you may have already had a look at the federal government’s new website. Formerly, it was the Office of Literacy and Essential Skills website, and now it’s the Skills for Success website. This is the landing page. I’ve placed the link at the bottom, but you can always Google “Skills for Success” to find it if you want to have a look at the site. </a:t>
            </a:r>
          </a:p>
          <a:p>
            <a:pPr marL="158750" indent="0">
              <a:buNone/>
            </a:pPr>
            <a:endParaRPr lang="en-CA" dirty="0"/>
          </a:p>
          <a:p>
            <a:pPr marL="158750" indent="0">
              <a:buNone/>
            </a:pPr>
            <a:r>
              <a:rPr lang="en-CA" dirty="0"/>
              <a:t>I think it’s interesting to look at the statement on this page. It is still really fundamental to all of the things that Robyn told us about the original Essential Skills research project and the impetus for creating and using those nine Essential Skills. ”Skills for Success provide Canadians with everyday skills needed for work, learning and life.” That emphasis on those three dimensions is still at the forefront. “Improving them will help you succeed in today’s and tomorrow’s workplace”. There is a bit more emphasis on the workplace piece, but it’s always important to recognize that there are meaningful connection to work, to learning and to life. </a:t>
            </a:r>
          </a:p>
        </p:txBody>
      </p:sp>
    </p:spTree>
    <p:extLst>
      <p:ext uri="{BB962C8B-B14F-4D97-AF65-F5344CB8AC3E}">
        <p14:creationId xmlns:p14="http://schemas.microsoft.com/office/powerpoint/2010/main" val="2123269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CA" dirty="0"/>
              <a:t>Here is a bit more about the impact of the Skills for Success on workers in the labour market. I would say that these bullets are like a wish list of the Office of Skills for Success regarding what they hope will be the outcomes and implications of the new framework.</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CA"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567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So here’s the comparison chart. What has changed in terms of the actual skills from the Essential Skills framework to the Skills for Success framework can be seen here.</a:t>
            </a:r>
          </a:p>
          <a:p>
            <a:pPr marL="158750" indent="0">
              <a:buNone/>
            </a:pPr>
            <a:endParaRPr lang="en-CA" dirty="0"/>
          </a:p>
          <a:p>
            <a:pPr marL="158750" indent="0">
              <a:buNone/>
            </a:pPr>
            <a:r>
              <a:rPr lang="en-CA" dirty="0"/>
              <a:t>Reading has stayed as reading as have writing and numeracy. Not surprisingly, computer use has been renamed as digital. Thinking has been renamed and redefined as problem solving. Oral communication is now more broadly known as communication. Working with others is now collaboration, which I think is a neat term to include as the name of a skill. Continuous learning has been folded into a newly named skill called adaptability. Document use hasn’t been directly translated as creativity, but creativity has been added, and document use has been removed as a discrete Essential Skill.</a:t>
            </a:r>
          </a:p>
          <a:p>
            <a:pPr marL="158750" indent="0">
              <a:buNone/>
            </a:pPr>
            <a:endParaRPr lang="en-CA" dirty="0"/>
          </a:p>
          <a:p>
            <a:pPr marL="158750" indent="0">
              <a:buNone/>
            </a:pPr>
            <a:r>
              <a:rPr lang="en-CA" dirty="0"/>
              <a:t>As I mentioned earlier, all of the definitions related to these skills have been updated. </a:t>
            </a:r>
          </a:p>
          <a:p>
            <a:pPr marL="158750" indent="0">
              <a:buNone/>
            </a:pPr>
            <a:endParaRPr lang="en-CA" dirty="0"/>
          </a:p>
        </p:txBody>
      </p:sp>
    </p:spTree>
    <p:extLst>
      <p:ext uri="{BB962C8B-B14F-4D97-AF65-F5344CB8AC3E}">
        <p14:creationId xmlns:p14="http://schemas.microsoft.com/office/powerpoint/2010/main" val="2100464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4" name="Google Shape;12;p6">
            <a:extLst>
              <a:ext uri="{FF2B5EF4-FFF2-40B4-BE49-F238E27FC236}">
                <a16:creationId xmlns:a16="http://schemas.microsoft.com/office/drawing/2014/main" id="{00EBAFDB-3236-8F1D-6C33-509D3F8C454C}"/>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6ADD04F5-0992-B745-0886-E05A51B3272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0F946FA5-0F60-D1C5-080F-0FBE1B1172A8}"/>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D9979023-00F2-4BCC-0390-210FC73A4469}"/>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A8D4AF5B-9055-6254-0884-95A160C5926C}"/>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2/16/2023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89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2/16/2023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744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2/16/2023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489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2/16/2023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401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2/16/2023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044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2/16/2023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53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2/16/2023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506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2/16/2023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24285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2/16/2023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364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grpSp>
        <p:nvGrpSpPr>
          <p:cNvPr id="3" name="Google Shape;12;p6">
            <a:extLst>
              <a:ext uri="{FF2B5EF4-FFF2-40B4-BE49-F238E27FC236}">
                <a16:creationId xmlns:a16="http://schemas.microsoft.com/office/drawing/2014/main" id="{DE5EA984-D5E6-5946-668A-C602E6AF8190}"/>
              </a:ext>
            </a:extLst>
          </p:cNvPr>
          <p:cNvGrpSpPr/>
          <p:nvPr userDrawn="1"/>
        </p:nvGrpSpPr>
        <p:grpSpPr>
          <a:xfrm>
            <a:off x="0" y="6026478"/>
            <a:ext cx="11958172" cy="832052"/>
            <a:chOff x="0" y="6026478"/>
            <a:chExt cx="11958172" cy="832052"/>
          </a:xfrm>
        </p:grpSpPr>
        <p:pic>
          <p:nvPicPr>
            <p:cNvPr id="4" name="Google Shape;13;p6">
              <a:extLst>
                <a:ext uri="{FF2B5EF4-FFF2-40B4-BE49-F238E27FC236}">
                  <a16:creationId xmlns:a16="http://schemas.microsoft.com/office/drawing/2014/main" id="{36ABA192-EE3D-DF45-0272-D977A1C207B8}"/>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5" name="Google Shape;14;p6">
              <a:extLst>
                <a:ext uri="{FF2B5EF4-FFF2-40B4-BE49-F238E27FC236}">
                  <a16:creationId xmlns:a16="http://schemas.microsoft.com/office/drawing/2014/main" id="{284F152D-40D3-1FDC-EB01-3BCA62201C1E}"/>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5;p6">
              <a:extLst>
                <a:ext uri="{FF2B5EF4-FFF2-40B4-BE49-F238E27FC236}">
                  <a16:creationId xmlns:a16="http://schemas.microsoft.com/office/drawing/2014/main" id="{0CBAF7A9-317F-CA84-6BB0-5868C600C5D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6;p6">
              <a:extLst>
                <a:ext uri="{FF2B5EF4-FFF2-40B4-BE49-F238E27FC236}">
                  <a16:creationId xmlns:a16="http://schemas.microsoft.com/office/drawing/2014/main" id="{001337D2-E609-3737-94A8-09B62107CF15}"/>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grpSp>
        <p:nvGrpSpPr>
          <p:cNvPr id="4" name="Google Shape;12;p6">
            <a:extLst>
              <a:ext uri="{FF2B5EF4-FFF2-40B4-BE49-F238E27FC236}">
                <a16:creationId xmlns:a16="http://schemas.microsoft.com/office/drawing/2014/main" id="{21931C74-B7FF-F8B4-E4A1-E386AFF0B992}"/>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A6EE5C1B-4A64-8895-4FB4-C855BC34A21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F47E7526-9733-4C7F-5CE1-873F05779C3F}"/>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5ADECF03-DC36-BCB9-8183-92BEE88C47EA}"/>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2F0A03B4-8B56-8CE0-AA52-E38C01CC7ABE}"/>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grpSp>
        <p:nvGrpSpPr>
          <p:cNvPr id="2" name="Google Shape;12;p6">
            <a:extLst>
              <a:ext uri="{FF2B5EF4-FFF2-40B4-BE49-F238E27FC236}">
                <a16:creationId xmlns:a16="http://schemas.microsoft.com/office/drawing/2014/main" id="{24A469DB-D9A5-205E-9ABC-83098F9EB551}"/>
              </a:ext>
            </a:extLst>
          </p:cNvPr>
          <p:cNvGrpSpPr/>
          <p:nvPr userDrawn="1"/>
        </p:nvGrpSpPr>
        <p:grpSpPr>
          <a:xfrm>
            <a:off x="0" y="6026478"/>
            <a:ext cx="11958172" cy="832052"/>
            <a:chOff x="0" y="6026478"/>
            <a:chExt cx="11958172" cy="832052"/>
          </a:xfrm>
        </p:grpSpPr>
        <p:pic>
          <p:nvPicPr>
            <p:cNvPr id="3" name="Google Shape;13;p6">
              <a:extLst>
                <a:ext uri="{FF2B5EF4-FFF2-40B4-BE49-F238E27FC236}">
                  <a16:creationId xmlns:a16="http://schemas.microsoft.com/office/drawing/2014/main" id="{77CE550A-F5E6-B425-C090-10D283BB291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4" name="Google Shape;14;p6">
              <a:extLst>
                <a:ext uri="{FF2B5EF4-FFF2-40B4-BE49-F238E27FC236}">
                  <a16:creationId xmlns:a16="http://schemas.microsoft.com/office/drawing/2014/main" id="{94363731-A870-5AF3-A6A1-27AAA864B82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5;p6">
              <a:extLst>
                <a:ext uri="{FF2B5EF4-FFF2-40B4-BE49-F238E27FC236}">
                  <a16:creationId xmlns:a16="http://schemas.microsoft.com/office/drawing/2014/main" id="{283E3A0D-B3BC-C6D9-CDC4-A5BB2296E7D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6;p6">
              <a:extLst>
                <a:ext uri="{FF2B5EF4-FFF2-40B4-BE49-F238E27FC236}">
                  <a16:creationId xmlns:a16="http://schemas.microsoft.com/office/drawing/2014/main" id="{AF9DB426-765F-2FF0-CE7C-771DA183787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grpSp>
        <p:nvGrpSpPr>
          <p:cNvPr id="5" name="Google Shape;12;p6">
            <a:extLst>
              <a:ext uri="{FF2B5EF4-FFF2-40B4-BE49-F238E27FC236}">
                <a16:creationId xmlns:a16="http://schemas.microsoft.com/office/drawing/2014/main" id="{46B7E526-486B-8609-0116-25332B1C18D0}"/>
              </a:ext>
            </a:extLst>
          </p:cNvPr>
          <p:cNvGrpSpPr/>
          <p:nvPr userDrawn="1"/>
        </p:nvGrpSpPr>
        <p:grpSpPr>
          <a:xfrm>
            <a:off x="0" y="6026478"/>
            <a:ext cx="11958172" cy="832052"/>
            <a:chOff x="0" y="6026478"/>
            <a:chExt cx="11958172" cy="832052"/>
          </a:xfrm>
        </p:grpSpPr>
        <p:pic>
          <p:nvPicPr>
            <p:cNvPr id="6" name="Google Shape;13;p6">
              <a:extLst>
                <a:ext uri="{FF2B5EF4-FFF2-40B4-BE49-F238E27FC236}">
                  <a16:creationId xmlns:a16="http://schemas.microsoft.com/office/drawing/2014/main" id="{BF83FEDE-4489-C0C5-0942-CB7D2BF43B7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7" name="Google Shape;14;p6">
              <a:extLst>
                <a:ext uri="{FF2B5EF4-FFF2-40B4-BE49-F238E27FC236}">
                  <a16:creationId xmlns:a16="http://schemas.microsoft.com/office/drawing/2014/main" id="{0D32BD69-C94B-0065-8370-4A263E58707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5;p6">
              <a:extLst>
                <a:ext uri="{FF2B5EF4-FFF2-40B4-BE49-F238E27FC236}">
                  <a16:creationId xmlns:a16="http://schemas.microsoft.com/office/drawing/2014/main" id="{C1DA5B35-6242-29AC-C066-84FE88688E4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6;p6">
              <a:extLst>
                <a:ext uri="{FF2B5EF4-FFF2-40B4-BE49-F238E27FC236}">
                  <a16:creationId xmlns:a16="http://schemas.microsoft.com/office/drawing/2014/main" id="{080BEC28-38B7-FBC8-CE55-182331ACFDF3}"/>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442793A9-4DAF-EB1B-8E92-B6672D077C54}"/>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F53BB1FA-3B8A-ACDD-5938-20AB987C615D}"/>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18B2753F-1D0F-A4A3-167E-2E42E88F51AC}"/>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E13DF92E-D8B6-8D8E-FF10-4170F6C9296C}"/>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569A6622-ECE2-8023-64E9-10841D1781CB}"/>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03ECC432-E7B6-C672-45ED-600B5CCCAE27}"/>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7954C2CC-54C0-15F2-40DE-6B9B77C977C9}"/>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3CC22CD0-088C-A8F0-273E-21ED33390D91}"/>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7C5E4E8A-5DDC-4C95-D578-D6F277ADBDE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83AA4057-512D-C15C-968D-03F64800BEA9}"/>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02274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279495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 name="Google Shape;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2/16/2023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0945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canada.ca/en/services/jobs/training/initiatives/skills-success.html" TargetMode="Externa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548291"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oryblocks.com/video/stock/people-working-in-construction-site-portrait-of-happy-men-at-work-in-new-house-inside-apartment-building-professional-workers-looking-and-smiling-at-camera-as-co-workers-and-friends-slow-motion-smdnwcyrxjoygz40i"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ewdpulse.com/continuing-education-why-adult-education-is-critical-to-todays-economy/" TargetMode="Externa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e-channel@contactnorth.c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Word_Document1.docx"/><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Word_Document2.docx"/><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Word_Document3.docx"/><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rawpixel.com/image/142498/business-meeting-top-view"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rawpixel.com/image/456061/free-illustration-image-connect-match-achievement" TargetMode="External"/><Relationship Id="rId2" Type="http://schemas.openxmlformats.org/officeDocument/2006/relationships/image" Target="../media/image23.2"/><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whatcomdemocrats.org/2020/06/18/general-membership-meeting-via-zoom-saturday-june-20/"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freepngimg.com/icon/1000453-thinking-emoji-%5bfree-download-ios-emojis%5d-icon-file-hd"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sites.google.com/laubach-on.ca/lbs-sfs-cop/home?pli=1" TargetMode="External"/><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s://everydayfeminism.com/2015/01/truth-telling-land-return/" TargetMode="External"/><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hyperlink" Target="https://resilienteducator.com/classroom-resources/transformative-teaching-adult-learners/" TargetMode="Externa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onderfulengineering.com/50-airplane-wallpaper-backgrounds-in-hd-for-free-download/"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dungannonenterprise.com/your-questions-answere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homeless-mankind.blogspot.com/2016/11/achievements-and-success-young-achievers.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tinyurl.com/4sd868d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mysuccessfullife.co.uk/mysuccessfulservices/personal-success-evenings/"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22755D21-DC19-A403-86E6-2261A01F345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8ADE0-D011-A6B7-A097-92289F7A0F64}"/>
              </a:ext>
            </a:extLst>
          </p:cNvPr>
          <p:cNvPicPr>
            <a:picLocks noChangeAspect="1"/>
          </p:cNvPicPr>
          <p:nvPr/>
        </p:nvPicPr>
        <p:blipFill>
          <a:blip r:embed="rId2"/>
          <a:stretch>
            <a:fillRect/>
          </a:stretch>
        </p:blipFill>
        <p:spPr>
          <a:xfrm>
            <a:off x="56130" y="262705"/>
            <a:ext cx="12135870" cy="6332590"/>
          </a:xfrm>
          <a:prstGeom prst="rect">
            <a:avLst/>
          </a:prstGeom>
        </p:spPr>
      </p:pic>
    </p:spTree>
    <p:extLst>
      <p:ext uri="{BB962C8B-B14F-4D97-AF65-F5344CB8AC3E}">
        <p14:creationId xmlns:p14="http://schemas.microsoft.com/office/powerpoint/2010/main" val="186597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3" name="Picture 2">
            <a:extLst>
              <a:ext uri="{FF2B5EF4-FFF2-40B4-BE49-F238E27FC236}">
                <a16:creationId xmlns:a16="http://schemas.microsoft.com/office/drawing/2014/main" id="{4B523D1E-F5A1-4072-A1CF-613C349D990F}"/>
              </a:ext>
            </a:extLst>
          </p:cNvPr>
          <p:cNvPicPr>
            <a:picLocks noChangeAspect="1"/>
          </p:cNvPicPr>
          <p:nvPr/>
        </p:nvPicPr>
        <p:blipFill>
          <a:blip r:embed="rId3"/>
          <a:stretch>
            <a:fillRect/>
          </a:stretch>
        </p:blipFill>
        <p:spPr>
          <a:xfrm>
            <a:off x="2873511" y="49876"/>
            <a:ext cx="6444978" cy="6145515"/>
          </a:xfrm>
          <a:prstGeom prst="rect">
            <a:avLst/>
          </a:prstGeom>
        </p:spPr>
      </p:pic>
    </p:spTree>
    <p:extLst>
      <p:ext uri="{BB962C8B-B14F-4D97-AF65-F5344CB8AC3E}">
        <p14:creationId xmlns:p14="http://schemas.microsoft.com/office/powerpoint/2010/main" val="143784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A9840-4144-4988-B563-1A1B743B40F9}"/>
              </a:ext>
            </a:extLst>
          </p:cNvPr>
          <p:cNvPicPr>
            <a:picLocks noChangeAspect="1"/>
          </p:cNvPicPr>
          <p:nvPr/>
        </p:nvPicPr>
        <p:blipFill>
          <a:blip r:embed="rId3"/>
          <a:stretch>
            <a:fillRect/>
          </a:stretch>
        </p:blipFill>
        <p:spPr>
          <a:xfrm>
            <a:off x="420756" y="982504"/>
            <a:ext cx="11350487" cy="4539187"/>
          </a:xfrm>
          <a:prstGeom prst="rect">
            <a:avLst/>
          </a:prstGeom>
        </p:spPr>
      </p:pic>
      <p:sp>
        <p:nvSpPr>
          <p:cNvPr id="5" name="TextBox 4">
            <a:extLst>
              <a:ext uri="{FF2B5EF4-FFF2-40B4-BE49-F238E27FC236}">
                <a16:creationId xmlns:a16="http://schemas.microsoft.com/office/drawing/2014/main" id="{26F25926-E88F-4E2B-A82D-EF88CB234C8E}"/>
              </a:ext>
            </a:extLst>
          </p:cNvPr>
          <p:cNvSpPr txBox="1"/>
          <p:nvPr/>
        </p:nvSpPr>
        <p:spPr>
          <a:xfrm>
            <a:off x="6023114" y="5703865"/>
            <a:ext cx="65068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sng" strike="noStrike" kern="1200" cap="none" spc="0" normalizeH="0" baseline="0" noProof="0" dirty="0">
                <a:ln>
                  <a:noFill/>
                </a:ln>
                <a:solidFill>
                  <a:srgbClr val="000000"/>
                </a:solidFill>
                <a:effectLst/>
                <a:uLnTx/>
                <a:uFillTx/>
                <a:latin typeface="Speak Pro" panose="020F0502020204030204"/>
                <a:ea typeface="+mn-ea"/>
                <a:cs typeface="+mn-cs"/>
                <a:hlinkClick r:id="rId4"/>
              </a:rPr>
              <a:t>Source</a:t>
            </a:r>
            <a:r>
              <a:rPr kumimoji="0" lang="en-CA" sz="1200" b="0" i="0" u="none" strike="noStrike" kern="1200" cap="none" spc="0" normalizeH="0" baseline="0" noProof="0" dirty="0">
                <a:ln>
                  <a:noFill/>
                </a:ln>
                <a:solidFill>
                  <a:srgbClr val="000000"/>
                </a:solidFill>
                <a:effectLst/>
                <a:uLnTx/>
                <a:uFillTx/>
                <a:latin typeface="Speak Pro" panose="020F0502020204030204"/>
                <a:ea typeface="+mn-ea"/>
                <a:cs typeface="+mn-cs"/>
                <a:hlinkClick r:id="rId4"/>
              </a:rPr>
              <a:t>:https://www.canada.ca/en/services/jobs/training/initiatives/skills-success.html</a:t>
            </a:r>
            <a:r>
              <a:rPr kumimoji="0" lang="en-CA" sz="1200" b="0" i="0" u="none" strike="noStrike" kern="1200" cap="none" spc="0" normalizeH="0" baseline="0" noProof="0" dirty="0">
                <a:ln>
                  <a:noFill/>
                </a:ln>
                <a:solidFill>
                  <a:srgbClr val="000000"/>
                </a:solidFill>
                <a:effectLst/>
                <a:uLnTx/>
                <a:uFillTx/>
                <a:latin typeface="Speak Pro" panose="020F0502020204030204"/>
                <a:ea typeface="+mn-ea"/>
                <a:cs typeface="+mn-cs"/>
              </a:rPr>
              <a:t> </a:t>
            </a:r>
          </a:p>
        </p:txBody>
      </p:sp>
      <p:sp>
        <p:nvSpPr>
          <p:cNvPr id="4" name="TextBox 3">
            <a:extLst>
              <a:ext uri="{FF2B5EF4-FFF2-40B4-BE49-F238E27FC236}">
                <a16:creationId xmlns:a16="http://schemas.microsoft.com/office/drawing/2014/main" id="{717EED6F-F2A8-4FBB-9680-B3C976B0FF3F}"/>
              </a:ext>
            </a:extLst>
          </p:cNvPr>
          <p:cNvSpPr txBox="1"/>
          <p:nvPr/>
        </p:nvSpPr>
        <p:spPr>
          <a:xfrm>
            <a:off x="496958" y="351183"/>
            <a:ext cx="38033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A94D2D"/>
                </a:solidFill>
                <a:effectLst/>
                <a:uLnTx/>
                <a:uFillTx/>
                <a:latin typeface="Calibri" panose="020F0502020204030204" pitchFamily="34" charset="0"/>
                <a:ea typeface="+mn-ea"/>
                <a:cs typeface="Calibri" panose="020F0502020204030204" pitchFamily="34" charset="0"/>
              </a:rPr>
              <a:t>From the Skills for Success website</a:t>
            </a:r>
            <a:r>
              <a:rPr kumimoji="0" lang="en-CA"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62089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D390C3-E20C-4464-8A43-1957D16301CC}"/>
              </a:ext>
            </a:extLst>
          </p:cNvPr>
          <p:cNvSpPr/>
          <p:nvPr/>
        </p:nvSpPr>
        <p:spPr>
          <a:xfrm>
            <a:off x="845433" y="2881097"/>
            <a:ext cx="2752295" cy="25395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CA" sz="3200" b="0" i="0" u="none" strike="noStrike" kern="1200" cap="none" spc="0" normalizeH="0" baseline="0" noProof="0" dirty="0">
                <a:ln>
                  <a:noFill/>
                </a:ln>
                <a:solidFill>
                  <a:srgbClr val="FFFFFF"/>
                </a:solidFill>
                <a:effectLst/>
                <a:uLnTx/>
                <a:uFillTx/>
                <a:latin typeface="Georgia Pro Cond Light" panose="020F0302020204030204"/>
                <a:ea typeface="+mn-ea"/>
                <a:cs typeface="+mn-cs"/>
              </a:rPr>
              <a:t>Impact of Skills for Success on workers and the changing labour market</a:t>
            </a:r>
            <a:endParaRPr kumimoji="0" lang="en-US" sz="3200" b="0" i="0" u="none" strike="noStrike" kern="1200" cap="none" spc="0" normalizeH="0" baseline="0" noProof="0" dirty="0">
              <a:ln>
                <a:noFill/>
              </a:ln>
              <a:solidFill>
                <a:srgbClr val="FFFFFF"/>
              </a:solidFill>
              <a:effectLst/>
              <a:uLnTx/>
              <a:uFillTx/>
              <a:latin typeface="Georgia Pro Cond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Georgia Pro Cond Light" panose="020F0302020204030204"/>
              <a:ea typeface="+mn-ea"/>
              <a:cs typeface="+mn-cs"/>
            </a:endParaRPr>
          </a:p>
        </p:txBody>
      </p:sp>
      <p:sp>
        <p:nvSpPr>
          <p:cNvPr id="2" name="Slide Number Placeholder 1">
            <a:extLst>
              <a:ext uri="{FF2B5EF4-FFF2-40B4-BE49-F238E27FC236}">
                <a16:creationId xmlns:a16="http://schemas.microsoft.com/office/drawing/2014/main" id="{F2653906-1545-45AB-9EA5-93A9FEACD47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E86C063-E22E-2E4C-A523-54089486E38F}" type="slidenum">
              <a:rPr kumimoji="0" lang="en-US" sz="900" b="0" i="0" u="none" strike="noStrike" kern="1200" cap="none" spc="0" normalizeH="0" baseline="0" noProof="0" smtClean="0">
                <a:ln>
                  <a:noFill/>
                </a:ln>
                <a:solidFill>
                  <a:srgbClr val="FFFFFF"/>
                </a:solidFill>
                <a:effectLst/>
                <a:uLnTx/>
                <a:uFillTx/>
                <a:latin typeface="Speak Pro"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en-US" sz="900" b="0" i="0" u="none" strike="noStrike" kern="1200" cap="none" spc="0" normalizeH="0" baseline="0" noProof="0" dirty="0">
              <a:ln>
                <a:noFill/>
              </a:ln>
              <a:solidFill>
                <a:srgbClr val="FFFFFF"/>
              </a:solidFill>
              <a:effectLst/>
              <a:uLnTx/>
              <a:uFillTx/>
              <a:latin typeface="Speak Pro" panose="020F0502020204030204"/>
              <a:ea typeface="+mn-ea"/>
              <a:cs typeface="+mn-cs"/>
            </a:endParaRPr>
          </a:p>
        </p:txBody>
      </p:sp>
      <p:pic>
        <p:nvPicPr>
          <p:cNvPr id="10242" name="Picture 2" descr="Job Posting – Labour Market Resource Project – West Prince Chamber of  Commerce">
            <a:extLst>
              <a:ext uri="{FF2B5EF4-FFF2-40B4-BE49-F238E27FC236}">
                <a16:creationId xmlns:a16="http://schemas.microsoft.com/office/drawing/2014/main" id="{F8FB2918-1999-429D-A4CB-C04D5128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33" y="841513"/>
            <a:ext cx="2611188" cy="16789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44" name="Content Placeholder 2">
            <a:extLst>
              <a:ext uri="{FF2B5EF4-FFF2-40B4-BE49-F238E27FC236}">
                <a16:creationId xmlns:a16="http://schemas.microsoft.com/office/drawing/2014/main" id="{D9F28C62-D650-281A-4C84-EB1C064C6C97}"/>
              </a:ext>
            </a:extLst>
          </p:cNvPr>
          <p:cNvGraphicFramePr/>
          <p:nvPr/>
        </p:nvGraphicFramePr>
        <p:xfrm>
          <a:off x="4569142" y="498419"/>
          <a:ext cx="7327153" cy="5140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004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10"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5F6068E1-C9EC-444D-A8E7-8322F0ED2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490" y="661518"/>
            <a:ext cx="7199023" cy="5528558"/>
          </a:xfrm>
          <a:prstGeom prst="rect">
            <a:avLst/>
          </a:prstGeom>
        </p:spPr>
      </p:pic>
    </p:spTree>
    <p:extLst>
      <p:ext uri="{BB962C8B-B14F-4D97-AF65-F5344CB8AC3E}">
        <p14:creationId xmlns:p14="http://schemas.microsoft.com/office/powerpoint/2010/main" val="2266910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2250440" y="603885"/>
            <a:ext cx="7548880" cy="1325563"/>
          </a:xfrm>
        </p:spPr>
        <p:txBody>
          <a:bodyPr/>
          <a:lstStyle/>
          <a:p>
            <a:r>
              <a:rPr lang="en-CA" dirty="0"/>
              <a:t>3. Skills for Success and OALCF</a:t>
            </a:r>
          </a:p>
        </p:txBody>
      </p:sp>
      <p:pic>
        <p:nvPicPr>
          <p:cNvPr id="4" name="Picture 3" descr="A picture containing indoor, arranged&#10;&#10;Description automatically generated">
            <a:extLst>
              <a:ext uri="{FF2B5EF4-FFF2-40B4-BE49-F238E27FC236}">
                <a16:creationId xmlns:a16="http://schemas.microsoft.com/office/drawing/2014/main" id="{22D84976-D59B-C5A7-1B81-BAE7A23D1E1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51300" y="2400618"/>
            <a:ext cx="4089400" cy="3067050"/>
          </a:xfrm>
          <a:prstGeom prst="rect">
            <a:avLst/>
          </a:prstGeom>
        </p:spPr>
      </p:pic>
    </p:spTree>
    <p:extLst>
      <p:ext uri="{BB962C8B-B14F-4D97-AF65-F5344CB8AC3E}">
        <p14:creationId xmlns:p14="http://schemas.microsoft.com/office/powerpoint/2010/main" val="69219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335280" y="613410"/>
            <a:ext cx="2463800" cy="4876800"/>
          </a:xfrm>
          <a:prstGeom prst="rect">
            <a:avLst/>
          </a:prstGeom>
          <a:noFill/>
          <a:ln>
            <a:noFill/>
          </a:ln>
        </p:spPr>
        <p:txBody>
          <a:bodyPr spcFirstLastPara="1" wrap="square" lIns="91425" tIns="45700" rIns="91425" bIns="45700" anchor="ctr" anchorCtr="0">
            <a:normAutofit/>
          </a:bodyPr>
          <a:lstStyle/>
          <a:p>
            <a:pPr>
              <a:lnSpc>
                <a:spcPct val="100000"/>
              </a:lnSpc>
              <a:spcBef>
                <a:spcPts val="0"/>
              </a:spcBef>
            </a:pPr>
            <a:r>
              <a:rPr lang="en-CA" sz="3300" spc="0" dirty="0">
                <a:solidFill>
                  <a:schemeClr val="tx1"/>
                </a:solidFill>
                <a:latin typeface="Speak Pro" panose="020F0502020204030204"/>
                <a:ea typeface="+mn-ea"/>
                <a:cs typeface="+mn-cs"/>
                <a:sym typeface="Arial"/>
              </a:rPr>
              <a:t>Some Possible connections to the OALCF?</a:t>
            </a:r>
            <a:endParaRPr lang="en-US" sz="3300" spc="0" dirty="0">
              <a:solidFill>
                <a:schemeClr val="tx1"/>
              </a:solidFill>
              <a:latin typeface="Speak Pro" panose="020F0502020204030204"/>
              <a:ea typeface="+mn-ea"/>
              <a:cs typeface="+mn-cs"/>
              <a:sym typeface="Arial"/>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854023243"/>
              </p:ext>
            </p:extLst>
          </p:nvPr>
        </p:nvGraphicFramePr>
        <p:xfrm>
          <a:off x="3037841" y="0"/>
          <a:ext cx="9154160" cy="63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156156" y="2283048"/>
            <a:ext cx="26007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A. Find and Use Information</a:t>
            </a:r>
          </a:p>
        </p:txBody>
      </p:sp>
    </p:spTree>
    <p:extLst>
      <p:ext uri="{BB962C8B-B14F-4D97-AF65-F5344CB8AC3E}">
        <p14:creationId xmlns:p14="http://schemas.microsoft.com/office/powerpoint/2010/main" val="1013146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279400" y="630273"/>
            <a:ext cx="2557463"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300" spc="0" dirty="0">
                <a:solidFill>
                  <a:schemeClr val="tx1"/>
                </a:solidFill>
                <a:latin typeface="Speak Pro" panose="020F0502020204030204"/>
                <a:ea typeface="+mn-ea"/>
                <a:cs typeface="+mn-cs"/>
              </a:rPr>
              <a:t>Some Possible connections to the OALCF?</a:t>
            </a:r>
            <a:endParaRPr sz="33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2473698948"/>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128053" y="2250262"/>
            <a:ext cx="2822712" cy="138499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C00000"/>
                </a:solidFill>
                <a:effectLst/>
                <a:uLnTx/>
                <a:uFillTx/>
                <a:latin typeface="Speak Pro" panose="020F0502020204030204"/>
                <a:ea typeface="+mn-ea"/>
                <a:cs typeface="+mn-cs"/>
              </a:rPr>
              <a:t>B. Communicate Ideas and  Information</a:t>
            </a:r>
          </a:p>
        </p:txBody>
      </p:sp>
    </p:spTree>
    <p:extLst>
      <p:ext uri="{BB962C8B-B14F-4D97-AF65-F5344CB8AC3E}">
        <p14:creationId xmlns:p14="http://schemas.microsoft.com/office/powerpoint/2010/main" val="333415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294641" y="635318"/>
            <a:ext cx="2509519"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300" spc="0" dirty="0">
                <a:solidFill>
                  <a:schemeClr val="tx1"/>
                </a:solidFill>
                <a:latin typeface="Speak Pro" panose="020F0502020204030204"/>
                <a:ea typeface="+mn-ea"/>
                <a:cs typeface="+mn-cs"/>
              </a:rPr>
              <a:t>Some Possible connections to the OALCF?</a:t>
            </a:r>
            <a:endParaRPr sz="33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195129796"/>
              </p:ext>
            </p:extLst>
          </p:nvPr>
        </p:nvGraphicFramePr>
        <p:xfrm>
          <a:off x="2895601" y="35560"/>
          <a:ext cx="9296400" cy="636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3413487" y="2210185"/>
            <a:ext cx="25311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C. Understand and Use Numbers</a:t>
            </a:r>
          </a:p>
        </p:txBody>
      </p:sp>
    </p:spTree>
    <p:extLst>
      <p:ext uri="{BB962C8B-B14F-4D97-AF65-F5344CB8AC3E}">
        <p14:creationId xmlns:p14="http://schemas.microsoft.com/office/powerpoint/2010/main" val="31427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274321" y="635318"/>
            <a:ext cx="2433320"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300" spc="0" dirty="0">
                <a:solidFill>
                  <a:schemeClr val="tx1"/>
                </a:solidFill>
                <a:latin typeface="Speak Pro" panose="020F0502020204030204"/>
                <a:ea typeface="+mn-ea"/>
                <a:cs typeface="+mn-cs"/>
              </a:rPr>
              <a:t>Some Possible connections to the OALCF?</a:t>
            </a:r>
            <a:endParaRPr sz="33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2560739241"/>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3589796" y="2283049"/>
            <a:ext cx="23721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D. Use Digital Technology</a:t>
            </a:r>
          </a:p>
        </p:txBody>
      </p:sp>
    </p:spTree>
    <p:extLst>
      <p:ext uri="{BB962C8B-B14F-4D97-AF65-F5344CB8AC3E}">
        <p14:creationId xmlns:p14="http://schemas.microsoft.com/office/powerpoint/2010/main" val="105788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9c9307fa39_0_0"/>
          <p:cNvSpPr txBox="1">
            <a:spLocks noGrp="1"/>
          </p:cNvSpPr>
          <p:nvPr>
            <p:ph type="title"/>
          </p:nvPr>
        </p:nvSpPr>
        <p:spPr>
          <a:xfrm>
            <a:off x="799012" y="416459"/>
            <a:ext cx="10515600" cy="96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Statement of Land Acknowledgement</a:t>
            </a:r>
            <a:endParaRPr dirty="0">
              <a:solidFill>
                <a:srgbClr val="C00000"/>
              </a:solidFill>
            </a:endParaRPr>
          </a:p>
        </p:txBody>
      </p:sp>
      <p:sp>
        <p:nvSpPr>
          <p:cNvPr id="61" name="Google Shape;61;g9c9307fa39_0_0"/>
          <p:cNvSpPr txBox="1"/>
          <p:nvPr/>
        </p:nvSpPr>
        <p:spPr>
          <a:xfrm>
            <a:off x="799012" y="2032985"/>
            <a:ext cx="10910635" cy="3831289"/>
          </a:xfrm>
          <a:prstGeom prst="rect">
            <a:avLst/>
          </a:prstGeom>
          <a:noFill/>
          <a:ln>
            <a:noFill/>
          </a:ln>
        </p:spPr>
        <p:txBody>
          <a:bodyPr spcFirstLastPara="1" wrap="square" lIns="91425" tIns="45700" rIns="91425" bIns="45700" anchor="t" anchorCtr="0">
            <a:noAutofit/>
          </a:bodyPr>
          <a:lstStyle/>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I would like to begin by acknowledging the Indigenous Peoples of all the lands that we are on today. While we meet today on a virtual platform, I would like to take a moment to acknowledge the importance of the lands, which we each call home. </a:t>
            </a:r>
          </a:p>
          <a:p>
            <a:pPr marL="152400" marR="0" lvl="0" indent="0" algn="l" rtl="0">
              <a:lnSpc>
                <a:spcPct val="90000"/>
              </a:lnSpc>
              <a:spcBef>
                <a:spcPts val="0"/>
              </a:spcBef>
              <a:spcAft>
                <a:spcPts val="0"/>
              </a:spcAft>
              <a:buClr>
                <a:schemeClr val="dk1"/>
              </a:buClr>
              <a:buSzPts val="2400"/>
              <a:buFont typeface="Arial"/>
              <a:buNone/>
            </a:pPr>
            <a:endParaRPr lang="en-CA" sz="2400" dirty="0">
              <a:solidFill>
                <a:schemeClr val="tx1"/>
              </a:solidFill>
              <a:latin typeface="Calibri" panose="020F0502020204030204" pitchFamily="34" charset="0"/>
              <a:ea typeface="Book Antiqua"/>
              <a:cs typeface="Calibri" panose="020F0502020204030204" pitchFamily="34" charset="0"/>
              <a:sym typeface="Book Antiqua"/>
            </a:endParaRPr>
          </a:p>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endParaRPr sz="40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497841" y="630238"/>
            <a:ext cx="2494280"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200" spc="0" dirty="0">
                <a:solidFill>
                  <a:schemeClr val="tx1"/>
                </a:solidFill>
                <a:latin typeface="Speak Pro" panose="020F0502020204030204"/>
                <a:ea typeface="+mn-ea"/>
                <a:cs typeface="+mn-cs"/>
              </a:rPr>
              <a:t>Some Possible connections to the OALCF?</a:t>
            </a:r>
            <a:endParaRPr sz="32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262151219"/>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253948" y="2529270"/>
            <a:ext cx="21601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E. Manage Learning</a:t>
            </a:r>
          </a:p>
        </p:txBody>
      </p:sp>
    </p:spTree>
    <p:extLst>
      <p:ext uri="{BB962C8B-B14F-4D97-AF65-F5344CB8AC3E}">
        <p14:creationId xmlns:p14="http://schemas.microsoft.com/office/powerpoint/2010/main" val="3176105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304801" y="635318"/>
            <a:ext cx="2473960"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200" spc="0" dirty="0">
                <a:solidFill>
                  <a:schemeClr val="tx1"/>
                </a:solidFill>
                <a:latin typeface="Speak Pro" panose="020F0502020204030204"/>
                <a:ea typeface="+mn-ea"/>
                <a:cs typeface="+mn-cs"/>
              </a:rPr>
              <a:t>Some Possible connections to the OALCF?</a:t>
            </a:r>
            <a:endParaRPr sz="32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907746373"/>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240697" y="2529270"/>
            <a:ext cx="23323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F. Engage With Others</a:t>
            </a:r>
          </a:p>
        </p:txBody>
      </p:sp>
    </p:spTree>
    <p:extLst>
      <p:ext uri="{BB962C8B-B14F-4D97-AF65-F5344CB8AC3E}">
        <p14:creationId xmlns:p14="http://schemas.microsoft.com/office/powerpoint/2010/main" val="195405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2018774" y="459718"/>
            <a:ext cx="8154451" cy="1325563"/>
          </a:xfrm>
        </p:spPr>
        <p:txBody>
          <a:bodyPr/>
          <a:lstStyle/>
          <a:p>
            <a:r>
              <a:rPr lang="en-CA" dirty="0"/>
              <a:t>4. Skills for Success Phase 1 for LBS</a:t>
            </a:r>
          </a:p>
        </p:txBody>
      </p:sp>
      <p:pic>
        <p:nvPicPr>
          <p:cNvPr id="4" name="Picture 3" descr="A couple of men wearing hard hats&#10;&#10;Description automatically generated with low confidence">
            <a:extLst>
              <a:ext uri="{FF2B5EF4-FFF2-40B4-BE49-F238E27FC236}">
                <a16:creationId xmlns:a16="http://schemas.microsoft.com/office/drawing/2014/main" id="{29790216-7092-C0E1-8D0E-118E5601123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23315" y="2333297"/>
            <a:ext cx="4394725" cy="2472033"/>
          </a:xfrm>
          <a:prstGeom prst="rect">
            <a:avLst/>
          </a:prstGeom>
        </p:spPr>
      </p:pic>
      <p:pic>
        <p:nvPicPr>
          <p:cNvPr id="6" name="Picture 5" descr="A group of people sitting around a table&#10;&#10;Description automatically generated with medium confidence">
            <a:extLst>
              <a:ext uri="{FF2B5EF4-FFF2-40B4-BE49-F238E27FC236}">
                <a16:creationId xmlns:a16="http://schemas.microsoft.com/office/drawing/2014/main" id="{4D07911F-AFF4-EF14-6A60-57C26DB35DC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3960" y="2333297"/>
            <a:ext cx="4868392" cy="2435933"/>
          </a:xfrm>
          <a:prstGeom prst="rect">
            <a:avLst/>
          </a:prstGeom>
        </p:spPr>
      </p:pic>
    </p:spTree>
    <p:extLst>
      <p:ext uri="{BB962C8B-B14F-4D97-AF65-F5344CB8AC3E}">
        <p14:creationId xmlns:p14="http://schemas.microsoft.com/office/powerpoint/2010/main" val="180411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216573" y="339900"/>
            <a:ext cx="9239119" cy="1325563"/>
          </a:xfrm>
        </p:spPr>
        <p:txBody>
          <a:bodyPr/>
          <a:lstStyle/>
          <a:p>
            <a:r>
              <a:rPr lang="en-CA" sz="4000" dirty="0"/>
              <a:t>Skills for Success Funding for LBS – </a:t>
            </a:r>
            <a:r>
              <a:rPr lang="en-CA" sz="4000" dirty="0">
                <a:solidFill>
                  <a:srgbClr val="629622"/>
                </a:solidFill>
                <a:highlight>
                  <a:srgbClr val="F3FFE5"/>
                </a:highlight>
              </a:rPr>
              <a:t>Phase 1</a:t>
            </a:r>
            <a:endParaRPr lang="en-CA" sz="2900" dirty="0">
              <a:solidFill>
                <a:srgbClr val="629622"/>
              </a:solidFill>
              <a:highlight>
                <a:srgbClr val="F3FFE5"/>
              </a:highlight>
            </a:endParaRPr>
          </a:p>
        </p:txBody>
      </p:sp>
      <p:sp>
        <p:nvSpPr>
          <p:cNvPr id="4" name="TextBox 3">
            <a:extLst>
              <a:ext uri="{FF2B5EF4-FFF2-40B4-BE49-F238E27FC236}">
                <a16:creationId xmlns:a16="http://schemas.microsoft.com/office/drawing/2014/main" id="{82C24E44-6219-05EA-BBEC-96A6B30079EC}"/>
              </a:ext>
            </a:extLst>
          </p:cNvPr>
          <p:cNvSpPr txBox="1"/>
          <p:nvPr/>
        </p:nvSpPr>
        <p:spPr>
          <a:xfrm>
            <a:off x="1652226" y="1760056"/>
            <a:ext cx="9307962" cy="35394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rPr>
              <a:t>In Fall 2022, the Ontario Ministry of Labour, Immigration, Training and Skills Development (MLITSD) received funding from the federal government’s “Skills for Success” program.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CA" sz="2800" kern="1200" dirty="0">
                <a:solidFill>
                  <a:srgbClr val="3F3F3F"/>
                </a:solidFill>
                <a:latin typeface="Calibri" panose="020F0502020204030204" pitchFamily="34" charset="0"/>
                <a:ea typeface="+mn-ea"/>
                <a:cs typeface="Calibri" panose="020F0502020204030204" pitchFamily="34" charset="0"/>
              </a:rPr>
              <a:t>(Employment and Social Development Canada - ESDC)</a:t>
            </a:r>
          </a:p>
          <a:p>
            <a:pPr marL="0" marR="0" lvl="0" indent="0" defTabSz="914400" rtl="0" eaLnBrk="1" fontAlgn="auto" latinLnBrk="0" hangingPunct="1">
              <a:lnSpc>
                <a:spcPct val="100000"/>
              </a:lnSpc>
              <a:spcBef>
                <a:spcPts val="0"/>
              </a:spcBef>
              <a:spcAft>
                <a:spcPts val="0"/>
              </a:spcAft>
              <a:buClrTx/>
              <a:buSzTx/>
              <a:buFontTx/>
              <a:buNone/>
              <a:tabLst/>
              <a:defRPr/>
            </a:pPr>
            <a:endParaRPr lang="en-CA" sz="2800" kern="1200" dirty="0">
              <a:solidFill>
                <a:srgbClr val="3F3F3F"/>
              </a:solidFill>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a:solidFill>
                  <a:srgbClr val="629622"/>
                </a:solidFill>
                <a:highlight>
                  <a:srgbClr val="F3FFE5"/>
                </a:highlight>
                <a:latin typeface="Calibri"/>
                <a:cs typeface="Calibri"/>
                <a:sym typeface="Calibri"/>
              </a:rPr>
              <a:t>P</a:t>
            </a:r>
            <a:r>
              <a:rPr lang="en-CA" sz="2800" dirty="0" err="1">
                <a:solidFill>
                  <a:srgbClr val="629622"/>
                </a:solidFill>
                <a:highlight>
                  <a:srgbClr val="F3FFE5"/>
                </a:highlight>
                <a:latin typeface="Calibri"/>
                <a:cs typeface="Calibri"/>
                <a:sym typeface="Calibri"/>
              </a:rPr>
              <a:t>hase</a:t>
            </a:r>
            <a:r>
              <a:rPr lang="en-CA" sz="2800" dirty="0">
                <a:solidFill>
                  <a:srgbClr val="629622"/>
                </a:solidFill>
                <a:highlight>
                  <a:srgbClr val="F3FFE5"/>
                </a:highlight>
                <a:latin typeface="Calibri"/>
                <a:cs typeface="Calibri"/>
                <a:sym typeface="Calibri"/>
              </a:rPr>
              <a:t> 1: 2022-23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rPr>
              <a:t>Phase 2</a:t>
            </a:r>
            <a:r>
              <a:rPr lang="en-CA" sz="2800" kern="1200" dirty="0">
                <a:solidFill>
                  <a:srgbClr val="3F3F3F"/>
                </a:solidFill>
                <a:latin typeface="Calibri" panose="020F0502020204030204" pitchFamily="34" charset="0"/>
                <a:ea typeface="+mn-ea"/>
                <a:cs typeface="Calibri" panose="020F0502020204030204" pitchFamily="34" charset="0"/>
              </a:rPr>
              <a:t>: 2023-24</a:t>
            </a:r>
            <a:endPar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6733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5" y="1974706"/>
            <a:ext cx="3752192" cy="2144720"/>
          </a:xfrm>
        </p:spPr>
        <p:txBody>
          <a:bodyPr>
            <a:normAutofit/>
          </a:bodyPr>
          <a:lstStyle/>
          <a:p>
            <a:r>
              <a:rPr lang="en-CA" sz="3200" dirty="0">
                <a:solidFill>
                  <a:srgbClr val="629622"/>
                </a:solidFill>
                <a:highlight>
                  <a:srgbClr val="F3FFE5"/>
                </a:highlight>
              </a:rPr>
              <a:t>Phase 1 </a:t>
            </a:r>
            <a:br>
              <a:rPr lang="en-CA" sz="3200" dirty="0">
                <a:solidFill>
                  <a:srgbClr val="629622"/>
                </a:solidFill>
                <a:highlight>
                  <a:srgbClr val="F3FFE5"/>
                </a:highlight>
              </a:rPr>
            </a:br>
            <a:r>
              <a:rPr lang="en-CA" sz="3200" dirty="0">
                <a:solidFill>
                  <a:schemeClr val="tx1"/>
                </a:solidFill>
              </a:rPr>
              <a:t>SFS funding </a:t>
            </a:r>
            <a:br>
              <a:rPr lang="en-CA" sz="3200" dirty="0">
                <a:solidFill>
                  <a:schemeClr val="tx1"/>
                </a:solidFill>
              </a:rPr>
            </a:br>
            <a:r>
              <a:rPr lang="en-CA" sz="3200" dirty="0">
                <a:solidFill>
                  <a:schemeClr val="tx1"/>
                </a:solidFill>
              </a:rPr>
              <a:t>for LBS  is related to </a:t>
            </a:r>
            <a:br>
              <a:rPr lang="en-CA" sz="3200" dirty="0">
                <a:solidFill>
                  <a:schemeClr val="tx1"/>
                </a:solidFill>
              </a:rPr>
            </a:br>
            <a:r>
              <a:rPr lang="en-CA" sz="3200" dirty="0">
                <a:solidFill>
                  <a:schemeClr val="tx1"/>
                </a:solidFill>
              </a:rPr>
              <a:t>these 5 themes:</a:t>
            </a:r>
            <a:endParaRPr lang="en-CA" dirty="0">
              <a:solidFill>
                <a:schemeClr val="tx1"/>
              </a:solidFill>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016121" y="290184"/>
            <a:ext cx="5114334" cy="1033874"/>
          </a:xfrm>
          <a:prstGeom prst="rect">
            <a:avLst/>
          </a:prstGeom>
          <a:solidFill>
            <a:srgbClr val="F3FFE5"/>
          </a:solidFill>
          <a:ln w="12700" cap="flat" cmpd="sng" algn="ctr">
            <a:noFill/>
            <a:prstDash val="solid"/>
            <a:miter lim="800000"/>
          </a:ln>
          <a:effectLst/>
        </p:spPr>
        <p:txBody>
          <a:bodyPr rtlCol="0" anchor="ctr"/>
          <a:lstStyle/>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Apprenticeship Integration</a:t>
            </a:r>
            <a:endParaRPr kumimoji="0" lang="en-CA"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94DCBD16-BD75-6689-5C15-B0CC90EC44C8}"/>
              </a:ext>
            </a:extLst>
          </p:cNvPr>
          <p:cNvSpPr/>
          <p:nvPr/>
        </p:nvSpPr>
        <p:spPr>
          <a:xfrm>
            <a:off x="6096000" y="2625355"/>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6" name="Rectangle 5">
            <a:extLst>
              <a:ext uri="{FF2B5EF4-FFF2-40B4-BE49-F238E27FC236}">
                <a16:creationId xmlns:a16="http://schemas.microsoft.com/office/drawing/2014/main" id="{CF55323B-34FB-DA36-310A-48C1C347999C}"/>
              </a:ext>
            </a:extLst>
          </p:cNvPr>
          <p:cNvSpPr/>
          <p:nvPr/>
        </p:nvSpPr>
        <p:spPr>
          <a:xfrm>
            <a:off x="6096001" y="1486261"/>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Better Jobs Ontario Integration</a:t>
            </a:r>
            <a:endParaRPr lang="en-CA" sz="2400" dirty="0">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096000" y="3877441"/>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5999" y="5016535"/>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3195363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F5C2F8-7F0A-FB88-4F32-3ABD200839D5}"/>
              </a:ext>
            </a:extLst>
          </p:cNvPr>
          <p:cNvSpPr txBox="1"/>
          <p:nvPr/>
        </p:nvSpPr>
        <p:spPr>
          <a:xfrm>
            <a:off x="2062130" y="859514"/>
            <a:ext cx="7907983" cy="1877437"/>
          </a:xfrm>
          <a:prstGeom prst="rect">
            <a:avLst/>
          </a:prstGeom>
          <a:noFill/>
        </p:spPr>
        <p:txBody>
          <a:bodyPr wrap="square">
            <a:spAutoFit/>
          </a:bodyPr>
          <a:lstStyle/>
          <a:p>
            <a:pPr algn="ctr"/>
            <a:r>
              <a:rPr lang="en-CA" sz="2800" dirty="0"/>
              <a:t>The 10 provincial LBS support organizations and the 16 LBS regional networks received SFS funding in November 2022 to conduct different activities for </a:t>
            </a:r>
            <a:r>
              <a:rPr lang="en-CA" sz="2800" dirty="0">
                <a:solidFill>
                  <a:srgbClr val="629622"/>
                </a:solidFill>
                <a:highlight>
                  <a:srgbClr val="F3FFE5"/>
                </a:highlight>
                <a:latin typeface="Calibri"/>
                <a:cs typeface="Calibri"/>
                <a:sym typeface="Calibri"/>
              </a:rPr>
              <a:t>Phase 1</a:t>
            </a:r>
            <a:endParaRPr lang="en-CA" sz="3200" dirty="0">
              <a:solidFill>
                <a:srgbClr val="629622"/>
              </a:solidFill>
              <a:highlight>
                <a:srgbClr val="F3FFE5"/>
              </a:highlight>
              <a:latin typeface="Calibri"/>
              <a:cs typeface="Calibri"/>
              <a:sym typeface="Calibri"/>
            </a:endParaRPr>
          </a:p>
        </p:txBody>
      </p:sp>
      <p:pic>
        <p:nvPicPr>
          <p:cNvPr id="2" name="Picture 1">
            <a:extLst>
              <a:ext uri="{FF2B5EF4-FFF2-40B4-BE49-F238E27FC236}">
                <a16:creationId xmlns:a16="http://schemas.microsoft.com/office/drawing/2014/main" id="{B2310EA9-2C75-CD2C-AA00-AB7899D0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05" y="3908400"/>
            <a:ext cx="1608082" cy="1246801"/>
          </a:xfrm>
          <a:prstGeom prst="rect">
            <a:avLst/>
          </a:prstGeom>
        </p:spPr>
      </p:pic>
      <p:pic>
        <p:nvPicPr>
          <p:cNvPr id="5" name="Picture 4">
            <a:extLst>
              <a:ext uri="{FF2B5EF4-FFF2-40B4-BE49-F238E27FC236}">
                <a16:creationId xmlns:a16="http://schemas.microsoft.com/office/drawing/2014/main" id="{77632D1A-EFAF-3870-322C-921DE7C29FA9}"/>
              </a:ext>
            </a:extLst>
          </p:cNvPr>
          <p:cNvPicPr>
            <a:picLocks noChangeAspect="1"/>
          </p:cNvPicPr>
          <p:nvPr/>
        </p:nvPicPr>
        <p:blipFill>
          <a:blip r:embed="rId3"/>
          <a:stretch>
            <a:fillRect/>
          </a:stretch>
        </p:blipFill>
        <p:spPr>
          <a:xfrm>
            <a:off x="7139390" y="3945768"/>
            <a:ext cx="4546011" cy="1209433"/>
          </a:xfrm>
          <a:prstGeom prst="rect">
            <a:avLst/>
          </a:prstGeom>
        </p:spPr>
      </p:pic>
      <p:sp>
        <p:nvSpPr>
          <p:cNvPr id="8" name="Rectangle 2">
            <a:extLst>
              <a:ext uri="{FF2B5EF4-FFF2-40B4-BE49-F238E27FC236}">
                <a16:creationId xmlns:a16="http://schemas.microsoft.com/office/drawing/2014/main" id="{16FEE41E-BC41-2B24-22DE-042C4EB9CE9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2" name="TextBox 11">
            <a:extLst>
              <a:ext uri="{FF2B5EF4-FFF2-40B4-BE49-F238E27FC236}">
                <a16:creationId xmlns:a16="http://schemas.microsoft.com/office/drawing/2014/main" id="{427C70F8-9C04-FD3A-7F9A-12A310FDE0F7}"/>
              </a:ext>
            </a:extLst>
          </p:cNvPr>
          <p:cNvSpPr txBox="1"/>
          <p:nvPr/>
        </p:nvSpPr>
        <p:spPr>
          <a:xfrm>
            <a:off x="2585545" y="4664965"/>
            <a:ext cx="4155629" cy="461665"/>
          </a:xfrm>
          <a:prstGeom prst="rect">
            <a:avLst/>
          </a:prstGeom>
          <a:noFill/>
        </p:spPr>
        <p:txBody>
          <a:bodyPr wrap="square">
            <a:spAutoFit/>
          </a:bodyPr>
          <a:lstStyle/>
          <a:p>
            <a:r>
              <a:rPr lang="en-US" sz="1600" dirty="0">
                <a:solidFill>
                  <a:schemeClr val="accent2">
                    <a:lumMod val="75000"/>
                  </a:schemeClr>
                </a:solidFill>
                <a:effectLst/>
                <a:latin typeface="Calibri" panose="020F0502020204030204" pitchFamily="34" charset="0"/>
                <a:ea typeface="Calibri" panose="020F0502020204030204" pitchFamily="34" charset="0"/>
              </a:rPr>
              <a:t>Provincial Support Organizations for Literacy</a:t>
            </a:r>
            <a:r>
              <a:rPr lang="en-US" sz="2400" dirty="0">
                <a:solidFill>
                  <a:schemeClr val="accent2">
                    <a:lumMod val="75000"/>
                  </a:schemeClr>
                </a:solidFill>
                <a:effectLst/>
                <a:latin typeface="Calibri" panose="020F0502020204030204" pitchFamily="34" charset="0"/>
                <a:ea typeface="Calibri" panose="020F0502020204030204" pitchFamily="34" charset="0"/>
              </a:rPr>
              <a:t> </a:t>
            </a:r>
            <a:endParaRPr lang="en-CA" sz="1600" dirty="0">
              <a:solidFill>
                <a:schemeClr val="accent2">
                  <a:lumMod val="75000"/>
                </a:schemeClr>
              </a:solidFill>
            </a:endParaRPr>
          </a:p>
        </p:txBody>
      </p:sp>
    </p:spTree>
    <p:extLst>
      <p:ext uri="{BB962C8B-B14F-4D97-AF65-F5344CB8AC3E}">
        <p14:creationId xmlns:p14="http://schemas.microsoft.com/office/powerpoint/2010/main" val="191852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latin typeface="Calibri" panose="020F0502020204030204" pitchFamily="34" charset="0"/>
                <a:cs typeface="Calibri" panose="020F0502020204030204" pitchFamily="34" charset="0"/>
              </a:rPr>
              <a:t>Eight of the 10 </a:t>
            </a:r>
            <a:r>
              <a:rPr lang="en-CA" sz="2400" b="1" dirty="0">
                <a:solidFill>
                  <a:schemeClr val="tx1"/>
                </a:solidFill>
                <a:latin typeface="Calibri" panose="020F0502020204030204" pitchFamily="34" charset="0"/>
                <a:cs typeface="Calibri" panose="020F0502020204030204" pitchFamily="34" charset="0"/>
              </a:rPr>
              <a:t>provincial LBS support organizations </a:t>
            </a:r>
            <a:r>
              <a:rPr lang="en-CA" sz="2400" dirty="0">
                <a:solidFill>
                  <a:schemeClr val="tx1"/>
                </a:solidFill>
                <a:latin typeface="Calibri" panose="020F0502020204030204" pitchFamily="34" charset="0"/>
                <a:cs typeface="Calibri" panose="020F0502020204030204" pitchFamily="34" charset="0"/>
              </a:rPr>
              <a:t>received funding in November 2022 to develop ‘curriculum resources’ under 4 of the 5 SFS themes</a:t>
            </a:r>
            <a:r>
              <a:rPr lang="en-CA" sz="2400" kern="1200" dirty="0">
                <a:solidFill>
                  <a:prstClr val="black"/>
                </a:solidFill>
                <a:latin typeface="Calibri" panose="020F0502020204030204" pitchFamily="34" charset="0"/>
                <a:cs typeface="Calibri" panose="020F0502020204030204" pitchFamily="34" charset="0"/>
              </a:rPr>
              <a:t>:</a:t>
            </a:r>
            <a:endParaRPr lang="en-CA" sz="3200" dirty="0">
              <a:solidFill>
                <a:schemeClr val="tx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119121" y="719080"/>
            <a:ext cx="5114334" cy="1033874"/>
          </a:xfrm>
          <a:prstGeom prst="rect">
            <a:avLst/>
          </a:prstGeom>
          <a:solidFill>
            <a:srgbClr val="F3FFE5"/>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a:t>
            </a:r>
            <a:r>
              <a:rPr lang="en-CA" sz="2400" dirty="0">
                <a:latin typeface="Calibri" panose="020F0502020204030204" pitchFamily="34" charset="0"/>
                <a:ea typeface="+mn-ea"/>
                <a:cs typeface="Calibri" panose="020F0502020204030204" pitchFamily="34" charset="0"/>
              </a:rPr>
              <a:t>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5" name="Rectangle 4">
            <a:extLst>
              <a:ext uri="{FF2B5EF4-FFF2-40B4-BE49-F238E27FC236}">
                <a16:creationId xmlns:a16="http://schemas.microsoft.com/office/drawing/2014/main" id="{94DCBD16-BD75-6689-5C15-B0CC90EC44C8}"/>
              </a:ext>
            </a:extLst>
          </p:cNvPr>
          <p:cNvSpPr/>
          <p:nvPr/>
        </p:nvSpPr>
        <p:spPr>
          <a:xfrm>
            <a:off x="6095999" y="2119686"/>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119121"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0" y="4854332"/>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151660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DA60F4-16CA-5521-99D0-C31B77F924FE}"/>
              </a:ext>
            </a:extLst>
          </p:cNvPr>
          <p:cNvSpPr/>
          <p:nvPr/>
        </p:nvSpPr>
        <p:spPr>
          <a:xfrm>
            <a:off x="3113163" y="695655"/>
            <a:ext cx="5866875"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a:t>
            </a:r>
            <a:r>
              <a:rPr lang="en-CA" sz="2800" dirty="0">
                <a:latin typeface="Calibri" panose="020F0502020204030204" pitchFamily="34" charset="0"/>
                <a:ea typeface="+mn-ea"/>
                <a:cs typeface="Calibri" panose="020F0502020204030204" pitchFamily="34" charset="0"/>
              </a:rPr>
              <a:t>Expanding and Enhancing </a:t>
            </a:r>
          </a:p>
          <a:p>
            <a:pPr marL="708025">
              <a:buClrTx/>
              <a:defRPr/>
            </a:pPr>
            <a:r>
              <a:rPr lang="en-CA" sz="2800" dirty="0">
                <a:latin typeface="Calibri" panose="020F0502020204030204" pitchFamily="34" charset="0"/>
                <a:ea typeface="+mn-ea"/>
                <a:cs typeface="Calibri" panose="020F0502020204030204" pitchFamily="34" charset="0"/>
              </a:rPr>
              <a:t>               Digital Delivery</a:t>
            </a:r>
          </a:p>
        </p:txBody>
      </p:sp>
      <p:sp>
        <p:nvSpPr>
          <p:cNvPr id="4" name="TextBox 3">
            <a:extLst>
              <a:ext uri="{FF2B5EF4-FFF2-40B4-BE49-F238E27FC236}">
                <a16:creationId xmlns:a16="http://schemas.microsoft.com/office/drawing/2014/main" id="{DA6A1C91-41E0-2650-FE92-06EAD32D17CC}"/>
              </a:ext>
            </a:extLst>
          </p:cNvPr>
          <p:cNvSpPr txBox="1"/>
          <p:nvPr/>
        </p:nvSpPr>
        <p:spPr>
          <a:xfrm>
            <a:off x="1671144" y="2188254"/>
            <a:ext cx="9184816" cy="2800767"/>
          </a:xfrm>
          <a:prstGeom prst="rect">
            <a:avLst/>
          </a:prstGeom>
          <a:noFill/>
        </p:spPr>
        <p:txBody>
          <a:bodyPr wrap="square" rtlCol="0">
            <a:spAutoFit/>
          </a:bodyPr>
          <a:lstStyle/>
          <a:p>
            <a:r>
              <a:rPr lang="en-CA" sz="2200" dirty="0"/>
              <a:t>Two of the 10 provincial LBS organizations were invited to apply for </a:t>
            </a:r>
            <a:r>
              <a:rPr lang="en-CA" sz="2200" dirty="0">
                <a:solidFill>
                  <a:srgbClr val="629622"/>
                </a:solidFill>
                <a:highlight>
                  <a:srgbClr val="F3FFE5"/>
                </a:highlight>
              </a:rPr>
              <a:t>Phase 1 </a:t>
            </a:r>
            <a:r>
              <a:rPr lang="en-CA" sz="2200" dirty="0"/>
              <a:t>SFS funding under Expanding and Enhancing Digital Delivery:</a:t>
            </a:r>
          </a:p>
          <a:p>
            <a:pPr marL="271463" indent="447675"/>
            <a:endParaRPr lang="en-CA" sz="2200" dirty="0"/>
          </a:p>
          <a:p>
            <a:pPr marL="271463" lvl="5" indent="447675">
              <a:buFont typeface="Courier New" panose="02070309020205020404" pitchFamily="49" charset="0"/>
              <a:buChar char="o"/>
            </a:pPr>
            <a:r>
              <a:rPr lang="en-CA" sz="2200" dirty="0" err="1"/>
              <a:t>AlphaPlus</a:t>
            </a:r>
            <a:endParaRPr lang="en-CA" sz="2200" dirty="0"/>
          </a:p>
          <a:p>
            <a:pPr marL="271463" lvl="2" indent="447675">
              <a:buFont typeface="Courier New" panose="02070309020205020404" pitchFamily="49" charset="0"/>
              <a:buChar char="o"/>
            </a:pPr>
            <a:r>
              <a:rPr lang="en-CA" sz="2200" dirty="0"/>
              <a:t>Contact North</a:t>
            </a:r>
          </a:p>
          <a:p>
            <a:endParaRPr lang="en-CA" sz="2200" dirty="0"/>
          </a:p>
          <a:p>
            <a:r>
              <a:rPr lang="en-CA" sz="2200" dirty="0"/>
              <a:t>Contact North is the support organization for the 5 LBS e-Channel (fully online) programs</a:t>
            </a:r>
          </a:p>
        </p:txBody>
      </p:sp>
    </p:spTree>
    <p:extLst>
      <p:ext uri="{BB962C8B-B14F-4D97-AF65-F5344CB8AC3E}">
        <p14:creationId xmlns:p14="http://schemas.microsoft.com/office/powerpoint/2010/main" val="958838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5" y="1236017"/>
            <a:ext cx="4056993" cy="4080115"/>
          </a:xfrm>
        </p:spPr>
        <p:txBody>
          <a:bodyPr>
            <a:noAutofit/>
          </a:bodyPr>
          <a:lstStyle/>
          <a:p>
            <a:r>
              <a:rPr lang="en-CA" sz="2200" dirty="0">
                <a:solidFill>
                  <a:schemeClr val="tx1"/>
                </a:solidFill>
              </a:rPr>
              <a:t>“Curriculum resource” is very broadly defined for the purpose of this project:</a:t>
            </a:r>
            <a:br>
              <a:rPr lang="en-CA" sz="2200" dirty="0">
                <a:solidFill>
                  <a:schemeClr val="tx1"/>
                </a:solidFill>
              </a:rPr>
            </a:br>
            <a:br>
              <a:rPr lang="en-CA" sz="2200" dirty="0">
                <a:solidFill>
                  <a:schemeClr val="tx1"/>
                </a:solidFill>
              </a:rPr>
            </a:br>
            <a:r>
              <a:rPr lang="en-CA" sz="2200" dirty="0">
                <a:solidFill>
                  <a:schemeClr val="tx1"/>
                </a:solidFill>
              </a:rPr>
              <a:t> - modules</a:t>
            </a:r>
            <a:br>
              <a:rPr lang="en-CA" sz="2200" dirty="0">
                <a:solidFill>
                  <a:schemeClr val="tx1"/>
                </a:solidFill>
              </a:rPr>
            </a:br>
            <a:r>
              <a:rPr lang="en-CA" sz="2200" dirty="0">
                <a:solidFill>
                  <a:schemeClr val="tx1"/>
                </a:solidFill>
              </a:rPr>
              <a:t> - courses</a:t>
            </a:r>
            <a:br>
              <a:rPr lang="en-CA" sz="2200" dirty="0">
                <a:solidFill>
                  <a:schemeClr val="tx1"/>
                </a:solidFill>
              </a:rPr>
            </a:br>
            <a:r>
              <a:rPr lang="en-CA" sz="2200" dirty="0">
                <a:solidFill>
                  <a:schemeClr val="tx1"/>
                </a:solidFill>
              </a:rPr>
              <a:t> - assessments</a:t>
            </a:r>
            <a:br>
              <a:rPr lang="en-CA" sz="2200" dirty="0">
                <a:solidFill>
                  <a:schemeClr val="tx1"/>
                </a:solidFill>
              </a:rPr>
            </a:br>
            <a:r>
              <a:rPr lang="en-CA" sz="2200" dirty="0">
                <a:solidFill>
                  <a:schemeClr val="tx1"/>
                </a:solidFill>
              </a:rPr>
              <a:t> - other…</a:t>
            </a:r>
            <a:br>
              <a:rPr lang="en-CA" sz="2200" dirty="0">
                <a:solidFill>
                  <a:schemeClr val="tx1"/>
                </a:solidFill>
              </a:rPr>
            </a:br>
            <a:r>
              <a:rPr lang="en-CA" sz="2200" dirty="0">
                <a:solidFill>
                  <a:schemeClr val="tx1"/>
                </a:solidFill>
              </a:rPr>
              <a:t> - new or updated</a:t>
            </a:r>
            <a:br>
              <a:rPr lang="en-CA" sz="2200" dirty="0">
                <a:solidFill>
                  <a:schemeClr val="tx1"/>
                </a:solidFill>
              </a:rPr>
            </a:br>
            <a:br>
              <a:rPr lang="en-CA" sz="2200" dirty="0">
                <a:solidFill>
                  <a:schemeClr val="tx1"/>
                </a:solidFill>
              </a:rPr>
            </a:br>
            <a:r>
              <a:rPr lang="en-CA" sz="2200" dirty="0">
                <a:solidFill>
                  <a:schemeClr val="tx1"/>
                </a:solidFill>
              </a:rPr>
              <a:t>Can be for LBS learners,  educators, or stakeholders</a:t>
            </a:r>
          </a:p>
        </p:txBody>
      </p:sp>
      <p:sp>
        <p:nvSpPr>
          <p:cNvPr id="3" name="Rectangle 2">
            <a:extLst>
              <a:ext uri="{FF2B5EF4-FFF2-40B4-BE49-F238E27FC236}">
                <a16:creationId xmlns:a16="http://schemas.microsoft.com/office/drawing/2014/main" id="{989FF59A-3109-2960-8FCB-B2C5479527F5}"/>
              </a:ext>
            </a:extLst>
          </p:cNvPr>
          <p:cNvSpPr/>
          <p:nvPr/>
        </p:nvSpPr>
        <p:spPr>
          <a:xfrm>
            <a:off x="6119121" y="719080"/>
            <a:ext cx="5114334" cy="1033874"/>
          </a:xfrm>
          <a:prstGeom prst="rect">
            <a:avLst/>
          </a:prstGeom>
          <a:solidFill>
            <a:srgbClr val="F3FFE5"/>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a:t>
            </a:r>
            <a:r>
              <a:rPr lang="en-CA" sz="2400" dirty="0">
                <a:latin typeface="Calibri" panose="020F0502020204030204" pitchFamily="34" charset="0"/>
                <a:ea typeface="+mn-ea"/>
                <a:cs typeface="Calibri" panose="020F0502020204030204" pitchFamily="34" charset="0"/>
              </a:rPr>
              <a:t>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5" name="Rectangle 4">
            <a:extLst>
              <a:ext uri="{FF2B5EF4-FFF2-40B4-BE49-F238E27FC236}">
                <a16:creationId xmlns:a16="http://schemas.microsoft.com/office/drawing/2014/main" id="{94DCBD16-BD75-6689-5C15-B0CC90EC44C8}"/>
              </a:ext>
            </a:extLst>
          </p:cNvPr>
          <p:cNvSpPr/>
          <p:nvPr/>
        </p:nvSpPr>
        <p:spPr>
          <a:xfrm>
            <a:off x="6095999" y="2119686"/>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119121"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0" y="4854332"/>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4280864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813502" y="767511"/>
            <a:ext cx="4210618" cy="4723969"/>
          </a:xfrm>
        </p:spPr>
        <p:txBody>
          <a:bodyPr>
            <a:noAutofit/>
          </a:bodyPr>
          <a:lstStyle/>
          <a:p>
            <a:r>
              <a:rPr lang="en-CA" sz="2200" dirty="0">
                <a:solidFill>
                  <a:schemeClr val="tx1"/>
                </a:solidFill>
              </a:rPr>
              <a:t>There are almost 200 </a:t>
            </a:r>
            <a:r>
              <a:rPr lang="en-CA" sz="2200" dirty="0">
                <a:solidFill>
                  <a:schemeClr val="tx1"/>
                </a:solidFill>
                <a:highlight>
                  <a:srgbClr val="F3FFE5"/>
                </a:highlight>
              </a:rPr>
              <a:t>r</a:t>
            </a:r>
            <a:r>
              <a:rPr lang="en-CA" sz="2200" dirty="0">
                <a:solidFill>
                  <a:schemeClr val="tx1"/>
                </a:solidFill>
              </a:rPr>
              <a:t>esources currently being developed or updated by the provincial LBS support organizations.</a:t>
            </a:r>
            <a:br>
              <a:rPr lang="en-CA" sz="2200" dirty="0">
                <a:solidFill>
                  <a:schemeClr val="tx1"/>
                </a:solidFill>
              </a:rPr>
            </a:br>
            <a:br>
              <a:rPr lang="en-CA" sz="2200" dirty="0">
                <a:solidFill>
                  <a:schemeClr val="tx1"/>
                </a:solidFill>
              </a:rPr>
            </a:br>
            <a:r>
              <a:rPr lang="en-CA" sz="2200" dirty="0">
                <a:solidFill>
                  <a:schemeClr val="tx1"/>
                </a:solidFill>
              </a:rPr>
              <a:t>You may have be involved in developing, reviewing, and/or piloting new resources</a:t>
            </a:r>
            <a:br>
              <a:rPr lang="en-CA" sz="2200" dirty="0">
                <a:solidFill>
                  <a:schemeClr val="tx1"/>
                </a:solidFill>
              </a:rPr>
            </a:br>
            <a:br>
              <a:rPr lang="en-CA" sz="2200" dirty="0">
                <a:solidFill>
                  <a:schemeClr val="tx1"/>
                </a:solidFill>
              </a:rPr>
            </a:br>
            <a:r>
              <a:rPr lang="en-CA" sz="2200" dirty="0">
                <a:solidFill>
                  <a:schemeClr val="tx1"/>
                </a:solidFill>
              </a:rPr>
              <a:t>All </a:t>
            </a:r>
            <a:r>
              <a:rPr lang="en-CA" sz="2200" dirty="0">
                <a:solidFill>
                  <a:srgbClr val="629622"/>
                </a:solidFill>
                <a:highlight>
                  <a:srgbClr val="F3FFE5"/>
                </a:highlight>
              </a:rPr>
              <a:t>Phase 1 </a:t>
            </a:r>
            <a:r>
              <a:rPr lang="en-CA" sz="2200" dirty="0">
                <a:solidFill>
                  <a:schemeClr val="tx1"/>
                </a:solidFill>
              </a:rPr>
              <a:t>development must be completed by </a:t>
            </a:r>
            <a:r>
              <a:rPr lang="en-CA" sz="2200" b="1" dirty="0">
                <a:solidFill>
                  <a:schemeClr val="tx1"/>
                </a:solidFill>
              </a:rPr>
              <a:t>March 31, 2023</a:t>
            </a:r>
            <a:br>
              <a:rPr lang="en-CA" sz="2200" dirty="0">
                <a:solidFill>
                  <a:schemeClr val="tx1"/>
                </a:solidFill>
              </a:rPr>
            </a:br>
            <a:br>
              <a:rPr lang="en-CA" sz="2200" dirty="0">
                <a:solidFill>
                  <a:schemeClr val="tx1"/>
                </a:solidFill>
              </a:rPr>
            </a:br>
            <a:r>
              <a:rPr lang="en-CA" sz="2200" dirty="0">
                <a:solidFill>
                  <a:schemeClr val="tx1"/>
                </a:solidFill>
              </a:rPr>
              <a:t>New resources will be posted on a provincial repository.</a:t>
            </a:r>
          </a:p>
        </p:txBody>
      </p:sp>
      <p:sp>
        <p:nvSpPr>
          <p:cNvPr id="3" name="Rectangle 2">
            <a:extLst>
              <a:ext uri="{FF2B5EF4-FFF2-40B4-BE49-F238E27FC236}">
                <a16:creationId xmlns:a16="http://schemas.microsoft.com/office/drawing/2014/main" id="{989FF59A-3109-2960-8FCB-B2C5479527F5}"/>
              </a:ext>
            </a:extLst>
          </p:cNvPr>
          <p:cNvSpPr/>
          <p:nvPr/>
        </p:nvSpPr>
        <p:spPr>
          <a:xfrm>
            <a:off x="6119121" y="719080"/>
            <a:ext cx="5114334" cy="1033874"/>
          </a:xfrm>
          <a:prstGeom prst="rect">
            <a:avLst/>
          </a:prstGeom>
          <a:solidFill>
            <a:srgbClr val="F3FFE5"/>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a:t>
            </a:r>
            <a:r>
              <a:rPr lang="en-CA" sz="2400" dirty="0">
                <a:latin typeface="Calibri" panose="020F0502020204030204" pitchFamily="34" charset="0"/>
                <a:ea typeface="+mn-ea"/>
                <a:cs typeface="Calibri" panose="020F0502020204030204" pitchFamily="34" charset="0"/>
              </a:rPr>
              <a:t>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5" name="Rectangle 4">
            <a:extLst>
              <a:ext uri="{FF2B5EF4-FFF2-40B4-BE49-F238E27FC236}">
                <a16:creationId xmlns:a16="http://schemas.microsoft.com/office/drawing/2014/main" id="{94DCBD16-BD75-6689-5C15-B0CC90EC44C8}"/>
              </a:ext>
            </a:extLst>
          </p:cNvPr>
          <p:cNvSpPr/>
          <p:nvPr/>
        </p:nvSpPr>
        <p:spPr>
          <a:xfrm>
            <a:off x="6095999" y="2119686"/>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119121"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0" y="4854332"/>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107516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title"/>
          </p:nvPr>
        </p:nvSpPr>
        <p:spPr>
          <a:xfrm>
            <a:off x="799012" y="416459"/>
            <a:ext cx="10515600" cy="961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About Pop Up PD for Literacy Educators</a:t>
            </a:r>
            <a:endParaRPr dirty="0">
              <a:solidFill>
                <a:srgbClr val="C00000"/>
              </a:solidFill>
            </a:endParaRPr>
          </a:p>
        </p:txBody>
      </p:sp>
      <p:sp>
        <p:nvSpPr>
          <p:cNvPr id="67" name="Google Shape;67;p2"/>
          <p:cNvSpPr txBox="1"/>
          <p:nvPr/>
        </p:nvSpPr>
        <p:spPr>
          <a:xfrm>
            <a:off x="799013" y="1569174"/>
            <a:ext cx="10333586" cy="37486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free webinar series developed by Ontario’s LBS Regional Networks &amp; the Provincial Support Organizations for Literacy</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supports LBS practitioners with presentations on topics important to them</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English language webinars presented for LBS practitioners annually since   2015-2016; French language transcriptions coming soon! </a:t>
            </a:r>
            <a:endParaRPr sz="2400" b="0" i="0" u="none" strike="noStrike" cap="none" dirty="0">
              <a:solidFill>
                <a:schemeClr val="dk1"/>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all</a:t>
            </a:r>
            <a:r>
              <a:rPr lang="en-CA" sz="2400" b="0" i="0" u="none" strike="noStrike" cap="none" dirty="0">
                <a:solidFill>
                  <a:schemeClr val="dk1"/>
                </a:solidFill>
                <a:latin typeface="Calibri"/>
                <a:ea typeface="Calibri"/>
                <a:cs typeface="Calibri"/>
                <a:sym typeface="Calibri"/>
              </a:rPr>
              <a:t> webinar presentations, recording links &amp; transcripts here:  </a:t>
            </a:r>
            <a:endParaRPr sz="2400" b="0" i="0" u="none" strike="noStrike" cap="none" dirty="0">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Clr>
                <a:srgbClr val="000000"/>
              </a:buClr>
              <a:buSzPts val="2400"/>
              <a:buFont typeface="Arial"/>
              <a:buNone/>
            </a:pP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CA"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topic ideas welcome at:  </a:t>
            </a:r>
            <a:r>
              <a:rPr lang="en-CA" sz="24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lang="en-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A65B501-5304-EEA2-1EEE-65AF5B256CD9}"/>
              </a:ext>
            </a:extLst>
          </p:cNvPr>
          <p:cNvGraphicFramePr>
            <a:graphicFrameLocks noChangeAspect="1"/>
          </p:cNvGraphicFramePr>
          <p:nvPr>
            <p:extLst>
              <p:ext uri="{D42A27DB-BD31-4B8C-83A1-F6EECF244321}">
                <p14:modId xmlns:p14="http://schemas.microsoft.com/office/powerpoint/2010/main" val="1511514389"/>
              </p:ext>
            </p:extLst>
          </p:nvPr>
        </p:nvGraphicFramePr>
        <p:xfrm>
          <a:off x="1453444" y="527858"/>
          <a:ext cx="9565076" cy="5452573"/>
        </p:xfrm>
        <a:graphic>
          <a:graphicData uri="http://schemas.openxmlformats.org/presentationml/2006/ole">
            <mc:AlternateContent xmlns:mc="http://schemas.openxmlformats.org/markup-compatibility/2006">
              <mc:Choice xmlns:v="urn:schemas-microsoft-com:vml" Requires="v">
                <p:oleObj name="Document" r:id="rId2" imgW="8226259" imgH="4688955" progId="Word.Document.12">
                  <p:embed/>
                </p:oleObj>
              </mc:Choice>
              <mc:Fallback>
                <p:oleObj name="Document" r:id="rId2" imgW="8226259" imgH="4688955" progId="Word.Document.12">
                  <p:embed/>
                  <p:pic>
                    <p:nvPicPr>
                      <p:cNvPr id="0" name=""/>
                      <p:cNvPicPr/>
                      <p:nvPr/>
                    </p:nvPicPr>
                    <p:blipFill>
                      <a:blip r:embed="rId3"/>
                      <a:stretch>
                        <a:fillRect/>
                      </a:stretch>
                    </p:blipFill>
                    <p:spPr>
                      <a:xfrm>
                        <a:off x="1453444" y="527858"/>
                        <a:ext cx="9565076" cy="5452573"/>
                      </a:xfrm>
                      <a:prstGeom prst="rect">
                        <a:avLst/>
                      </a:prstGeom>
                    </p:spPr>
                  </p:pic>
                </p:oleObj>
              </mc:Fallback>
            </mc:AlternateContent>
          </a:graphicData>
        </a:graphic>
      </p:graphicFrame>
    </p:spTree>
    <p:extLst>
      <p:ext uri="{BB962C8B-B14F-4D97-AF65-F5344CB8AC3E}">
        <p14:creationId xmlns:p14="http://schemas.microsoft.com/office/powerpoint/2010/main" val="3771216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2477770-2236-9E9C-4B84-5CD5734AB064}"/>
              </a:ext>
            </a:extLst>
          </p:cNvPr>
          <p:cNvGraphicFramePr>
            <a:graphicFrameLocks noChangeAspect="1"/>
          </p:cNvGraphicFramePr>
          <p:nvPr>
            <p:extLst>
              <p:ext uri="{D42A27DB-BD31-4B8C-83A1-F6EECF244321}">
                <p14:modId xmlns:p14="http://schemas.microsoft.com/office/powerpoint/2010/main" val="2058019116"/>
              </p:ext>
            </p:extLst>
          </p:nvPr>
        </p:nvGraphicFramePr>
        <p:xfrm>
          <a:off x="2223815" y="365815"/>
          <a:ext cx="8679618" cy="5773737"/>
        </p:xfrm>
        <a:graphic>
          <a:graphicData uri="http://schemas.openxmlformats.org/presentationml/2006/ole">
            <mc:AlternateContent xmlns:mc="http://schemas.openxmlformats.org/markup-compatibility/2006">
              <mc:Choice xmlns:v="urn:schemas-microsoft-com:vml" Requires="v">
                <p:oleObj name="Document" r:id="rId2" imgW="8226259" imgH="5773049" progId="Word.Document.12">
                  <p:embed/>
                </p:oleObj>
              </mc:Choice>
              <mc:Fallback>
                <p:oleObj name="Document" r:id="rId2" imgW="8226259" imgH="5773049" progId="Word.Document.12">
                  <p:embed/>
                  <p:pic>
                    <p:nvPicPr>
                      <p:cNvPr id="0" name=""/>
                      <p:cNvPicPr/>
                      <p:nvPr/>
                    </p:nvPicPr>
                    <p:blipFill>
                      <a:blip r:embed="rId3"/>
                      <a:stretch>
                        <a:fillRect/>
                      </a:stretch>
                    </p:blipFill>
                    <p:spPr>
                      <a:xfrm>
                        <a:off x="2223815" y="365815"/>
                        <a:ext cx="8679618" cy="5773737"/>
                      </a:xfrm>
                      <a:prstGeom prst="rect">
                        <a:avLst/>
                      </a:prstGeom>
                    </p:spPr>
                  </p:pic>
                </p:oleObj>
              </mc:Fallback>
            </mc:AlternateContent>
          </a:graphicData>
        </a:graphic>
      </p:graphicFrame>
    </p:spTree>
    <p:extLst>
      <p:ext uri="{BB962C8B-B14F-4D97-AF65-F5344CB8AC3E}">
        <p14:creationId xmlns:p14="http://schemas.microsoft.com/office/powerpoint/2010/main" val="1369784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D878C30-3ED8-6B64-921E-B2390B44ED3C}"/>
              </a:ext>
            </a:extLst>
          </p:cNvPr>
          <p:cNvGraphicFramePr>
            <a:graphicFrameLocks noChangeAspect="1"/>
          </p:cNvGraphicFramePr>
          <p:nvPr>
            <p:extLst>
              <p:ext uri="{D42A27DB-BD31-4B8C-83A1-F6EECF244321}">
                <p14:modId xmlns:p14="http://schemas.microsoft.com/office/powerpoint/2010/main" val="2077241500"/>
              </p:ext>
            </p:extLst>
          </p:nvPr>
        </p:nvGraphicFramePr>
        <p:xfrm>
          <a:off x="1641634" y="462280"/>
          <a:ext cx="8908732" cy="5537200"/>
        </p:xfrm>
        <a:graphic>
          <a:graphicData uri="http://schemas.openxmlformats.org/presentationml/2006/ole">
            <mc:AlternateContent xmlns:mc="http://schemas.openxmlformats.org/markup-compatibility/2006">
              <mc:Choice xmlns:v="urn:schemas-microsoft-com:vml" Requires="v">
                <p:oleObj name="Document" r:id="rId2" imgW="8226259" imgH="5537392" progId="Word.Document.12">
                  <p:embed/>
                </p:oleObj>
              </mc:Choice>
              <mc:Fallback>
                <p:oleObj name="Document" r:id="rId2" imgW="8226259" imgH="5537392" progId="Word.Document.12">
                  <p:embed/>
                  <p:pic>
                    <p:nvPicPr>
                      <p:cNvPr id="0" name=""/>
                      <p:cNvPicPr/>
                      <p:nvPr/>
                    </p:nvPicPr>
                    <p:blipFill>
                      <a:blip r:embed="rId3"/>
                      <a:stretch>
                        <a:fillRect/>
                      </a:stretch>
                    </p:blipFill>
                    <p:spPr>
                      <a:xfrm>
                        <a:off x="1641634" y="462280"/>
                        <a:ext cx="8908732" cy="5537200"/>
                      </a:xfrm>
                      <a:prstGeom prst="rect">
                        <a:avLst/>
                      </a:prstGeom>
                    </p:spPr>
                  </p:pic>
                </p:oleObj>
              </mc:Fallback>
            </mc:AlternateContent>
          </a:graphicData>
        </a:graphic>
      </p:graphicFrame>
    </p:spTree>
    <p:extLst>
      <p:ext uri="{BB962C8B-B14F-4D97-AF65-F5344CB8AC3E}">
        <p14:creationId xmlns:p14="http://schemas.microsoft.com/office/powerpoint/2010/main" val="3238607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B707572-66EB-E54A-FF37-6F76285479D6}"/>
              </a:ext>
            </a:extLst>
          </p:cNvPr>
          <p:cNvGraphicFramePr>
            <a:graphicFrameLocks noChangeAspect="1"/>
          </p:cNvGraphicFramePr>
          <p:nvPr>
            <p:extLst>
              <p:ext uri="{D42A27DB-BD31-4B8C-83A1-F6EECF244321}">
                <p14:modId xmlns:p14="http://schemas.microsoft.com/office/powerpoint/2010/main" val="3584074373"/>
              </p:ext>
            </p:extLst>
          </p:nvPr>
        </p:nvGraphicFramePr>
        <p:xfrm>
          <a:off x="1601788" y="721360"/>
          <a:ext cx="9078904" cy="4733925"/>
        </p:xfrm>
        <a:graphic>
          <a:graphicData uri="http://schemas.openxmlformats.org/presentationml/2006/ole">
            <mc:AlternateContent xmlns:mc="http://schemas.openxmlformats.org/markup-compatibility/2006">
              <mc:Choice xmlns:v="urn:schemas-microsoft-com:vml" Requires="v">
                <p:oleObj name="Document" r:id="rId2" imgW="8226259" imgH="4289819" progId="Word.Document.12">
                  <p:embed/>
                </p:oleObj>
              </mc:Choice>
              <mc:Fallback>
                <p:oleObj name="Document" r:id="rId2" imgW="8226259" imgH="4289819" progId="Word.Document.12">
                  <p:embed/>
                  <p:pic>
                    <p:nvPicPr>
                      <p:cNvPr id="0" name=""/>
                      <p:cNvPicPr/>
                      <p:nvPr/>
                    </p:nvPicPr>
                    <p:blipFill>
                      <a:blip r:embed="rId3"/>
                      <a:stretch>
                        <a:fillRect/>
                      </a:stretch>
                    </p:blipFill>
                    <p:spPr>
                      <a:xfrm>
                        <a:off x="1601788" y="721360"/>
                        <a:ext cx="9078904" cy="4733925"/>
                      </a:xfrm>
                      <a:prstGeom prst="rect">
                        <a:avLst/>
                      </a:prstGeom>
                    </p:spPr>
                  </p:pic>
                </p:oleObj>
              </mc:Fallback>
            </mc:AlternateContent>
          </a:graphicData>
        </a:graphic>
      </p:graphicFrame>
    </p:spTree>
    <p:extLst>
      <p:ext uri="{BB962C8B-B14F-4D97-AF65-F5344CB8AC3E}">
        <p14:creationId xmlns:p14="http://schemas.microsoft.com/office/powerpoint/2010/main" val="3206642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429407" y="1996412"/>
            <a:ext cx="3205656" cy="2572933"/>
          </a:xfrm>
        </p:spPr>
        <p:txBody>
          <a:bodyPr>
            <a:noAutofit/>
          </a:bodyPr>
          <a:lstStyle/>
          <a:p>
            <a:r>
              <a:rPr lang="en-CA" sz="2400" dirty="0">
                <a:solidFill>
                  <a:schemeClr val="tx1"/>
                </a:solidFill>
              </a:rPr>
              <a:t>The  16 </a:t>
            </a:r>
            <a:r>
              <a:rPr lang="en-CA" sz="2400" b="1" dirty="0">
                <a:solidFill>
                  <a:schemeClr val="tx1"/>
                </a:solidFill>
              </a:rPr>
              <a:t>provincial LBS regional networks </a:t>
            </a:r>
            <a:r>
              <a:rPr lang="en-CA" sz="2400" dirty="0">
                <a:solidFill>
                  <a:schemeClr val="tx1"/>
                </a:solidFill>
              </a:rPr>
              <a:t>received funding in November 2022 to conduct community integration projects under 4 of the 5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2400" dirty="0">
              <a:solidFill>
                <a:schemeClr val="tx1"/>
              </a:solidFill>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119121" y="585208"/>
            <a:ext cx="5114334" cy="1033874"/>
          </a:xfrm>
          <a:prstGeom prst="rect">
            <a:avLst/>
          </a:prstGeom>
          <a:solidFill>
            <a:srgbClr val="F3FFE5"/>
          </a:solidFill>
          <a:ln w="12700" cap="flat" cmpd="sng" algn="ctr">
            <a:noFill/>
            <a:prstDash val="solid"/>
            <a:miter lim="800000"/>
          </a:ln>
          <a:effectLst/>
        </p:spPr>
        <p:txBody>
          <a:bodyPr rtlCol="0" anchor="ctr"/>
          <a:lstStyle/>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Integration of LBS </a:t>
            </a:r>
          </a:p>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to Support Apprenticeship</a:t>
            </a:r>
            <a:endParaRPr kumimoji="0" lang="en-CA"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CF55323B-34FB-DA36-310A-48C1C347999C}"/>
              </a:ext>
            </a:extLst>
          </p:cNvPr>
          <p:cNvSpPr/>
          <p:nvPr/>
        </p:nvSpPr>
        <p:spPr>
          <a:xfrm>
            <a:off x="6095999" y="1962535"/>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Integration of LBS </a:t>
            </a:r>
          </a:p>
          <a:p>
            <a:pPr marL="708025">
              <a:buClrTx/>
              <a:defRPr/>
            </a:pPr>
            <a:r>
              <a:rPr lang="en-US" sz="2400" dirty="0">
                <a:latin typeface="Calibri" panose="020F0502020204030204" pitchFamily="34" charset="0"/>
                <a:ea typeface="+mn-ea"/>
                <a:cs typeface="Calibri" panose="020F0502020204030204" pitchFamily="34" charset="0"/>
              </a:rPr>
              <a:t>to Support Better Jobs Ontario</a:t>
            </a:r>
            <a:endParaRPr lang="en-CA" sz="2400" dirty="0">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095999" y="3282879"/>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Services for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5999" y="4603223"/>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1035356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088871" y="933069"/>
            <a:ext cx="3205656" cy="4534412"/>
          </a:xfrm>
        </p:spPr>
        <p:txBody>
          <a:bodyPr>
            <a:noAutofit/>
          </a:bodyPr>
          <a:lstStyle/>
          <a:p>
            <a:pPr lvl="0">
              <a:spcAft>
                <a:spcPts val="300"/>
              </a:spcAft>
              <a:defRPr/>
            </a:pPr>
            <a:br>
              <a:rPr lang="en-CA" sz="2200" kern="12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CA" sz="2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CA" sz="2200" kern="1200" dirty="0">
                <a:solidFill>
                  <a:prstClr val="black"/>
                </a:solidFill>
                <a:latin typeface="Calibri" panose="020F0502020204030204" pitchFamily="34" charset="0"/>
                <a:ea typeface="+mn-ea"/>
                <a:cs typeface="Calibri" panose="020F0502020204030204" pitchFamily="34" charset="0"/>
              </a:rPr>
              <a:t>Enhance local planning and coordination to support the integration                              and alignment of LBS services with Apprenticeship”</a:t>
            </a:r>
            <a:br>
              <a:rPr lang="en-CA" sz="2200" kern="1200" dirty="0">
                <a:solidFill>
                  <a:prstClr val="black"/>
                </a:solidFill>
                <a:latin typeface="Calibri" panose="020F0502020204030204" pitchFamily="34" charset="0"/>
                <a:ea typeface="+mn-ea"/>
                <a:cs typeface="Calibri" panose="020F0502020204030204" pitchFamily="34" charset="0"/>
              </a:rPr>
            </a:br>
            <a:br>
              <a:rPr lang="en-CA" sz="2200" kern="1200" dirty="0">
                <a:solidFill>
                  <a:prstClr val="black"/>
                </a:solidFill>
                <a:latin typeface="Calibri" panose="020F0502020204030204" pitchFamily="34" charset="0"/>
                <a:ea typeface="+mn-ea"/>
                <a:cs typeface="Calibri" panose="020F0502020204030204" pitchFamily="34" charset="0"/>
              </a:rPr>
            </a:br>
            <a:br>
              <a:rPr lang="en-CA" sz="2200" kern="1200" dirty="0">
                <a:solidFill>
                  <a:prstClr val="black"/>
                </a:solidFill>
                <a:latin typeface="Calibri" panose="020F0502020204030204" pitchFamily="34" charset="0"/>
                <a:ea typeface="+mn-ea"/>
                <a:cs typeface="Calibri" panose="020F0502020204030204" pitchFamily="34" charset="0"/>
              </a:rPr>
            </a:br>
            <a:r>
              <a:rPr lang="en-CA" sz="2200" kern="1200" dirty="0">
                <a:solidFill>
                  <a:prstClr val="black"/>
                </a:solidFill>
                <a:latin typeface="Calibri" panose="020F0502020204030204" pitchFamily="34" charset="0"/>
                <a:ea typeface="+mn-ea"/>
                <a:cs typeface="Calibri" panose="020F0502020204030204" pitchFamily="34" charset="0"/>
              </a:rPr>
              <a:t>“</a:t>
            </a:r>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Enhance local planning and coordination to support                                                     the integration and alignment of LBS services with Better Jobs Ontario”</a:t>
            </a:r>
            <a:br>
              <a:rPr lang="en-CA" sz="24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br>
            <a:endParaRPr lang="en-CA" sz="2400" dirty="0">
              <a:solidFill>
                <a:schemeClr val="tx1"/>
              </a:solidFill>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096000" y="1474384"/>
            <a:ext cx="5114334" cy="1033874"/>
          </a:xfrm>
          <a:prstGeom prst="rect">
            <a:avLst/>
          </a:prstGeom>
          <a:solidFill>
            <a:srgbClr val="F3FFE5"/>
          </a:solidFill>
          <a:ln w="12700" cap="flat" cmpd="sng" algn="ctr">
            <a:noFill/>
            <a:prstDash val="solid"/>
            <a:miter lim="800000"/>
          </a:ln>
          <a:effectLst/>
        </p:spPr>
        <p:txBody>
          <a:bodyPr rtlCol="0" anchor="ctr"/>
          <a:lstStyle/>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Integration of LBS </a:t>
            </a:r>
          </a:p>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to Support Apprenticeship</a:t>
            </a:r>
            <a:endParaRPr kumimoji="0" lang="en-CA"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CF55323B-34FB-DA36-310A-48C1C347999C}"/>
              </a:ext>
            </a:extLst>
          </p:cNvPr>
          <p:cNvSpPr/>
          <p:nvPr/>
        </p:nvSpPr>
        <p:spPr>
          <a:xfrm>
            <a:off x="6096000" y="3904537"/>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Integration of LBS </a:t>
            </a:r>
          </a:p>
          <a:p>
            <a:pPr marL="708025">
              <a:buClrTx/>
              <a:defRPr/>
            </a:pPr>
            <a:r>
              <a:rPr lang="en-US" sz="2400" dirty="0">
                <a:latin typeface="Calibri" panose="020F0502020204030204" pitchFamily="34" charset="0"/>
                <a:ea typeface="+mn-ea"/>
                <a:cs typeface="Calibri" panose="020F0502020204030204" pitchFamily="34" charset="0"/>
              </a:rPr>
              <a:t>to Support Better Jobs Ontario</a:t>
            </a:r>
            <a:endParaRPr lang="en-CA" sz="2400" dirty="0">
              <a:latin typeface="Calibri" panose="020F0502020204030204" pitchFamily="34" charset="0"/>
              <a:ea typeface="+mn-ea"/>
              <a:cs typeface="Calibri" panose="020F0502020204030204" pitchFamily="34" charset="0"/>
            </a:endParaRPr>
          </a:p>
        </p:txBody>
      </p:sp>
      <p:cxnSp>
        <p:nvCxnSpPr>
          <p:cNvPr id="9" name="Straight Arrow Connector 8">
            <a:extLst>
              <a:ext uri="{FF2B5EF4-FFF2-40B4-BE49-F238E27FC236}">
                <a16:creationId xmlns:a16="http://schemas.microsoft.com/office/drawing/2014/main" id="{67AB4CCC-BD8F-9B00-D6CE-304F0B49F8DF}"/>
              </a:ext>
            </a:extLst>
          </p:cNvPr>
          <p:cNvCxnSpPr>
            <a:stCxn id="3" idx="1"/>
          </p:cNvCxnSpPr>
          <p:nvPr/>
        </p:nvCxnSpPr>
        <p:spPr>
          <a:xfrm flipH="1">
            <a:off x="4035972" y="1991321"/>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F7AE262-BE9C-3AB2-D708-5A48ECF84CF5}"/>
              </a:ext>
            </a:extLst>
          </p:cNvPr>
          <p:cNvCxnSpPr/>
          <p:nvPr/>
        </p:nvCxnSpPr>
        <p:spPr>
          <a:xfrm flipH="1">
            <a:off x="3986573" y="4386286"/>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875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830316" y="1002689"/>
            <a:ext cx="3205656" cy="4395424"/>
          </a:xfrm>
        </p:spPr>
        <p:txBody>
          <a:bodyPr>
            <a:noAutofit/>
          </a:bodyPr>
          <a:lstStyle/>
          <a:p>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“Enhance local planning and coordination to support service delivery                            pilots focused on underrepresented groups”</a:t>
            </a:r>
            <a:b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b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Develop processes and tools to support the completion                                                       of organizational needs assessments to support workplace                                         service delivery pilots”</a:t>
            </a:r>
            <a:endParaRPr lang="en-CA" sz="2200" dirty="0">
              <a:solidFill>
                <a:schemeClr val="tx1"/>
              </a:solidFill>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222122" y="1769388"/>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Services for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222123" y="3282878"/>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cxnSp>
        <p:nvCxnSpPr>
          <p:cNvPr id="4" name="Straight Arrow Connector 3">
            <a:extLst>
              <a:ext uri="{FF2B5EF4-FFF2-40B4-BE49-F238E27FC236}">
                <a16:creationId xmlns:a16="http://schemas.microsoft.com/office/drawing/2014/main" id="{7EDCBC62-6813-AAD7-00A6-DAAFEB9D92D8}"/>
              </a:ext>
            </a:extLst>
          </p:cNvPr>
          <p:cNvCxnSpPr/>
          <p:nvPr/>
        </p:nvCxnSpPr>
        <p:spPr>
          <a:xfrm flipH="1">
            <a:off x="4035972" y="2281406"/>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DEA568D-7298-6EA3-0D37-929CB66A1516}"/>
              </a:ext>
            </a:extLst>
          </p:cNvPr>
          <p:cNvCxnSpPr/>
          <p:nvPr/>
        </p:nvCxnSpPr>
        <p:spPr>
          <a:xfrm flipH="1">
            <a:off x="3991829" y="3726579"/>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81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B0B8-483F-39F6-5E07-98DB05E3B385}"/>
              </a:ext>
            </a:extLst>
          </p:cNvPr>
          <p:cNvSpPr>
            <a:spLocks noGrp="1"/>
          </p:cNvSpPr>
          <p:nvPr>
            <p:ph type="title"/>
          </p:nvPr>
        </p:nvSpPr>
        <p:spPr>
          <a:xfrm>
            <a:off x="2730500" y="415925"/>
            <a:ext cx="6731000" cy="1325563"/>
          </a:xfrm>
        </p:spPr>
        <p:txBody>
          <a:bodyPr>
            <a:normAutofit/>
          </a:bodyPr>
          <a:lstStyle/>
          <a:p>
            <a:r>
              <a:rPr lang="en-CA" sz="4000" dirty="0"/>
              <a:t>Communities of Practice (CoP)</a:t>
            </a:r>
          </a:p>
        </p:txBody>
      </p:sp>
      <p:sp>
        <p:nvSpPr>
          <p:cNvPr id="4" name="TextBox 3">
            <a:extLst>
              <a:ext uri="{FF2B5EF4-FFF2-40B4-BE49-F238E27FC236}">
                <a16:creationId xmlns:a16="http://schemas.microsoft.com/office/drawing/2014/main" id="{6500E665-8F92-87CE-DAAF-0C589376E0A9}"/>
              </a:ext>
            </a:extLst>
          </p:cNvPr>
          <p:cNvSpPr txBox="1"/>
          <p:nvPr/>
        </p:nvSpPr>
        <p:spPr>
          <a:xfrm>
            <a:off x="2068523" y="1669800"/>
            <a:ext cx="8412393" cy="1415772"/>
          </a:xfrm>
          <a:prstGeom prst="rect">
            <a:avLst/>
          </a:prstGeom>
          <a:noFill/>
          <a:ln w="19050">
            <a:noFill/>
          </a:ln>
        </p:spPr>
        <p:txBody>
          <a:bodyPr wrap="square" rtlCol="0">
            <a:spAutoFit/>
          </a:bodyPr>
          <a:lstStyle/>
          <a:p>
            <a:pPr algn="ctr"/>
            <a:r>
              <a:rPr lang="en-US" sz="2000" i="1" dirty="0"/>
              <a:t>“</a:t>
            </a:r>
            <a:r>
              <a:rPr lang="en-US" sz="2400" i="1" dirty="0"/>
              <a:t>Communities of practice are groups of people who share a</a:t>
            </a:r>
          </a:p>
          <a:p>
            <a:pPr algn="ctr"/>
            <a:r>
              <a:rPr lang="en-US" sz="2400" i="1" dirty="0"/>
              <a:t>concern or a passion for something they do and learn how</a:t>
            </a:r>
          </a:p>
          <a:p>
            <a:pPr algn="ctr"/>
            <a:r>
              <a:rPr lang="en-US" sz="2400" i="1" dirty="0"/>
              <a:t>to do it better as they interact regularly.</a:t>
            </a:r>
            <a:r>
              <a:rPr lang="en-CA" sz="2400" i="1" dirty="0"/>
              <a:t>”</a:t>
            </a:r>
          </a:p>
          <a:p>
            <a:r>
              <a:rPr lang="en-CA" dirty="0"/>
              <a:t>							- Etienne Wenger</a:t>
            </a:r>
          </a:p>
        </p:txBody>
      </p:sp>
      <p:pic>
        <p:nvPicPr>
          <p:cNvPr id="10" name="Picture 9" descr="A picture containing person&#10;&#10;Description automatically generated">
            <a:extLst>
              <a:ext uri="{FF2B5EF4-FFF2-40B4-BE49-F238E27FC236}">
                <a16:creationId xmlns:a16="http://schemas.microsoft.com/office/drawing/2014/main" id="{F75EF0F1-A877-79CD-B034-35E0267C63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44472" y="3408680"/>
            <a:ext cx="3703056" cy="2468704"/>
          </a:xfrm>
          <a:prstGeom prst="rect">
            <a:avLst/>
          </a:prstGeom>
        </p:spPr>
      </p:pic>
    </p:spTree>
    <p:extLst>
      <p:ext uri="{BB962C8B-B14F-4D97-AF65-F5344CB8AC3E}">
        <p14:creationId xmlns:p14="http://schemas.microsoft.com/office/powerpoint/2010/main" val="254688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B0B8-483F-39F6-5E07-98DB05E3B385}"/>
              </a:ext>
            </a:extLst>
          </p:cNvPr>
          <p:cNvSpPr>
            <a:spLocks noGrp="1"/>
          </p:cNvSpPr>
          <p:nvPr>
            <p:ph type="title"/>
          </p:nvPr>
        </p:nvSpPr>
        <p:spPr>
          <a:xfrm>
            <a:off x="655758" y="415925"/>
            <a:ext cx="6731000" cy="1325563"/>
          </a:xfrm>
        </p:spPr>
        <p:txBody>
          <a:bodyPr>
            <a:normAutofit/>
          </a:bodyPr>
          <a:lstStyle/>
          <a:p>
            <a:r>
              <a:rPr lang="en-CA" sz="4000" dirty="0"/>
              <a:t>Communities of Practice (CoP)</a:t>
            </a:r>
          </a:p>
        </p:txBody>
      </p:sp>
      <p:sp>
        <p:nvSpPr>
          <p:cNvPr id="3" name="TextBox 2">
            <a:extLst>
              <a:ext uri="{FF2B5EF4-FFF2-40B4-BE49-F238E27FC236}">
                <a16:creationId xmlns:a16="http://schemas.microsoft.com/office/drawing/2014/main" id="{B66DD423-7B08-098A-000C-47D1363B9AEC}"/>
              </a:ext>
            </a:extLst>
          </p:cNvPr>
          <p:cNvSpPr txBox="1"/>
          <p:nvPr/>
        </p:nvSpPr>
        <p:spPr>
          <a:xfrm>
            <a:off x="655758" y="1918062"/>
            <a:ext cx="6949528" cy="1569660"/>
          </a:xfrm>
          <a:prstGeom prst="rect">
            <a:avLst/>
          </a:prstGeom>
          <a:noFill/>
        </p:spPr>
        <p:txBody>
          <a:bodyPr wrap="square" rtlCol="0">
            <a:spAutoFit/>
          </a:bodyPr>
          <a:lstStyle/>
          <a:p>
            <a:r>
              <a:rPr lang="en-CA" sz="2400" dirty="0"/>
              <a:t>All organizations participating in </a:t>
            </a:r>
            <a:r>
              <a:rPr lang="en-CA" sz="2400" dirty="0">
                <a:solidFill>
                  <a:srgbClr val="629622"/>
                </a:solidFill>
                <a:highlight>
                  <a:srgbClr val="F3FFE5"/>
                </a:highlight>
              </a:rPr>
              <a:t>Phase 1 </a:t>
            </a:r>
            <a:r>
              <a:rPr lang="en-CA" sz="2400" dirty="0"/>
              <a:t>have been required to participate in one or more CoPs.</a:t>
            </a:r>
          </a:p>
          <a:p>
            <a:endParaRPr lang="en-CA" sz="2400" dirty="0"/>
          </a:p>
          <a:p>
            <a:r>
              <a:rPr lang="en-CA" sz="2400" dirty="0"/>
              <a:t>CoPs have been meeting monthly.</a:t>
            </a:r>
          </a:p>
        </p:txBody>
      </p:sp>
      <p:pic>
        <p:nvPicPr>
          <p:cNvPr id="6" name="Picture 5" descr="A picture containing text, clipart&#10;&#10;Description automatically generated">
            <a:extLst>
              <a:ext uri="{FF2B5EF4-FFF2-40B4-BE49-F238E27FC236}">
                <a16:creationId xmlns:a16="http://schemas.microsoft.com/office/drawing/2014/main" id="{DFAD1C36-B1F2-38F9-6132-B16548D39E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77126" y="3175247"/>
            <a:ext cx="4168167" cy="2922927"/>
          </a:xfrm>
          <a:prstGeom prst="rect">
            <a:avLst/>
          </a:prstGeom>
        </p:spPr>
      </p:pic>
    </p:spTree>
    <p:extLst>
      <p:ext uri="{BB962C8B-B14F-4D97-AF65-F5344CB8AC3E}">
        <p14:creationId xmlns:p14="http://schemas.microsoft.com/office/powerpoint/2010/main" val="3504894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B0B8-483F-39F6-5E07-98DB05E3B385}"/>
              </a:ext>
            </a:extLst>
          </p:cNvPr>
          <p:cNvSpPr>
            <a:spLocks noGrp="1"/>
          </p:cNvSpPr>
          <p:nvPr>
            <p:ph type="title"/>
          </p:nvPr>
        </p:nvSpPr>
        <p:spPr>
          <a:xfrm>
            <a:off x="682077" y="371782"/>
            <a:ext cx="5896391" cy="839010"/>
          </a:xfrm>
        </p:spPr>
        <p:txBody>
          <a:bodyPr>
            <a:normAutofit/>
          </a:bodyPr>
          <a:lstStyle/>
          <a:p>
            <a:r>
              <a:rPr lang="en-CA" sz="3600" dirty="0"/>
              <a:t>Communities of Practice (CoP)</a:t>
            </a:r>
          </a:p>
        </p:txBody>
      </p:sp>
      <p:sp>
        <p:nvSpPr>
          <p:cNvPr id="3" name="TextBox 2">
            <a:extLst>
              <a:ext uri="{FF2B5EF4-FFF2-40B4-BE49-F238E27FC236}">
                <a16:creationId xmlns:a16="http://schemas.microsoft.com/office/drawing/2014/main" id="{B66DD423-7B08-098A-000C-47D1363B9AEC}"/>
              </a:ext>
            </a:extLst>
          </p:cNvPr>
          <p:cNvSpPr txBox="1"/>
          <p:nvPr/>
        </p:nvSpPr>
        <p:spPr>
          <a:xfrm>
            <a:off x="682077" y="1275973"/>
            <a:ext cx="6384203" cy="4739759"/>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There are five CoPs at this time:</a:t>
            </a:r>
          </a:p>
          <a:p>
            <a:endParaRPr lang="en-CA" sz="2400" dirty="0">
              <a:latin typeface="Calibri" panose="020F0502020204030204" pitchFamily="34" charset="0"/>
              <a:cs typeface="Calibri" panose="020F0502020204030204" pitchFamily="34" charset="0"/>
            </a:endParaRPr>
          </a:p>
          <a:p>
            <a:r>
              <a:rPr lang="en-CA" sz="2400" dirty="0">
                <a:latin typeface="Calibri" panose="020F0502020204030204" pitchFamily="34" charset="0"/>
                <a:cs typeface="Calibri" panose="020F0502020204030204" pitchFamily="34" charset="0"/>
              </a:rPr>
              <a:t>Provincial LBS Support Organizations:</a:t>
            </a:r>
          </a:p>
          <a:p>
            <a:r>
              <a:rPr lang="en-CA" sz="2400" dirty="0">
                <a:latin typeface="Calibri" panose="020F0502020204030204" pitchFamily="34" charset="0"/>
                <a:cs typeface="Calibri" panose="020F0502020204030204" pitchFamily="34" charset="0"/>
              </a:rPr>
              <a:t>1 CoP for all five SFS themes</a:t>
            </a:r>
          </a:p>
          <a:p>
            <a:endParaRPr lang="en-CA" sz="2400" dirty="0">
              <a:latin typeface="Calibri" panose="020F0502020204030204" pitchFamily="34" charset="0"/>
              <a:cs typeface="Calibri" panose="020F0502020204030204" pitchFamily="34" charset="0"/>
            </a:endParaRPr>
          </a:p>
          <a:p>
            <a:r>
              <a:rPr lang="en-CA" sz="2400" dirty="0">
                <a:latin typeface="Calibri" panose="020F0502020204030204" pitchFamily="34" charset="0"/>
                <a:cs typeface="Calibri" panose="020F0502020204030204" pitchFamily="34" charset="0"/>
              </a:rPr>
              <a:t>Regional LBS Literacy Networks: </a:t>
            </a:r>
          </a:p>
          <a:p>
            <a:r>
              <a:rPr lang="en-CA" sz="2400" dirty="0">
                <a:latin typeface="Calibri" panose="020F0502020204030204" pitchFamily="34" charset="0"/>
                <a:cs typeface="Calibri" panose="020F0502020204030204" pitchFamily="34" charset="0"/>
              </a:rPr>
              <a:t>1 CoP for each of four themes</a:t>
            </a:r>
          </a:p>
          <a:p>
            <a:pPr marL="806450" indent="-285750">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Apprenticeship Integration</a:t>
            </a: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Better Jobs Ontario Integration</a:t>
            </a: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Supporting Underrepresented Groups</a:t>
            </a: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Workplace Literacy</a:t>
            </a:r>
          </a:p>
          <a:p>
            <a:endParaRPr lang="en-CA" dirty="0"/>
          </a:p>
        </p:txBody>
      </p:sp>
      <p:pic>
        <p:nvPicPr>
          <p:cNvPr id="5" name="Picture 4" descr="Graphical user interface, application&#10;&#10;Description automatically generated">
            <a:extLst>
              <a:ext uri="{FF2B5EF4-FFF2-40B4-BE49-F238E27FC236}">
                <a16:creationId xmlns:a16="http://schemas.microsoft.com/office/drawing/2014/main" id="{89D7E2F7-9DF5-6558-FB32-839BC5F55C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19999" y="2680111"/>
            <a:ext cx="3943527" cy="2218234"/>
          </a:xfrm>
          <a:prstGeom prst="rect">
            <a:avLst/>
          </a:prstGeom>
        </p:spPr>
      </p:pic>
    </p:spTree>
    <p:extLst>
      <p:ext uri="{BB962C8B-B14F-4D97-AF65-F5344CB8AC3E}">
        <p14:creationId xmlns:p14="http://schemas.microsoft.com/office/powerpoint/2010/main" val="62586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F31-D11C-1C8A-3453-7FF23A563A67}"/>
              </a:ext>
            </a:extLst>
          </p:cNvPr>
          <p:cNvSpPr>
            <a:spLocks noGrp="1"/>
          </p:cNvSpPr>
          <p:nvPr>
            <p:ph type="title"/>
          </p:nvPr>
        </p:nvSpPr>
        <p:spPr/>
        <p:txBody>
          <a:bodyPr>
            <a:normAutofit/>
          </a:bodyPr>
          <a:lstStyle/>
          <a:p>
            <a:r>
              <a:rPr lang="en-CA" sz="4000" dirty="0"/>
              <a:t>Topics for Today</a:t>
            </a:r>
          </a:p>
        </p:txBody>
      </p:sp>
      <p:sp>
        <p:nvSpPr>
          <p:cNvPr id="5" name="TextBox 4">
            <a:extLst>
              <a:ext uri="{FF2B5EF4-FFF2-40B4-BE49-F238E27FC236}">
                <a16:creationId xmlns:a16="http://schemas.microsoft.com/office/drawing/2014/main" id="{A7B3E46F-4F3F-B673-4A95-B78BA5202619}"/>
              </a:ext>
            </a:extLst>
          </p:cNvPr>
          <p:cNvSpPr txBox="1"/>
          <p:nvPr/>
        </p:nvSpPr>
        <p:spPr>
          <a:xfrm>
            <a:off x="1313268" y="1690688"/>
            <a:ext cx="8580120" cy="3964162"/>
          </a:xfrm>
          <a:prstGeom prst="rect">
            <a:avLst/>
          </a:prstGeom>
          <a:noFill/>
        </p:spPr>
        <p:txBody>
          <a:bodyPr wrap="square">
            <a:spAutoFit/>
          </a:bodyPr>
          <a:lstStyle/>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1. Essential Skills </a:t>
            </a:r>
            <a:endParaRPr kumimoji="0" lang="en-US" sz="3200" b="0" i="0" u="none" strike="noStrike" kern="0" cap="none" spc="0" normalizeH="0" baseline="0" noProof="0" dirty="0">
              <a:ln>
                <a:noFill/>
              </a:ln>
              <a:solidFill>
                <a:srgbClr val="000000"/>
              </a:solidFill>
              <a:effectLst/>
              <a:uLnTx/>
              <a:uFillTx/>
              <a:latin typeface="Calibri"/>
              <a:cs typeface="Calibri"/>
              <a:sym typeface="Calibri"/>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2. Skills for Success (SFS)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3. SFS and OALCF</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4. SFS Phase 1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5. SFS Phase 2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6. Next Steps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7. Wrap-Up</a:t>
            </a:r>
          </a:p>
        </p:txBody>
      </p:sp>
      <p:sp>
        <p:nvSpPr>
          <p:cNvPr id="6" name="Right Bracket 5">
            <a:extLst>
              <a:ext uri="{FF2B5EF4-FFF2-40B4-BE49-F238E27FC236}">
                <a16:creationId xmlns:a16="http://schemas.microsoft.com/office/drawing/2014/main" id="{BDD245E9-7FB1-1665-3DEC-5F271CCCFA53}"/>
              </a:ext>
            </a:extLst>
          </p:cNvPr>
          <p:cNvSpPr/>
          <p:nvPr/>
        </p:nvSpPr>
        <p:spPr>
          <a:xfrm>
            <a:off x="6422521" y="1761967"/>
            <a:ext cx="460879" cy="1438433"/>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2CEAD101-8C66-EC56-38D5-3B938A5521C9}"/>
              </a:ext>
            </a:extLst>
          </p:cNvPr>
          <p:cNvSpPr txBox="1"/>
          <p:nvPr/>
        </p:nvSpPr>
        <p:spPr>
          <a:xfrm>
            <a:off x="7639269" y="2043152"/>
            <a:ext cx="1087120" cy="1200329"/>
          </a:xfrm>
          <a:prstGeom prst="rect">
            <a:avLst/>
          </a:prstGeom>
          <a:noFill/>
        </p:spPr>
        <p:txBody>
          <a:bodyPr wrap="square" rtlCol="0">
            <a:spAutoFit/>
          </a:bodyPr>
          <a:lstStyle/>
          <a:p>
            <a:r>
              <a:rPr lang="en-CA" sz="2400" dirty="0">
                <a:solidFill>
                  <a:srgbClr val="C00000"/>
                </a:solidFill>
                <a:latin typeface="Calibri" panose="020F0502020204030204" pitchFamily="34" charset="0"/>
                <a:cs typeface="Calibri" panose="020F0502020204030204" pitchFamily="34" charset="0"/>
              </a:rPr>
              <a:t>Brief Review Only!</a:t>
            </a:r>
          </a:p>
        </p:txBody>
      </p:sp>
      <p:pic>
        <p:nvPicPr>
          <p:cNvPr id="17" name="Picture 16" descr="Icon&#10;&#10;Description automatically generated">
            <a:extLst>
              <a:ext uri="{FF2B5EF4-FFF2-40B4-BE49-F238E27FC236}">
                <a16:creationId xmlns:a16="http://schemas.microsoft.com/office/drawing/2014/main" id="{92D951D7-6A71-51BC-FE7E-A215393427A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9800526" y="3972909"/>
            <a:ext cx="1488331" cy="1554479"/>
          </a:xfrm>
          <a:prstGeom prst="rect">
            <a:avLst/>
          </a:prstGeom>
        </p:spPr>
      </p:pic>
    </p:spTree>
    <p:extLst>
      <p:ext uri="{BB962C8B-B14F-4D97-AF65-F5344CB8AC3E}">
        <p14:creationId xmlns:p14="http://schemas.microsoft.com/office/powerpoint/2010/main" val="4152681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C7542-2F2E-255E-860F-F4D8FF36DD1D}"/>
              </a:ext>
            </a:extLst>
          </p:cNvPr>
          <p:cNvPicPr>
            <a:picLocks noChangeAspect="1"/>
          </p:cNvPicPr>
          <p:nvPr/>
        </p:nvPicPr>
        <p:blipFill>
          <a:blip r:embed="rId2"/>
          <a:stretch>
            <a:fillRect/>
          </a:stretch>
        </p:blipFill>
        <p:spPr>
          <a:xfrm>
            <a:off x="429786" y="162315"/>
            <a:ext cx="11205409" cy="6005155"/>
          </a:xfrm>
          <a:prstGeom prst="rect">
            <a:avLst/>
          </a:prstGeom>
        </p:spPr>
      </p:pic>
      <p:sp>
        <p:nvSpPr>
          <p:cNvPr id="4" name="TextBox 3">
            <a:extLst>
              <a:ext uri="{FF2B5EF4-FFF2-40B4-BE49-F238E27FC236}">
                <a16:creationId xmlns:a16="http://schemas.microsoft.com/office/drawing/2014/main" id="{3F8C838A-FC4A-C06D-9973-3E1AFE500372}"/>
              </a:ext>
            </a:extLst>
          </p:cNvPr>
          <p:cNvSpPr txBox="1"/>
          <p:nvPr/>
        </p:nvSpPr>
        <p:spPr>
          <a:xfrm>
            <a:off x="3220370" y="6274676"/>
            <a:ext cx="6692988" cy="369332"/>
          </a:xfrm>
          <a:prstGeom prst="rect">
            <a:avLst/>
          </a:prstGeom>
          <a:noFill/>
        </p:spPr>
        <p:txBody>
          <a:bodyPr wrap="square" rtlCol="0">
            <a:spAutoFit/>
          </a:bodyPr>
          <a:lstStyle/>
          <a:p>
            <a:r>
              <a:rPr lang="en-CA" sz="1800" dirty="0">
                <a:hlinkClick r:id="rId3"/>
              </a:rPr>
              <a:t>https://sites.google.com/laubach-on.ca/lbs-sfs-cop/home?pli=1</a:t>
            </a:r>
            <a:r>
              <a:rPr lang="en-CA" sz="1800" dirty="0"/>
              <a:t> </a:t>
            </a:r>
          </a:p>
        </p:txBody>
      </p:sp>
    </p:spTree>
    <p:extLst>
      <p:ext uri="{BB962C8B-B14F-4D97-AF65-F5344CB8AC3E}">
        <p14:creationId xmlns:p14="http://schemas.microsoft.com/office/powerpoint/2010/main" val="3751560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2190093" y="366394"/>
            <a:ext cx="8160757" cy="1325563"/>
          </a:xfrm>
        </p:spPr>
        <p:txBody>
          <a:bodyPr/>
          <a:lstStyle/>
          <a:p>
            <a:r>
              <a:rPr lang="en-CA" dirty="0"/>
              <a:t>5. Skills for Success </a:t>
            </a:r>
            <a:r>
              <a:rPr lang="en-CA" dirty="0">
                <a:solidFill>
                  <a:srgbClr val="629622"/>
                </a:solidFill>
                <a:highlight>
                  <a:srgbClr val="F3FFE5"/>
                </a:highlight>
              </a:rPr>
              <a:t>Phase 2 </a:t>
            </a:r>
            <a:r>
              <a:rPr lang="en-CA" dirty="0"/>
              <a:t>for LBS</a:t>
            </a:r>
          </a:p>
        </p:txBody>
      </p:sp>
      <p:pic>
        <p:nvPicPr>
          <p:cNvPr id="7" name="Picture 6" descr="A person smiling at the camera&#10;&#10;Description automatically generated with low confidence">
            <a:extLst>
              <a:ext uri="{FF2B5EF4-FFF2-40B4-BE49-F238E27FC236}">
                <a16:creationId xmlns:a16="http://schemas.microsoft.com/office/drawing/2014/main" id="{A11CA149-F20C-19E4-A93C-135C8ED2F7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43663" y="2295459"/>
            <a:ext cx="3825587" cy="2708516"/>
          </a:xfrm>
          <a:prstGeom prst="rect">
            <a:avLst/>
          </a:prstGeom>
        </p:spPr>
      </p:pic>
      <p:pic>
        <p:nvPicPr>
          <p:cNvPr id="13" name="Picture 12" descr="A picture containing person, indoor, restaurant&#10;&#10;Description automatically generated">
            <a:extLst>
              <a:ext uri="{FF2B5EF4-FFF2-40B4-BE49-F238E27FC236}">
                <a16:creationId xmlns:a16="http://schemas.microsoft.com/office/drawing/2014/main" id="{A70FE51E-F22E-2000-5C57-EDB900FE539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22750" y="2459638"/>
            <a:ext cx="4533636" cy="2380159"/>
          </a:xfrm>
          <a:prstGeom prst="rect">
            <a:avLst/>
          </a:prstGeom>
        </p:spPr>
      </p:pic>
    </p:spTree>
    <p:extLst>
      <p:ext uri="{BB962C8B-B14F-4D97-AF65-F5344CB8AC3E}">
        <p14:creationId xmlns:p14="http://schemas.microsoft.com/office/powerpoint/2010/main" val="3672541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779138" y="226388"/>
            <a:ext cx="8929502" cy="1325563"/>
          </a:xfrm>
        </p:spPr>
        <p:txBody>
          <a:bodyPr>
            <a:normAutofit/>
          </a:bodyPr>
          <a:lstStyle/>
          <a:p>
            <a:r>
              <a:rPr lang="en-CA" sz="4000" dirty="0"/>
              <a:t>Who could apply for </a:t>
            </a:r>
            <a:r>
              <a:rPr lang="en-CA" sz="4000" dirty="0">
                <a:solidFill>
                  <a:srgbClr val="629622"/>
                </a:solidFill>
                <a:highlight>
                  <a:srgbClr val="F3FFE5"/>
                </a:highlight>
              </a:rPr>
              <a:t>Phase 2 </a:t>
            </a:r>
            <a:r>
              <a:rPr lang="en-CA" sz="4000" dirty="0"/>
              <a:t>Funding?</a:t>
            </a:r>
          </a:p>
        </p:txBody>
      </p:sp>
      <p:sp>
        <p:nvSpPr>
          <p:cNvPr id="5" name="TextBox 4">
            <a:extLst>
              <a:ext uri="{FF2B5EF4-FFF2-40B4-BE49-F238E27FC236}">
                <a16:creationId xmlns:a16="http://schemas.microsoft.com/office/drawing/2014/main" id="{81CC38DD-FD4A-5031-DEB2-8BCDB25D5FB7}"/>
              </a:ext>
            </a:extLst>
          </p:cNvPr>
          <p:cNvSpPr txBox="1"/>
          <p:nvPr/>
        </p:nvSpPr>
        <p:spPr>
          <a:xfrm>
            <a:off x="2419480" y="1646544"/>
            <a:ext cx="7651533" cy="3046988"/>
          </a:xfrm>
          <a:prstGeom prst="rect">
            <a:avLst/>
          </a:prstGeom>
          <a:noFill/>
        </p:spPr>
        <p:txBody>
          <a:bodyPr wrap="square">
            <a:spAutoFit/>
          </a:bodyPr>
          <a:lstStyle/>
          <a:p>
            <a:pPr marL="342900" indent="-342900">
              <a:buClrTx/>
              <a:buFont typeface="Courier New" panose="02070309020205020404" pitchFamily="49" charset="0"/>
              <a:buChar char="o"/>
              <a:defRPr/>
            </a:pPr>
            <a:r>
              <a:rPr lang="en-CA" sz="2400" dirty="0">
                <a:latin typeface="Calibri" panose="020F0502020204030204" pitchFamily="34" charset="0"/>
                <a:cs typeface="Calibri" panose="020F0502020204030204" pitchFamily="34" charset="0"/>
              </a:rPr>
              <a:t>The 10 provincial LBS support organizations</a:t>
            </a:r>
          </a:p>
          <a:p>
            <a:pPr marL="342900" indent="-342900">
              <a:buClrTx/>
              <a:buFont typeface="Courier New" panose="02070309020205020404" pitchFamily="49" charset="0"/>
              <a:buChar char="o"/>
              <a:defRPr/>
            </a:pPr>
            <a:r>
              <a:rPr lang="en-CA" sz="2400" dirty="0">
                <a:latin typeface="Calibri" panose="020F0502020204030204" pitchFamily="34" charset="0"/>
                <a:cs typeface="Calibri" panose="020F0502020204030204" pitchFamily="34" charset="0"/>
              </a:rPr>
              <a:t>The 16 LBS regional networks </a:t>
            </a:r>
          </a:p>
          <a:p>
            <a:pPr marL="342900" indent="-342900">
              <a:buClrTx/>
              <a:buFont typeface="Courier New" panose="02070309020205020404" pitchFamily="49" charset="0"/>
              <a:buChar char="o"/>
              <a:defRPr/>
            </a:pPr>
            <a:r>
              <a:rPr lang="en-CA" sz="2400" dirty="0">
                <a:latin typeface="Calibri" panose="020F0502020204030204" pitchFamily="34" charset="0"/>
                <a:cs typeface="Calibri" panose="020F0502020204030204" pitchFamily="34" charset="0"/>
              </a:rPr>
              <a:t>All LBS service providers</a:t>
            </a:r>
          </a:p>
          <a:p>
            <a:pPr marL="342900" indent="-342900">
              <a:buClrTx/>
              <a:buFont typeface="Courier New" panose="02070309020205020404" pitchFamily="49" charset="0"/>
              <a:buChar char="o"/>
              <a:defRPr/>
            </a:pPr>
            <a:endParaRPr lang="en-CA" sz="2400" dirty="0">
              <a:solidFill>
                <a:srgbClr val="3F3F3F"/>
              </a:solidFill>
              <a:latin typeface="Calibri" panose="020F0502020204030204" pitchFamily="34" charset="0"/>
              <a:cs typeface="Calibri" panose="020F0502020204030204" pitchFamily="34" charset="0"/>
            </a:endParaRPr>
          </a:p>
          <a:p>
            <a:pPr>
              <a:buClrTx/>
              <a:defRPr/>
            </a:pPr>
            <a:r>
              <a:rPr lang="en-CA" sz="2400" dirty="0">
                <a:solidFill>
                  <a:srgbClr val="3F3F3F"/>
                </a:solidFill>
                <a:latin typeface="Calibri" panose="020F0502020204030204" pitchFamily="34" charset="0"/>
                <a:cs typeface="Calibri" panose="020F0502020204030204" pitchFamily="34" charset="0"/>
              </a:rPr>
              <a:t>Funding applications were submitted through the LBS business planning process for 2023-24</a:t>
            </a:r>
          </a:p>
          <a:p>
            <a:pPr>
              <a:buClrTx/>
              <a:defRPr/>
            </a:pPr>
            <a:endParaRPr lang="en-CA" sz="2400" dirty="0">
              <a:solidFill>
                <a:srgbClr val="3F3F3F"/>
              </a:solidFill>
              <a:latin typeface="Calibri" panose="020F0502020204030204" pitchFamily="34" charset="0"/>
              <a:cs typeface="Calibri" panose="020F0502020204030204" pitchFamily="34" charset="0"/>
            </a:endParaRPr>
          </a:p>
          <a:p>
            <a:pPr>
              <a:buClrTx/>
              <a:defRPr/>
            </a:pPr>
            <a:r>
              <a:rPr lang="en-CA" sz="2400" dirty="0">
                <a:solidFill>
                  <a:srgbClr val="3F3F3F"/>
                </a:solidFill>
                <a:latin typeface="Calibri" panose="020F0502020204030204" pitchFamily="34" charset="0"/>
                <a:cs typeface="Calibri" panose="020F0502020204030204" pitchFamily="34" charset="0"/>
              </a:rPr>
              <a:t>Applying for </a:t>
            </a:r>
            <a:r>
              <a:rPr lang="en-CA" sz="2400" dirty="0">
                <a:solidFill>
                  <a:srgbClr val="629622"/>
                </a:solidFill>
                <a:highlight>
                  <a:srgbClr val="F3FFE5"/>
                </a:highlight>
                <a:latin typeface="Calibri"/>
                <a:cs typeface="Calibri"/>
                <a:sym typeface="Calibri"/>
              </a:rPr>
              <a:t>Phase 2 </a:t>
            </a:r>
            <a:r>
              <a:rPr lang="en-CA" sz="2400" dirty="0">
                <a:solidFill>
                  <a:srgbClr val="3F3F3F"/>
                </a:solidFill>
                <a:latin typeface="Calibri" panose="020F0502020204030204" pitchFamily="34" charset="0"/>
                <a:cs typeface="Calibri" panose="020F0502020204030204" pitchFamily="34" charset="0"/>
              </a:rPr>
              <a:t>funding is voluntary.</a:t>
            </a:r>
          </a:p>
        </p:txBody>
      </p:sp>
    </p:spTree>
    <p:extLst>
      <p:ext uri="{BB962C8B-B14F-4D97-AF65-F5344CB8AC3E}">
        <p14:creationId xmlns:p14="http://schemas.microsoft.com/office/powerpoint/2010/main" val="3061149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rPr>
              <a:t>For </a:t>
            </a:r>
            <a:r>
              <a:rPr lang="en-CA" sz="2400" dirty="0">
                <a:solidFill>
                  <a:srgbClr val="629622"/>
                </a:solidFill>
                <a:highlight>
                  <a:srgbClr val="F3FFE5"/>
                </a:highlight>
              </a:rPr>
              <a:t>Phase 2</a:t>
            </a:r>
            <a:r>
              <a:rPr lang="en-CA" sz="2400" dirty="0">
                <a:solidFill>
                  <a:schemeClr val="tx1"/>
                </a:solidFill>
                <a:highlight>
                  <a:srgbClr val="F3FFE5"/>
                </a:highlight>
              </a:rPr>
              <a:t>,</a:t>
            </a:r>
            <a:r>
              <a:rPr lang="en-CA" sz="2400" b="1" dirty="0">
                <a:solidFill>
                  <a:schemeClr val="tx1"/>
                </a:solidFill>
                <a:highlight>
                  <a:srgbClr val="F3FFE5"/>
                </a:highlight>
              </a:rPr>
              <a:t> </a:t>
            </a:r>
            <a:r>
              <a:rPr lang="en-CA" sz="2400" dirty="0">
                <a:solidFill>
                  <a:schemeClr val="tx1"/>
                </a:solidFill>
              </a:rPr>
              <a:t>8 of the 10 </a:t>
            </a:r>
            <a:r>
              <a:rPr lang="en-CA" sz="2400" b="1" dirty="0">
                <a:solidFill>
                  <a:schemeClr val="tx1"/>
                </a:solidFill>
              </a:rPr>
              <a:t>provincial LBS support organizations </a:t>
            </a:r>
            <a:r>
              <a:rPr lang="en-CA" sz="2400" dirty="0">
                <a:solidFill>
                  <a:schemeClr val="tx1"/>
                </a:solidFill>
              </a:rPr>
              <a:t>were again invited to apply for more curriculum resource development under </a:t>
            </a:r>
            <a:br>
              <a:rPr lang="en-CA" sz="2400" dirty="0">
                <a:solidFill>
                  <a:schemeClr val="tx1"/>
                </a:solidFill>
              </a:rPr>
            </a:br>
            <a:r>
              <a:rPr lang="en-CA" sz="2400" dirty="0">
                <a:solidFill>
                  <a:schemeClr val="tx1"/>
                </a:solidFill>
              </a:rPr>
              <a:t>3 of the 5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3200" dirty="0">
              <a:solidFill>
                <a:schemeClr val="tx1"/>
              </a:solidFill>
            </a:endParaRPr>
          </a:p>
        </p:txBody>
      </p:sp>
      <p:sp>
        <p:nvSpPr>
          <p:cNvPr id="5" name="Rectangle 4">
            <a:extLst>
              <a:ext uri="{FF2B5EF4-FFF2-40B4-BE49-F238E27FC236}">
                <a16:creationId xmlns:a16="http://schemas.microsoft.com/office/drawing/2014/main" id="{94DCBD16-BD75-6689-5C15-B0CC90EC44C8}"/>
              </a:ext>
            </a:extLst>
          </p:cNvPr>
          <p:cNvSpPr/>
          <p:nvPr/>
        </p:nvSpPr>
        <p:spPr>
          <a:xfrm>
            <a:off x="6096000" y="1001478"/>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096000" y="2719441"/>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1" y="4365886"/>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2057345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DA60F4-16CA-5521-99D0-C31B77F924FE}"/>
              </a:ext>
            </a:extLst>
          </p:cNvPr>
          <p:cNvSpPr/>
          <p:nvPr/>
        </p:nvSpPr>
        <p:spPr>
          <a:xfrm>
            <a:off x="3113163" y="695655"/>
            <a:ext cx="5866875"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a:t>
            </a:r>
            <a:r>
              <a:rPr lang="en-CA" sz="2800" dirty="0">
                <a:latin typeface="Calibri" panose="020F0502020204030204" pitchFamily="34" charset="0"/>
                <a:ea typeface="+mn-ea"/>
                <a:cs typeface="Calibri" panose="020F0502020204030204" pitchFamily="34" charset="0"/>
              </a:rPr>
              <a:t>Expanding and Enhancing </a:t>
            </a:r>
          </a:p>
          <a:p>
            <a:pPr marL="708025">
              <a:buClrTx/>
              <a:defRPr/>
            </a:pPr>
            <a:r>
              <a:rPr lang="en-CA" sz="2800" dirty="0">
                <a:latin typeface="Calibri" panose="020F0502020204030204" pitchFamily="34" charset="0"/>
                <a:ea typeface="+mn-ea"/>
                <a:cs typeface="Calibri" panose="020F0502020204030204" pitchFamily="34" charset="0"/>
              </a:rPr>
              <a:t>               Digital Delivery</a:t>
            </a:r>
          </a:p>
        </p:txBody>
      </p:sp>
      <p:sp>
        <p:nvSpPr>
          <p:cNvPr id="4" name="TextBox 3">
            <a:extLst>
              <a:ext uri="{FF2B5EF4-FFF2-40B4-BE49-F238E27FC236}">
                <a16:creationId xmlns:a16="http://schemas.microsoft.com/office/drawing/2014/main" id="{DA6A1C91-41E0-2650-FE92-06EAD32D17CC}"/>
              </a:ext>
            </a:extLst>
          </p:cNvPr>
          <p:cNvSpPr txBox="1"/>
          <p:nvPr/>
        </p:nvSpPr>
        <p:spPr>
          <a:xfrm>
            <a:off x="1862957" y="2051619"/>
            <a:ext cx="8367286" cy="3416320"/>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Two provincial LBS organizations were again invited to apply for </a:t>
            </a:r>
            <a:r>
              <a:rPr lang="en-CA" sz="2400" dirty="0">
                <a:solidFill>
                  <a:srgbClr val="629622"/>
                </a:solidFill>
                <a:highlight>
                  <a:srgbClr val="F3FFE5"/>
                </a:highlight>
                <a:latin typeface="Calibri" panose="020F0502020204030204" pitchFamily="34" charset="0"/>
                <a:cs typeface="Calibri" panose="020F0502020204030204" pitchFamily="34" charset="0"/>
              </a:rPr>
              <a:t>Phase 2 </a:t>
            </a:r>
            <a:r>
              <a:rPr lang="en-CA" sz="2400" dirty="0">
                <a:latin typeface="Calibri" panose="020F0502020204030204" pitchFamily="34" charset="0"/>
                <a:cs typeface="Calibri" panose="020F0502020204030204" pitchFamily="34" charset="0"/>
              </a:rPr>
              <a:t>SFS funding under Expanding and Enhancing Digital Delivery:</a:t>
            </a:r>
          </a:p>
          <a:p>
            <a:pPr marL="271463" indent="447675"/>
            <a:endParaRPr lang="en-CA" sz="2400" dirty="0">
              <a:latin typeface="Calibri" panose="020F0502020204030204" pitchFamily="34" charset="0"/>
              <a:cs typeface="Calibri" panose="020F0502020204030204" pitchFamily="34" charset="0"/>
            </a:endParaRPr>
          </a:p>
          <a:p>
            <a:pPr marL="271463" lvl="5" indent="447675">
              <a:buFont typeface="Courier New" panose="02070309020205020404" pitchFamily="49" charset="0"/>
              <a:buChar char="o"/>
            </a:pPr>
            <a:r>
              <a:rPr lang="en-CA" sz="2400" dirty="0" err="1">
                <a:latin typeface="Calibri" panose="020F0502020204030204" pitchFamily="34" charset="0"/>
                <a:cs typeface="Calibri" panose="020F0502020204030204" pitchFamily="34" charset="0"/>
              </a:rPr>
              <a:t>AlphaPlus</a:t>
            </a:r>
            <a:endParaRPr lang="en-CA" sz="2400" dirty="0">
              <a:latin typeface="Calibri" panose="020F0502020204030204" pitchFamily="34" charset="0"/>
              <a:cs typeface="Calibri" panose="020F0502020204030204" pitchFamily="34" charset="0"/>
            </a:endParaRPr>
          </a:p>
          <a:p>
            <a:pPr marL="271463" lvl="2" indent="447675">
              <a:buFont typeface="Courier New" panose="02070309020205020404" pitchFamily="49" charset="0"/>
              <a:buChar char="o"/>
            </a:pPr>
            <a:r>
              <a:rPr lang="en-CA" sz="2400" dirty="0">
                <a:latin typeface="Calibri" panose="020F0502020204030204" pitchFamily="34" charset="0"/>
                <a:cs typeface="Calibri" panose="020F0502020204030204" pitchFamily="34" charset="0"/>
              </a:rPr>
              <a:t>Contact North</a:t>
            </a:r>
          </a:p>
          <a:p>
            <a:endParaRPr lang="en-CA" sz="2400" dirty="0">
              <a:latin typeface="Calibri" panose="020F0502020204030204" pitchFamily="34" charset="0"/>
              <a:cs typeface="Calibri" panose="020F0502020204030204" pitchFamily="34" charset="0"/>
            </a:endParaRPr>
          </a:p>
          <a:p>
            <a:r>
              <a:rPr lang="en-CA" sz="2400" dirty="0">
                <a:latin typeface="Calibri" panose="020F0502020204030204" pitchFamily="34" charset="0"/>
                <a:cs typeface="Calibri" panose="020F0502020204030204" pitchFamily="34" charset="0"/>
              </a:rPr>
              <a:t>Contact North is the support organization for the 5 LBS e-Channel (fully online) programs</a:t>
            </a:r>
          </a:p>
        </p:txBody>
      </p:sp>
    </p:spTree>
    <p:extLst>
      <p:ext uri="{BB962C8B-B14F-4D97-AF65-F5344CB8AC3E}">
        <p14:creationId xmlns:p14="http://schemas.microsoft.com/office/powerpoint/2010/main" val="1242709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rPr>
              <a:t>For </a:t>
            </a:r>
            <a:r>
              <a:rPr lang="en-CA" sz="2400" dirty="0">
                <a:solidFill>
                  <a:srgbClr val="629622"/>
                </a:solidFill>
                <a:highlight>
                  <a:srgbClr val="F3FFE5"/>
                </a:highlight>
              </a:rPr>
              <a:t>Phase 2</a:t>
            </a:r>
            <a:r>
              <a:rPr lang="en-CA" sz="2400" dirty="0">
                <a:solidFill>
                  <a:schemeClr val="tx1"/>
                </a:solidFill>
                <a:highlight>
                  <a:srgbClr val="F3FFE5"/>
                </a:highlight>
              </a:rPr>
              <a:t>,</a:t>
            </a:r>
            <a:r>
              <a:rPr lang="en-CA" sz="2400" b="1" dirty="0">
                <a:solidFill>
                  <a:schemeClr val="tx1"/>
                </a:solidFill>
                <a:highlight>
                  <a:srgbClr val="F3FFE5"/>
                </a:highlight>
              </a:rPr>
              <a:t> </a:t>
            </a:r>
            <a:r>
              <a:rPr lang="en-CA" sz="2400" dirty="0">
                <a:solidFill>
                  <a:schemeClr val="tx1"/>
                </a:solidFill>
              </a:rPr>
              <a:t>the  16 </a:t>
            </a:r>
            <a:r>
              <a:rPr lang="en-CA" sz="2400" b="1" dirty="0">
                <a:solidFill>
                  <a:schemeClr val="tx1"/>
                </a:solidFill>
              </a:rPr>
              <a:t>LBS regional literacy networks </a:t>
            </a:r>
            <a:r>
              <a:rPr lang="en-CA" sz="2400" dirty="0">
                <a:solidFill>
                  <a:schemeClr val="tx1"/>
                </a:solidFill>
              </a:rPr>
              <a:t>were invited to apply for more community integration projects under </a:t>
            </a:r>
            <a:br>
              <a:rPr lang="en-CA" sz="2400" dirty="0">
                <a:solidFill>
                  <a:schemeClr val="tx1"/>
                </a:solidFill>
              </a:rPr>
            </a:br>
            <a:r>
              <a:rPr lang="en-CA" sz="2400" dirty="0">
                <a:solidFill>
                  <a:schemeClr val="tx1"/>
                </a:solidFill>
              </a:rPr>
              <a:t>4 of the 5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3200" dirty="0">
              <a:solidFill>
                <a:schemeClr val="tx1"/>
              </a:solidFill>
            </a:endParaRPr>
          </a:p>
        </p:txBody>
      </p:sp>
      <p:sp>
        <p:nvSpPr>
          <p:cNvPr id="5" name="Rectangle 4">
            <a:extLst>
              <a:ext uri="{FF2B5EF4-FFF2-40B4-BE49-F238E27FC236}">
                <a16:creationId xmlns:a16="http://schemas.microsoft.com/office/drawing/2014/main" id="{94DCBD16-BD75-6689-5C15-B0CC90EC44C8}"/>
              </a:ext>
            </a:extLst>
          </p:cNvPr>
          <p:cNvSpPr/>
          <p:nvPr/>
        </p:nvSpPr>
        <p:spPr>
          <a:xfrm>
            <a:off x="6016121" y="2006023"/>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Apprenticeship Integration</a:t>
            </a:r>
          </a:p>
        </p:txBody>
      </p:sp>
      <p:sp>
        <p:nvSpPr>
          <p:cNvPr id="7" name="Rectangle 6">
            <a:extLst>
              <a:ext uri="{FF2B5EF4-FFF2-40B4-BE49-F238E27FC236}">
                <a16:creationId xmlns:a16="http://schemas.microsoft.com/office/drawing/2014/main" id="{ADA2B660-2F3C-3F87-25C0-7004422B690E}"/>
              </a:ext>
            </a:extLst>
          </p:cNvPr>
          <p:cNvSpPr/>
          <p:nvPr/>
        </p:nvSpPr>
        <p:spPr>
          <a:xfrm>
            <a:off x="6049754"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49755" y="4789717"/>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
        <p:nvSpPr>
          <p:cNvPr id="4" name="Rectangle 3">
            <a:extLst>
              <a:ext uri="{FF2B5EF4-FFF2-40B4-BE49-F238E27FC236}">
                <a16:creationId xmlns:a16="http://schemas.microsoft.com/office/drawing/2014/main" id="{072FDDBF-F29F-3A30-2E36-9AB0D66A5BB6}"/>
              </a:ext>
            </a:extLst>
          </p:cNvPr>
          <p:cNvSpPr/>
          <p:nvPr/>
        </p:nvSpPr>
        <p:spPr>
          <a:xfrm>
            <a:off x="6016121" y="626796"/>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Better Jobs Ontario Integration</a:t>
            </a:r>
            <a:endParaRPr lang="en-CA" sz="240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79475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rPr>
              <a:t>For </a:t>
            </a:r>
            <a:r>
              <a:rPr lang="en-CA" sz="2400" dirty="0">
                <a:solidFill>
                  <a:srgbClr val="629622"/>
                </a:solidFill>
                <a:highlight>
                  <a:srgbClr val="F3FFE5"/>
                </a:highlight>
              </a:rPr>
              <a:t>Phase 2</a:t>
            </a:r>
            <a:r>
              <a:rPr lang="en-CA" sz="2400" dirty="0">
                <a:solidFill>
                  <a:schemeClr val="tx1"/>
                </a:solidFill>
                <a:highlight>
                  <a:srgbClr val="F3FFE5"/>
                </a:highlight>
              </a:rPr>
              <a:t>,</a:t>
            </a:r>
            <a:r>
              <a:rPr lang="en-CA" sz="2400" b="1" dirty="0">
                <a:solidFill>
                  <a:schemeClr val="tx1"/>
                </a:solidFill>
                <a:highlight>
                  <a:srgbClr val="F3FFE5"/>
                </a:highlight>
              </a:rPr>
              <a:t> all LBS </a:t>
            </a:r>
            <a:r>
              <a:rPr lang="en-CA" sz="2400" b="1" u="sng" dirty="0">
                <a:solidFill>
                  <a:schemeClr val="tx1"/>
                </a:solidFill>
                <a:highlight>
                  <a:srgbClr val="F3FFE5"/>
                </a:highlight>
              </a:rPr>
              <a:t>service providers </a:t>
            </a:r>
            <a:r>
              <a:rPr lang="en-CA" sz="2400" dirty="0">
                <a:solidFill>
                  <a:schemeClr val="tx1"/>
                </a:solidFill>
              </a:rPr>
              <a:t>were invited to apply for </a:t>
            </a:r>
            <a:r>
              <a:rPr lang="en-CA" sz="2400" b="1" dirty="0">
                <a:solidFill>
                  <a:schemeClr val="tx1"/>
                </a:solidFill>
              </a:rPr>
              <a:t>service delivery pilots </a:t>
            </a:r>
            <a:r>
              <a:rPr lang="en-CA" sz="2400" dirty="0">
                <a:solidFill>
                  <a:schemeClr val="tx1"/>
                </a:solidFill>
              </a:rPr>
              <a:t>under</a:t>
            </a:r>
            <a:r>
              <a:rPr lang="en-CA" sz="2400" b="1" dirty="0">
                <a:solidFill>
                  <a:schemeClr val="tx1"/>
                </a:solidFill>
              </a:rPr>
              <a:t> 3</a:t>
            </a:r>
            <a:r>
              <a:rPr lang="en-CA" sz="2400" dirty="0">
                <a:solidFill>
                  <a:schemeClr val="tx1"/>
                </a:solidFill>
              </a:rPr>
              <a:t> of the </a:t>
            </a:r>
            <a:r>
              <a:rPr lang="en-CA" sz="2400" b="1" dirty="0">
                <a:solidFill>
                  <a:schemeClr val="tx1"/>
                </a:solidFill>
              </a:rPr>
              <a:t>5</a:t>
            </a:r>
            <a:r>
              <a:rPr lang="en-CA" sz="2400" dirty="0">
                <a:solidFill>
                  <a:schemeClr val="tx1"/>
                </a:solidFill>
              </a:rPr>
              <a:t>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3200" dirty="0">
              <a:solidFill>
                <a:schemeClr val="tx1"/>
              </a:solidFill>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072877" y="2722705"/>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49755" y="4165403"/>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
        <p:nvSpPr>
          <p:cNvPr id="4" name="Rectangle 3">
            <a:extLst>
              <a:ext uri="{FF2B5EF4-FFF2-40B4-BE49-F238E27FC236}">
                <a16:creationId xmlns:a16="http://schemas.microsoft.com/office/drawing/2014/main" id="{072FDDBF-F29F-3A30-2E36-9AB0D66A5BB6}"/>
              </a:ext>
            </a:extLst>
          </p:cNvPr>
          <p:cNvSpPr/>
          <p:nvPr/>
        </p:nvSpPr>
        <p:spPr>
          <a:xfrm>
            <a:off x="6072877" y="1358316"/>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Better Jobs Ontario Integration</a:t>
            </a:r>
            <a:endParaRPr lang="en-CA" sz="240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13975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6A1C91-41E0-2650-FE92-06EAD32D17CC}"/>
              </a:ext>
            </a:extLst>
          </p:cNvPr>
          <p:cNvSpPr txBox="1"/>
          <p:nvPr/>
        </p:nvSpPr>
        <p:spPr>
          <a:xfrm>
            <a:off x="839249" y="1351508"/>
            <a:ext cx="7243031" cy="4154984"/>
          </a:xfrm>
          <a:prstGeom prst="rect">
            <a:avLst/>
          </a:prstGeom>
          <a:noFill/>
        </p:spPr>
        <p:txBody>
          <a:bodyPr wrap="square" rtlCol="0">
            <a:spAutoFit/>
          </a:bodyPr>
          <a:lstStyle/>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Must relate to one of the 3 themes for service delivery on previous slide</a:t>
            </a:r>
          </a:p>
          <a:p>
            <a:pPr marL="342900" indent="-342900">
              <a:buFont typeface="Courier New" panose="02070309020205020404" pitchFamily="49" charset="0"/>
              <a:buChar char="o"/>
            </a:pPr>
            <a:endParaRPr lang="en-CA" sz="24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Total funding for a delivery pilot must not exceed the Ministry’s “maximum cost per learner” for the applicable cultural stream</a:t>
            </a:r>
          </a:p>
          <a:p>
            <a:pPr marL="342900" indent="-342900">
              <a:buFont typeface="Courier New" panose="02070309020205020404" pitchFamily="49" charset="0"/>
              <a:buChar char="o"/>
            </a:pPr>
            <a:endParaRPr lang="en-CA" sz="24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If funding exceeds maximum cost per learner, rationale must be provided</a:t>
            </a:r>
          </a:p>
          <a:p>
            <a:pPr marL="342900" indent="-342900">
              <a:buFont typeface="Courier New" panose="02070309020205020404" pitchFamily="49" charset="0"/>
              <a:buChar char="o"/>
            </a:pPr>
            <a:endParaRPr lang="en-CA" sz="24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Can not include curriculum development costs</a:t>
            </a:r>
          </a:p>
        </p:txBody>
      </p:sp>
      <p:sp>
        <p:nvSpPr>
          <p:cNvPr id="7" name="TextBox 6">
            <a:extLst>
              <a:ext uri="{FF2B5EF4-FFF2-40B4-BE49-F238E27FC236}">
                <a16:creationId xmlns:a16="http://schemas.microsoft.com/office/drawing/2014/main" id="{62CBD1E0-16BE-B8DF-B847-1A66547F143B}"/>
              </a:ext>
            </a:extLst>
          </p:cNvPr>
          <p:cNvSpPr txBox="1"/>
          <p:nvPr/>
        </p:nvSpPr>
        <p:spPr>
          <a:xfrm>
            <a:off x="506073" y="377058"/>
            <a:ext cx="7454287" cy="646331"/>
          </a:xfrm>
          <a:prstGeom prst="rect">
            <a:avLst/>
          </a:prstGeom>
          <a:noFill/>
        </p:spPr>
        <p:txBody>
          <a:bodyPr wrap="square">
            <a:spAutoFit/>
          </a:bodyPr>
          <a:lstStyle/>
          <a:p>
            <a:r>
              <a:rPr lang="en-CA" sz="3600" dirty="0">
                <a:solidFill>
                  <a:srgbClr val="C00000"/>
                </a:solidFill>
                <a:latin typeface="Calibri" panose="020F0502020204030204" pitchFamily="34" charset="0"/>
                <a:ea typeface="+mn-ea"/>
                <a:cs typeface="Calibri" panose="020F0502020204030204" pitchFamily="34" charset="0"/>
              </a:rPr>
              <a:t>SFS </a:t>
            </a:r>
            <a:r>
              <a:rPr lang="en-CA" sz="3600" dirty="0">
                <a:solidFill>
                  <a:srgbClr val="629622"/>
                </a:solidFill>
                <a:highlight>
                  <a:srgbClr val="F3FFE5"/>
                </a:highlight>
                <a:latin typeface="Calibri"/>
                <a:cs typeface="Calibri"/>
                <a:sym typeface="Calibri"/>
              </a:rPr>
              <a:t>Phase 2 </a:t>
            </a:r>
            <a:r>
              <a:rPr lang="en-CA" sz="3600" dirty="0">
                <a:solidFill>
                  <a:srgbClr val="C00000"/>
                </a:solidFill>
                <a:latin typeface="Calibri" panose="020F0502020204030204" pitchFamily="34" charset="0"/>
                <a:ea typeface="+mn-ea"/>
                <a:cs typeface="Calibri" panose="020F0502020204030204" pitchFamily="34" charset="0"/>
              </a:rPr>
              <a:t>Service Delivery Pilots</a:t>
            </a:r>
            <a:endParaRPr lang="en-CA" sz="3600" dirty="0"/>
          </a:p>
        </p:txBody>
      </p:sp>
      <p:pic>
        <p:nvPicPr>
          <p:cNvPr id="3" name="Picture 2" descr="A picture containing grass, sky, outdoor, plane&#10;&#10;Description automatically generated">
            <a:extLst>
              <a:ext uri="{FF2B5EF4-FFF2-40B4-BE49-F238E27FC236}">
                <a16:creationId xmlns:a16="http://schemas.microsoft.com/office/drawing/2014/main" id="{627CAE26-0A60-4A28-66FA-968FA7A8C1B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84444" y="2427890"/>
            <a:ext cx="2669627" cy="2002220"/>
          </a:xfrm>
          <a:prstGeom prst="rect">
            <a:avLst/>
          </a:prstGeom>
        </p:spPr>
      </p:pic>
    </p:spTree>
    <p:extLst>
      <p:ext uri="{BB962C8B-B14F-4D97-AF65-F5344CB8AC3E}">
        <p14:creationId xmlns:p14="http://schemas.microsoft.com/office/powerpoint/2010/main" val="1979347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13EE-2263-5CDF-DEC2-2BECD4E4189F}"/>
              </a:ext>
            </a:extLst>
          </p:cNvPr>
          <p:cNvSpPr>
            <a:spLocks noGrp="1"/>
          </p:cNvSpPr>
          <p:nvPr>
            <p:ph type="title"/>
          </p:nvPr>
        </p:nvSpPr>
        <p:spPr>
          <a:xfrm>
            <a:off x="838200" y="365125"/>
            <a:ext cx="8576967" cy="1325563"/>
          </a:xfrm>
        </p:spPr>
        <p:txBody>
          <a:bodyPr>
            <a:normAutofit/>
          </a:bodyPr>
          <a:lstStyle/>
          <a:p>
            <a:r>
              <a:rPr lang="en-CA" sz="3600" dirty="0"/>
              <a:t>MLITSD Priorities related to SFS Projects</a:t>
            </a:r>
          </a:p>
        </p:txBody>
      </p:sp>
      <p:sp>
        <p:nvSpPr>
          <p:cNvPr id="3" name="TextBox 2">
            <a:extLst>
              <a:ext uri="{FF2B5EF4-FFF2-40B4-BE49-F238E27FC236}">
                <a16:creationId xmlns:a16="http://schemas.microsoft.com/office/drawing/2014/main" id="{FF8B597D-4504-EE9F-1184-6E123564D19B}"/>
              </a:ext>
            </a:extLst>
          </p:cNvPr>
          <p:cNvSpPr txBox="1"/>
          <p:nvPr/>
        </p:nvSpPr>
        <p:spPr>
          <a:xfrm>
            <a:off x="1790962" y="1772044"/>
            <a:ext cx="8645809" cy="2677656"/>
          </a:xfrm>
          <a:prstGeom prst="rect">
            <a:avLst/>
          </a:prstGeom>
          <a:noFill/>
        </p:spPr>
        <p:txBody>
          <a:bodyPr wrap="square" rtlCol="0">
            <a:spAutoFit/>
          </a:bodyPr>
          <a:lstStyle/>
          <a:p>
            <a:pPr marL="342900" indent="-342900">
              <a:buAutoNum type="arabicPeriod"/>
            </a:pPr>
            <a:r>
              <a:rPr lang="en-CA" sz="2400" dirty="0"/>
              <a:t>Inform the development of a funding model for LBS – how much does program development and delivery really cost?</a:t>
            </a:r>
          </a:p>
          <a:p>
            <a:pPr marL="342900" indent="-342900">
              <a:buAutoNum type="arabicPeriod"/>
            </a:pPr>
            <a:endParaRPr lang="en-CA" sz="2400" dirty="0"/>
          </a:p>
          <a:p>
            <a:pPr marL="342900" indent="-342900">
              <a:buAutoNum type="arabicPeriod"/>
            </a:pPr>
            <a:r>
              <a:rPr lang="en-CA" sz="2400" dirty="0"/>
              <a:t>Inform the full implementation of the LBS performance management framework</a:t>
            </a:r>
          </a:p>
          <a:p>
            <a:pPr marL="342900" indent="-342900">
              <a:buAutoNum type="arabicPeriod"/>
            </a:pPr>
            <a:endParaRPr lang="en-CA" sz="2400" dirty="0"/>
          </a:p>
          <a:p>
            <a:pPr marL="342900" indent="-342900">
              <a:buAutoNum type="arabicPeriod"/>
            </a:pPr>
            <a:r>
              <a:rPr lang="en-CA" sz="2400" dirty="0"/>
              <a:t>Support LBS renewal</a:t>
            </a:r>
          </a:p>
        </p:txBody>
      </p:sp>
      <p:pic>
        <p:nvPicPr>
          <p:cNvPr id="2050" name="Picture 2" descr="Ontario's trillium logo getting makeover under Doug Ford government:  sources | CBC News">
            <a:extLst>
              <a:ext uri="{FF2B5EF4-FFF2-40B4-BE49-F238E27FC236}">
                <a16:creationId xmlns:a16="http://schemas.microsoft.com/office/drawing/2014/main" id="{6A028AA6-FD1C-86BB-5D35-C7F95A8E3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571" y="4449700"/>
            <a:ext cx="1901206" cy="107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138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F31-D11C-1C8A-3453-7FF23A563A67}"/>
              </a:ext>
            </a:extLst>
          </p:cNvPr>
          <p:cNvSpPr>
            <a:spLocks noGrp="1"/>
          </p:cNvSpPr>
          <p:nvPr>
            <p:ph type="title"/>
          </p:nvPr>
        </p:nvSpPr>
        <p:spPr>
          <a:xfrm>
            <a:off x="3736340" y="365125"/>
            <a:ext cx="4719320" cy="935355"/>
          </a:xfrm>
        </p:spPr>
        <p:txBody>
          <a:bodyPr>
            <a:normAutofit/>
          </a:bodyPr>
          <a:lstStyle/>
          <a:p>
            <a:r>
              <a:rPr lang="en-CA" sz="4000" dirty="0"/>
              <a:t>Wrap-up &amp; Questions</a:t>
            </a:r>
          </a:p>
        </p:txBody>
      </p:sp>
      <p:sp>
        <p:nvSpPr>
          <p:cNvPr id="5" name="TextBox 4">
            <a:extLst>
              <a:ext uri="{FF2B5EF4-FFF2-40B4-BE49-F238E27FC236}">
                <a16:creationId xmlns:a16="http://schemas.microsoft.com/office/drawing/2014/main" id="{A7B3E46F-4F3F-B673-4A95-B78BA5202619}"/>
              </a:ext>
            </a:extLst>
          </p:cNvPr>
          <p:cNvSpPr txBox="1"/>
          <p:nvPr/>
        </p:nvSpPr>
        <p:spPr>
          <a:xfrm>
            <a:off x="2310174" y="1526245"/>
            <a:ext cx="7571652" cy="3964162"/>
          </a:xfrm>
          <a:prstGeom prst="rect">
            <a:avLst/>
          </a:prstGeom>
          <a:noFill/>
        </p:spPr>
        <p:txBody>
          <a:bodyPr wrap="square">
            <a:spAutoFit/>
          </a:bodyPr>
          <a:lstStyle/>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1. Essential Skills </a:t>
            </a:r>
            <a:endParaRPr kumimoji="0" lang="en-US" sz="3200" b="0" i="0" u="none" strike="noStrike" kern="0" cap="none" spc="0" normalizeH="0" baseline="0" noProof="0" dirty="0">
              <a:ln>
                <a:noFill/>
              </a:ln>
              <a:solidFill>
                <a:srgbClr val="000000"/>
              </a:solidFill>
              <a:effectLst/>
              <a:uLnTx/>
              <a:uFillTx/>
              <a:latin typeface="Calibri"/>
              <a:cs typeface="Calibri"/>
              <a:sym typeface="Calibri"/>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2. Skills for Success (SFS)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3. SFS and OALCF</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4. S4S Phase 1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5. S4S Phase 2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6. Next Steps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7. Wrap-Up</a:t>
            </a:r>
          </a:p>
        </p:txBody>
      </p:sp>
      <p:sp>
        <p:nvSpPr>
          <p:cNvPr id="6" name="Right Bracket 5">
            <a:extLst>
              <a:ext uri="{FF2B5EF4-FFF2-40B4-BE49-F238E27FC236}">
                <a16:creationId xmlns:a16="http://schemas.microsoft.com/office/drawing/2014/main" id="{BDD245E9-7FB1-1665-3DEC-5F271CCCFA53}"/>
              </a:ext>
            </a:extLst>
          </p:cNvPr>
          <p:cNvSpPr/>
          <p:nvPr/>
        </p:nvSpPr>
        <p:spPr>
          <a:xfrm>
            <a:off x="6376801" y="1526245"/>
            <a:ext cx="553720" cy="1569660"/>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2CEAD101-8C66-EC56-38D5-3B938A5521C9}"/>
              </a:ext>
            </a:extLst>
          </p:cNvPr>
          <p:cNvSpPr txBox="1"/>
          <p:nvPr/>
        </p:nvSpPr>
        <p:spPr>
          <a:xfrm>
            <a:off x="7537669" y="1710910"/>
            <a:ext cx="1087120" cy="1200329"/>
          </a:xfrm>
          <a:prstGeom prst="rect">
            <a:avLst/>
          </a:prstGeom>
          <a:noFill/>
        </p:spPr>
        <p:txBody>
          <a:bodyPr wrap="square" rtlCol="0">
            <a:spAutoFit/>
          </a:bodyPr>
          <a:lstStyle/>
          <a:p>
            <a:r>
              <a:rPr lang="en-CA" sz="2400" dirty="0">
                <a:solidFill>
                  <a:srgbClr val="C00000"/>
                </a:solidFill>
                <a:latin typeface="Calibri" panose="020F0502020204030204" pitchFamily="34" charset="0"/>
                <a:cs typeface="Calibri" panose="020F0502020204030204" pitchFamily="34" charset="0"/>
              </a:rPr>
              <a:t>Brief Review Only!</a:t>
            </a:r>
          </a:p>
        </p:txBody>
      </p:sp>
      <p:pic>
        <p:nvPicPr>
          <p:cNvPr id="4" name="Picture 3" descr="Icon&#10;&#10;Description automatically generated with low confidence">
            <a:extLst>
              <a:ext uri="{FF2B5EF4-FFF2-40B4-BE49-F238E27FC236}">
                <a16:creationId xmlns:a16="http://schemas.microsoft.com/office/drawing/2014/main" id="{9BD0998A-1139-697D-F6D8-E71B8E410AC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8465996" y="3773171"/>
            <a:ext cx="2118360" cy="2118360"/>
          </a:xfrm>
          <a:prstGeom prst="rect">
            <a:avLst/>
          </a:prstGeom>
        </p:spPr>
      </p:pic>
    </p:spTree>
    <p:extLst>
      <p:ext uri="{BB962C8B-B14F-4D97-AF65-F5344CB8AC3E}">
        <p14:creationId xmlns:p14="http://schemas.microsoft.com/office/powerpoint/2010/main" val="242323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idx="4294967295"/>
          </p:nvPr>
        </p:nvSpPr>
        <p:spPr>
          <a:xfrm>
            <a:off x="527009" y="3056128"/>
            <a:ext cx="6785024" cy="1155192"/>
          </a:xfrm>
          <a:prstGeom prst="rect">
            <a:avLst/>
          </a:prstGeom>
        </p:spPr>
        <p:txBody>
          <a:bodyPr spcFirstLastPara="1" vert="horz" lIns="91440" tIns="45720" rIns="91440" bIns="45720" rtlCol="0" anchor="b" anchorCtr="0">
            <a:normAutofit fontScale="90000"/>
          </a:bodyPr>
          <a:lstStyle/>
          <a:p>
            <a:pPr>
              <a:buClr>
                <a:schemeClr val="dk1"/>
              </a:buClr>
              <a:buSzPts val="1800"/>
            </a:pPr>
            <a:r>
              <a:rPr lang="en-US" sz="6000" dirty="0">
                <a:solidFill>
                  <a:srgbClr val="C00000"/>
                </a:solidFill>
              </a:rPr>
              <a:t>1. Essential Skills</a:t>
            </a:r>
            <a:br>
              <a:rPr lang="en-US" sz="6000" dirty="0">
                <a:solidFill>
                  <a:srgbClr val="C00000"/>
                </a:solidFill>
              </a:rPr>
            </a:br>
            <a:br>
              <a:rPr lang="en-US" sz="6000" dirty="0">
                <a:solidFill>
                  <a:srgbClr val="C00000"/>
                </a:solidFill>
              </a:rPr>
            </a:br>
            <a:r>
              <a:rPr lang="en-US" sz="6000" dirty="0">
                <a:solidFill>
                  <a:srgbClr val="C00000"/>
                </a:solidFill>
              </a:rPr>
              <a:t>…</a:t>
            </a:r>
            <a:r>
              <a:rPr lang="en-US" dirty="0">
                <a:solidFill>
                  <a:srgbClr val="C00000"/>
                </a:solidFill>
              </a:rPr>
              <a:t>for work, learning, and life</a:t>
            </a:r>
            <a:endParaRPr lang="en-US" sz="6000" dirty="0">
              <a:solidFill>
                <a:srgbClr val="C00000"/>
              </a:solidFill>
            </a:endParaRPr>
          </a:p>
        </p:txBody>
      </p:sp>
      <p:pic>
        <p:nvPicPr>
          <p:cNvPr id="3" name="Picture 2" descr="A person jumping off a cliff&#10;&#10;Description automatically generated with medium confidence">
            <a:extLst>
              <a:ext uri="{FF2B5EF4-FFF2-40B4-BE49-F238E27FC236}">
                <a16:creationId xmlns:a16="http://schemas.microsoft.com/office/drawing/2014/main" id="{B11278F9-2AB4-4854-9E39-F5142EDDFD8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8915" r="25600"/>
          <a:stretch/>
        </p:blipFill>
        <p:spPr>
          <a:xfrm>
            <a:off x="7556686" y="1"/>
            <a:ext cx="4635315" cy="6857999"/>
          </a:xfrm>
          <a:prstGeom prst="rect">
            <a:avLst/>
          </a:prstGeom>
        </p:spPr>
      </p:pic>
      <p:sp>
        <p:nvSpPr>
          <p:cNvPr id="4" name="TextBox 3">
            <a:extLst>
              <a:ext uri="{FF2B5EF4-FFF2-40B4-BE49-F238E27FC236}">
                <a16:creationId xmlns:a16="http://schemas.microsoft.com/office/drawing/2014/main" id="{7CAAD03F-DE4C-4CB2-BC2A-8A3CA0241E98}"/>
              </a:ext>
            </a:extLst>
          </p:cNvPr>
          <p:cNvSpPr txBox="1"/>
          <p:nvPr/>
        </p:nvSpPr>
        <p:spPr>
          <a:xfrm>
            <a:off x="9689393" y="6657945"/>
            <a:ext cx="2502608"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
                <a:srgbClr val="000000"/>
              </a:buClr>
              <a:buSzTx/>
              <a:buFont typeface="Arial"/>
              <a:buNone/>
              <a:tabLst/>
              <a:defRPr/>
            </a:pPr>
            <a:r>
              <a:rPr kumimoji="0" lang="en-CA" sz="700" b="0" i="0" u="none" strike="noStrike" kern="0" cap="none" spc="0" normalizeH="0" baseline="0" noProof="0">
                <a:ln>
                  <a:noFill/>
                </a:ln>
                <a:solidFill>
                  <a:srgbClr val="FFFFFF"/>
                </a:solidFill>
                <a:effectLst/>
                <a:uLnTx/>
                <a:uFillTx/>
                <a:sym typeface="Arial"/>
                <a:hlinkClick r:id="rId4" tooltip="http://homeless-mankind.blogspot.com/2016/11/achievements-and-success-young-achievers.html">
                  <a:extLst>
                    <a:ext uri="{A12FA001-AC4F-418D-AE19-62706E023703}">
                      <ahyp:hlinkClr xmlns:ahyp="http://schemas.microsoft.com/office/drawing/2018/hyperlinkcolor" val="tx"/>
                    </a:ext>
                  </a:extLst>
                </a:hlinkClick>
              </a:rPr>
              <a:t>This Photo</a:t>
            </a:r>
            <a:r>
              <a:rPr kumimoji="0" lang="en-CA" sz="700" b="0" i="0" u="none" strike="noStrike" kern="0" cap="none" spc="0" normalizeH="0" baseline="0" noProof="0">
                <a:ln>
                  <a:noFill/>
                </a:ln>
                <a:solidFill>
                  <a:srgbClr val="FFFFFF"/>
                </a:solidFill>
                <a:effectLst/>
                <a:uLnTx/>
                <a:uFillTx/>
                <a:sym typeface="Arial"/>
              </a:rPr>
              <a:t> by Unknown Author is licensed under </a:t>
            </a:r>
            <a:r>
              <a:rPr kumimoji="0" lang="en-CA" sz="700" b="0" i="0" u="none" strike="noStrike" kern="0" cap="none" spc="0" normalizeH="0" baseline="0" noProof="0">
                <a:ln>
                  <a:noFill/>
                </a:ln>
                <a:solidFill>
                  <a:srgbClr val="FFFFFF"/>
                </a:solidFill>
                <a:effectLst/>
                <a:uLnTx/>
                <a:uFillTx/>
                <a:sym typeface="Arial"/>
                <a:hlinkClick r:id="rId5" tooltip="https://creativecommons.org/licenses/by-nc-sa/3.0/">
                  <a:extLst>
                    <a:ext uri="{A12FA001-AC4F-418D-AE19-62706E023703}">
                      <ahyp:hlinkClr xmlns:ahyp="http://schemas.microsoft.com/office/drawing/2018/hyperlinkcolor" val="tx"/>
                    </a:ext>
                  </a:extLst>
                </a:hlinkClick>
              </a:rPr>
              <a:t>CC BY-SA-NC</a:t>
            </a:r>
            <a:endParaRPr kumimoji="0" lang="en-CA" sz="700" b="0" i="0" u="none" strike="noStrike" kern="0" cap="none" spc="0" normalizeH="0" baseline="0" noProof="0">
              <a:ln>
                <a:noFill/>
              </a:ln>
              <a:solidFill>
                <a:srgbClr val="FFFFFF"/>
              </a:solidFill>
              <a:effectLst/>
              <a:uLnTx/>
              <a:uFillTx/>
              <a:sym typeface="Arial"/>
            </a:endParaRPr>
          </a:p>
        </p:txBody>
      </p:sp>
    </p:spTree>
    <p:extLst>
      <p:ext uri="{BB962C8B-B14F-4D97-AF65-F5344CB8AC3E}">
        <p14:creationId xmlns:p14="http://schemas.microsoft.com/office/powerpoint/2010/main" val="3151161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CA" sz="4410">
                <a:solidFill>
                  <a:srgbClr val="C00000"/>
                </a:solidFill>
              </a:rPr>
              <a:t>Thank you!</a:t>
            </a:r>
            <a:br>
              <a:rPr lang="en-CA" sz="3563"/>
            </a:br>
            <a:endParaRPr sz="3563"/>
          </a:p>
        </p:txBody>
      </p:sp>
      <p:sp>
        <p:nvSpPr>
          <p:cNvPr id="103" name="Google Shape;103;p5"/>
          <p:cNvSpPr txBox="1"/>
          <p:nvPr/>
        </p:nvSpPr>
        <p:spPr>
          <a:xfrm>
            <a:off x="913046" y="1190162"/>
            <a:ext cx="9913450"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resources: </a:t>
            </a: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evaluation:  </a:t>
            </a:r>
            <a:r>
              <a:rPr lang="en-CA" sz="2400" b="0" i="0" u="none" strike="noStrike" cap="none" dirty="0">
                <a:solidFill>
                  <a:schemeClr val="dk1"/>
                </a:solidFill>
                <a:latin typeface="Calibri"/>
                <a:ea typeface="Calibri"/>
                <a:cs typeface="Calibri"/>
                <a:sym typeface="Calibri"/>
                <a:hlinkClick r:id="rId4"/>
              </a:rPr>
              <a:t>https://tinyurl.com/4sd868dn</a:t>
            </a:r>
            <a:r>
              <a:rPr lang="en-CA" sz="24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104" name="Google Shape;104;p5"/>
          <p:cNvPicPr preferRelativeResize="0"/>
          <p:nvPr/>
        </p:nvPicPr>
        <p:blipFill rotWithShape="1">
          <a:blip r:embed="rId5">
            <a:alphaModFix/>
          </a:blip>
          <a:srcRect/>
          <a:stretch/>
        </p:blipFill>
        <p:spPr>
          <a:xfrm>
            <a:off x="3811958" y="3859620"/>
            <a:ext cx="4194358" cy="24369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5C69-DFAC-E6A0-C2ED-11B09A0900CF}"/>
              </a:ext>
            </a:extLst>
          </p:cNvPr>
          <p:cNvSpPr>
            <a:spLocks noGrp="1"/>
          </p:cNvSpPr>
          <p:nvPr>
            <p:ph type="title"/>
          </p:nvPr>
        </p:nvSpPr>
        <p:spPr>
          <a:xfrm>
            <a:off x="2971800" y="4932045"/>
            <a:ext cx="6593840" cy="930275"/>
          </a:xfrm>
        </p:spPr>
        <p:txBody>
          <a:bodyPr/>
          <a:lstStyle/>
          <a:p>
            <a:r>
              <a:rPr kumimoji="0" lang="en-US" sz="4400" i="0" u="none" strike="noStrike" kern="1200" cap="none" spc="-50" normalizeH="0" baseline="0" noProof="0" dirty="0">
                <a:ln>
                  <a:noFill/>
                </a:ln>
                <a:effectLst/>
                <a:uLnTx/>
                <a:uFillTx/>
                <a:latin typeface="Calibri" panose="020F0502020204030204" pitchFamily="34" charset="0"/>
                <a:ea typeface="+mj-ea"/>
                <a:cs typeface="Calibri" panose="020F0502020204030204" pitchFamily="34" charset="0"/>
                <a:sym typeface="Calibri"/>
              </a:rPr>
              <a:t>NINE Original Essential Skills</a:t>
            </a:r>
            <a:endParaRPr lang="en-CA" dirty="0"/>
          </a:p>
        </p:txBody>
      </p:sp>
      <p:pic>
        <p:nvPicPr>
          <p:cNvPr id="3" name="Picture 2">
            <a:extLst>
              <a:ext uri="{FF2B5EF4-FFF2-40B4-BE49-F238E27FC236}">
                <a16:creationId xmlns:a16="http://schemas.microsoft.com/office/drawing/2014/main" id="{FE87BDD3-FFA2-7C03-5D0F-D9513DE55E5C}"/>
              </a:ext>
            </a:extLst>
          </p:cNvPr>
          <p:cNvPicPr>
            <a:picLocks noChangeAspect="1"/>
          </p:cNvPicPr>
          <p:nvPr/>
        </p:nvPicPr>
        <p:blipFill>
          <a:blip r:embed="rId2"/>
          <a:stretch>
            <a:fillRect/>
          </a:stretch>
        </p:blipFill>
        <p:spPr>
          <a:xfrm>
            <a:off x="1035881" y="344234"/>
            <a:ext cx="10120237" cy="4371211"/>
          </a:xfrm>
          <a:prstGeom prst="rect">
            <a:avLst/>
          </a:prstGeom>
        </p:spPr>
      </p:pic>
    </p:spTree>
    <p:extLst>
      <p:ext uri="{BB962C8B-B14F-4D97-AF65-F5344CB8AC3E}">
        <p14:creationId xmlns:p14="http://schemas.microsoft.com/office/powerpoint/2010/main" val="363193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A1F1-6904-478E-C6BE-35BF2F02ADB5}"/>
              </a:ext>
            </a:extLst>
          </p:cNvPr>
          <p:cNvSpPr>
            <a:spLocks noGrp="1"/>
          </p:cNvSpPr>
          <p:nvPr>
            <p:ph type="title"/>
          </p:nvPr>
        </p:nvSpPr>
        <p:spPr/>
        <p:txBody>
          <a:bodyPr/>
          <a:lstStyle/>
          <a:p>
            <a:r>
              <a:rPr lang="en-CA" dirty="0"/>
              <a:t>Essential Skills</a:t>
            </a:r>
          </a:p>
        </p:txBody>
      </p:sp>
      <p:sp>
        <p:nvSpPr>
          <p:cNvPr id="4" name="TextBox 3">
            <a:extLst>
              <a:ext uri="{FF2B5EF4-FFF2-40B4-BE49-F238E27FC236}">
                <a16:creationId xmlns:a16="http://schemas.microsoft.com/office/drawing/2014/main" id="{C3A723BF-9F04-A49F-170D-DC356FEFD479}"/>
              </a:ext>
            </a:extLst>
          </p:cNvPr>
          <p:cNvSpPr txBox="1"/>
          <p:nvPr/>
        </p:nvSpPr>
        <p:spPr>
          <a:xfrm>
            <a:off x="1420473" y="1690688"/>
            <a:ext cx="8726214" cy="2062103"/>
          </a:xfrm>
          <a:prstGeom prst="rect">
            <a:avLst/>
          </a:prstGeom>
          <a:noFill/>
        </p:spPr>
        <p:txBody>
          <a:bodyPr wrap="square">
            <a:spAutoFit/>
          </a:bodyPr>
          <a:lstStyle/>
          <a:p>
            <a:pPr marL="285750" indent="-285750">
              <a:buFont typeface="Arial" panose="020B0604020202020204" pitchFamily="34" charset="0"/>
              <a:buChar char="•"/>
            </a:pPr>
            <a:r>
              <a:rPr lang="en-CA" sz="3200" dirty="0">
                <a:latin typeface="Calibri" panose="020F0502020204030204" pitchFamily="34" charset="0"/>
                <a:cs typeface="Calibri" panose="020F0502020204030204" pitchFamily="34" charset="0"/>
              </a:rPr>
              <a:t>  1980’s  to 2020</a:t>
            </a:r>
          </a:p>
          <a:p>
            <a:pPr marL="457200" indent="-457200">
              <a:buFont typeface="Arial" panose="020B0604020202020204" pitchFamily="34" charset="0"/>
              <a:buChar char="•"/>
            </a:pPr>
            <a:r>
              <a:rPr lang="en-CA" sz="3200" dirty="0">
                <a:latin typeface="Calibri" panose="020F0502020204030204" pitchFamily="34" charset="0"/>
                <a:cs typeface="Calibri" panose="020F0502020204030204" pitchFamily="34" charset="0"/>
              </a:rPr>
              <a:t>Human Resources Development Canada (HRDC)</a:t>
            </a:r>
          </a:p>
          <a:p>
            <a:pPr marL="457200" indent="-457200">
              <a:buFont typeface="Arial" panose="020B0604020202020204" pitchFamily="34" charset="0"/>
              <a:buChar char="•"/>
            </a:pPr>
            <a:r>
              <a:rPr lang="en-CA" sz="3200" dirty="0">
                <a:latin typeface="Calibri" panose="020F0502020204030204" pitchFamily="34" charset="0"/>
                <a:cs typeface="Calibri" panose="020F0502020204030204" pitchFamily="34" charset="0"/>
              </a:rPr>
              <a:t>National Occupation Classification (NOC Codes)</a:t>
            </a:r>
          </a:p>
          <a:p>
            <a:pPr marL="457200" indent="-457200">
              <a:buFont typeface="Arial" panose="020B0604020202020204" pitchFamily="34" charset="0"/>
              <a:buChar char="•"/>
            </a:pPr>
            <a:r>
              <a:rPr lang="en-CA" sz="3200" dirty="0">
                <a:latin typeface="Calibri" panose="020F0502020204030204" pitchFamily="34" charset="0"/>
                <a:cs typeface="Calibri" panose="020F0502020204030204" pitchFamily="34" charset="0"/>
              </a:rPr>
              <a:t>Essential Skills Profiles</a:t>
            </a:r>
          </a:p>
        </p:txBody>
      </p:sp>
    </p:spTree>
    <p:extLst>
      <p:ext uri="{BB962C8B-B14F-4D97-AF65-F5344CB8AC3E}">
        <p14:creationId xmlns:p14="http://schemas.microsoft.com/office/powerpoint/2010/main" val="144506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sp>
        <p:nvSpPr>
          <p:cNvPr id="1031" name="Rectangle 10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3" name="Straight Connector 10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035" name="Rectangle 103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1037" name="Rectangle 103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6CD61169-92E5-4762-9593-7DAD1A93A5B0}"/>
              </a:ext>
            </a:extLst>
          </p:cNvPr>
          <p:cNvSpPr txBox="1"/>
          <p:nvPr/>
        </p:nvSpPr>
        <p:spPr>
          <a:xfrm>
            <a:off x="435869" y="640080"/>
            <a:ext cx="3659246" cy="286269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
                <a:srgbClr val="000000"/>
              </a:buClr>
              <a:buSzTx/>
              <a:buFontTx/>
              <a:buNone/>
              <a:tabLst/>
              <a:defRPr/>
            </a:pPr>
            <a:r>
              <a:rPr kumimoji="0" lang="en-US" sz="3700" b="0" i="0" u="none" strike="noStrike" kern="1200" cap="none" spc="-50" normalizeH="0" baseline="0" noProof="0" dirty="0">
                <a:ln>
                  <a:noFill/>
                </a:ln>
                <a:solidFill>
                  <a:srgbClr val="FFFFFF"/>
                </a:solidFill>
                <a:effectLst/>
                <a:uLnTx/>
                <a:uFillTx/>
                <a:latin typeface="Georgia Pro Cond Light" panose="020F0302020204030204"/>
                <a:ea typeface="+mn-ea"/>
                <a:cs typeface="+mn-cs"/>
                <a:sym typeface="Arial"/>
              </a:rPr>
              <a:t>Essential Skills are the ‘Velcro’ to which all other education and training ‘sticks’.</a:t>
            </a:r>
          </a:p>
        </p:txBody>
      </p:sp>
      <p:cxnSp>
        <p:nvCxnSpPr>
          <p:cNvPr id="1039" name="Straight Connector 103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Velcro-extreme">
            <a:extLst>
              <a:ext uri="{FF2B5EF4-FFF2-40B4-BE49-F238E27FC236}">
                <a16:creationId xmlns:a16="http://schemas.microsoft.com/office/drawing/2014/main" id="{25925B3E-D19B-47BE-996E-08DB0050A5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31248" y="640080"/>
            <a:ext cx="557784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97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64395-6232-02C0-D2E4-B773D751A704}"/>
              </a:ext>
            </a:extLst>
          </p:cNvPr>
          <p:cNvSpPr>
            <a:spLocks noGrp="1"/>
          </p:cNvSpPr>
          <p:nvPr>
            <p:ph type="title"/>
          </p:nvPr>
        </p:nvSpPr>
        <p:spPr>
          <a:xfrm>
            <a:off x="129628" y="2398148"/>
            <a:ext cx="5882640" cy="2061703"/>
          </a:xfrm>
        </p:spPr>
        <p:txBody>
          <a:bodyPr>
            <a:normAutofit fontScale="90000"/>
          </a:bodyPr>
          <a:lstStyle/>
          <a:p>
            <a:r>
              <a:rPr lang="en-CA" dirty="0"/>
              <a:t>2. Skills for Success </a:t>
            </a:r>
            <a:br>
              <a:rPr lang="en-CA" dirty="0"/>
            </a:br>
            <a:br>
              <a:rPr lang="en-CA" dirty="0"/>
            </a:br>
            <a:r>
              <a:rPr lang="en-CA" sz="3600" dirty="0"/>
              <a:t>(…also for work, learning and life!)</a:t>
            </a:r>
            <a:endParaRPr lang="en-CA" dirty="0"/>
          </a:p>
        </p:txBody>
      </p:sp>
      <p:pic>
        <p:nvPicPr>
          <p:cNvPr id="4" name="Picture 3" descr="A person jumping in the air&#10;&#10;Description automatically generated with medium confidence">
            <a:extLst>
              <a:ext uri="{FF2B5EF4-FFF2-40B4-BE49-F238E27FC236}">
                <a16:creationId xmlns:a16="http://schemas.microsoft.com/office/drawing/2014/main" id="{40530CEE-20F4-0C17-477F-E8EF94656D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43846" y="1555557"/>
            <a:ext cx="5791199" cy="3322819"/>
          </a:xfrm>
          <a:prstGeom prst="rect">
            <a:avLst/>
          </a:prstGeom>
        </p:spPr>
      </p:pic>
    </p:spTree>
    <p:extLst>
      <p:ext uri="{BB962C8B-B14F-4D97-AF65-F5344CB8AC3E}">
        <p14:creationId xmlns:p14="http://schemas.microsoft.com/office/powerpoint/2010/main" val="168937182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2677</Words>
  <Application>Microsoft Office PowerPoint</Application>
  <PresentationFormat>Widescreen</PresentationFormat>
  <Paragraphs>285</Paragraphs>
  <Slides>50</Slides>
  <Notes>26</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60" baseType="lpstr">
      <vt:lpstr>Calibri</vt:lpstr>
      <vt:lpstr>Speak Pro</vt:lpstr>
      <vt:lpstr>Arial</vt:lpstr>
      <vt:lpstr>Courier New</vt:lpstr>
      <vt:lpstr>Noto Sans Symbols</vt:lpstr>
      <vt:lpstr>Georgia Pro Cond Light</vt:lpstr>
      <vt:lpstr>Century Gothic</vt:lpstr>
      <vt:lpstr>Office Theme</vt:lpstr>
      <vt:lpstr>RetrospectVTI</vt:lpstr>
      <vt:lpstr>Document</vt:lpstr>
      <vt:lpstr>PowerPoint Presentation</vt:lpstr>
      <vt:lpstr>Statement of Land Acknowledgement</vt:lpstr>
      <vt:lpstr>About Pop Up PD for Literacy Educators</vt:lpstr>
      <vt:lpstr>Topics for Today</vt:lpstr>
      <vt:lpstr>1. Essential Skills  …for work, learning, and life</vt:lpstr>
      <vt:lpstr>NINE Original Essential Skills</vt:lpstr>
      <vt:lpstr>Essential Skills</vt:lpstr>
      <vt:lpstr>PowerPoint Presentation</vt:lpstr>
      <vt:lpstr>2. Skills for Success   (…also for work, learning and life!)</vt:lpstr>
      <vt:lpstr>PowerPoint Presentation</vt:lpstr>
      <vt:lpstr>PowerPoint Presentation</vt:lpstr>
      <vt:lpstr>PowerPoint Presentation</vt:lpstr>
      <vt:lpstr>PowerPoint Presentation</vt:lpstr>
      <vt:lpstr>PowerPoint Presentation</vt:lpstr>
      <vt:lpstr>3. Skills for Success and OALCF</vt:lpstr>
      <vt:lpstr>Some Possible connections to the OALCF?</vt:lpstr>
      <vt:lpstr>Some Possible connections to the OALCF?</vt:lpstr>
      <vt:lpstr>Some Possible connections to the OALCF?</vt:lpstr>
      <vt:lpstr>Some Possible connections to the OALCF?</vt:lpstr>
      <vt:lpstr>Some Possible connections to the OALCF?</vt:lpstr>
      <vt:lpstr>Some Possible connections to the OALCF?</vt:lpstr>
      <vt:lpstr>4. Skills for Success Phase 1 for LBS</vt:lpstr>
      <vt:lpstr>Skills for Success Funding for LBS – Phase 1</vt:lpstr>
      <vt:lpstr>Phase 1  SFS funding  for LBS  is related to  these 5 themes:</vt:lpstr>
      <vt:lpstr>PowerPoint Presentation</vt:lpstr>
      <vt:lpstr>Eight of the 10 provincial LBS support organizations received funding in November 2022 to develop ‘curriculum resources’ under 4 of the 5 SFS themes:</vt:lpstr>
      <vt:lpstr>PowerPoint Presentation</vt:lpstr>
      <vt:lpstr>“Curriculum resource” is very broadly defined for the purpose of this project:   - modules  - courses  - assessments  - other…  - new or updated  Can be for LBS learners,  educators, or stakeholders</vt:lpstr>
      <vt:lpstr>There are almost 200 resources currently being developed or updated by the provincial LBS support organizations.  You may have be involved in developing, reviewing, and/or piloting new resources  All Phase 1 development must be completed by March 31, 2023  New resources will be posted on a provincial repository.</vt:lpstr>
      <vt:lpstr>PowerPoint Presentation</vt:lpstr>
      <vt:lpstr>PowerPoint Presentation</vt:lpstr>
      <vt:lpstr>PowerPoint Presentation</vt:lpstr>
      <vt:lpstr>PowerPoint Presentation</vt:lpstr>
      <vt:lpstr>The  16 provincial LBS regional networks received funding in November 2022 to conduct community integration projects under 4 of the 5 SFS themes:</vt:lpstr>
      <vt:lpstr> “Enhance local planning and coordination to support the integration                              and alignment of LBS services with Apprenticeship”   “Enhance local planning and coordination to support                                                     the integration and alignment of LBS services with Better Jobs Ontario” </vt:lpstr>
      <vt:lpstr>“Enhance local planning and coordination to support service delivery                            pilots focused on underrepresented groups”  “Develop processes and tools to support the completion                                                       of organizational needs assessments to support workplace                                         service delivery pilots”</vt:lpstr>
      <vt:lpstr>Communities of Practice (CoP)</vt:lpstr>
      <vt:lpstr>Communities of Practice (CoP)</vt:lpstr>
      <vt:lpstr>Communities of Practice (CoP)</vt:lpstr>
      <vt:lpstr>PowerPoint Presentation</vt:lpstr>
      <vt:lpstr>5. Skills for Success Phase 2 for LBS</vt:lpstr>
      <vt:lpstr>Who could apply for Phase 2 Funding?</vt:lpstr>
      <vt:lpstr>For Phase 2, 8 of the 10 provincial LBS support organizations were again invited to apply for more curriculum resource development under  3 of the 5 SFS themes:</vt:lpstr>
      <vt:lpstr>PowerPoint Presentation</vt:lpstr>
      <vt:lpstr>For Phase 2, the  16 LBS regional literacy networks were invited to apply for more community integration projects under  4 of the 5 SFS themes:</vt:lpstr>
      <vt:lpstr>For Phase 2, all LBS service providers were invited to apply for service delivery pilots under 3 of the 5 SFS themes:</vt:lpstr>
      <vt:lpstr>PowerPoint Presentation</vt:lpstr>
      <vt:lpstr>MLITSD Priorities related to SFS Projects</vt:lpstr>
      <vt:lpstr>Wrap-up &amp; Questions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Summer Burton</dc:creator>
  <cp:lastModifiedBy>Barb Glass</cp:lastModifiedBy>
  <cp:revision>38</cp:revision>
  <dcterms:created xsi:type="dcterms:W3CDTF">2018-06-21T19:55:49Z</dcterms:created>
  <dcterms:modified xsi:type="dcterms:W3CDTF">2023-02-16T20:26:53Z</dcterms:modified>
</cp:coreProperties>
</file>