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59" r:id="rId4"/>
    <p:sldId id="705" r:id="rId5"/>
    <p:sldId id="766" r:id="rId6"/>
    <p:sldId id="709" r:id="rId7"/>
    <p:sldId id="711" r:id="rId8"/>
    <p:sldId id="712" r:id="rId9"/>
    <p:sldId id="713" r:id="rId10"/>
    <p:sldId id="714" r:id="rId11"/>
    <p:sldId id="715" r:id="rId12"/>
    <p:sldId id="771" r:id="rId13"/>
    <p:sldId id="716" r:id="rId14"/>
    <p:sldId id="717" r:id="rId15"/>
    <p:sldId id="718" r:id="rId16"/>
    <p:sldId id="720" r:id="rId17"/>
    <p:sldId id="721" r:id="rId18"/>
    <p:sldId id="722" r:id="rId19"/>
    <p:sldId id="723" r:id="rId20"/>
    <p:sldId id="724" r:id="rId21"/>
    <p:sldId id="725" r:id="rId22"/>
    <p:sldId id="726" r:id="rId23"/>
    <p:sldId id="776" r:id="rId24"/>
    <p:sldId id="728" r:id="rId25"/>
    <p:sldId id="730" r:id="rId26"/>
    <p:sldId id="731" r:id="rId27"/>
    <p:sldId id="732" r:id="rId28"/>
    <p:sldId id="733" r:id="rId29"/>
    <p:sldId id="734" r:id="rId30"/>
    <p:sldId id="735" r:id="rId31"/>
    <p:sldId id="736" r:id="rId32"/>
    <p:sldId id="739" r:id="rId33"/>
    <p:sldId id="740" r:id="rId34"/>
    <p:sldId id="741" r:id="rId35"/>
    <p:sldId id="742" r:id="rId36"/>
    <p:sldId id="743" r:id="rId37"/>
    <p:sldId id="744" r:id="rId38"/>
    <p:sldId id="745" r:id="rId39"/>
    <p:sldId id="746" r:id="rId40"/>
    <p:sldId id="747" r:id="rId41"/>
    <p:sldId id="772" r:id="rId42"/>
    <p:sldId id="775" r:id="rId43"/>
    <p:sldId id="749" r:id="rId44"/>
    <p:sldId id="770" r:id="rId45"/>
    <p:sldId id="750" r:id="rId46"/>
    <p:sldId id="751" r:id="rId47"/>
    <p:sldId id="752" r:id="rId48"/>
    <p:sldId id="753" r:id="rId49"/>
    <p:sldId id="754" r:id="rId50"/>
    <p:sldId id="773" r:id="rId51"/>
    <p:sldId id="77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3B3F"/>
    <a:srgbClr val="F26133"/>
    <a:srgbClr val="4874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60" autoAdjust="0"/>
    <p:restoredTop sz="72276" autoAdjust="0"/>
  </p:normalViewPr>
  <p:slideViewPr>
    <p:cSldViewPr snapToGrid="0">
      <p:cViewPr varScale="1">
        <p:scale>
          <a:sx n="83" d="100"/>
          <a:sy n="83" d="100"/>
        </p:scale>
        <p:origin x="192"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8A5A5-69B0-4D6A-8488-00D35A54E4F5}"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CA"/>
        </a:p>
      </dgm:t>
    </dgm:pt>
    <dgm:pt modelId="{61ABE40A-D2FC-49E3-8EBA-7213E8E3540C}">
      <dgm:prSet phldrT="[Text]" custT="1"/>
      <dgm:spPr/>
      <dgm:t>
        <a:bodyPr/>
        <a:lstStyle/>
        <a:p>
          <a:pPr>
            <a:buClr>
              <a:srgbClr val="000000"/>
            </a:buClr>
            <a:buSzPts val="2800"/>
            <a:buFont typeface="Arial"/>
            <a:buChar char="•"/>
          </a:pPr>
          <a:r>
            <a:rPr lang="en-CA" sz="1800" dirty="0">
              <a:latin typeface="+mn-lt"/>
            </a:rPr>
            <a:t>2011</a:t>
          </a:r>
        </a:p>
      </dgm:t>
    </dgm:pt>
    <dgm:pt modelId="{5F9A6169-C415-4A97-8256-32F183142D78}" type="parTrans" cxnId="{2008C404-E7CE-4B7B-A15F-FC8AD1B82403}">
      <dgm:prSet/>
      <dgm:spPr/>
      <dgm:t>
        <a:bodyPr/>
        <a:lstStyle/>
        <a:p>
          <a:endParaRPr lang="en-CA"/>
        </a:p>
      </dgm:t>
    </dgm:pt>
    <dgm:pt modelId="{A95F255B-89F1-456E-B1D9-FB784C8AAE77}" type="sibTrans" cxnId="{2008C404-E7CE-4B7B-A15F-FC8AD1B82403}">
      <dgm:prSet/>
      <dgm:spPr/>
      <dgm:t>
        <a:bodyPr/>
        <a:lstStyle/>
        <a:p>
          <a:endParaRPr lang="en-CA"/>
        </a:p>
      </dgm:t>
    </dgm:pt>
    <dgm:pt modelId="{D4BB6F5B-CF10-48F7-A5AB-70367A3A2FCF}">
      <dgm:prSet phldrT="[Text]" custT="1"/>
      <dgm:spPr/>
      <dgm:t>
        <a:bodyPr/>
        <a:lstStyle/>
        <a:p>
          <a:pPr>
            <a:buClr>
              <a:srgbClr val="000000"/>
            </a:buClr>
            <a:buSzPts val="2800"/>
            <a:buFont typeface="Arial"/>
            <a:buChar char="•"/>
          </a:pPr>
          <a:endParaRPr lang="en-CA" sz="1800" dirty="0">
            <a:latin typeface="+mn-lt"/>
          </a:endParaRPr>
        </a:p>
        <a:p>
          <a:pPr>
            <a:buClr>
              <a:srgbClr val="000000"/>
            </a:buClr>
            <a:buSzPts val="2800"/>
            <a:buFont typeface="Arial"/>
            <a:buNone/>
          </a:pPr>
          <a:r>
            <a:rPr lang="en-CA" sz="1800" dirty="0">
              <a:latin typeface="+mn-lt"/>
            </a:rPr>
            <a:t>22 Milestones are adapted</a:t>
          </a:r>
        </a:p>
        <a:p>
          <a:pPr>
            <a:buClr>
              <a:srgbClr val="000000"/>
            </a:buClr>
            <a:buSzPts val="2800"/>
            <a:buFont typeface="Arial"/>
            <a:buChar char="•"/>
          </a:pPr>
          <a:endParaRPr lang="en-CA" sz="1800" dirty="0">
            <a:latin typeface="+mn-lt"/>
          </a:endParaRPr>
        </a:p>
        <a:p>
          <a:pPr>
            <a:buClr>
              <a:srgbClr val="000000"/>
            </a:buClr>
            <a:buSzPts val="2800"/>
            <a:buFont typeface="Arial"/>
            <a:buNone/>
          </a:pPr>
          <a:r>
            <a:rPr lang="en-CA" sz="1800" dirty="0">
              <a:latin typeface="+mn-lt"/>
            </a:rPr>
            <a:t>12 new Culminating Tasks</a:t>
          </a:r>
        </a:p>
      </dgm:t>
    </dgm:pt>
    <dgm:pt modelId="{B2E12198-5952-4D32-8059-AC110F8E6216}" type="parTrans" cxnId="{BC9EE838-561F-41AB-A1E1-3415D2DCA19E}">
      <dgm:prSet/>
      <dgm:spPr/>
      <dgm:t>
        <a:bodyPr/>
        <a:lstStyle/>
        <a:p>
          <a:endParaRPr lang="en-CA"/>
        </a:p>
      </dgm:t>
    </dgm:pt>
    <dgm:pt modelId="{BDA3BA89-BF32-40CE-874C-0E93C8E29204}" type="sibTrans" cxnId="{BC9EE838-561F-41AB-A1E1-3415D2DCA19E}">
      <dgm:prSet/>
      <dgm:spPr/>
      <dgm:t>
        <a:bodyPr/>
        <a:lstStyle/>
        <a:p>
          <a:endParaRPr lang="en-CA"/>
        </a:p>
      </dgm:t>
    </dgm:pt>
    <dgm:pt modelId="{1A1A3FBE-6366-443B-8E44-E4833624558D}">
      <dgm:prSet phldrT="[Text]" custT="1"/>
      <dgm:spPr/>
      <dgm:t>
        <a:bodyPr/>
        <a:lstStyle/>
        <a:p>
          <a:r>
            <a:rPr lang="en-CA" sz="1800" dirty="0">
              <a:latin typeface="+mn-lt"/>
            </a:rPr>
            <a:t>2022</a:t>
          </a:r>
        </a:p>
        <a:p>
          <a:endParaRPr lang="en-CA" sz="1800" dirty="0">
            <a:latin typeface="+mn-lt"/>
          </a:endParaRPr>
        </a:p>
      </dgm:t>
    </dgm:pt>
    <dgm:pt modelId="{A0863090-C4B5-4EDA-9958-41F85D68EB96}" type="parTrans" cxnId="{9F34AF8B-800E-4A56-A171-1E4798B922BD}">
      <dgm:prSet/>
      <dgm:spPr/>
      <dgm:t>
        <a:bodyPr/>
        <a:lstStyle/>
        <a:p>
          <a:endParaRPr lang="en-CA"/>
        </a:p>
      </dgm:t>
    </dgm:pt>
    <dgm:pt modelId="{A5F4DCBB-AF1F-4881-96B0-E902DF9C66EA}" type="sibTrans" cxnId="{9F34AF8B-800E-4A56-A171-1E4798B922BD}">
      <dgm:prSet/>
      <dgm:spPr/>
      <dgm:t>
        <a:bodyPr/>
        <a:lstStyle/>
        <a:p>
          <a:endParaRPr lang="en-CA"/>
        </a:p>
      </dgm:t>
    </dgm:pt>
    <dgm:pt modelId="{1AC0E242-EFCD-4611-AEE8-9D45DBE8709B}">
      <dgm:prSet phldrT="[Text]" custT="1"/>
      <dgm:spPr/>
      <dgm:t>
        <a:bodyPr/>
        <a:lstStyle/>
        <a:p>
          <a:pPr>
            <a:buNone/>
          </a:pPr>
          <a:r>
            <a:rPr lang="en-CA" sz="1800" dirty="0">
              <a:latin typeface="+mn-lt"/>
            </a:rPr>
            <a:t>2014</a:t>
          </a:r>
        </a:p>
      </dgm:t>
    </dgm:pt>
    <dgm:pt modelId="{72F26068-0661-4CCE-B236-5DAD8859FB11}" type="sibTrans" cxnId="{5DDEF551-993D-4C4F-821A-BC05E2E10EF1}">
      <dgm:prSet/>
      <dgm:spPr/>
      <dgm:t>
        <a:bodyPr/>
        <a:lstStyle/>
        <a:p>
          <a:endParaRPr lang="en-CA"/>
        </a:p>
      </dgm:t>
    </dgm:pt>
    <dgm:pt modelId="{5A3C58C7-106A-4389-A92D-BCD6814307C4}" type="parTrans" cxnId="{5DDEF551-993D-4C4F-821A-BC05E2E10EF1}">
      <dgm:prSet/>
      <dgm:spPr/>
      <dgm:t>
        <a:bodyPr/>
        <a:lstStyle/>
        <a:p>
          <a:endParaRPr lang="en-CA"/>
        </a:p>
      </dgm:t>
    </dgm:pt>
    <dgm:pt modelId="{C5EDA56A-9419-46D4-ABB3-E503003F6492}">
      <dgm:prSet phldrT="[Text]" custT="1"/>
      <dgm:spPr/>
      <dgm:t>
        <a:bodyPr/>
        <a:lstStyle/>
        <a:p>
          <a:r>
            <a:rPr lang="en-CA" sz="1800" dirty="0">
              <a:latin typeface="+mn-lt"/>
            </a:rPr>
            <a:t>7 Milestones adapted for the Deaf/Deafblind stream</a:t>
          </a:r>
        </a:p>
      </dgm:t>
    </dgm:pt>
    <dgm:pt modelId="{0CF8939A-B5A5-4445-874B-1970154A003E}" type="parTrans" cxnId="{38986EC1-2CCA-4B59-8153-E9797E4EAE29}">
      <dgm:prSet/>
      <dgm:spPr/>
      <dgm:t>
        <a:bodyPr/>
        <a:lstStyle/>
        <a:p>
          <a:endParaRPr lang="en-CA"/>
        </a:p>
      </dgm:t>
    </dgm:pt>
    <dgm:pt modelId="{18791C22-B94F-463B-89CB-915AAD579CA8}" type="sibTrans" cxnId="{38986EC1-2CCA-4B59-8153-E9797E4EAE29}">
      <dgm:prSet/>
      <dgm:spPr/>
      <dgm:t>
        <a:bodyPr/>
        <a:lstStyle/>
        <a:p>
          <a:endParaRPr lang="en-CA"/>
        </a:p>
      </dgm:t>
    </dgm:pt>
    <dgm:pt modelId="{5ABE1DBA-8EE5-4A68-852B-D0E20F8214B8}">
      <dgm:prSet phldrT="[Text]" custT="1"/>
      <dgm:spPr/>
      <dgm:t>
        <a:bodyPr/>
        <a:lstStyle/>
        <a:p>
          <a:r>
            <a:rPr lang="en-CA" sz="1800" dirty="0">
              <a:latin typeface="+mn-lt"/>
            </a:rPr>
            <a:t>Original 60 and 22 adapted milestones updated</a:t>
          </a:r>
        </a:p>
      </dgm:t>
    </dgm:pt>
    <dgm:pt modelId="{06B7479A-700F-4E3A-8206-1C00AE2F8781}" type="parTrans" cxnId="{3F031BB4-B8C4-4B5A-BCEB-BD54F604FC6E}">
      <dgm:prSet/>
      <dgm:spPr/>
      <dgm:t>
        <a:bodyPr/>
        <a:lstStyle/>
        <a:p>
          <a:endParaRPr lang="en-CA"/>
        </a:p>
      </dgm:t>
    </dgm:pt>
    <dgm:pt modelId="{D5B8E884-1528-4844-A6D5-4323AA27C06D}" type="sibTrans" cxnId="{3F031BB4-B8C4-4B5A-BCEB-BD54F604FC6E}">
      <dgm:prSet/>
      <dgm:spPr/>
      <dgm:t>
        <a:bodyPr/>
        <a:lstStyle/>
        <a:p>
          <a:endParaRPr lang="en-CA"/>
        </a:p>
      </dgm:t>
    </dgm:pt>
    <dgm:pt modelId="{D8DB5DD9-31A0-4948-B009-4D7C6612556F}">
      <dgm:prSet phldrT="[Text]" custT="1"/>
      <dgm:spPr/>
      <dgm:t>
        <a:bodyPr/>
        <a:lstStyle/>
        <a:p>
          <a:r>
            <a:rPr lang="en-CA" sz="1800" dirty="0">
              <a:latin typeface="+mn-lt"/>
            </a:rPr>
            <a:t>Milestone Guide updated</a:t>
          </a:r>
        </a:p>
      </dgm:t>
    </dgm:pt>
    <dgm:pt modelId="{2ABB05FB-AF11-427C-99D6-5113C5478781}" type="parTrans" cxnId="{1C857FB3-300A-482A-BABA-A57B1994FFDE}">
      <dgm:prSet/>
      <dgm:spPr/>
      <dgm:t>
        <a:bodyPr/>
        <a:lstStyle/>
        <a:p>
          <a:endParaRPr lang="en-CA"/>
        </a:p>
      </dgm:t>
    </dgm:pt>
    <dgm:pt modelId="{0AE2929A-D8B5-4708-AFD4-E0585FC70AA6}" type="sibTrans" cxnId="{1C857FB3-300A-482A-BABA-A57B1994FFDE}">
      <dgm:prSet/>
      <dgm:spPr/>
      <dgm:t>
        <a:bodyPr/>
        <a:lstStyle/>
        <a:p>
          <a:endParaRPr lang="en-CA"/>
        </a:p>
      </dgm:t>
    </dgm:pt>
    <dgm:pt modelId="{4D74FF63-5C81-4C6F-8E9F-18A278D533D0}">
      <dgm:prSet phldrT="[Text]" custT="1"/>
      <dgm:spPr/>
      <dgm:t>
        <a:bodyPr/>
        <a:lstStyle/>
        <a:p>
          <a:r>
            <a:rPr lang="en-CA" sz="1800" dirty="0">
              <a:latin typeface="+mn-lt"/>
            </a:rPr>
            <a:t>2024</a:t>
          </a:r>
        </a:p>
      </dgm:t>
    </dgm:pt>
    <dgm:pt modelId="{9B921979-5BCE-40AD-B884-343964A89B2E}" type="parTrans" cxnId="{80F32186-4F89-48CE-ACCA-38C8F2269887}">
      <dgm:prSet/>
      <dgm:spPr/>
      <dgm:t>
        <a:bodyPr/>
        <a:lstStyle/>
        <a:p>
          <a:endParaRPr lang="en-CA"/>
        </a:p>
      </dgm:t>
    </dgm:pt>
    <dgm:pt modelId="{14AFB9A1-46C4-44D4-AFEF-DF21D8C0D211}" type="sibTrans" cxnId="{80F32186-4F89-48CE-ACCA-38C8F2269887}">
      <dgm:prSet/>
      <dgm:spPr/>
      <dgm:t>
        <a:bodyPr/>
        <a:lstStyle/>
        <a:p>
          <a:endParaRPr lang="en-CA"/>
        </a:p>
      </dgm:t>
    </dgm:pt>
    <dgm:pt modelId="{CA7E0D05-D816-491D-9A41-5E5CB6021405}">
      <dgm:prSet phldrT="[Text]" custT="1"/>
      <dgm:spPr/>
      <dgm:t>
        <a:bodyPr/>
        <a:lstStyle/>
        <a:p>
          <a:r>
            <a:rPr lang="en-CA" sz="1800" dirty="0">
              <a:latin typeface="+mn-lt"/>
            </a:rPr>
            <a:t>Original 6 plus additional 12 Culminating Tasks being updated</a:t>
          </a:r>
        </a:p>
      </dgm:t>
    </dgm:pt>
    <dgm:pt modelId="{6DEA0FA1-921D-4F27-B463-308C76E4799C}" type="parTrans" cxnId="{45790F17-2DAD-4339-A636-10C08DF70818}">
      <dgm:prSet/>
      <dgm:spPr/>
      <dgm:t>
        <a:bodyPr/>
        <a:lstStyle/>
        <a:p>
          <a:endParaRPr lang="en-CA"/>
        </a:p>
      </dgm:t>
    </dgm:pt>
    <dgm:pt modelId="{644907E4-8EA0-4E37-BA1D-18A5DBA045CB}" type="sibTrans" cxnId="{45790F17-2DAD-4339-A636-10C08DF70818}">
      <dgm:prSet/>
      <dgm:spPr/>
      <dgm:t>
        <a:bodyPr/>
        <a:lstStyle/>
        <a:p>
          <a:endParaRPr lang="en-CA"/>
        </a:p>
      </dgm:t>
    </dgm:pt>
    <dgm:pt modelId="{72DA4007-36F7-41E2-98C7-9EA3D5813E77}">
      <dgm:prSet phldrT="[Text]" custT="1"/>
      <dgm:spPr/>
      <dgm:t>
        <a:bodyPr/>
        <a:lstStyle/>
        <a:p>
          <a:r>
            <a:rPr lang="en-CA" sz="1800" dirty="0">
              <a:latin typeface="+mn-lt"/>
            </a:rPr>
            <a:t>Culminating Task Guide being updated</a:t>
          </a:r>
        </a:p>
      </dgm:t>
    </dgm:pt>
    <dgm:pt modelId="{156F5655-23A9-4F8B-A053-E5ADD7CF1990}" type="parTrans" cxnId="{F4882571-783D-49A9-929B-7EA0C7C81881}">
      <dgm:prSet/>
      <dgm:spPr/>
      <dgm:t>
        <a:bodyPr/>
        <a:lstStyle/>
        <a:p>
          <a:endParaRPr lang="en-CA"/>
        </a:p>
      </dgm:t>
    </dgm:pt>
    <dgm:pt modelId="{BB4BF203-8C34-46CA-BC2A-4F7D54E49E31}" type="sibTrans" cxnId="{F4882571-783D-49A9-929B-7EA0C7C81881}">
      <dgm:prSet/>
      <dgm:spPr/>
      <dgm:t>
        <a:bodyPr/>
        <a:lstStyle/>
        <a:p>
          <a:endParaRPr lang="en-CA"/>
        </a:p>
      </dgm:t>
    </dgm:pt>
    <dgm:pt modelId="{66C66437-B8DB-4404-91F1-667B2ADBED57}">
      <dgm:prSet phldrT="[Text]" custT="1"/>
      <dgm:spPr/>
      <dgm:t>
        <a:bodyPr/>
        <a:lstStyle/>
        <a:p>
          <a:r>
            <a:rPr lang="en-CA" sz="1800" dirty="0">
              <a:latin typeface="+mn-lt"/>
            </a:rPr>
            <a:t>2022-2023</a:t>
          </a:r>
        </a:p>
      </dgm:t>
    </dgm:pt>
    <dgm:pt modelId="{A6400D61-333C-4067-8D07-9B1605529BE3}" type="parTrans" cxnId="{EA5171D7-F263-472C-B8CA-FE295E267B79}">
      <dgm:prSet/>
      <dgm:spPr/>
      <dgm:t>
        <a:bodyPr/>
        <a:lstStyle/>
        <a:p>
          <a:endParaRPr lang="en-CA"/>
        </a:p>
      </dgm:t>
    </dgm:pt>
    <dgm:pt modelId="{1A65955B-0F51-4A53-B0B3-7D48AB6AA6F1}" type="sibTrans" cxnId="{EA5171D7-F263-472C-B8CA-FE295E267B79}">
      <dgm:prSet/>
      <dgm:spPr/>
      <dgm:t>
        <a:bodyPr/>
        <a:lstStyle/>
        <a:p>
          <a:endParaRPr lang="en-CA"/>
        </a:p>
      </dgm:t>
    </dgm:pt>
    <dgm:pt modelId="{63F330A8-A553-4B59-8F76-2ECBAAB595D8}">
      <dgm:prSet custT="1"/>
      <dgm:spPr/>
      <dgm:t>
        <a:bodyPr/>
        <a:lstStyle/>
        <a:p>
          <a:pPr>
            <a:buClr>
              <a:srgbClr val="000000"/>
            </a:buClr>
            <a:buSzPts val="2800"/>
            <a:buFont typeface="Arial"/>
            <a:buNone/>
          </a:pPr>
          <a:r>
            <a:rPr lang="en-CA" sz="1800" dirty="0">
              <a:solidFill>
                <a:schemeClr val="bg1"/>
              </a:solidFill>
              <a:latin typeface="+mn-lt"/>
            </a:rPr>
            <a:t>6 Culminating Tasks</a:t>
          </a:r>
        </a:p>
      </dgm:t>
    </dgm:pt>
    <dgm:pt modelId="{400F5632-4131-458D-87FC-DDD9E4B3F0E9}" type="parTrans" cxnId="{DDE196F7-3B44-448A-B57A-F8761AB3DFEC}">
      <dgm:prSet/>
      <dgm:spPr/>
      <dgm:t>
        <a:bodyPr/>
        <a:lstStyle/>
        <a:p>
          <a:endParaRPr lang="en-CA"/>
        </a:p>
      </dgm:t>
    </dgm:pt>
    <dgm:pt modelId="{B601B53E-FE01-4533-9DE5-2C10EE5794D7}" type="sibTrans" cxnId="{DDE196F7-3B44-448A-B57A-F8761AB3DFEC}">
      <dgm:prSet/>
      <dgm:spPr/>
      <dgm:t>
        <a:bodyPr/>
        <a:lstStyle/>
        <a:p>
          <a:endParaRPr lang="en-CA"/>
        </a:p>
      </dgm:t>
    </dgm:pt>
    <dgm:pt modelId="{88D9D839-B80B-44C0-B2B1-B4B67B082974}">
      <dgm:prSet phldrT="[Text]" custT="1"/>
      <dgm:spPr/>
      <dgm:t>
        <a:bodyPr/>
        <a:lstStyle/>
        <a:p>
          <a:pPr>
            <a:buClr>
              <a:srgbClr val="000000"/>
            </a:buClr>
            <a:buSzPts val="2800"/>
            <a:buFont typeface="Arial"/>
            <a:buNone/>
          </a:pPr>
          <a:endParaRPr lang="en-CA" sz="1800" dirty="0">
            <a:solidFill>
              <a:schemeClr val="bg1"/>
            </a:solidFill>
            <a:latin typeface="+mn-lt"/>
          </a:endParaRPr>
        </a:p>
      </dgm:t>
    </dgm:pt>
    <dgm:pt modelId="{C7FA92A9-46D9-4E59-AE4D-8F5E1C340BAE}" type="parTrans" cxnId="{1ED7E814-0AF4-4375-91FC-62CB05474760}">
      <dgm:prSet/>
      <dgm:spPr/>
      <dgm:t>
        <a:bodyPr/>
        <a:lstStyle/>
        <a:p>
          <a:endParaRPr lang="en-CA"/>
        </a:p>
      </dgm:t>
    </dgm:pt>
    <dgm:pt modelId="{BB1CE24B-9DD2-4D1F-85D7-7DDF4BFACAB9}" type="sibTrans" cxnId="{1ED7E814-0AF4-4375-91FC-62CB05474760}">
      <dgm:prSet/>
      <dgm:spPr/>
      <dgm:t>
        <a:bodyPr/>
        <a:lstStyle/>
        <a:p>
          <a:endParaRPr lang="en-CA"/>
        </a:p>
      </dgm:t>
    </dgm:pt>
    <dgm:pt modelId="{4FFA2F89-1363-4F0C-85A0-DC8C9E7076B1}">
      <dgm:prSet phldrT="[Text]" custT="1"/>
      <dgm:spPr/>
      <dgm:t>
        <a:bodyPr/>
        <a:lstStyle/>
        <a:p>
          <a:r>
            <a:rPr lang="en-CA" sz="1800" dirty="0">
              <a:latin typeface="+mn-lt"/>
            </a:rPr>
            <a:t>33 new Culminating Tasks</a:t>
          </a:r>
        </a:p>
      </dgm:t>
    </dgm:pt>
    <dgm:pt modelId="{90655B3A-6C26-4FE9-B7B1-6C43B213EFDA}" type="sibTrans" cxnId="{39D555BA-BBBB-49B4-AC0F-64041F9D5896}">
      <dgm:prSet/>
      <dgm:spPr/>
      <dgm:t>
        <a:bodyPr/>
        <a:lstStyle/>
        <a:p>
          <a:endParaRPr lang="en-CA"/>
        </a:p>
      </dgm:t>
    </dgm:pt>
    <dgm:pt modelId="{F38C06D2-DEF2-4501-9B61-A6BEF23E37E2}" type="parTrans" cxnId="{39D555BA-BBBB-49B4-AC0F-64041F9D5896}">
      <dgm:prSet/>
      <dgm:spPr/>
      <dgm:t>
        <a:bodyPr/>
        <a:lstStyle/>
        <a:p>
          <a:endParaRPr lang="en-CA"/>
        </a:p>
      </dgm:t>
    </dgm:pt>
    <dgm:pt modelId="{52DE7117-F8C5-46E3-939A-A347FF7F3C57}">
      <dgm:prSet phldrT="[Text]" custT="1"/>
      <dgm:spPr/>
      <dgm:t>
        <a:bodyPr/>
        <a:lstStyle/>
        <a:p>
          <a:endParaRPr lang="en-CA" sz="1800" dirty="0">
            <a:latin typeface="+mn-lt"/>
          </a:endParaRPr>
        </a:p>
      </dgm:t>
    </dgm:pt>
    <dgm:pt modelId="{228391F3-AD2C-4ABA-8428-FA8A233B58FA}" type="sibTrans" cxnId="{D93B9DFF-A976-409D-BBCE-83737E908B77}">
      <dgm:prSet/>
      <dgm:spPr/>
      <dgm:t>
        <a:bodyPr/>
        <a:lstStyle/>
        <a:p>
          <a:endParaRPr lang="en-CA"/>
        </a:p>
      </dgm:t>
    </dgm:pt>
    <dgm:pt modelId="{F3D3045E-E1C3-4617-9EBD-4190DEE92B47}" type="parTrans" cxnId="{D93B9DFF-A976-409D-BBCE-83737E908B77}">
      <dgm:prSet/>
      <dgm:spPr/>
      <dgm:t>
        <a:bodyPr/>
        <a:lstStyle/>
        <a:p>
          <a:endParaRPr lang="en-CA"/>
        </a:p>
      </dgm:t>
    </dgm:pt>
    <dgm:pt modelId="{FB2A6308-B1AB-4069-9590-E998BE1D3835}">
      <dgm:prSet phldrT="[Text]" custT="1"/>
      <dgm:spPr/>
      <dgm:t>
        <a:bodyPr/>
        <a:lstStyle/>
        <a:p>
          <a:r>
            <a:rPr lang="en-CA" sz="1800" dirty="0">
              <a:latin typeface="+mn-lt"/>
            </a:rPr>
            <a:t>30 new Milestones</a:t>
          </a:r>
        </a:p>
      </dgm:t>
    </dgm:pt>
    <dgm:pt modelId="{E70927F0-217C-49D2-BC37-0491CF1FB67F}" type="sibTrans" cxnId="{A9BD894A-3D36-4EBA-8A7E-63C511718A3A}">
      <dgm:prSet/>
      <dgm:spPr/>
      <dgm:t>
        <a:bodyPr/>
        <a:lstStyle/>
        <a:p>
          <a:endParaRPr lang="en-CA"/>
        </a:p>
      </dgm:t>
    </dgm:pt>
    <dgm:pt modelId="{40DEB0EB-BC1F-4DEE-A73D-BE1C8AB68E35}" type="parTrans" cxnId="{A9BD894A-3D36-4EBA-8A7E-63C511718A3A}">
      <dgm:prSet/>
      <dgm:spPr/>
      <dgm:t>
        <a:bodyPr/>
        <a:lstStyle/>
        <a:p>
          <a:endParaRPr lang="en-CA"/>
        </a:p>
      </dgm:t>
    </dgm:pt>
    <dgm:pt modelId="{33EACD62-195D-4685-BCD5-6DCC144A28A5}">
      <dgm:prSet phldrT="[Text]" custT="1"/>
      <dgm:spPr/>
      <dgm:t>
        <a:bodyPr/>
        <a:lstStyle/>
        <a:p>
          <a:pPr>
            <a:buClr>
              <a:srgbClr val="000000"/>
            </a:buClr>
            <a:buSzPts val="2800"/>
            <a:buFont typeface="Arial"/>
            <a:buChar char="•"/>
          </a:pPr>
          <a:endParaRPr lang="en-CA" sz="1800" dirty="0">
            <a:latin typeface="+mn-lt"/>
          </a:endParaRPr>
        </a:p>
        <a:p>
          <a:pPr>
            <a:buClr>
              <a:srgbClr val="000000"/>
            </a:buClr>
            <a:buSzPts val="2800"/>
            <a:buFont typeface="Arial"/>
            <a:buChar char="•"/>
          </a:pPr>
          <a:endParaRPr lang="en-CA" sz="1800" dirty="0">
            <a:latin typeface="+mn-lt"/>
          </a:endParaRPr>
        </a:p>
      </dgm:t>
    </dgm:pt>
    <dgm:pt modelId="{887958B8-4222-4135-974E-5E89D23A52BE}" type="parTrans" cxnId="{C1CB3306-F90E-4AD7-8690-A30D3BA2BF1C}">
      <dgm:prSet/>
      <dgm:spPr/>
      <dgm:t>
        <a:bodyPr/>
        <a:lstStyle/>
        <a:p>
          <a:endParaRPr lang="en-CA"/>
        </a:p>
      </dgm:t>
    </dgm:pt>
    <dgm:pt modelId="{4A5D59B0-C8B1-4DF4-BB7D-E28A75799316}" type="sibTrans" cxnId="{C1CB3306-F90E-4AD7-8690-A30D3BA2BF1C}">
      <dgm:prSet/>
      <dgm:spPr/>
      <dgm:t>
        <a:bodyPr/>
        <a:lstStyle/>
        <a:p>
          <a:endParaRPr lang="en-CA"/>
        </a:p>
      </dgm:t>
    </dgm:pt>
    <dgm:pt modelId="{BA0F58D6-FF9A-45E1-9AAF-5D2BD1229CF6}">
      <dgm:prSet phldrT="[Text]" custT="1"/>
      <dgm:spPr/>
      <dgm:t>
        <a:bodyPr/>
        <a:lstStyle/>
        <a:p>
          <a:pPr>
            <a:buClr>
              <a:srgbClr val="000000"/>
            </a:buClr>
            <a:buSzPts val="2800"/>
            <a:buFont typeface="Arial"/>
            <a:buNone/>
          </a:pPr>
          <a:r>
            <a:rPr lang="en-CA" sz="1800" dirty="0">
              <a:solidFill>
                <a:schemeClr val="bg1"/>
              </a:solidFill>
              <a:latin typeface="+mn-lt"/>
            </a:rPr>
            <a:t>60 Milestones</a:t>
          </a:r>
        </a:p>
      </dgm:t>
    </dgm:pt>
    <dgm:pt modelId="{FAE5E458-176B-4A5E-B2F8-01A364477265}" type="sibTrans" cxnId="{5F1DCAD2-555E-4948-9128-C3696AEE1F99}">
      <dgm:prSet/>
      <dgm:spPr/>
      <dgm:t>
        <a:bodyPr/>
        <a:lstStyle/>
        <a:p>
          <a:endParaRPr lang="en-CA"/>
        </a:p>
      </dgm:t>
    </dgm:pt>
    <dgm:pt modelId="{A26727AF-2D2E-4345-9806-E356CF1AE114}" type="parTrans" cxnId="{5F1DCAD2-555E-4948-9128-C3696AEE1F99}">
      <dgm:prSet/>
      <dgm:spPr/>
      <dgm:t>
        <a:bodyPr/>
        <a:lstStyle/>
        <a:p>
          <a:endParaRPr lang="en-CA"/>
        </a:p>
      </dgm:t>
    </dgm:pt>
    <dgm:pt modelId="{9A905D81-9DCD-4797-AF39-BF5751C34393}">
      <dgm:prSet phldrT="[Text]" custT="1"/>
      <dgm:spPr/>
      <dgm:t>
        <a:bodyPr/>
        <a:lstStyle/>
        <a:p>
          <a:endParaRPr lang="en-CA" sz="1800" dirty="0">
            <a:latin typeface="+mn-lt"/>
          </a:endParaRPr>
        </a:p>
      </dgm:t>
    </dgm:pt>
    <dgm:pt modelId="{03ABEE59-588F-496B-B0EF-BB58C31C5416}" type="parTrans" cxnId="{DC3AB7CC-E8F0-4774-BF47-32BB738FF1E8}">
      <dgm:prSet/>
      <dgm:spPr/>
      <dgm:t>
        <a:bodyPr/>
        <a:lstStyle/>
        <a:p>
          <a:endParaRPr lang="en-CA"/>
        </a:p>
      </dgm:t>
    </dgm:pt>
    <dgm:pt modelId="{BBEC7B51-9CB2-4D3C-AC07-726A8AE31B67}" type="sibTrans" cxnId="{DC3AB7CC-E8F0-4774-BF47-32BB738FF1E8}">
      <dgm:prSet/>
      <dgm:spPr/>
      <dgm:t>
        <a:bodyPr/>
        <a:lstStyle/>
        <a:p>
          <a:endParaRPr lang="en-CA"/>
        </a:p>
      </dgm:t>
    </dgm:pt>
    <dgm:pt modelId="{3B73F6FC-C8C1-4E33-8DDC-417CB4967278}">
      <dgm:prSet phldrT="[Text]" custT="1"/>
      <dgm:spPr/>
      <dgm:t>
        <a:bodyPr/>
        <a:lstStyle/>
        <a:p>
          <a:endParaRPr lang="en-CA" sz="1800" dirty="0">
            <a:latin typeface="+mn-lt"/>
          </a:endParaRPr>
        </a:p>
      </dgm:t>
    </dgm:pt>
    <dgm:pt modelId="{4C8FD735-2A03-431B-A8A0-1D854804E6BD}" type="parTrans" cxnId="{59C944CF-056F-4F1A-ADF8-E3B8FE8F9044}">
      <dgm:prSet/>
      <dgm:spPr/>
      <dgm:t>
        <a:bodyPr/>
        <a:lstStyle/>
        <a:p>
          <a:endParaRPr lang="en-CA"/>
        </a:p>
      </dgm:t>
    </dgm:pt>
    <dgm:pt modelId="{FF6C8867-57CC-4FB3-932C-31A10242908C}" type="sibTrans" cxnId="{59C944CF-056F-4F1A-ADF8-E3B8FE8F9044}">
      <dgm:prSet/>
      <dgm:spPr/>
      <dgm:t>
        <a:bodyPr/>
        <a:lstStyle/>
        <a:p>
          <a:endParaRPr lang="en-CA"/>
        </a:p>
      </dgm:t>
    </dgm:pt>
    <dgm:pt modelId="{A8A10E49-5521-4818-B566-A5A4DE9F0AF2}">
      <dgm:prSet phldrT="[Text]" custT="1"/>
      <dgm:spPr/>
      <dgm:t>
        <a:bodyPr/>
        <a:lstStyle/>
        <a:p>
          <a:endParaRPr lang="en-CA" sz="1800" dirty="0">
            <a:latin typeface="+mn-lt"/>
          </a:endParaRPr>
        </a:p>
      </dgm:t>
    </dgm:pt>
    <dgm:pt modelId="{AABB246D-2F79-4E88-9826-884A1F9E4D3A}" type="parTrans" cxnId="{3467A706-B2BF-4FF1-830E-E46B366138E7}">
      <dgm:prSet/>
      <dgm:spPr/>
      <dgm:t>
        <a:bodyPr/>
        <a:lstStyle/>
        <a:p>
          <a:endParaRPr lang="en-CA"/>
        </a:p>
      </dgm:t>
    </dgm:pt>
    <dgm:pt modelId="{F8F97B73-0224-461A-B3C6-4305C89BC574}" type="sibTrans" cxnId="{3467A706-B2BF-4FF1-830E-E46B366138E7}">
      <dgm:prSet/>
      <dgm:spPr/>
      <dgm:t>
        <a:bodyPr/>
        <a:lstStyle/>
        <a:p>
          <a:endParaRPr lang="en-CA"/>
        </a:p>
      </dgm:t>
    </dgm:pt>
    <dgm:pt modelId="{6D303959-06FC-4136-AAFD-8DFF040988DE}" type="pres">
      <dgm:prSet presAssocID="{BAE8A5A5-69B0-4D6A-8488-00D35A54E4F5}" presName="Name0" presStyleCnt="0">
        <dgm:presLayoutVars>
          <dgm:dir/>
          <dgm:resizeHandles val="exact"/>
        </dgm:presLayoutVars>
      </dgm:prSet>
      <dgm:spPr/>
    </dgm:pt>
    <dgm:pt modelId="{D415FC56-0CDD-42A8-8B31-B790FC33FC88}" type="pres">
      <dgm:prSet presAssocID="{61ABE40A-D2FC-49E3-8EBA-7213E8E3540C}" presName="node" presStyleLbl="node1" presStyleIdx="0" presStyleCnt="5">
        <dgm:presLayoutVars>
          <dgm:bulletEnabled val="1"/>
        </dgm:presLayoutVars>
      </dgm:prSet>
      <dgm:spPr/>
    </dgm:pt>
    <dgm:pt modelId="{B41A2D17-5118-4A13-9D83-E7BAF9A41CAB}" type="pres">
      <dgm:prSet presAssocID="{A95F255B-89F1-456E-B1D9-FB784C8AAE77}" presName="sibTrans" presStyleCnt="0"/>
      <dgm:spPr/>
    </dgm:pt>
    <dgm:pt modelId="{AAFD1B5F-7AA9-4FE3-AEF2-993DD77D8D87}" type="pres">
      <dgm:prSet presAssocID="{1AC0E242-EFCD-4611-AEE8-9D45DBE8709B}" presName="node" presStyleLbl="node1" presStyleIdx="1" presStyleCnt="5">
        <dgm:presLayoutVars>
          <dgm:bulletEnabled val="1"/>
        </dgm:presLayoutVars>
      </dgm:prSet>
      <dgm:spPr/>
    </dgm:pt>
    <dgm:pt modelId="{302D3AB8-906E-4A94-8C80-C0C57697A6AF}" type="pres">
      <dgm:prSet presAssocID="{72F26068-0661-4CCE-B236-5DAD8859FB11}" presName="sibTrans" presStyleCnt="0"/>
      <dgm:spPr/>
    </dgm:pt>
    <dgm:pt modelId="{215578F6-E7B6-47B5-9BA4-0A7D7C533C72}" type="pres">
      <dgm:prSet presAssocID="{1A1A3FBE-6366-443B-8E44-E4833624558D}" presName="node" presStyleLbl="node1" presStyleIdx="2" presStyleCnt="5">
        <dgm:presLayoutVars>
          <dgm:bulletEnabled val="1"/>
        </dgm:presLayoutVars>
      </dgm:prSet>
      <dgm:spPr/>
    </dgm:pt>
    <dgm:pt modelId="{D31744DB-8EB1-4C60-B446-05D776A16EB5}" type="pres">
      <dgm:prSet presAssocID="{A5F4DCBB-AF1F-4881-96B0-E902DF9C66EA}" presName="sibTrans" presStyleCnt="0"/>
      <dgm:spPr/>
    </dgm:pt>
    <dgm:pt modelId="{7627DEE6-8E26-4947-9D1A-42ED4DB1F56A}" type="pres">
      <dgm:prSet presAssocID="{66C66437-B8DB-4404-91F1-667B2ADBED57}" presName="node" presStyleLbl="node1" presStyleIdx="3" presStyleCnt="5">
        <dgm:presLayoutVars>
          <dgm:bulletEnabled val="1"/>
        </dgm:presLayoutVars>
      </dgm:prSet>
      <dgm:spPr/>
    </dgm:pt>
    <dgm:pt modelId="{2B0D2E09-8E40-4E30-9966-CA42D966D311}" type="pres">
      <dgm:prSet presAssocID="{1A65955B-0F51-4A53-B0B3-7D48AB6AA6F1}" presName="sibTrans" presStyleCnt="0"/>
      <dgm:spPr/>
    </dgm:pt>
    <dgm:pt modelId="{B9BC0F64-3577-4248-9556-1AD95A498D1D}" type="pres">
      <dgm:prSet presAssocID="{4D74FF63-5C81-4C6F-8E9F-18A278D533D0}" presName="node" presStyleLbl="node1" presStyleIdx="4" presStyleCnt="5" custLinFactNeighborX="1">
        <dgm:presLayoutVars>
          <dgm:bulletEnabled val="1"/>
        </dgm:presLayoutVars>
      </dgm:prSet>
      <dgm:spPr/>
    </dgm:pt>
  </dgm:ptLst>
  <dgm:cxnLst>
    <dgm:cxn modelId="{2008C404-E7CE-4B7B-A15F-FC8AD1B82403}" srcId="{BAE8A5A5-69B0-4D6A-8488-00D35A54E4F5}" destId="{61ABE40A-D2FC-49E3-8EBA-7213E8E3540C}" srcOrd="0" destOrd="0" parTransId="{5F9A6169-C415-4A97-8256-32F183142D78}" sibTransId="{A95F255B-89F1-456E-B1D9-FB784C8AAE77}"/>
    <dgm:cxn modelId="{C1CB3306-F90E-4AD7-8690-A30D3BA2BF1C}" srcId="{61ABE40A-D2FC-49E3-8EBA-7213E8E3540C}" destId="{33EACD62-195D-4685-BCD5-6DCC144A28A5}" srcOrd="0" destOrd="0" parTransId="{887958B8-4222-4135-974E-5E89D23A52BE}" sibTransId="{4A5D59B0-C8B1-4DF4-BB7D-E28A75799316}"/>
    <dgm:cxn modelId="{3467A706-B2BF-4FF1-830E-E46B366138E7}" srcId="{4D74FF63-5C81-4C6F-8E9F-18A278D533D0}" destId="{A8A10E49-5521-4818-B566-A5A4DE9F0AF2}" srcOrd="1" destOrd="0" parTransId="{AABB246D-2F79-4E88-9826-884A1F9E4D3A}" sibTransId="{F8F97B73-0224-461A-B3C6-4305C89BC574}"/>
    <dgm:cxn modelId="{1ED7E814-0AF4-4375-91FC-62CB05474760}" srcId="{61ABE40A-D2FC-49E3-8EBA-7213E8E3540C}" destId="{88D9D839-B80B-44C0-B2B1-B4B67B082974}" srcOrd="2" destOrd="0" parTransId="{C7FA92A9-46D9-4E59-AE4D-8F5E1C340BAE}" sibTransId="{BB1CE24B-9DD2-4D1F-85D7-7DDF4BFACAB9}"/>
    <dgm:cxn modelId="{45790F17-2DAD-4339-A636-10C08DF70818}" srcId="{4D74FF63-5C81-4C6F-8E9F-18A278D533D0}" destId="{CA7E0D05-D816-491D-9A41-5E5CB6021405}" srcOrd="0" destOrd="0" parTransId="{6DEA0FA1-921D-4F27-B463-308C76E4799C}" sibTransId="{644907E4-8EA0-4E37-BA1D-18A5DBA045CB}"/>
    <dgm:cxn modelId="{1919D81D-18DB-429B-B413-C6668DA13D15}" type="presOf" srcId="{A8A10E49-5521-4818-B566-A5A4DE9F0AF2}" destId="{B9BC0F64-3577-4248-9556-1AD95A498D1D}" srcOrd="0" destOrd="2" presId="urn:microsoft.com/office/officeart/2005/8/layout/hList6"/>
    <dgm:cxn modelId="{7D09C633-40AB-4B7E-B691-7303BBC53CEA}" type="presOf" srcId="{4D74FF63-5C81-4C6F-8E9F-18A278D533D0}" destId="{B9BC0F64-3577-4248-9556-1AD95A498D1D}" srcOrd="0" destOrd="0" presId="urn:microsoft.com/office/officeart/2005/8/layout/hList6"/>
    <dgm:cxn modelId="{BC9EE838-561F-41AB-A1E1-3415D2DCA19E}" srcId="{1AC0E242-EFCD-4611-AEE8-9D45DBE8709B}" destId="{D4BB6F5B-CF10-48F7-A5AB-70367A3A2FCF}" srcOrd="0" destOrd="0" parTransId="{B2E12198-5952-4D32-8059-AC110F8E6216}" sibTransId="{BDA3BA89-BF32-40CE-874C-0E93C8E29204}"/>
    <dgm:cxn modelId="{517B2C5E-A627-4A93-99D6-2E5FE5592F47}" type="presOf" srcId="{FB2A6308-B1AB-4069-9590-E998BE1D3835}" destId="{215578F6-E7B6-47B5-9BA4-0A7D7C533C72}" srcOrd="0" destOrd="1" presId="urn:microsoft.com/office/officeart/2005/8/layout/hList6"/>
    <dgm:cxn modelId="{0969FD65-E9A9-4A6F-BF41-0CF8A7C84B6F}" type="presOf" srcId="{4FFA2F89-1363-4F0C-85A0-DC8C9E7076B1}" destId="{215578F6-E7B6-47B5-9BA4-0A7D7C533C72}" srcOrd="0" destOrd="3" presId="urn:microsoft.com/office/officeart/2005/8/layout/hList6"/>
    <dgm:cxn modelId="{F75D6B46-DA11-4FA7-AF83-02BD1B2AF549}" type="presOf" srcId="{D4BB6F5B-CF10-48F7-A5AB-70367A3A2FCF}" destId="{AAFD1B5F-7AA9-4FE3-AEF2-993DD77D8D87}" srcOrd="0" destOrd="1" presId="urn:microsoft.com/office/officeart/2005/8/layout/hList6"/>
    <dgm:cxn modelId="{26D2B648-8DD8-4D02-B10B-5455F9177EE0}" type="presOf" srcId="{61ABE40A-D2FC-49E3-8EBA-7213E8E3540C}" destId="{D415FC56-0CDD-42A8-8B31-B790FC33FC88}" srcOrd="0" destOrd="0" presId="urn:microsoft.com/office/officeart/2005/8/layout/hList6"/>
    <dgm:cxn modelId="{A9BD894A-3D36-4EBA-8A7E-63C511718A3A}" srcId="{1A1A3FBE-6366-443B-8E44-E4833624558D}" destId="{FB2A6308-B1AB-4069-9590-E998BE1D3835}" srcOrd="0" destOrd="0" parTransId="{40DEB0EB-BC1F-4DEE-A73D-BE1C8AB68E35}" sibTransId="{E70927F0-217C-49D2-BC37-0491CF1FB67F}"/>
    <dgm:cxn modelId="{C24CF96F-F484-4043-9506-FD405998021E}" type="presOf" srcId="{72DA4007-36F7-41E2-98C7-9EA3D5813E77}" destId="{B9BC0F64-3577-4248-9556-1AD95A498D1D}" srcOrd="0" destOrd="3" presId="urn:microsoft.com/office/officeart/2005/8/layout/hList6"/>
    <dgm:cxn modelId="{F4882571-783D-49A9-929B-7EA0C7C81881}" srcId="{4D74FF63-5C81-4C6F-8E9F-18A278D533D0}" destId="{72DA4007-36F7-41E2-98C7-9EA3D5813E77}" srcOrd="2" destOrd="0" parTransId="{156F5655-23A9-4F8B-A053-E5ADD7CF1990}" sibTransId="{BB4BF203-8C34-46CA-BC2A-4F7D54E49E31}"/>
    <dgm:cxn modelId="{5DDEF551-993D-4C4F-821A-BC05E2E10EF1}" srcId="{BAE8A5A5-69B0-4D6A-8488-00D35A54E4F5}" destId="{1AC0E242-EFCD-4611-AEE8-9D45DBE8709B}" srcOrd="1" destOrd="0" parTransId="{5A3C58C7-106A-4389-A92D-BCD6814307C4}" sibTransId="{72F26068-0661-4CCE-B236-5DAD8859FB11}"/>
    <dgm:cxn modelId="{3C1C0B79-17FD-4019-8FFA-C020FE7339D8}" type="presOf" srcId="{5ABE1DBA-8EE5-4A68-852B-D0E20F8214B8}" destId="{7627DEE6-8E26-4947-9D1A-42ED4DB1F56A}" srcOrd="0" destOrd="3" presId="urn:microsoft.com/office/officeart/2005/8/layout/hList6"/>
    <dgm:cxn modelId="{EF61055A-414F-462E-BD9C-AE0179F1385D}" type="presOf" srcId="{33EACD62-195D-4685-BCD5-6DCC144A28A5}" destId="{D415FC56-0CDD-42A8-8B31-B790FC33FC88}" srcOrd="0" destOrd="1" presId="urn:microsoft.com/office/officeart/2005/8/layout/hList6"/>
    <dgm:cxn modelId="{5A4D665A-0B9D-426F-BB24-82B047240B85}" type="presOf" srcId="{1AC0E242-EFCD-4611-AEE8-9D45DBE8709B}" destId="{AAFD1B5F-7AA9-4FE3-AEF2-993DD77D8D87}" srcOrd="0" destOrd="0" presId="urn:microsoft.com/office/officeart/2005/8/layout/hList6"/>
    <dgm:cxn modelId="{80F32186-4F89-48CE-ACCA-38C8F2269887}" srcId="{BAE8A5A5-69B0-4D6A-8488-00D35A54E4F5}" destId="{4D74FF63-5C81-4C6F-8E9F-18A278D533D0}" srcOrd="4" destOrd="0" parTransId="{9B921979-5BCE-40AD-B884-343964A89B2E}" sibTransId="{14AFB9A1-46C4-44D4-AFEF-DF21D8C0D211}"/>
    <dgm:cxn modelId="{9F34AF8B-800E-4A56-A171-1E4798B922BD}" srcId="{BAE8A5A5-69B0-4D6A-8488-00D35A54E4F5}" destId="{1A1A3FBE-6366-443B-8E44-E4833624558D}" srcOrd="2" destOrd="0" parTransId="{A0863090-C4B5-4EDA-9958-41F85D68EB96}" sibTransId="{A5F4DCBB-AF1F-4881-96B0-E902DF9C66EA}"/>
    <dgm:cxn modelId="{BE28B694-EB9F-4842-BB2F-F80BAF33D594}" type="presOf" srcId="{D8DB5DD9-31A0-4948-B009-4D7C6612556F}" destId="{7627DEE6-8E26-4947-9D1A-42ED4DB1F56A}" srcOrd="0" destOrd="5" presId="urn:microsoft.com/office/officeart/2005/8/layout/hList6"/>
    <dgm:cxn modelId="{121295A1-90E8-4F7B-8227-4E0272049106}" type="presOf" srcId="{9A905D81-9DCD-4797-AF39-BF5751C34393}" destId="{7627DEE6-8E26-4947-9D1A-42ED4DB1F56A}" srcOrd="0" destOrd="2" presId="urn:microsoft.com/office/officeart/2005/8/layout/hList6"/>
    <dgm:cxn modelId="{9A2F2BAB-C215-48A9-808C-5D015EE43B43}" type="presOf" srcId="{66C66437-B8DB-4404-91F1-667B2ADBED57}" destId="{7627DEE6-8E26-4947-9D1A-42ED4DB1F56A}" srcOrd="0" destOrd="0" presId="urn:microsoft.com/office/officeart/2005/8/layout/hList6"/>
    <dgm:cxn modelId="{DDE9F8AF-DCFF-4A59-A33D-773B811D8190}" type="presOf" srcId="{BA0F58D6-FF9A-45E1-9AAF-5D2BD1229CF6}" destId="{D415FC56-0CDD-42A8-8B31-B790FC33FC88}" srcOrd="0" destOrd="2" presId="urn:microsoft.com/office/officeart/2005/8/layout/hList6"/>
    <dgm:cxn modelId="{1C857FB3-300A-482A-BABA-A57B1994FFDE}" srcId="{66C66437-B8DB-4404-91F1-667B2ADBED57}" destId="{D8DB5DD9-31A0-4948-B009-4D7C6612556F}" srcOrd="4" destOrd="0" parTransId="{2ABB05FB-AF11-427C-99D6-5113C5478781}" sibTransId="{0AE2929A-D8B5-4708-AFD4-E0585FC70AA6}"/>
    <dgm:cxn modelId="{3F031BB4-B8C4-4B5A-BCEB-BD54F604FC6E}" srcId="{66C66437-B8DB-4404-91F1-667B2ADBED57}" destId="{5ABE1DBA-8EE5-4A68-852B-D0E20F8214B8}" srcOrd="2" destOrd="0" parTransId="{06B7479A-700F-4E3A-8206-1C00AE2F8781}" sibTransId="{D5B8E884-1528-4844-A6D5-4323AA27C06D}"/>
    <dgm:cxn modelId="{099FDCB8-0EB6-4570-9E3E-849904AEC019}" type="presOf" srcId="{C5EDA56A-9419-46D4-ABB3-E503003F6492}" destId="{7627DEE6-8E26-4947-9D1A-42ED4DB1F56A}" srcOrd="0" destOrd="1" presId="urn:microsoft.com/office/officeart/2005/8/layout/hList6"/>
    <dgm:cxn modelId="{39D555BA-BBBB-49B4-AC0F-64041F9D5896}" srcId="{1A1A3FBE-6366-443B-8E44-E4833624558D}" destId="{4FFA2F89-1363-4F0C-85A0-DC8C9E7076B1}" srcOrd="2" destOrd="0" parTransId="{F38C06D2-DEF2-4501-9B61-A6BEF23E37E2}" sibTransId="{90655B3A-6C26-4FE9-B7B1-6C43B213EFDA}"/>
    <dgm:cxn modelId="{47374DBB-9D45-43F9-892D-75770AF26F7A}" type="presOf" srcId="{3B73F6FC-C8C1-4E33-8DDC-417CB4967278}" destId="{7627DEE6-8E26-4947-9D1A-42ED4DB1F56A}" srcOrd="0" destOrd="4" presId="urn:microsoft.com/office/officeart/2005/8/layout/hList6"/>
    <dgm:cxn modelId="{38986EC1-2CCA-4B59-8153-E9797E4EAE29}" srcId="{66C66437-B8DB-4404-91F1-667B2ADBED57}" destId="{C5EDA56A-9419-46D4-ABB3-E503003F6492}" srcOrd="0" destOrd="0" parTransId="{0CF8939A-B5A5-4445-874B-1970154A003E}" sibTransId="{18791C22-B94F-463B-89CB-915AAD579CA8}"/>
    <dgm:cxn modelId="{17E2B4C6-364C-498F-AAEC-26DD553D1B08}" type="presOf" srcId="{BAE8A5A5-69B0-4D6A-8488-00D35A54E4F5}" destId="{6D303959-06FC-4136-AAFD-8DFF040988DE}" srcOrd="0" destOrd="0" presId="urn:microsoft.com/office/officeart/2005/8/layout/hList6"/>
    <dgm:cxn modelId="{DC3AB7CC-E8F0-4774-BF47-32BB738FF1E8}" srcId="{66C66437-B8DB-4404-91F1-667B2ADBED57}" destId="{9A905D81-9DCD-4797-AF39-BF5751C34393}" srcOrd="1" destOrd="0" parTransId="{03ABEE59-588F-496B-B0EF-BB58C31C5416}" sibTransId="{BBEC7B51-9CB2-4D3C-AC07-726A8AE31B67}"/>
    <dgm:cxn modelId="{59C944CF-056F-4F1A-ADF8-E3B8FE8F9044}" srcId="{66C66437-B8DB-4404-91F1-667B2ADBED57}" destId="{3B73F6FC-C8C1-4E33-8DDC-417CB4967278}" srcOrd="3" destOrd="0" parTransId="{4C8FD735-2A03-431B-A8A0-1D854804E6BD}" sibTransId="{FF6C8867-57CC-4FB3-932C-31A10242908C}"/>
    <dgm:cxn modelId="{5F1DCAD2-555E-4948-9128-C3696AEE1F99}" srcId="{61ABE40A-D2FC-49E3-8EBA-7213E8E3540C}" destId="{BA0F58D6-FF9A-45E1-9AAF-5D2BD1229CF6}" srcOrd="1" destOrd="0" parTransId="{A26727AF-2D2E-4345-9806-E356CF1AE114}" sibTransId="{FAE5E458-176B-4A5E-B2F8-01A364477265}"/>
    <dgm:cxn modelId="{90C23AD3-77FC-4EE5-91E0-EDD800FFC963}" type="presOf" srcId="{1A1A3FBE-6366-443B-8E44-E4833624558D}" destId="{215578F6-E7B6-47B5-9BA4-0A7D7C533C72}" srcOrd="0" destOrd="0" presId="urn:microsoft.com/office/officeart/2005/8/layout/hList6"/>
    <dgm:cxn modelId="{EA5171D7-F263-472C-B8CA-FE295E267B79}" srcId="{BAE8A5A5-69B0-4D6A-8488-00D35A54E4F5}" destId="{66C66437-B8DB-4404-91F1-667B2ADBED57}" srcOrd="3" destOrd="0" parTransId="{A6400D61-333C-4067-8D07-9B1605529BE3}" sibTransId="{1A65955B-0F51-4A53-B0B3-7D48AB6AA6F1}"/>
    <dgm:cxn modelId="{55F630DA-194D-459F-9478-2D0750A59F2D}" type="presOf" srcId="{CA7E0D05-D816-491D-9A41-5E5CB6021405}" destId="{B9BC0F64-3577-4248-9556-1AD95A498D1D}" srcOrd="0" destOrd="1" presId="urn:microsoft.com/office/officeart/2005/8/layout/hList6"/>
    <dgm:cxn modelId="{7CE16FDE-2C4E-49B8-B10B-882D6F711C17}" type="presOf" srcId="{88D9D839-B80B-44C0-B2B1-B4B67B082974}" destId="{D415FC56-0CDD-42A8-8B31-B790FC33FC88}" srcOrd="0" destOrd="3" presId="urn:microsoft.com/office/officeart/2005/8/layout/hList6"/>
    <dgm:cxn modelId="{FF3844E4-6FB6-4BD2-B41E-706ED6CCF32B}" type="presOf" srcId="{52DE7117-F8C5-46E3-939A-A347FF7F3C57}" destId="{215578F6-E7B6-47B5-9BA4-0A7D7C533C72}" srcOrd="0" destOrd="2" presId="urn:microsoft.com/office/officeart/2005/8/layout/hList6"/>
    <dgm:cxn modelId="{F2E272EF-DF34-4655-9CF7-0A7A579F59B2}" type="presOf" srcId="{63F330A8-A553-4B59-8F76-2ECBAAB595D8}" destId="{D415FC56-0CDD-42A8-8B31-B790FC33FC88}" srcOrd="0" destOrd="4" presId="urn:microsoft.com/office/officeart/2005/8/layout/hList6"/>
    <dgm:cxn modelId="{DDE196F7-3B44-448A-B57A-F8761AB3DFEC}" srcId="{61ABE40A-D2FC-49E3-8EBA-7213E8E3540C}" destId="{63F330A8-A553-4B59-8F76-2ECBAAB595D8}" srcOrd="3" destOrd="0" parTransId="{400F5632-4131-458D-87FC-DDD9E4B3F0E9}" sibTransId="{B601B53E-FE01-4533-9DE5-2C10EE5794D7}"/>
    <dgm:cxn modelId="{D93B9DFF-A976-409D-BBCE-83737E908B77}" srcId="{1A1A3FBE-6366-443B-8E44-E4833624558D}" destId="{52DE7117-F8C5-46E3-939A-A347FF7F3C57}" srcOrd="1" destOrd="0" parTransId="{F3D3045E-E1C3-4617-9EBD-4190DEE92B47}" sibTransId="{228391F3-AD2C-4ABA-8428-FA8A233B58FA}"/>
    <dgm:cxn modelId="{3ED5FD89-663F-4FBF-A14A-DBD70AD69100}" type="presParOf" srcId="{6D303959-06FC-4136-AAFD-8DFF040988DE}" destId="{D415FC56-0CDD-42A8-8B31-B790FC33FC88}" srcOrd="0" destOrd="0" presId="urn:microsoft.com/office/officeart/2005/8/layout/hList6"/>
    <dgm:cxn modelId="{6E0B417C-8CDA-4916-A9DB-1CFD8514E05F}" type="presParOf" srcId="{6D303959-06FC-4136-AAFD-8DFF040988DE}" destId="{B41A2D17-5118-4A13-9D83-E7BAF9A41CAB}" srcOrd="1" destOrd="0" presId="urn:microsoft.com/office/officeart/2005/8/layout/hList6"/>
    <dgm:cxn modelId="{5A6E35DA-C2CC-433F-B437-0ED224CFC601}" type="presParOf" srcId="{6D303959-06FC-4136-AAFD-8DFF040988DE}" destId="{AAFD1B5F-7AA9-4FE3-AEF2-993DD77D8D87}" srcOrd="2" destOrd="0" presId="urn:microsoft.com/office/officeart/2005/8/layout/hList6"/>
    <dgm:cxn modelId="{BB7103F6-085B-4C47-8979-2F98BAB15ACC}" type="presParOf" srcId="{6D303959-06FC-4136-AAFD-8DFF040988DE}" destId="{302D3AB8-906E-4A94-8C80-C0C57697A6AF}" srcOrd="3" destOrd="0" presId="urn:microsoft.com/office/officeart/2005/8/layout/hList6"/>
    <dgm:cxn modelId="{FC8A303C-30FE-4FD7-8D78-C8F63A7C79B7}" type="presParOf" srcId="{6D303959-06FC-4136-AAFD-8DFF040988DE}" destId="{215578F6-E7B6-47B5-9BA4-0A7D7C533C72}" srcOrd="4" destOrd="0" presId="urn:microsoft.com/office/officeart/2005/8/layout/hList6"/>
    <dgm:cxn modelId="{B994292C-0C31-48A9-A54B-7FD00E4DD400}" type="presParOf" srcId="{6D303959-06FC-4136-AAFD-8DFF040988DE}" destId="{D31744DB-8EB1-4C60-B446-05D776A16EB5}" srcOrd="5" destOrd="0" presId="urn:microsoft.com/office/officeart/2005/8/layout/hList6"/>
    <dgm:cxn modelId="{5DF947A3-59F3-4AA1-9E6C-E93EFA017929}" type="presParOf" srcId="{6D303959-06FC-4136-AAFD-8DFF040988DE}" destId="{7627DEE6-8E26-4947-9D1A-42ED4DB1F56A}" srcOrd="6" destOrd="0" presId="urn:microsoft.com/office/officeart/2005/8/layout/hList6"/>
    <dgm:cxn modelId="{CD74FB59-0D00-4A99-9CFD-A4F6B50E681F}" type="presParOf" srcId="{6D303959-06FC-4136-AAFD-8DFF040988DE}" destId="{2B0D2E09-8E40-4E30-9966-CA42D966D311}" srcOrd="7" destOrd="0" presId="urn:microsoft.com/office/officeart/2005/8/layout/hList6"/>
    <dgm:cxn modelId="{D02974EE-751C-4E1C-AD2C-ED1D056B3449}" type="presParOf" srcId="{6D303959-06FC-4136-AAFD-8DFF040988DE}" destId="{B9BC0F64-3577-4248-9556-1AD95A498D1D}"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97CC08-C577-4EC7-A17E-545B7D5A4856}" type="doc">
      <dgm:prSet loTypeId="urn:microsoft.com/office/officeart/2005/8/layout/arrow5" loCatId="relationship" qsTypeId="urn:microsoft.com/office/officeart/2005/8/quickstyle/simple3" qsCatId="simple" csTypeId="urn:microsoft.com/office/officeart/2005/8/colors/colorful3" csCatId="colorful" phldr="1"/>
      <dgm:spPr/>
      <dgm:t>
        <a:bodyPr/>
        <a:lstStyle/>
        <a:p>
          <a:endParaRPr lang="en-CA"/>
        </a:p>
      </dgm:t>
    </dgm:pt>
    <dgm:pt modelId="{F459F043-8748-45A8-AF23-0486CA74DDC6}">
      <dgm:prSet/>
      <dgm:spPr/>
      <dgm:t>
        <a:bodyPr/>
        <a:lstStyle/>
        <a:p>
          <a:r>
            <a:rPr lang="en-US" b="0" i="0" u="none" strike="noStrike" cap="none" dirty="0">
              <a:latin typeface="Calibri"/>
              <a:ea typeface="Calibri"/>
              <a:cs typeface="Calibri"/>
              <a:sym typeface="Calibri"/>
            </a:rPr>
            <a:t>“Learners will not be expected to perform every milestone task; they will only perform those tasks that are appropriate to their goal path and reflect what they need to focus on in the LBS Program.” </a:t>
          </a:r>
          <a:endParaRPr lang="en-US" dirty="0"/>
        </a:p>
      </dgm:t>
    </dgm:pt>
    <dgm:pt modelId="{4DE4CB15-F87E-47C3-BFA9-AEC6E54AF886}" type="parTrans" cxnId="{C7DC8E71-58D7-4D5F-9021-C9C44F050304}">
      <dgm:prSet/>
      <dgm:spPr/>
      <dgm:t>
        <a:bodyPr/>
        <a:lstStyle/>
        <a:p>
          <a:endParaRPr lang="en-CA"/>
        </a:p>
      </dgm:t>
    </dgm:pt>
    <dgm:pt modelId="{F12DC7CF-46BD-478B-82F6-393A3968461A}" type="sibTrans" cxnId="{C7DC8E71-58D7-4D5F-9021-C9C44F050304}">
      <dgm:prSet/>
      <dgm:spPr/>
      <dgm:t>
        <a:bodyPr/>
        <a:lstStyle/>
        <a:p>
          <a:endParaRPr lang="en-CA"/>
        </a:p>
      </dgm:t>
    </dgm:pt>
    <dgm:pt modelId="{FD082475-D6B5-486B-ABCB-D66B1EC2E6C8}">
      <dgm:prSet phldrT="[Text]"/>
      <dgm:spPr/>
      <dgm:t>
        <a:bodyPr/>
        <a:lstStyle/>
        <a:p>
          <a:pPr>
            <a:buNone/>
          </a:pPr>
          <a:r>
            <a:rPr lang="en-US" b="0" i="0" u="none" strike="noStrike" cap="none" dirty="0">
              <a:latin typeface="Calibri"/>
              <a:ea typeface="Calibri"/>
              <a:cs typeface="Calibri"/>
              <a:sym typeface="Calibri"/>
            </a:rPr>
            <a:t>“Furthermore, milestone tasks are not intended to become the sum total of a learner’s program; instead, they are intended to support program delivery by informing instructional content and by providing common criteria for tracking learner progress.” </a:t>
          </a:r>
          <a:endParaRPr lang="en-US" dirty="0"/>
        </a:p>
      </dgm:t>
    </dgm:pt>
    <dgm:pt modelId="{20BB580D-57F8-477F-9204-AC4103CBCDED}" type="parTrans" cxnId="{F03A0A35-30A9-4919-960F-227370F7E4E9}">
      <dgm:prSet/>
      <dgm:spPr/>
      <dgm:t>
        <a:bodyPr/>
        <a:lstStyle/>
        <a:p>
          <a:endParaRPr lang="en-CA"/>
        </a:p>
      </dgm:t>
    </dgm:pt>
    <dgm:pt modelId="{35B61FCD-17FC-4DB3-A1CE-5691244F7585}" type="sibTrans" cxnId="{F03A0A35-30A9-4919-960F-227370F7E4E9}">
      <dgm:prSet/>
      <dgm:spPr/>
      <dgm:t>
        <a:bodyPr/>
        <a:lstStyle/>
        <a:p>
          <a:endParaRPr lang="en-CA"/>
        </a:p>
      </dgm:t>
    </dgm:pt>
    <dgm:pt modelId="{13A1DCF5-6290-4780-844F-47FBDF6278AC}" type="pres">
      <dgm:prSet presAssocID="{3597CC08-C577-4EC7-A17E-545B7D5A4856}" presName="diagram" presStyleCnt="0">
        <dgm:presLayoutVars>
          <dgm:dir/>
          <dgm:resizeHandles val="exact"/>
        </dgm:presLayoutVars>
      </dgm:prSet>
      <dgm:spPr/>
    </dgm:pt>
    <dgm:pt modelId="{D8B9B62A-379B-448B-8E8B-C31891966F1C}" type="pres">
      <dgm:prSet presAssocID="{F459F043-8748-45A8-AF23-0486CA74DDC6}" presName="arrow" presStyleLbl="node1" presStyleIdx="0" presStyleCnt="2">
        <dgm:presLayoutVars>
          <dgm:bulletEnabled val="1"/>
        </dgm:presLayoutVars>
      </dgm:prSet>
      <dgm:spPr/>
    </dgm:pt>
    <dgm:pt modelId="{7CB988F6-D432-4793-AD24-A8143A0459AC}" type="pres">
      <dgm:prSet presAssocID="{FD082475-D6B5-486B-ABCB-D66B1EC2E6C8}" presName="arrow" presStyleLbl="node1" presStyleIdx="1" presStyleCnt="2">
        <dgm:presLayoutVars>
          <dgm:bulletEnabled val="1"/>
        </dgm:presLayoutVars>
      </dgm:prSet>
      <dgm:spPr/>
    </dgm:pt>
  </dgm:ptLst>
  <dgm:cxnLst>
    <dgm:cxn modelId="{C13A5D00-32E7-4554-B175-CB28543F069B}" type="presOf" srcId="{3597CC08-C577-4EC7-A17E-545B7D5A4856}" destId="{13A1DCF5-6290-4780-844F-47FBDF6278AC}" srcOrd="0" destOrd="0" presId="urn:microsoft.com/office/officeart/2005/8/layout/arrow5"/>
    <dgm:cxn modelId="{FA24F40E-A09D-41FA-8254-2096B5F3A21D}" type="presOf" srcId="{F459F043-8748-45A8-AF23-0486CA74DDC6}" destId="{D8B9B62A-379B-448B-8E8B-C31891966F1C}" srcOrd="0" destOrd="0" presId="urn:microsoft.com/office/officeart/2005/8/layout/arrow5"/>
    <dgm:cxn modelId="{F03A0A35-30A9-4919-960F-227370F7E4E9}" srcId="{3597CC08-C577-4EC7-A17E-545B7D5A4856}" destId="{FD082475-D6B5-486B-ABCB-D66B1EC2E6C8}" srcOrd="1" destOrd="0" parTransId="{20BB580D-57F8-477F-9204-AC4103CBCDED}" sibTransId="{35B61FCD-17FC-4DB3-A1CE-5691244F7585}"/>
    <dgm:cxn modelId="{C7DC8E71-58D7-4D5F-9021-C9C44F050304}" srcId="{3597CC08-C577-4EC7-A17E-545B7D5A4856}" destId="{F459F043-8748-45A8-AF23-0486CA74DDC6}" srcOrd="0" destOrd="0" parTransId="{4DE4CB15-F87E-47C3-BFA9-AEC6E54AF886}" sibTransId="{F12DC7CF-46BD-478B-82F6-393A3968461A}"/>
    <dgm:cxn modelId="{AC4D9394-F4D0-47C8-9795-96758F72B52C}" type="presOf" srcId="{FD082475-D6B5-486B-ABCB-D66B1EC2E6C8}" destId="{7CB988F6-D432-4793-AD24-A8143A0459AC}" srcOrd="0" destOrd="0" presId="urn:microsoft.com/office/officeart/2005/8/layout/arrow5"/>
    <dgm:cxn modelId="{E9E5E27A-935F-4F54-8511-B2E9BAC0E377}" type="presParOf" srcId="{13A1DCF5-6290-4780-844F-47FBDF6278AC}" destId="{D8B9B62A-379B-448B-8E8B-C31891966F1C}" srcOrd="0" destOrd="0" presId="urn:microsoft.com/office/officeart/2005/8/layout/arrow5"/>
    <dgm:cxn modelId="{4BC37EC8-F5FB-473A-8843-C36A0D5D93DB}" type="presParOf" srcId="{13A1DCF5-6290-4780-844F-47FBDF6278AC}" destId="{7CB988F6-D432-4793-AD24-A8143A0459AC}"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9B89FF-5E31-47FE-8EF7-18CA2E4361D3}"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n-CA"/>
        </a:p>
      </dgm:t>
    </dgm:pt>
    <dgm:pt modelId="{86E7D49B-5E57-4E30-8D49-E8DDF0B7201A}">
      <dgm:prSet phldrT="[Text]"/>
      <dgm:spPr/>
      <dgm:t>
        <a:bodyPr/>
        <a:lstStyle/>
        <a:p>
          <a:r>
            <a:rPr lang="en-CA" dirty="0"/>
            <a:t>119 Milestones</a:t>
          </a:r>
        </a:p>
      </dgm:t>
    </dgm:pt>
    <dgm:pt modelId="{11E2B350-6F85-408B-B1B9-1E63A58D5981}" type="parTrans" cxnId="{20BC18C1-A96A-4F63-AB8A-3FB90FA51211}">
      <dgm:prSet/>
      <dgm:spPr/>
      <dgm:t>
        <a:bodyPr/>
        <a:lstStyle/>
        <a:p>
          <a:endParaRPr lang="en-CA"/>
        </a:p>
      </dgm:t>
    </dgm:pt>
    <dgm:pt modelId="{674FB28D-559D-40FA-AA72-3BC0B59B3CA0}" type="sibTrans" cxnId="{20BC18C1-A96A-4F63-AB8A-3FB90FA51211}">
      <dgm:prSet/>
      <dgm:spPr/>
      <dgm:t>
        <a:bodyPr/>
        <a:lstStyle/>
        <a:p>
          <a:endParaRPr lang="en-CA"/>
        </a:p>
      </dgm:t>
    </dgm:pt>
    <dgm:pt modelId="{6A72031B-F488-49EF-B56F-977DEC583663}">
      <dgm:prSet phldrT="[Text]"/>
      <dgm:spPr/>
      <dgm:t>
        <a:bodyPr/>
        <a:lstStyle/>
        <a:p>
          <a:endParaRPr lang="en-CA" dirty="0"/>
        </a:p>
        <a:p>
          <a:r>
            <a:rPr lang="en-CA" dirty="0"/>
            <a:t>60 Original		</a:t>
          </a:r>
        </a:p>
      </dgm:t>
    </dgm:pt>
    <dgm:pt modelId="{E6EEB9A8-B9FC-4DE0-8E9D-EDEF9C409274}" type="parTrans" cxnId="{62DF982C-8068-443E-B391-9217DEAFC44E}">
      <dgm:prSet/>
      <dgm:spPr/>
      <dgm:t>
        <a:bodyPr/>
        <a:lstStyle/>
        <a:p>
          <a:endParaRPr lang="en-CA"/>
        </a:p>
      </dgm:t>
    </dgm:pt>
    <dgm:pt modelId="{081EE307-9FDB-4E1F-B6C3-069CCBA7E06C}" type="sibTrans" cxnId="{62DF982C-8068-443E-B391-9217DEAFC44E}">
      <dgm:prSet/>
      <dgm:spPr/>
      <dgm:t>
        <a:bodyPr/>
        <a:lstStyle/>
        <a:p>
          <a:endParaRPr lang="en-CA"/>
        </a:p>
      </dgm:t>
    </dgm:pt>
    <dgm:pt modelId="{EEBD52A5-E5CE-4236-A230-B51ED55A22AF}">
      <dgm:prSet phldrT="[Text]"/>
      <dgm:spPr/>
      <dgm:t>
        <a:bodyPr/>
        <a:lstStyle/>
        <a:p>
          <a:r>
            <a:rPr lang="en-CA" dirty="0"/>
            <a:t>22 Adapted for learners with limited reading skills</a:t>
          </a:r>
        </a:p>
      </dgm:t>
    </dgm:pt>
    <dgm:pt modelId="{177F46D6-A57D-4C27-98FF-C741A09131FD}" type="parTrans" cxnId="{2F15C4CF-3E4F-4BC2-94E8-EB22A71D1373}">
      <dgm:prSet/>
      <dgm:spPr/>
      <dgm:t>
        <a:bodyPr/>
        <a:lstStyle/>
        <a:p>
          <a:endParaRPr lang="en-CA"/>
        </a:p>
      </dgm:t>
    </dgm:pt>
    <dgm:pt modelId="{78A3605F-9D5C-4C5D-889B-1FAC8DEF524E}" type="sibTrans" cxnId="{2F15C4CF-3E4F-4BC2-94E8-EB22A71D1373}">
      <dgm:prSet/>
      <dgm:spPr/>
      <dgm:t>
        <a:bodyPr/>
        <a:lstStyle/>
        <a:p>
          <a:endParaRPr lang="en-CA"/>
        </a:p>
      </dgm:t>
    </dgm:pt>
    <dgm:pt modelId="{D3C46DAF-375D-40A0-8892-5B44E9DA4449}">
      <dgm:prSet phldrT="[Text]"/>
      <dgm:spPr/>
      <dgm:t>
        <a:bodyPr/>
        <a:lstStyle/>
        <a:p>
          <a:r>
            <a:rPr lang="en-CA" dirty="0"/>
            <a:t>30 New</a:t>
          </a:r>
        </a:p>
      </dgm:t>
    </dgm:pt>
    <dgm:pt modelId="{F10E3501-9E7A-4163-819D-ED48AC3E9C5D}" type="parTrans" cxnId="{0814CDBD-8EC6-45E9-8E6A-F6EF0553580D}">
      <dgm:prSet/>
      <dgm:spPr/>
      <dgm:t>
        <a:bodyPr/>
        <a:lstStyle/>
        <a:p>
          <a:endParaRPr lang="en-CA"/>
        </a:p>
      </dgm:t>
    </dgm:pt>
    <dgm:pt modelId="{D2404921-FFDD-414F-8027-4690BFB5ECC7}" type="sibTrans" cxnId="{0814CDBD-8EC6-45E9-8E6A-F6EF0553580D}">
      <dgm:prSet/>
      <dgm:spPr/>
      <dgm:t>
        <a:bodyPr/>
        <a:lstStyle/>
        <a:p>
          <a:endParaRPr lang="en-CA"/>
        </a:p>
      </dgm:t>
    </dgm:pt>
    <dgm:pt modelId="{5408659C-9825-4CF9-B00D-1319B9A88D1D}">
      <dgm:prSet phldrT="[Text]"/>
      <dgm:spPr/>
      <dgm:t>
        <a:bodyPr/>
        <a:lstStyle/>
        <a:p>
          <a:endParaRPr lang="en-CA" dirty="0"/>
        </a:p>
        <a:p>
          <a:r>
            <a:rPr lang="en-CA" dirty="0"/>
            <a:t>7 Adapted for the Deaf/ Deafblind Stream</a:t>
          </a:r>
        </a:p>
        <a:p>
          <a:endParaRPr lang="en-CA" dirty="0"/>
        </a:p>
      </dgm:t>
    </dgm:pt>
    <dgm:pt modelId="{C69F63D0-74B3-4031-B916-194C000F85A2}" type="parTrans" cxnId="{686D8AEA-9298-4FE4-B455-C916736C38B0}">
      <dgm:prSet/>
      <dgm:spPr/>
      <dgm:t>
        <a:bodyPr/>
        <a:lstStyle/>
        <a:p>
          <a:endParaRPr lang="en-CA"/>
        </a:p>
      </dgm:t>
    </dgm:pt>
    <dgm:pt modelId="{9983AAC2-0AB7-44DE-AD14-D0C3E8D2A08E}" type="sibTrans" cxnId="{686D8AEA-9298-4FE4-B455-C916736C38B0}">
      <dgm:prSet/>
      <dgm:spPr/>
      <dgm:t>
        <a:bodyPr/>
        <a:lstStyle/>
        <a:p>
          <a:endParaRPr lang="en-CA"/>
        </a:p>
      </dgm:t>
    </dgm:pt>
    <dgm:pt modelId="{75BFDDA2-AEF9-457B-8AAB-165539EAF53C}" type="pres">
      <dgm:prSet presAssocID="{C49B89FF-5E31-47FE-8EF7-18CA2E4361D3}" presName="Name0" presStyleCnt="0">
        <dgm:presLayoutVars>
          <dgm:chPref val="1"/>
          <dgm:dir/>
          <dgm:animOne val="branch"/>
          <dgm:animLvl val="lvl"/>
          <dgm:resizeHandles/>
        </dgm:presLayoutVars>
      </dgm:prSet>
      <dgm:spPr/>
    </dgm:pt>
    <dgm:pt modelId="{B2C8632E-2E2F-448F-B714-A51CE729C082}" type="pres">
      <dgm:prSet presAssocID="{86E7D49B-5E57-4E30-8D49-E8DDF0B7201A}" presName="vertOne" presStyleCnt="0"/>
      <dgm:spPr/>
    </dgm:pt>
    <dgm:pt modelId="{393EA9E2-F45A-4AD2-BC3D-3AE29A903974}" type="pres">
      <dgm:prSet presAssocID="{86E7D49B-5E57-4E30-8D49-E8DDF0B7201A}" presName="txOne" presStyleLbl="node0" presStyleIdx="0" presStyleCnt="1" custLinFactNeighborX="164" custLinFactNeighborY="21134">
        <dgm:presLayoutVars>
          <dgm:chPref val="3"/>
        </dgm:presLayoutVars>
      </dgm:prSet>
      <dgm:spPr/>
    </dgm:pt>
    <dgm:pt modelId="{08663BE2-ED7F-4C36-8969-7019F1EC1120}" type="pres">
      <dgm:prSet presAssocID="{86E7D49B-5E57-4E30-8D49-E8DDF0B7201A}" presName="parTransOne" presStyleCnt="0"/>
      <dgm:spPr/>
    </dgm:pt>
    <dgm:pt modelId="{11B85DC8-E860-4448-8F54-C271C248CCAB}" type="pres">
      <dgm:prSet presAssocID="{86E7D49B-5E57-4E30-8D49-E8DDF0B7201A}" presName="horzOne" presStyleCnt="0"/>
      <dgm:spPr/>
    </dgm:pt>
    <dgm:pt modelId="{AAC88D2F-5490-4144-872B-E8D7AE6B39B7}" type="pres">
      <dgm:prSet presAssocID="{6A72031B-F488-49EF-B56F-977DEC583663}" presName="vertTwo" presStyleCnt="0"/>
      <dgm:spPr/>
    </dgm:pt>
    <dgm:pt modelId="{E03EB3D1-FBE5-4820-815E-9D4AEF64CAF1}" type="pres">
      <dgm:prSet presAssocID="{6A72031B-F488-49EF-B56F-977DEC583663}" presName="txTwo" presStyleLbl="node2" presStyleIdx="0" presStyleCnt="4">
        <dgm:presLayoutVars>
          <dgm:chPref val="3"/>
        </dgm:presLayoutVars>
      </dgm:prSet>
      <dgm:spPr/>
    </dgm:pt>
    <dgm:pt modelId="{159DD48F-A57B-4AF1-B4A3-F5E0716521A0}" type="pres">
      <dgm:prSet presAssocID="{6A72031B-F488-49EF-B56F-977DEC583663}" presName="horzTwo" presStyleCnt="0"/>
      <dgm:spPr/>
    </dgm:pt>
    <dgm:pt modelId="{DCF710F4-B079-4D56-B00C-8846BB21F56B}" type="pres">
      <dgm:prSet presAssocID="{081EE307-9FDB-4E1F-B6C3-069CCBA7E06C}" presName="sibSpaceTwo" presStyleCnt="0"/>
      <dgm:spPr/>
    </dgm:pt>
    <dgm:pt modelId="{B9001C34-B9C2-480A-BB90-69536CC97051}" type="pres">
      <dgm:prSet presAssocID="{EEBD52A5-E5CE-4236-A230-B51ED55A22AF}" presName="vertTwo" presStyleCnt="0"/>
      <dgm:spPr/>
    </dgm:pt>
    <dgm:pt modelId="{8558B427-B082-4047-84A4-C4B8082F7CFF}" type="pres">
      <dgm:prSet presAssocID="{EEBD52A5-E5CE-4236-A230-B51ED55A22AF}" presName="txTwo" presStyleLbl="node2" presStyleIdx="1" presStyleCnt="4">
        <dgm:presLayoutVars>
          <dgm:chPref val="3"/>
        </dgm:presLayoutVars>
      </dgm:prSet>
      <dgm:spPr/>
    </dgm:pt>
    <dgm:pt modelId="{E933DB3D-CB7E-47E7-88C1-04882CE6B1AA}" type="pres">
      <dgm:prSet presAssocID="{EEBD52A5-E5CE-4236-A230-B51ED55A22AF}" presName="horzTwo" presStyleCnt="0"/>
      <dgm:spPr/>
    </dgm:pt>
    <dgm:pt modelId="{40330B00-54A9-49C8-8E89-FABF16DFD0C6}" type="pres">
      <dgm:prSet presAssocID="{78A3605F-9D5C-4C5D-889B-1FAC8DEF524E}" presName="sibSpaceTwo" presStyleCnt="0"/>
      <dgm:spPr/>
    </dgm:pt>
    <dgm:pt modelId="{22CDA933-9B3E-4CE5-8265-D14C971506DC}" type="pres">
      <dgm:prSet presAssocID="{D3C46DAF-375D-40A0-8892-5B44E9DA4449}" presName="vertTwo" presStyleCnt="0"/>
      <dgm:spPr/>
    </dgm:pt>
    <dgm:pt modelId="{9DCBDE3D-DF92-483E-BAB8-D0C9B1A7E4C3}" type="pres">
      <dgm:prSet presAssocID="{D3C46DAF-375D-40A0-8892-5B44E9DA4449}" presName="txTwo" presStyleLbl="node2" presStyleIdx="2" presStyleCnt="4">
        <dgm:presLayoutVars>
          <dgm:chPref val="3"/>
        </dgm:presLayoutVars>
      </dgm:prSet>
      <dgm:spPr/>
    </dgm:pt>
    <dgm:pt modelId="{B5BE3E7E-EB18-4350-9851-96F626840F46}" type="pres">
      <dgm:prSet presAssocID="{D3C46DAF-375D-40A0-8892-5B44E9DA4449}" presName="horzTwo" presStyleCnt="0"/>
      <dgm:spPr/>
    </dgm:pt>
    <dgm:pt modelId="{481D087A-6505-4BA2-8705-D12ECB7CD9F8}" type="pres">
      <dgm:prSet presAssocID="{D2404921-FFDD-414F-8027-4690BFB5ECC7}" presName="sibSpaceTwo" presStyleCnt="0"/>
      <dgm:spPr/>
    </dgm:pt>
    <dgm:pt modelId="{43A3FBC4-6354-4543-9E07-2CA716781EE2}" type="pres">
      <dgm:prSet presAssocID="{5408659C-9825-4CF9-B00D-1319B9A88D1D}" presName="vertTwo" presStyleCnt="0"/>
      <dgm:spPr/>
    </dgm:pt>
    <dgm:pt modelId="{980AF677-2E20-45A4-8C80-C4A6748582D1}" type="pres">
      <dgm:prSet presAssocID="{5408659C-9825-4CF9-B00D-1319B9A88D1D}" presName="txTwo" presStyleLbl="node2" presStyleIdx="3" presStyleCnt="4">
        <dgm:presLayoutVars>
          <dgm:chPref val="3"/>
        </dgm:presLayoutVars>
      </dgm:prSet>
      <dgm:spPr/>
    </dgm:pt>
    <dgm:pt modelId="{B909EBA2-ABF5-4C12-A1B7-BC0E46059094}" type="pres">
      <dgm:prSet presAssocID="{5408659C-9825-4CF9-B00D-1319B9A88D1D}" presName="horzTwo" presStyleCnt="0"/>
      <dgm:spPr/>
    </dgm:pt>
  </dgm:ptLst>
  <dgm:cxnLst>
    <dgm:cxn modelId="{83128E10-2C1B-4215-B4AB-CDE78FEAF95A}" type="presOf" srcId="{86E7D49B-5E57-4E30-8D49-E8DDF0B7201A}" destId="{393EA9E2-F45A-4AD2-BC3D-3AE29A903974}" srcOrd="0" destOrd="0" presId="urn:microsoft.com/office/officeart/2005/8/layout/hierarchy4"/>
    <dgm:cxn modelId="{62DF982C-8068-443E-B391-9217DEAFC44E}" srcId="{86E7D49B-5E57-4E30-8D49-E8DDF0B7201A}" destId="{6A72031B-F488-49EF-B56F-977DEC583663}" srcOrd="0" destOrd="0" parTransId="{E6EEB9A8-B9FC-4DE0-8E9D-EDEF9C409274}" sibTransId="{081EE307-9FDB-4E1F-B6C3-069CCBA7E06C}"/>
    <dgm:cxn modelId="{A06FF12E-B20C-440C-A7A4-039C6311F799}" type="presOf" srcId="{6A72031B-F488-49EF-B56F-977DEC583663}" destId="{E03EB3D1-FBE5-4820-815E-9D4AEF64CAF1}" srcOrd="0" destOrd="0" presId="urn:microsoft.com/office/officeart/2005/8/layout/hierarchy4"/>
    <dgm:cxn modelId="{C52C415F-AC15-4B66-A8DF-360EC0562844}" type="presOf" srcId="{D3C46DAF-375D-40A0-8892-5B44E9DA4449}" destId="{9DCBDE3D-DF92-483E-BAB8-D0C9B1A7E4C3}" srcOrd="0" destOrd="0" presId="urn:microsoft.com/office/officeart/2005/8/layout/hierarchy4"/>
    <dgm:cxn modelId="{E82E3D63-D661-42C4-8B89-0C1E07E611B9}" type="presOf" srcId="{EEBD52A5-E5CE-4236-A230-B51ED55A22AF}" destId="{8558B427-B082-4047-84A4-C4B8082F7CFF}" srcOrd="0" destOrd="0" presId="urn:microsoft.com/office/officeart/2005/8/layout/hierarchy4"/>
    <dgm:cxn modelId="{0814CDBD-8EC6-45E9-8E6A-F6EF0553580D}" srcId="{86E7D49B-5E57-4E30-8D49-E8DDF0B7201A}" destId="{D3C46DAF-375D-40A0-8892-5B44E9DA4449}" srcOrd="2" destOrd="0" parTransId="{F10E3501-9E7A-4163-819D-ED48AC3E9C5D}" sibTransId="{D2404921-FFDD-414F-8027-4690BFB5ECC7}"/>
    <dgm:cxn modelId="{20BC18C1-A96A-4F63-AB8A-3FB90FA51211}" srcId="{C49B89FF-5E31-47FE-8EF7-18CA2E4361D3}" destId="{86E7D49B-5E57-4E30-8D49-E8DDF0B7201A}" srcOrd="0" destOrd="0" parTransId="{11E2B350-6F85-408B-B1B9-1E63A58D5981}" sibTransId="{674FB28D-559D-40FA-AA72-3BC0B59B3CA0}"/>
    <dgm:cxn modelId="{14C2D0CE-D1F6-47A4-83EF-9717D2D90442}" type="presOf" srcId="{5408659C-9825-4CF9-B00D-1319B9A88D1D}" destId="{980AF677-2E20-45A4-8C80-C4A6748582D1}" srcOrd="0" destOrd="0" presId="urn:microsoft.com/office/officeart/2005/8/layout/hierarchy4"/>
    <dgm:cxn modelId="{2F15C4CF-3E4F-4BC2-94E8-EB22A71D1373}" srcId="{86E7D49B-5E57-4E30-8D49-E8DDF0B7201A}" destId="{EEBD52A5-E5CE-4236-A230-B51ED55A22AF}" srcOrd="1" destOrd="0" parTransId="{177F46D6-A57D-4C27-98FF-C741A09131FD}" sibTransId="{78A3605F-9D5C-4C5D-889B-1FAC8DEF524E}"/>
    <dgm:cxn modelId="{686D8AEA-9298-4FE4-B455-C916736C38B0}" srcId="{86E7D49B-5E57-4E30-8D49-E8DDF0B7201A}" destId="{5408659C-9825-4CF9-B00D-1319B9A88D1D}" srcOrd="3" destOrd="0" parTransId="{C69F63D0-74B3-4031-B916-194C000F85A2}" sibTransId="{9983AAC2-0AB7-44DE-AD14-D0C3E8D2A08E}"/>
    <dgm:cxn modelId="{A71F25F4-7DBC-4389-AA85-771670716E17}" type="presOf" srcId="{C49B89FF-5E31-47FE-8EF7-18CA2E4361D3}" destId="{75BFDDA2-AEF9-457B-8AAB-165539EAF53C}" srcOrd="0" destOrd="0" presId="urn:microsoft.com/office/officeart/2005/8/layout/hierarchy4"/>
    <dgm:cxn modelId="{745812A6-929C-4769-B5EB-7EADCC12D9CC}" type="presParOf" srcId="{75BFDDA2-AEF9-457B-8AAB-165539EAF53C}" destId="{B2C8632E-2E2F-448F-B714-A51CE729C082}" srcOrd="0" destOrd="0" presId="urn:microsoft.com/office/officeart/2005/8/layout/hierarchy4"/>
    <dgm:cxn modelId="{0A188FA2-EA6F-4D79-909D-27D41A59E51E}" type="presParOf" srcId="{B2C8632E-2E2F-448F-B714-A51CE729C082}" destId="{393EA9E2-F45A-4AD2-BC3D-3AE29A903974}" srcOrd="0" destOrd="0" presId="urn:microsoft.com/office/officeart/2005/8/layout/hierarchy4"/>
    <dgm:cxn modelId="{FF4B13A0-6B80-43E3-9430-F31BF1ECDE0B}" type="presParOf" srcId="{B2C8632E-2E2F-448F-B714-A51CE729C082}" destId="{08663BE2-ED7F-4C36-8969-7019F1EC1120}" srcOrd="1" destOrd="0" presId="urn:microsoft.com/office/officeart/2005/8/layout/hierarchy4"/>
    <dgm:cxn modelId="{42A9C541-51C2-47C8-AD49-48FDF1941B25}" type="presParOf" srcId="{B2C8632E-2E2F-448F-B714-A51CE729C082}" destId="{11B85DC8-E860-4448-8F54-C271C248CCAB}" srcOrd="2" destOrd="0" presId="urn:microsoft.com/office/officeart/2005/8/layout/hierarchy4"/>
    <dgm:cxn modelId="{A30DD9CD-A6C4-4395-B25A-B1A802D17787}" type="presParOf" srcId="{11B85DC8-E860-4448-8F54-C271C248CCAB}" destId="{AAC88D2F-5490-4144-872B-E8D7AE6B39B7}" srcOrd="0" destOrd="0" presId="urn:microsoft.com/office/officeart/2005/8/layout/hierarchy4"/>
    <dgm:cxn modelId="{AA8F258F-7D8C-4685-B029-0153383CFE15}" type="presParOf" srcId="{AAC88D2F-5490-4144-872B-E8D7AE6B39B7}" destId="{E03EB3D1-FBE5-4820-815E-9D4AEF64CAF1}" srcOrd="0" destOrd="0" presId="urn:microsoft.com/office/officeart/2005/8/layout/hierarchy4"/>
    <dgm:cxn modelId="{DC029376-EF7D-4482-AA13-46534A7FC175}" type="presParOf" srcId="{AAC88D2F-5490-4144-872B-E8D7AE6B39B7}" destId="{159DD48F-A57B-4AF1-B4A3-F5E0716521A0}" srcOrd="1" destOrd="0" presId="urn:microsoft.com/office/officeart/2005/8/layout/hierarchy4"/>
    <dgm:cxn modelId="{8B2B225C-D826-44B7-9E06-9C2426FFC268}" type="presParOf" srcId="{11B85DC8-E860-4448-8F54-C271C248CCAB}" destId="{DCF710F4-B079-4D56-B00C-8846BB21F56B}" srcOrd="1" destOrd="0" presId="urn:microsoft.com/office/officeart/2005/8/layout/hierarchy4"/>
    <dgm:cxn modelId="{F2269839-0080-498B-85EB-B63EBAA7E1F4}" type="presParOf" srcId="{11B85DC8-E860-4448-8F54-C271C248CCAB}" destId="{B9001C34-B9C2-480A-BB90-69536CC97051}" srcOrd="2" destOrd="0" presId="urn:microsoft.com/office/officeart/2005/8/layout/hierarchy4"/>
    <dgm:cxn modelId="{37146CA2-77E4-464B-BE07-280EE8F34399}" type="presParOf" srcId="{B9001C34-B9C2-480A-BB90-69536CC97051}" destId="{8558B427-B082-4047-84A4-C4B8082F7CFF}" srcOrd="0" destOrd="0" presId="urn:microsoft.com/office/officeart/2005/8/layout/hierarchy4"/>
    <dgm:cxn modelId="{1BAEAA76-F546-4ACD-A963-9E7069E46BED}" type="presParOf" srcId="{B9001C34-B9C2-480A-BB90-69536CC97051}" destId="{E933DB3D-CB7E-47E7-88C1-04882CE6B1AA}" srcOrd="1" destOrd="0" presId="urn:microsoft.com/office/officeart/2005/8/layout/hierarchy4"/>
    <dgm:cxn modelId="{3B8655FB-7B46-40F7-80E0-DA63C771F4C7}" type="presParOf" srcId="{11B85DC8-E860-4448-8F54-C271C248CCAB}" destId="{40330B00-54A9-49C8-8E89-FABF16DFD0C6}" srcOrd="3" destOrd="0" presId="urn:microsoft.com/office/officeart/2005/8/layout/hierarchy4"/>
    <dgm:cxn modelId="{4674AAB0-9418-4F59-83DB-5046C7B2BE9A}" type="presParOf" srcId="{11B85DC8-E860-4448-8F54-C271C248CCAB}" destId="{22CDA933-9B3E-4CE5-8265-D14C971506DC}" srcOrd="4" destOrd="0" presId="urn:microsoft.com/office/officeart/2005/8/layout/hierarchy4"/>
    <dgm:cxn modelId="{E8F31A3E-5961-421B-8105-276AD68CB287}" type="presParOf" srcId="{22CDA933-9B3E-4CE5-8265-D14C971506DC}" destId="{9DCBDE3D-DF92-483E-BAB8-D0C9B1A7E4C3}" srcOrd="0" destOrd="0" presId="urn:microsoft.com/office/officeart/2005/8/layout/hierarchy4"/>
    <dgm:cxn modelId="{FF1E8DFD-7983-4B91-B1D5-1E68E0058DC1}" type="presParOf" srcId="{22CDA933-9B3E-4CE5-8265-D14C971506DC}" destId="{B5BE3E7E-EB18-4350-9851-96F626840F46}" srcOrd="1" destOrd="0" presId="urn:microsoft.com/office/officeart/2005/8/layout/hierarchy4"/>
    <dgm:cxn modelId="{30E83859-5148-49BE-A06E-AC116DD2B61A}" type="presParOf" srcId="{11B85DC8-E860-4448-8F54-C271C248CCAB}" destId="{481D087A-6505-4BA2-8705-D12ECB7CD9F8}" srcOrd="5" destOrd="0" presId="urn:microsoft.com/office/officeart/2005/8/layout/hierarchy4"/>
    <dgm:cxn modelId="{EC084577-27BC-48F5-AFAD-D77144D539A0}" type="presParOf" srcId="{11B85DC8-E860-4448-8F54-C271C248CCAB}" destId="{43A3FBC4-6354-4543-9E07-2CA716781EE2}" srcOrd="6" destOrd="0" presId="urn:microsoft.com/office/officeart/2005/8/layout/hierarchy4"/>
    <dgm:cxn modelId="{9F6F8A1D-D586-47EE-BD7F-02A6C9622902}" type="presParOf" srcId="{43A3FBC4-6354-4543-9E07-2CA716781EE2}" destId="{980AF677-2E20-45A4-8C80-C4A6748582D1}" srcOrd="0" destOrd="0" presId="urn:microsoft.com/office/officeart/2005/8/layout/hierarchy4"/>
    <dgm:cxn modelId="{C02787B3-6D0C-4BA9-A2EF-9F9E08C79E36}" type="presParOf" srcId="{43A3FBC4-6354-4543-9E07-2CA716781EE2}" destId="{B909EBA2-ABF5-4C12-A1B7-BC0E4605909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5FC56-0CDD-42A8-8B31-B790FC33FC88}">
      <dsp:nvSpPr>
        <dsp:cNvPr id="0" name=""/>
        <dsp:cNvSpPr/>
      </dsp:nvSpPr>
      <dsp:spPr>
        <a:xfrm rot="16200000">
          <a:off x="-1516444" y="1522303"/>
          <a:ext cx="5100638" cy="2056031"/>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Clr>
              <a:srgbClr val="000000"/>
            </a:buClr>
            <a:buSzPts val="2800"/>
            <a:buFont typeface="Arial"/>
            <a:buNone/>
          </a:pPr>
          <a:r>
            <a:rPr lang="en-CA" sz="1800" kern="1200" dirty="0">
              <a:latin typeface="+mn-lt"/>
            </a:rPr>
            <a:t>2011</a:t>
          </a:r>
        </a:p>
        <a:p>
          <a:pPr marL="171450" lvl="1" indent="-171450" algn="l" defTabSz="800100">
            <a:lnSpc>
              <a:spcPct val="90000"/>
            </a:lnSpc>
            <a:spcBef>
              <a:spcPct val="0"/>
            </a:spcBef>
            <a:spcAft>
              <a:spcPct val="15000"/>
            </a:spcAft>
            <a:buClr>
              <a:srgbClr val="000000"/>
            </a:buClr>
            <a:buSzPts val="2800"/>
            <a:buFont typeface="Arial"/>
            <a:buChar char="•"/>
          </a:pPr>
          <a:endParaRPr lang="en-CA" sz="1800" kern="1200" dirty="0">
            <a:latin typeface="+mn-lt"/>
          </a:endParaRPr>
        </a:p>
        <a:p>
          <a:pPr marL="171450" lvl="1" indent="-171450" algn="l" defTabSz="800100">
            <a:lnSpc>
              <a:spcPct val="90000"/>
            </a:lnSpc>
            <a:spcBef>
              <a:spcPct val="0"/>
            </a:spcBef>
            <a:spcAft>
              <a:spcPct val="15000"/>
            </a:spcAft>
            <a:buClr>
              <a:srgbClr val="000000"/>
            </a:buClr>
            <a:buSzPts val="2800"/>
            <a:buFont typeface="Arial"/>
            <a:buChar char="•"/>
          </a:pPr>
          <a:endParaRPr lang="en-CA" sz="1800" kern="1200" dirty="0">
            <a:latin typeface="+mn-lt"/>
          </a:endParaRPr>
        </a:p>
        <a:p>
          <a:pPr marL="171450" lvl="1" indent="-171450" algn="l" defTabSz="800100">
            <a:lnSpc>
              <a:spcPct val="90000"/>
            </a:lnSpc>
            <a:spcBef>
              <a:spcPct val="0"/>
            </a:spcBef>
            <a:spcAft>
              <a:spcPct val="15000"/>
            </a:spcAft>
            <a:buClr>
              <a:srgbClr val="000000"/>
            </a:buClr>
            <a:buSzPts val="2800"/>
            <a:buFont typeface="Arial"/>
            <a:buNone/>
          </a:pPr>
          <a:r>
            <a:rPr lang="en-CA" sz="1800" kern="1200" dirty="0">
              <a:solidFill>
                <a:schemeClr val="bg1"/>
              </a:solidFill>
              <a:latin typeface="+mn-lt"/>
            </a:rPr>
            <a:t>60 Milestones</a:t>
          </a:r>
        </a:p>
        <a:p>
          <a:pPr marL="171450" lvl="1" indent="-171450" algn="l" defTabSz="800100">
            <a:lnSpc>
              <a:spcPct val="90000"/>
            </a:lnSpc>
            <a:spcBef>
              <a:spcPct val="0"/>
            </a:spcBef>
            <a:spcAft>
              <a:spcPct val="15000"/>
            </a:spcAft>
            <a:buClr>
              <a:srgbClr val="000000"/>
            </a:buClr>
            <a:buSzPts val="2800"/>
            <a:buFont typeface="Arial"/>
            <a:buNone/>
          </a:pPr>
          <a:endParaRPr lang="en-CA" sz="1800" kern="1200" dirty="0">
            <a:solidFill>
              <a:schemeClr val="bg1"/>
            </a:solidFill>
            <a:latin typeface="+mn-lt"/>
          </a:endParaRPr>
        </a:p>
        <a:p>
          <a:pPr marL="171450" lvl="1" indent="-171450" algn="l" defTabSz="800100">
            <a:lnSpc>
              <a:spcPct val="90000"/>
            </a:lnSpc>
            <a:spcBef>
              <a:spcPct val="0"/>
            </a:spcBef>
            <a:spcAft>
              <a:spcPct val="15000"/>
            </a:spcAft>
            <a:buClr>
              <a:srgbClr val="000000"/>
            </a:buClr>
            <a:buSzPts val="2800"/>
            <a:buFont typeface="Arial"/>
            <a:buNone/>
          </a:pPr>
          <a:r>
            <a:rPr lang="en-CA" sz="1800" kern="1200" dirty="0">
              <a:solidFill>
                <a:schemeClr val="bg1"/>
              </a:solidFill>
              <a:latin typeface="+mn-lt"/>
            </a:rPr>
            <a:t>6 Culminating Tasks</a:t>
          </a:r>
        </a:p>
      </dsp:txBody>
      <dsp:txXfrm rot="5400000">
        <a:off x="5859" y="1020128"/>
        <a:ext cx="2056031" cy="3060382"/>
      </dsp:txXfrm>
    </dsp:sp>
    <dsp:sp modelId="{AAFD1B5F-7AA9-4FE3-AEF2-993DD77D8D87}">
      <dsp:nvSpPr>
        <dsp:cNvPr id="0" name=""/>
        <dsp:cNvSpPr/>
      </dsp:nvSpPr>
      <dsp:spPr>
        <a:xfrm rot="16200000">
          <a:off x="693789" y="1522303"/>
          <a:ext cx="5100638" cy="2056031"/>
        </a:xfrm>
        <a:prstGeom prst="flowChartManualOperation">
          <a:avLst/>
        </a:prstGeom>
        <a:solidFill>
          <a:schemeClr val="accent2">
            <a:hueOff val="-363841"/>
            <a:satOff val="-20982"/>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CA" sz="1800" kern="1200" dirty="0">
              <a:latin typeface="+mn-lt"/>
            </a:rPr>
            <a:t>2014</a:t>
          </a:r>
        </a:p>
        <a:p>
          <a:pPr marL="171450" lvl="1" indent="-171450" algn="l" defTabSz="800100">
            <a:lnSpc>
              <a:spcPct val="90000"/>
            </a:lnSpc>
            <a:spcBef>
              <a:spcPct val="0"/>
            </a:spcBef>
            <a:spcAft>
              <a:spcPct val="15000"/>
            </a:spcAft>
            <a:buClr>
              <a:srgbClr val="000000"/>
            </a:buClr>
            <a:buSzPts val="2800"/>
            <a:buFont typeface="Arial"/>
            <a:buChar char="•"/>
          </a:pPr>
          <a:endParaRPr lang="en-CA" sz="1800" kern="1200" dirty="0">
            <a:latin typeface="+mn-lt"/>
          </a:endParaRPr>
        </a:p>
        <a:p>
          <a:pPr marL="171450" lvl="1" indent="-171450" algn="l" defTabSz="800100">
            <a:lnSpc>
              <a:spcPct val="90000"/>
            </a:lnSpc>
            <a:spcBef>
              <a:spcPct val="0"/>
            </a:spcBef>
            <a:spcAft>
              <a:spcPct val="15000"/>
            </a:spcAft>
            <a:buClr>
              <a:srgbClr val="000000"/>
            </a:buClr>
            <a:buSzPts val="2800"/>
            <a:buFont typeface="Arial"/>
            <a:buNone/>
          </a:pPr>
          <a:r>
            <a:rPr lang="en-CA" sz="1800" kern="1200" dirty="0">
              <a:latin typeface="+mn-lt"/>
            </a:rPr>
            <a:t>22 Milestones are adapted</a:t>
          </a:r>
        </a:p>
        <a:p>
          <a:pPr marL="171450" lvl="1" indent="-171450" algn="l" defTabSz="800100">
            <a:lnSpc>
              <a:spcPct val="90000"/>
            </a:lnSpc>
            <a:spcBef>
              <a:spcPct val="0"/>
            </a:spcBef>
            <a:spcAft>
              <a:spcPct val="15000"/>
            </a:spcAft>
            <a:buClr>
              <a:srgbClr val="000000"/>
            </a:buClr>
            <a:buSzPts val="2800"/>
            <a:buFont typeface="Arial"/>
            <a:buChar char="•"/>
          </a:pPr>
          <a:endParaRPr lang="en-CA" sz="1800" kern="1200" dirty="0">
            <a:latin typeface="+mn-lt"/>
          </a:endParaRPr>
        </a:p>
        <a:p>
          <a:pPr marL="171450" lvl="1" indent="-171450" algn="l" defTabSz="800100">
            <a:lnSpc>
              <a:spcPct val="90000"/>
            </a:lnSpc>
            <a:spcBef>
              <a:spcPct val="0"/>
            </a:spcBef>
            <a:spcAft>
              <a:spcPct val="15000"/>
            </a:spcAft>
            <a:buClr>
              <a:srgbClr val="000000"/>
            </a:buClr>
            <a:buSzPts val="2800"/>
            <a:buFont typeface="Arial"/>
            <a:buNone/>
          </a:pPr>
          <a:r>
            <a:rPr lang="en-CA" sz="1800" kern="1200" dirty="0">
              <a:latin typeface="+mn-lt"/>
            </a:rPr>
            <a:t>12 new Culminating Tasks</a:t>
          </a:r>
        </a:p>
      </dsp:txBody>
      <dsp:txXfrm rot="5400000">
        <a:off x="2216092" y="1020128"/>
        <a:ext cx="2056031" cy="3060382"/>
      </dsp:txXfrm>
    </dsp:sp>
    <dsp:sp modelId="{215578F6-E7B6-47B5-9BA4-0A7D7C533C72}">
      <dsp:nvSpPr>
        <dsp:cNvPr id="0" name=""/>
        <dsp:cNvSpPr/>
      </dsp:nvSpPr>
      <dsp:spPr>
        <a:xfrm rot="16200000">
          <a:off x="2904024" y="1522303"/>
          <a:ext cx="5100638" cy="2056031"/>
        </a:xfrm>
        <a:prstGeom prst="flowChartManualOperation">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CA" sz="1800" kern="1200" dirty="0">
              <a:latin typeface="+mn-lt"/>
            </a:rPr>
            <a:t>2022</a:t>
          </a:r>
        </a:p>
        <a:p>
          <a:pPr marL="0" lvl="0" indent="0" algn="l" defTabSz="800100">
            <a:lnSpc>
              <a:spcPct val="90000"/>
            </a:lnSpc>
            <a:spcBef>
              <a:spcPct val="0"/>
            </a:spcBef>
            <a:spcAft>
              <a:spcPct val="35000"/>
            </a:spcAft>
            <a:buNone/>
          </a:pPr>
          <a:endParaRPr lang="en-CA" sz="1800" kern="1200" dirty="0">
            <a:latin typeface="+mn-lt"/>
          </a:endParaRPr>
        </a:p>
        <a:p>
          <a:pPr marL="171450" lvl="1" indent="-171450" algn="l" defTabSz="800100">
            <a:lnSpc>
              <a:spcPct val="90000"/>
            </a:lnSpc>
            <a:spcBef>
              <a:spcPct val="0"/>
            </a:spcBef>
            <a:spcAft>
              <a:spcPct val="15000"/>
            </a:spcAft>
            <a:buChar char="•"/>
          </a:pPr>
          <a:r>
            <a:rPr lang="en-CA" sz="1800" kern="1200" dirty="0">
              <a:latin typeface="+mn-lt"/>
            </a:rPr>
            <a:t>30 new Milestones</a:t>
          </a:r>
        </a:p>
        <a:p>
          <a:pPr marL="171450" lvl="1" indent="-171450" algn="l" defTabSz="800100">
            <a:lnSpc>
              <a:spcPct val="90000"/>
            </a:lnSpc>
            <a:spcBef>
              <a:spcPct val="0"/>
            </a:spcBef>
            <a:spcAft>
              <a:spcPct val="15000"/>
            </a:spcAft>
            <a:buChar char="•"/>
          </a:pPr>
          <a:endParaRPr lang="en-CA" sz="1800" kern="1200" dirty="0">
            <a:latin typeface="+mn-lt"/>
          </a:endParaRPr>
        </a:p>
        <a:p>
          <a:pPr marL="171450" lvl="1" indent="-171450" algn="l" defTabSz="800100">
            <a:lnSpc>
              <a:spcPct val="90000"/>
            </a:lnSpc>
            <a:spcBef>
              <a:spcPct val="0"/>
            </a:spcBef>
            <a:spcAft>
              <a:spcPct val="15000"/>
            </a:spcAft>
            <a:buChar char="•"/>
          </a:pPr>
          <a:r>
            <a:rPr lang="en-CA" sz="1800" kern="1200" dirty="0">
              <a:latin typeface="+mn-lt"/>
            </a:rPr>
            <a:t>33 new Culminating Tasks</a:t>
          </a:r>
        </a:p>
      </dsp:txBody>
      <dsp:txXfrm rot="5400000">
        <a:off x="4426327" y="1020128"/>
        <a:ext cx="2056031" cy="3060382"/>
      </dsp:txXfrm>
    </dsp:sp>
    <dsp:sp modelId="{7627DEE6-8E26-4947-9D1A-42ED4DB1F56A}">
      <dsp:nvSpPr>
        <dsp:cNvPr id="0" name=""/>
        <dsp:cNvSpPr/>
      </dsp:nvSpPr>
      <dsp:spPr>
        <a:xfrm rot="16200000">
          <a:off x="5114258" y="1522303"/>
          <a:ext cx="5100638" cy="2056031"/>
        </a:xfrm>
        <a:prstGeom prst="flowChartManualOperation">
          <a:avLst/>
        </a:prstGeom>
        <a:solidFill>
          <a:schemeClr val="accent2">
            <a:hueOff val="-1091522"/>
            <a:satOff val="-62946"/>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CA" sz="1800" kern="1200" dirty="0">
              <a:latin typeface="+mn-lt"/>
            </a:rPr>
            <a:t>2022-2023</a:t>
          </a:r>
        </a:p>
        <a:p>
          <a:pPr marL="171450" lvl="1" indent="-171450" algn="l" defTabSz="800100">
            <a:lnSpc>
              <a:spcPct val="90000"/>
            </a:lnSpc>
            <a:spcBef>
              <a:spcPct val="0"/>
            </a:spcBef>
            <a:spcAft>
              <a:spcPct val="15000"/>
            </a:spcAft>
            <a:buChar char="•"/>
          </a:pPr>
          <a:r>
            <a:rPr lang="en-CA" sz="1800" kern="1200" dirty="0">
              <a:latin typeface="+mn-lt"/>
            </a:rPr>
            <a:t>7 Milestones adapted for the Deaf/Deafblind stream</a:t>
          </a:r>
        </a:p>
        <a:p>
          <a:pPr marL="171450" lvl="1" indent="-171450" algn="l" defTabSz="800100">
            <a:lnSpc>
              <a:spcPct val="90000"/>
            </a:lnSpc>
            <a:spcBef>
              <a:spcPct val="0"/>
            </a:spcBef>
            <a:spcAft>
              <a:spcPct val="15000"/>
            </a:spcAft>
            <a:buChar char="•"/>
          </a:pPr>
          <a:endParaRPr lang="en-CA" sz="1800" kern="1200" dirty="0">
            <a:latin typeface="+mn-lt"/>
          </a:endParaRPr>
        </a:p>
        <a:p>
          <a:pPr marL="171450" lvl="1" indent="-171450" algn="l" defTabSz="800100">
            <a:lnSpc>
              <a:spcPct val="90000"/>
            </a:lnSpc>
            <a:spcBef>
              <a:spcPct val="0"/>
            </a:spcBef>
            <a:spcAft>
              <a:spcPct val="15000"/>
            </a:spcAft>
            <a:buChar char="•"/>
          </a:pPr>
          <a:r>
            <a:rPr lang="en-CA" sz="1800" kern="1200" dirty="0">
              <a:latin typeface="+mn-lt"/>
            </a:rPr>
            <a:t>Original 60 and 22 adapted milestones updated</a:t>
          </a:r>
        </a:p>
        <a:p>
          <a:pPr marL="171450" lvl="1" indent="-171450" algn="l" defTabSz="800100">
            <a:lnSpc>
              <a:spcPct val="90000"/>
            </a:lnSpc>
            <a:spcBef>
              <a:spcPct val="0"/>
            </a:spcBef>
            <a:spcAft>
              <a:spcPct val="15000"/>
            </a:spcAft>
            <a:buChar char="•"/>
          </a:pPr>
          <a:endParaRPr lang="en-CA" sz="1800" kern="1200" dirty="0">
            <a:latin typeface="+mn-lt"/>
          </a:endParaRPr>
        </a:p>
        <a:p>
          <a:pPr marL="171450" lvl="1" indent="-171450" algn="l" defTabSz="800100">
            <a:lnSpc>
              <a:spcPct val="90000"/>
            </a:lnSpc>
            <a:spcBef>
              <a:spcPct val="0"/>
            </a:spcBef>
            <a:spcAft>
              <a:spcPct val="15000"/>
            </a:spcAft>
            <a:buChar char="•"/>
          </a:pPr>
          <a:r>
            <a:rPr lang="en-CA" sz="1800" kern="1200" dirty="0">
              <a:latin typeface="+mn-lt"/>
            </a:rPr>
            <a:t>Milestone Guide updated</a:t>
          </a:r>
        </a:p>
      </dsp:txBody>
      <dsp:txXfrm rot="5400000">
        <a:off x="6636561" y="1020128"/>
        <a:ext cx="2056031" cy="3060382"/>
      </dsp:txXfrm>
    </dsp:sp>
    <dsp:sp modelId="{B9BC0F64-3577-4248-9556-1AD95A498D1D}">
      <dsp:nvSpPr>
        <dsp:cNvPr id="0" name=""/>
        <dsp:cNvSpPr/>
      </dsp:nvSpPr>
      <dsp:spPr>
        <a:xfrm rot="16200000">
          <a:off x="7324493" y="1522303"/>
          <a:ext cx="5100638" cy="2056031"/>
        </a:xfrm>
        <a:prstGeom prst="flowChartManualOperation">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CA" sz="1800" kern="1200" dirty="0">
              <a:latin typeface="+mn-lt"/>
            </a:rPr>
            <a:t>2024</a:t>
          </a:r>
        </a:p>
        <a:p>
          <a:pPr marL="171450" lvl="1" indent="-171450" algn="l" defTabSz="800100">
            <a:lnSpc>
              <a:spcPct val="90000"/>
            </a:lnSpc>
            <a:spcBef>
              <a:spcPct val="0"/>
            </a:spcBef>
            <a:spcAft>
              <a:spcPct val="15000"/>
            </a:spcAft>
            <a:buChar char="•"/>
          </a:pPr>
          <a:r>
            <a:rPr lang="en-CA" sz="1800" kern="1200" dirty="0">
              <a:latin typeface="+mn-lt"/>
            </a:rPr>
            <a:t>Original 6 plus additional 12 Culminating Tasks being updated</a:t>
          </a:r>
        </a:p>
        <a:p>
          <a:pPr marL="171450" lvl="1" indent="-171450" algn="l" defTabSz="800100">
            <a:lnSpc>
              <a:spcPct val="90000"/>
            </a:lnSpc>
            <a:spcBef>
              <a:spcPct val="0"/>
            </a:spcBef>
            <a:spcAft>
              <a:spcPct val="15000"/>
            </a:spcAft>
            <a:buChar char="•"/>
          </a:pPr>
          <a:endParaRPr lang="en-CA" sz="1800" kern="1200" dirty="0">
            <a:latin typeface="+mn-lt"/>
          </a:endParaRPr>
        </a:p>
        <a:p>
          <a:pPr marL="171450" lvl="1" indent="-171450" algn="l" defTabSz="800100">
            <a:lnSpc>
              <a:spcPct val="90000"/>
            </a:lnSpc>
            <a:spcBef>
              <a:spcPct val="0"/>
            </a:spcBef>
            <a:spcAft>
              <a:spcPct val="15000"/>
            </a:spcAft>
            <a:buChar char="•"/>
          </a:pPr>
          <a:r>
            <a:rPr lang="en-CA" sz="1800" kern="1200" dirty="0">
              <a:latin typeface="+mn-lt"/>
            </a:rPr>
            <a:t>Culminating Task Guide being updated</a:t>
          </a:r>
        </a:p>
      </dsp:txBody>
      <dsp:txXfrm rot="5400000">
        <a:off x="8846796" y="1020128"/>
        <a:ext cx="2056031" cy="3060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9B62A-379B-448B-8E8B-C31891966F1C}">
      <dsp:nvSpPr>
        <dsp:cNvPr id="0" name=""/>
        <dsp:cNvSpPr/>
      </dsp:nvSpPr>
      <dsp:spPr>
        <a:xfrm rot="16200000">
          <a:off x="963" y="161292"/>
          <a:ext cx="5096081" cy="5096081"/>
        </a:xfrm>
        <a:prstGeom prst="downArrow">
          <a:avLst>
            <a:gd name="adj1" fmla="val 50000"/>
            <a:gd name="adj2" fmla="val 3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cap="none" dirty="0">
              <a:latin typeface="Calibri"/>
              <a:ea typeface="Calibri"/>
              <a:cs typeface="Calibri"/>
              <a:sym typeface="Calibri"/>
            </a:rPr>
            <a:t>“Learners will not be expected to perform every milestone task; they will only perform those tasks that are appropriate to their goal path and reflect what they need to focus on in the LBS Program.” </a:t>
          </a:r>
          <a:endParaRPr lang="en-US" sz="2000" kern="1200" dirty="0"/>
        </a:p>
      </dsp:txBody>
      <dsp:txXfrm rot="5400000">
        <a:off x="963" y="1435312"/>
        <a:ext cx="4204267" cy="2548041"/>
      </dsp:txXfrm>
    </dsp:sp>
    <dsp:sp modelId="{7CB988F6-D432-4793-AD24-A8143A0459AC}">
      <dsp:nvSpPr>
        <dsp:cNvPr id="0" name=""/>
        <dsp:cNvSpPr/>
      </dsp:nvSpPr>
      <dsp:spPr>
        <a:xfrm rot="5400000">
          <a:off x="5371134" y="161292"/>
          <a:ext cx="5096081" cy="5096081"/>
        </a:xfrm>
        <a:prstGeom prst="downArrow">
          <a:avLst>
            <a:gd name="adj1" fmla="val 50000"/>
            <a:gd name="adj2" fmla="val 35000"/>
          </a:avLst>
        </a:prstGeom>
        <a:gradFill rotWithShape="0">
          <a:gsLst>
            <a:gs pos="0">
              <a:schemeClr val="accent3">
                <a:hueOff val="2710599"/>
                <a:satOff val="100000"/>
                <a:lumOff val="-14706"/>
                <a:alphaOff val="0"/>
                <a:tint val="50000"/>
                <a:satMod val="300000"/>
              </a:schemeClr>
            </a:gs>
            <a:gs pos="35000">
              <a:schemeClr val="accent3">
                <a:hueOff val="2710599"/>
                <a:satOff val="100000"/>
                <a:lumOff val="-14706"/>
                <a:alphaOff val="0"/>
                <a:tint val="37000"/>
                <a:satMod val="300000"/>
              </a:schemeClr>
            </a:gs>
            <a:gs pos="100000">
              <a:schemeClr val="accent3">
                <a:hueOff val="2710599"/>
                <a:satOff val="100000"/>
                <a:lumOff val="-1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cap="none" dirty="0">
              <a:latin typeface="Calibri"/>
              <a:ea typeface="Calibri"/>
              <a:cs typeface="Calibri"/>
              <a:sym typeface="Calibri"/>
            </a:rPr>
            <a:t>“Furthermore, milestone tasks are not intended to become the sum total of a learner’s program; instead, they are intended to support program delivery by informing instructional content and by providing common criteria for tracking learner progress.” </a:t>
          </a:r>
          <a:endParaRPr lang="en-US" sz="2000" kern="1200" dirty="0"/>
        </a:p>
      </dsp:txBody>
      <dsp:txXfrm rot="-5400000">
        <a:off x="6262948" y="1435312"/>
        <a:ext cx="4204267" cy="2548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EA9E2-F45A-4AD2-BC3D-3AE29A903974}">
      <dsp:nvSpPr>
        <dsp:cNvPr id="0" name=""/>
        <dsp:cNvSpPr/>
      </dsp:nvSpPr>
      <dsp:spPr>
        <a:xfrm>
          <a:off x="2627" y="48125"/>
          <a:ext cx="8125372" cy="25982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CA" sz="6500" kern="1200" dirty="0"/>
            <a:t>119 Milestones</a:t>
          </a:r>
        </a:p>
      </dsp:txBody>
      <dsp:txXfrm>
        <a:off x="78726" y="124224"/>
        <a:ext cx="7973174" cy="2446010"/>
      </dsp:txXfrm>
    </dsp:sp>
    <dsp:sp modelId="{E03EB3D1-FBE5-4820-815E-9D4AEF64CAF1}">
      <dsp:nvSpPr>
        <dsp:cNvPr id="0" name=""/>
        <dsp:cNvSpPr/>
      </dsp:nvSpPr>
      <dsp:spPr>
        <a:xfrm>
          <a:off x="1313" y="2818458"/>
          <a:ext cx="1910953" cy="25982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CA" sz="2300" kern="1200" dirty="0"/>
        </a:p>
        <a:p>
          <a:pPr marL="0" lvl="0" indent="0" algn="ctr" defTabSz="1022350">
            <a:lnSpc>
              <a:spcPct val="90000"/>
            </a:lnSpc>
            <a:spcBef>
              <a:spcPct val="0"/>
            </a:spcBef>
            <a:spcAft>
              <a:spcPct val="35000"/>
            </a:spcAft>
            <a:buNone/>
          </a:pPr>
          <a:r>
            <a:rPr lang="en-CA" sz="2300" kern="1200" dirty="0"/>
            <a:t>60 Original		</a:t>
          </a:r>
        </a:p>
      </dsp:txBody>
      <dsp:txXfrm>
        <a:off x="57283" y="2874428"/>
        <a:ext cx="1799013" cy="2486268"/>
      </dsp:txXfrm>
    </dsp:sp>
    <dsp:sp modelId="{8558B427-B082-4047-84A4-C4B8082F7CFF}">
      <dsp:nvSpPr>
        <dsp:cNvPr id="0" name=""/>
        <dsp:cNvSpPr/>
      </dsp:nvSpPr>
      <dsp:spPr>
        <a:xfrm>
          <a:off x="2072786" y="2818458"/>
          <a:ext cx="1910953" cy="25982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22 Adapted for learners with limited reading skills</a:t>
          </a:r>
        </a:p>
      </dsp:txBody>
      <dsp:txXfrm>
        <a:off x="2128756" y="2874428"/>
        <a:ext cx="1799013" cy="2486268"/>
      </dsp:txXfrm>
    </dsp:sp>
    <dsp:sp modelId="{9DCBDE3D-DF92-483E-BAB8-D0C9B1A7E4C3}">
      <dsp:nvSpPr>
        <dsp:cNvPr id="0" name=""/>
        <dsp:cNvSpPr/>
      </dsp:nvSpPr>
      <dsp:spPr>
        <a:xfrm>
          <a:off x="4144260" y="2818458"/>
          <a:ext cx="1910953" cy="25982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30 New</a:t>
          </a:r>
        </a:p>
      </dsp:txBody>
      <dsp:txXfrm>
        <a:off x="4200230" y="2874428"/>
        <a:ext cx="1799013" cy="2486268"/>
      </dsp:txXfrm>
    </dsp:sp>
    <dsp:sp modelId="{980AF677-2E20-45A4-8C80-C4A6748582D1}">
      <dsp:nvSpPr>
        <dsp:cNvPr id="0" name=""/>
        <dsp:cNvSpPr/>
      </dsp:nvSpPr>
      <dsp:spPr>
        <a:xfrm>
          <a:off x="6215733" y="2818458"/>
          <a:ext cx="1910953" cy="25982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CA" sz="2300" kern="1200" dirty="0"/>
        </a:p>
        <a:p>
          <a:pPr marL="0" lvl="0" indent="0" algn="ctr" defTabSz="1022350">
            <a:lnSpc>
              <a:spcPct val="90000"/>
            </a:lnSpc>
            <a:spcBef>
              <a:spcPct val="0"/>
            </a:spcBef>
            <a:spcAft>
              <a:spcPct val="35000"/>
            </a:spcAft>
            <a:buNone/>
          </a:pPr>
          <a:r>
            <a:rPr lang="en-CA" sz="2300" kern="1200" dirty="0"/>
            <a:t>7 Adapted for the Deaf/ Deafblind Stream</a:t>
          </a:r>
        </a:p>
        <a:p>
          <a:pPr marL="0" lvl="0" indent="0" algn="ctr" defTabSz="1022350">
            <a:lnSpc>
              <a:spcPct val="90000"/>
            </a:lnSpc>
            <a:spcBef>
              <a:spcPct val="0"/>
            </a:spcBef>
            <a:spcAft>
              <a:spcPct val="35000"/>
            </a:spcAft>
            <a:buNone/>
          </a:pPr>
          <a:endParaRPr lang="en-CA" sz="2300" kern="1200" dirty="0"/>
        </a:p>
      </dsp:txBody>
      <dsp:txXfrm>
        <a:off x="6271703" y="2874428"/>
        <a:ext cx="1799013" cy="248626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0CD6C-8A03-48FA-B55F-2245E12CDD13}" type="datetimeFigureOut">
              <a:rPr lang="en-CA" smtClean="0"/>
              <a:t>2023-10-30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F3E8B-E70F-43B7-AA50-C5514AD53703}" type="slidenum">
              <a:rPr lang="en-CA" smtClean="0"/>
              <a:t>‹#›</a:t>
            </a:fld>
            <a:endParaRPr lang="en-CA" dirty="0"/>
          </a:p>
        </p:txBody>
      </p:sp>
    </p:spTree>
    <p:extLst>
      <p:ext uri="{BB962C8B-B14F-4D97-AF65-F5344CB8AC3E}">
        <p14:creationId xmlns:p14="http://schemas.microsoft.com/office/powerpoint/2010/main" val="89007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52" name="Google Shape;5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192" name="Google Shape;192;p2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10</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dirty="0"/>
          </a:p>
        </p:txBody>
      </p:sp>
      <p:sp>
        <p:nvSpPr>
          <p:cNvPr id="199" name="Google Shape;199;p2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11</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A9BF3E8B-E70F-43B7-AA50-C5514AD53703}" type="slidenum">
              <a:rPr lang="en-CA" smtClean="0"/>
              <a:t>12</a:t>
            </a:fld>
            <a:endParaRPr lang="en-CA" dirty="0"/>
          </a:p>
        </p:txBody>
      </p:sp>
    </p:spTree>
    <p:extLst>
      <p:ext uri="{BB962C8B-B14F-4D97-AF65-F5344CB8AC3E}">
        <p14:creationId xmlns:p14="http://schemas.microsoft.com/office/powerpoint/2010/main" val="196657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206" name="Google Shape;206;p2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13</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285750" lvl="0" indent="-215900" algn="l" rtl="0">
              <a:lnSpc>
                <a:spcPct val="100000"/>
              </a:lnSpc>
              <a:spcBef>
                <a:spcPts val="0"/>
              </a:spcBef>
              <a:spcAft>
                <a:spcPts val="0"/>
              </a:spcAft>
              <a:buSzPts val="1100"/>
              <a:buFont typeface="Arial"/>
              <a:buNone/>
            </a:pPr>
            <a:endParaRPr dirty="0"/>
          </a:p>
          <a:p>
            <a:pPr marL="285750" lvl="0" indent="-215900" algn="l" rtl="0">
              <a:lnSpc>
                <a:spcPct val="100000"/>
              </a:lnSpc>
              <a:spcBef>
                <a:spcPts val="0"/>
              </a:spcBef>
              <a:spcAft>
                <a:spcPts val="0"/>
              </a:spcAft>
              <a:buSzPts val="1100"/>
              <a:buFont typeface="Arial"/>
              <a:buNone/>
            </a:pPr>
            <a:endParaRPr dirty="0"/>
          </a:p>
          <a:p>
            <a:pPr marL="158750" marR="0" lvl="0" indent="0" algn="l" rtl="0">
              <a:lnSpc>
                <a:spcPct val="100000"/>
              </a:lnSpc>
              <a:spcBef>
                <a:spcPts val="0"/>
              </a:spcBef>
              <a:spcAft>
                <a:spcPts val="0"/>
              </a:spcAft>
              <a:buClr>
                <a:srgbClr val="000000"/>
              </a:buClr>
              <a:buSzPts val="1100"/>
              <a:buFont typeface="Arial"/>
              <a:buNone/>
            </a:pPr>
            <a:endParaRPr sz="1100" dirty="0"/>
          </a:p>
          <a:p>
            <a:pPr marL="457200" marR="0" lvl="0" indent="-228600" algn="l" rtl="0">
              <a:lnSpc>
                <a:spcPct val="100000"/>
              </a:lnSpc>
              <a:spcBef>
                <a:spcPts val="0"/>
              </a:spcBef>
              <a:spcAft>
                <a:spcPts val="0"/>
              </a:spcAft>
              <a:buClr>
                <a:srgbClr val="000000"/>
              </a:buClr>
              <a:buSzPts val="1100"/>
              <a:buFont typeface="Arial"/>
              <a:buNone/>
            </a:pPr>
            <a:endParaRPr sz="1100"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216" name="Google Shape;216;p2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14</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224" name="Google Shape;224;p2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15</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237" name="Google Shape;237;p2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16</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285750" lvl="0" indent="-285750" algn="l" rtl="0">
              <a:lnSpc>
                <a:spcPct val="100000"/>
              </a:lnSpc>
              <a:spcBef>
                <a:spcPts val="0"/>
              </a:spcBef>
              <a:spcAft>
                <a:spcPts val="0"/>
              </a:spcAft>
              <a:buSzPts val="1100"/>
              <a:buChar char="•"/>
            </a:pPr>
            <a:endParaRPr dirty="0"/>
          </a:p>
        </p:txBody>
      </p:sp>
      <p:sp>
        <p:nvSpPr>
          <p:cNvPr id="244" name="Google Shape;244;p2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17</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285750" lvl="0" indent="-285750" algn="l" rtl="0">
              <a:lnSpc>
                <a:spcPct val="100000"/>
              </a:lnSpc>
              <a:spcBef>
                <a:spcPts val="0"/>
              </a:spcBef>
              <a:spcAft>
                <a:spcPts val="0"/>
              </a:spcAft>
              <a:buSzPts val="1100"/>
              <a:buChar char="•"/>
            </a:pPr>
            <a:endParaRPr dirty="0"/>
          </a:p>
        </p:txBody>
      </p:sp>
      <p:sp>
        <p:nvSpPr>
          <p:cNvPr id="251" name="Google Shape;251;p2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18</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3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285750" lvl="0" indent="-285750" algn="l" rtl="0">
              <a:lnSpc>
                <a:spcPct val="100000"/>
              </a:lnSpc>
              <a:spcBef>
                <a:spcPts val="0"/>
              </a:spcBef>
              <a:spcAft>
                <a:spcPts val="0"/>
              </a:spcAft>
              <a:buSzPts val="1100"/>
              <a:buChar char="•"/>
            </a:pPr>
            <a:endParaRPr dirty="0"/>
          </a:p>
        </p:txBody>
      </p:sp>
      <p:sp>
        <p:nvSpPr>
          <p:cNvPr id="258" name="Google Shape;258;p3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19</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58" name="Google Shape;58;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3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285750" lvl="0" indent="-285750" algn="l" rtl="0">
              <a:lnSpc>
                <a:spcPct val="100000"/>
              </a:lnSpc>
              <a:spcBef>
                <a:spcPts val="0"/>
              </a:spcBef>
              <a:spcAft>
                <a:spcPts val="0"/>
              </a:spcAft>
              <a:buSzPts val="1100"/>
              <a:buChar char="•"/>
            </a:pPr>
            <a:endParaRPr dirty="0"/>
          </a:p>
        </p:txBody>
      </p:sp>
      <p:sp>
        <p:nvSpPr>
          <p:cNvPr id="265" name="Google Shape;265;p3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20</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3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lvl="0" indent="-298450" algn="l" rtl="0">
              <a:lnSpc>
                <a:spcPct val="100000"/>
              </a:lnSpc>
              <a:spcBef>
                <a:spcPts val="0"/>
              </a:spcBef>
              <a:spcAft>
                <a:spcPts val="0"/>
              </a:spcAft>
              <a:buSzPts val="1100"/>
              <a:buNone/>
            </a:pPr>
            <a:endParaRPr dirty="0"/>
          </a:p>
        </p:txBody>
      </p:sp>
      <p:sp>
        <p:nvSpPr>
          <p:cNvPr id="272" name="Google Shape;272;p3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21</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3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lvl="0" indent="-298450" algn="l" rtl="0">
              <a:lnSpc>
                <a:spcPct val="100000"/>
              </a:lnSpc>
              <a:spcBef>
                <a:spcPts val="0"/>
              </a:spcBef>
              <a:spcAft>
                <a:spcPts val="0"/>
              </a:spcAft>
              <a:buSzPts val="1100"/>
              <a:buNone/>
            </a:pPr>
            <a:endParaRPr dirty="0"/>
          </a:p>
        </p:txBody>
      </p:sp>
      <p:sp>
        <p:nvSpPr>
          <p:cNvPr id="279" name="Google Shape;279;p3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22</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23</a:t>
            </a:fld>
            <a:endParaRPr lang="en-CA" dirty="0"/>
          </a:p>
        </p:txBody>
      </p:sp>
    </p:spTree>
    <p:extLst>
      <p:ext uri="{BB962C8B-B14F-4D97-AF65-F5344CB8AC3E}">
        <p14:creationId xmlns:p14="http://schemas.microsoft.com/office/powerpoint/2010/main" val="2727400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3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292" name="Google Shape;292;p3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24</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7: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304" name="Google Shape;304;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3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71450" lvl="0" indent="-171450" algn="l" rtl="0">
              <a:lnSpc>
                <a:spcPct val="100000"/>
              </a:lnSpc>
              <a:spcBef>
                <a:spcPts val="0"/>
              </a:spcBef>
              <a:spcAft>
                <a:spcPts val="0"/>
              </a:spcAft>
              <a:buSzPts val="1100"/>
              <a:buFont typeface="Arial"/>
              <a:buChar char="•"/>
            </a:pPr>
            <a:endParaRPr dirty="0"/>
          </a:p>
        </p:txBody>
      </p:sp>
      <p:sp>
        <p:nvSpPr>
          <p:cNvPr id="311" name="Google Shape;311;p3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26</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3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71450" lvl="0" indent="-171450" algn="l" rtl="0">
              <a:lnSpc>
                <a:spcPct val="100000"/>
              </a:lnSpc>
              <a:spcBef>
                <a:spcPts val="0"/>
              </a:spcBef>
              <a:spcAft>
                <a:spcPts val="0"/>
              </a:spcAft>
              <a:buSzPts val="1100"/>
              <a:buFont typeface="Arial"/>
              <a:buChar char="•"/>
            </a:pPr>
            <a:endParaRPr dirty="0"/>
          </a:p>
        </p:txBody>
      </p:sp>
      <p:sp>
        <p:nvSpPr>
          <p:cNvPr id="319" name="Google Shape;319;p3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27</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4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26" name="Google Shape;326;p4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CA"/>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4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71450" marR="0" lvl="0" indent="-95250" algn="l" rtl="0">
              <a:lnSpc>
                <a:spcPct val="100000"/>
              </a:lnSpc>
              <a:spcBef>
                <a:spcPts val="0"/>
              </a:spcBef>
              <a:spcAft>
                <a:spcPts val="0"/>
              </a:spcAft>
              <a:buClr>
                <a:srgbClr val="000000"/>
              </a:buClr>
              <a:buSzPts val="1200"/>
              <a:buFont typeface="Arial"/>
              <a:buNone/>
            </a:pPr>
            <a:endParaRPr sz="1200"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33" name="Google Shape;333;p4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CA"/>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64" name="Google Shape;6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4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71450" lvl="0" indent="-171450" algn="l" rtl="0">
              <a:lnSpc>
                <a:spcPct val="100000"/>
              </a:lnSpc>
              <a:spcBef>
                <a:spcPts val="0"/>
              </a:spcBef>
              <a:spcAft>
                <a:spcPts val="0"/>
              </a:spcAft>
              <a:buSzPts val="1100"/>
              <a:buFont typeface="Arial"/>
              <a:buChar char="•"/>
            </a:pPr>
            <a:endParaRPr dirty="0"/>
          </a:p>
        </p:txBody>
      </p:sp>
      <p:sp>
        <p:nvSpPr>
          <p:cNvPr id="342" name="Google Shape;342;p4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CA"/>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4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71450" lvl="0" indent="-101600" algn="l" rtl="0">
              <a:lnSpc>
                <a:spcPct val="100000"/>
              </a:lnSpc>
              <a:spcBef>
                <a:spcPts val="0"/>
              </a:spcBef>
              <a:spcAft>
                <a:spcPts val="0"/>
              </a:spcAft>
              <a:buSzPts val="1100"/>
              <a:buFont typeface="Arial"/>
              <a:buNone/>
            </a:pPr>
            <a:endParaRPr sz="1200" dirty="0">
              <a:solidFill>
                <a:schemeClr val="dk1"/>
              </a:solidFill>
              <a:latin typeface="Arial"/>
              <a:ea typeface="Arial"/>
              <a:cs typeface="Arial"/>
              <a:sym typeface="Arial"/>
            </a:endParaRPr>
          </a:p>
        </p:txBody>
      </p:sp>
      <p:sp>
        <p:nvSpPr>
          <p:cNvPr id="368" name="Google Shape;368;p4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CA"/>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4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00" name="Google Shape;400;p4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32</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4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07" name="Google Shape;407;p4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33</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8: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413" name="Google Shape;413;p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9: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419" name="Google Shape;419;p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0: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425" name="Google Shape;425;p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1: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431" name="Google Shape;431;p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2: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437" name="Google Shape;437;p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3: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443" name="Google Shape;443;p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112" name="Google Shape;112;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4</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5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dirty="0"/>
          </a:p>
        </p:txBody>
      </p:sp>
      <p:sp>
        <p:nvSpPr>
          <p:cNvPr id="450" name="Google Shape;450;p5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40</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41</a:t>
            </a:fld>
            <a:endParaRPr lang="en-CA" dirty="0"/>
          </a:p>
        </p:txBody>
      </p:sp>
    </p:spTree>
    <p:extLst>
      <p:ext uri="{BB962C8B-B14F-4D97-AF65-F5344CB8AC3E}">
        <p14:creationId xmlns:p14="http://schemas.microsoft.com/office/powerpoint/2010/main" val="484158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42</a:t>
            </a:fld>
            <a:endParaRPr lang="en-CA" dirty="0"/>
          </a:p>
        </p:txBody>
      </p:sp>
    </p:spTree>
    <p:extLst>
      <p:ext uri="{BB962C8B-B14F-4D97-AF65-F5344CB8AC3E}">
        <p14:creationId xmlns:p14="http://schemas.microsoft.com/office/powerpoint/2010/main" val="2174910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p5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63" name="Google Shape;463;p5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43</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44</a:t>
            </a:fld>
            <a:endParaRPr lang="en-CA" dirty="0"/>
          </a:p>
        </p:txBody>
      </p:sp>
    </p:spTree>
    <p:extLst>
      <p:ext uri="{BB962C8B-B14F-4D97-AF65-F5344CB8AC3E}">
        <p14:creationId xmlns:p14="http://schemas.microsoft.com/office/powerpoint/2010/main" val="3472859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5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473" name="Google Shape;473;p5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45</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5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80" name="Google Shape;480;p5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46</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5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487" name="Google Shape;487;p5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47</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6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494" name="Google Shape;494;p6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48</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6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501" name="Google Shape;501;p6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49</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5</a:t>
            </a:fld>
            <a:endParaRPr lang="en-CA" dirty="0"/>
          </a:p>
        </p:txBody>
      </p:sp>
    </p:spTree>
    <p:extLst>
      <p:ext uri="{BB962C8B-B14F-4D97-AF65-F5344CB8AC3E}">
        <p14:creationId xmlns:p14="http://schemas.microsoft.com/office/powerpoint/2010/main" val="1287044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50</a:t>
            </a:fld>
            <a:endParaRPr lang="en-CA" dirty="0"/>
          </a:p>
        </p:txBody>
      </p:sp>
    </p:spTree>
    <p:extLst>
      <p:ext uri="{BB962C8B-B14F-4D97-AF65-F5344CB8AC3E}">
        <p14:creationId xmlns:p14="http://schemas.microsoft.com/office/powerpoint/2010/main" val="3928438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51</a:t>
            </a:fld>
            <a:endParaRPr lang="en-CA" dirty="0"/>
          </a:p>
        </p:txBody>
      </p:sp>
    </p:spTree>
    <p:extLst>
      <p:ext uri="{BB962C8B-B14F-4D97-AF65-F5344CB8AC3E}">
        <p14:creationId xmlns:p14="http://schemas.microsoft.com/office/powerpoint/2010/main" val="22553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157" name="Google Shape;157;p1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6</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171" name="Google Shape;171;p1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7</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178" name="Google Shape;178;p1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000000"/>
                </a:solidFill>
                <a:latin typeface="Arial"/>
                <a:ea typeface="Arial"/>
                <a:cs typeface="Arial"/>
                <a:sym typeface="Arial"/>
              </a:rPr>
              <a:t>8</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2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
        <p:nvSpPr>
          <p:cNvPr id="184" name="Google Shape;184;p2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CA"/>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512086"/>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2800" b="1">
                <a:solidFill>
                  <a:schemeClr val="tx1"/>
                </a:solidFill>
                <a:latin typeface="Avenir Next LT Pro" panose="020B05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grpSp>
        <p:nvGrpSpPr>
          <p:cNvPr id="3" name="Google Shape;12;p6">
            <a:extLst>
              <a:ext uri="{FF2B5EF4-FFF2-40B4-BE49-F238E27FC236}">
                <a16:creationId xmlns:a16="http://schemas.microsoft.com/office/drawing/2014/main" id="{DE5EA984-D5E6-5946-668A-C602E6AF8190}"/>
              </a:ext>
            </a:extLst>
          </p:cNvPr>
          <p:cNvGrpSpPr/>
          <p:nvPr userDrawn="1"/>
        </p:nvGrpSpPr>
        <p:grpSpPr>
          <a:xfrm>
            <a:off x="0" y="6026478"/>
            <a:ext cx="11958172" cy="832052"/>
            <a:chOff x="0" y="6026478"/>
            <a:chExt cx="11958172" cy="832052"/>
          </a:xfrm>
        </p:grpSpPr>
        <p:pic>
          <p:nvPicPr>
            <p:cNvPr id="4" name="Google Shape;13;p6">
              <a:extLst>
                <a:ext uri="{FF2B5EF4-FFF2-40B4-BE49-F238E27FC236}">
                  <a16:creationId xmlns:a16="http://schemas.microsoft.com/office/drawing/2014/main" id="{36ABA192-EE3D-DF45-0272-D977A1C207B8}"/>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5" name="Google Shape;14;p6">
              <a:extLst>
                <a:ext uri="{FF2B5EF4-FFF2-40B4-BE49-F238E27FC236}">
                  <a16:creationId xmlns:a16="http://schemas.microsoft.com/office/drawing/2014/main" id="{284F152D-40D3-1FDC-EB01-3BCA62201C1E}"/>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5;p6">
              <a:extLst>
                <a:ext uri="{FF2B5EF4-FFF2-40B4-BE49-F238E27FC236}">
                  <a16:creationId xmlns:a16="http://schemas.microsoft.com/office/drawing/2014/main" id="{0CBAF7A9-317F-CA84-6BB0-5868C600C5DB}"/>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6;p6">
              <a:extLst>
                <a:ext uri="{FF2B5EF4-FFF2-40B4-BE49-F238E27FC236}">
                  <a16:creationId xmlns:a16="http://schemas.microsoft.com/office/drawing/2014/main" id="{001337D2-E609-3737-94A8-09B62107CF15}"/>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Skills for Success</a:t>
              </a:r>
              <a:endParaRPr dirty="0"/>
            </a:p>
          </p:txBody>
        </p:sp>
      </p:grpSp>
      <p:sp>
        <p:nvSpPr>
          <p:cNvPr id="2" name="Rectangle 1">
            <a:extLst>
              <a:ext uri="{FF2B5EF4-FFF2-40B4-BE49-F238E27FC236}">
                <a16:creationId xmlns:a16="http://schemas.microsoft.com/office/drawing/2014/main" id="{FFE1B1BE-523C-3F0E-2ED9-69660AE77C58}"/>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2">
            <a:extLst>
              <a:ext uri="{FF2B5EF4-FFF2-40B4-BE49-F238E27FC236}">
                <a16:creationId xmlns:a16="http://schemas.microsoft.com/office/drawing/2014/main" id="{7B60C172-210E-059F-B6A2-B036934E49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a:extLst>
              <a:ext uri="{FF2B5EF4-FFF2-40B4-BE49-F238E27FC236}">
                <a16:creationId xmlns:a16="http://schemas.microsoft.com/office/drawing/2014/main" id="{76930EF5-66B5-80F0-5719-1C1D78151161}"/>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059633"/>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a:extLst>
              <a:ext uri="{FF2B5EF4-FFF2-40B4-BE49-F238E27FC236}">
                <a16:creationId xmlns:a16="http://schemas.microsoft.com/office/drawing/2014/main" id="{8DD10194-93F5-2D11-5A7D-93400897BE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b="12024"/>
          <a:stretch>
            <a:fillRect/>
          </a:stretch>
        </p:blipFill>
        <p:spPr bwMode="auto">
          <a:xfrm>
            <a:off x="7477252" y="6167053"/>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5">
            <a:extLst>
              <a:ext uri="{FF2B5EF4-FFF2-40B4-BE49-F238E27FC236}">
                <a16:creationId xmlns:a16="http://schemas.microsoft.com/office/drawing/2014/main" id="{B225EF9E-397A-8A70-478A-70BF5F7AA7C8}"/>
              </a:ext>
            </a:extLst>
          </p:cNvPr>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094317"/>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662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31"/>
        <p:cNvGrpSpPr/>
        <p:nvPr/>
      </p:nvGrpSpPr>
      <p:grpSpPr>
        <a:xfrm>
          <a:off x="0" y="0"/>
          <a:ext cx="0" cy="0"/>
          <a:chOff x="0" y="0"/>
          <a:chExt cx="0" cy="0"/>
        </a:xfrm>
      </p:grpSpPr>
      <p:sp>
        <p:nvSpPr>
          <p:cNvPr id="2" name="Rectangle 1">
            <a:extLst>
              <a:ext uri="{FF2B5EF4-FFF2-40B4-BE49-F238E27FC236}">
                <a16:creationId xmlns:a16="http://schemas.microsoft.com/office/drawing/2014/main" id="{BD7FAC27-57D3-442C-CD54-3A6CFA07409F}"/>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0" name="Picture 2">
            <a:extLst>
              <a:ext uri="{FF2B5EF4-FFF2-40B4-BE49-F238E27FC236}">
                <a16:creationId xmlns:a16="http://schemas.microsoft.com/office/drawing/2014/main" id="{20D03762-7450-B7B2-059E-B8784B1060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a:extLst>
              <a:ext uri="{FF2B5EF4-FFF2-40B4-BE49-F238E27FC236}">
                <a16:creationId xmlns:a16="http://schemas.microsoft.com/office/drawing/2014/main" id="{04CC6B68-7F61-3B1F-C71C-CA72652F7AC0}"/>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059633"/>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a:extLst>
              <a:ext uri="{FF2B5EF4-FFF2-40B4-BE49-F238E27FC236}">
                <a16:creationId xmlns:a16="http://schemas.microsoft.com/office/drawing/2014/main" id="{793FB7B7-0308-06CC-B860-BDE8043E9A6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b="12024"/>
          <a:stretch>
            <a:fillRect/>
          </a:stretch>
        </p:blipFill>
        <p:spPr bwMode="auto">
          <a:xfrm>
            <a:off x="7477252" y="6167053"/>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a:extLst>
              <a:ext uri="{FF2B5EF4-FFF2-40B4-BE49-F238E27FC236}">
                <a16:creationId xmlns:a16="http://schemas.microsoft.com/office/drawing/2014/main" id="{A10AED06-4C1F-8D03-07F1-9886DF4BC33A}"/>
              </a:ext>
            </a:extLst>
          </p:cNvPr>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094317"/>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5642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grpSp>
        <p:nvGrpSpPr>
          <p:cNvPr id="2" name="Google Shape;12;p6">
            <a:extLst>
              <a:ext uri="{FF2B5EF4-FFF2-40B4-BE49-F238E27FC236}">
                <a16:creationId xmlns:a16="http://schemas.microsoft.com/office/drawing/2014/main" id="{24A469DB-D9A5-205E-9ABC-83098F9EB551}"/>
              </a:ext>
            </a:extLst>
          </p:cNvPr>
          <p:cNvGrpSpPr/>
          <p:nvPr userDrawn="1"/>
        </p:nvGrpSpPr>
        <p:grpSpPr>
          <a:xfrm>
            <a:off x="0" y="6026478"/>
            <a:ext cx="11958172" cy="832052"/>
            <a:chOff x="0" y="6026478"/>
            <a:chExt cx="11958172" cy="832052"/>
          </a:xfrm>
        </p:grpSpPr>
        <p:pic>
          <p:nvPicPr>
            <p:cNvPr id="3" name="Google Shape;13;p6">
              <a:extLst>
                <a:ext uri="{FF2B5EF4-FFF2-40B4-BE49-F238E27FC236}">
                  <a16:creationId xmlns:a16="http://schemas.microsoft.com/office/drawing/2014/main" id="{77CE550A-F5E6-B425-C090-10D283BB291F}"/>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4" name="Google Shape;14;p6">
              <a:extLst>
                <a:ext uri="{FF2B5EF4-FFF2-40B4-BE49-F238E27FC236}">
                  <a16:creationId xmlns:a16="http://schemas.microsoft.com/office/drawing/2014/main" id="{94363731-A870-5AF3-A6A1-27AAA864B827}"/>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5;p6">
              <a:extLst>
                <a:ext uri="{FF2B5EF4-FFF2-40B4-BE49-F238E27FC236}">
                  <a16:creationId xmlns:a16="http://schemas.microsoft.com/office/drawing/2014/main" id="{283E3A0D-B3BC-C6D9-CDC4-A5BB2296E7D2}"/>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6;p6">
              <a:extLst>
                <a:ext uri="{FF2B5EF4-FFF2-40B4-BE49-F238E27FC236}">
                  <a16:creationId xmlns:a16="http://schemas.microsoft.com/office/drawing/2014/main" id="{AF9DB426-765F-2FF0-CE7C-771DA1837876}"/>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Skills for Success</a:t>
              </a:r>
              <a:endParaRPr dirty="0"/>
            </a:p>
          </p:txBody>
        </p:sp>
      </p:grpSp>
      <p:sp>
        <p:nvSpPr>
          <p:cNvPr id="7" name="Rectangle 6">
            <a:extLst>
              <a:ext uri="{FF2B5EF4-FFF2-40B4-BE49-F238E27FC236}">
                <a16:creationId xmlns:a16="http://schemas.microsoft.com/office/drawing/2014/main" id="{F69CFA00-C19B-A7B7-5F71-C9B819A96991}"/>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2">
            <a:extLst>
              <a:ext uri="{FF2B5EF4-FFF2-40B4-BE49-F238E27FC236}">
                <a16:creationId xmlns:a16="http://schemas.microsoft.com/office/drawing/2014/main" id="{1BCD25D2-88BD-FEA3-6C14-DB1E7DE7816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a:extLst>
              <a:ext uri="{FF2B5EF4-FFF2-40B4-BE49-F238E27FC236}">
                <a16:creationId xmlns:a16="http://schemas.microsoft.com/office/drawing/2014/main" id="{151C367B-21C5-63E9-252E-B1CE5A83D937}"/>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059633"/>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a:extLst>
              <a:ext uri="{FF2B5EF4-FFF2-40B4-BE49-F238E27FC236}">
                <a16:creationId xmlns:a16="http://schemas.microsoft.com/office/drawing/2014/main" id="{BBF16FE5-28FF-4B6F-ACE9-EBEC38ECDEF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b="12024"/>
          <a:stretch>
            <a:fillRect/>
          </a:stretch>
        </p:blipFill>
        <p:spPr bwMode="auto">
          <a:xfrm>
            <a:off x="7477252" y="6167053"/>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5">
            <a:extLst>
              <a:ext uri="{FF2B5EF4-FFF2-40B4-BE49-F238E27FC236}">
                <a16:creationId xmlns:a16="http://schemas.microsoft.com/office/drawing/2014/main" id="{CACBE164-92B9-C6E2-A985-6C8A9C91D3FE}"/>
              </a:ext>
            </a:extLst>
          </p:cNvPr>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094317"/>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396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userDrawn="1">
  <p:cSld name="Content with Caption">
    <p:spTree>
      <p:nvGrpSpPr>
        <p:cNvPr id="1" name="Shape 37"/>
        <p:cNvGrpSpPr/>
        <p:nvPr/>
      </p:nvGrpSpPr>
      <p:grpSpPr>
        <a:xfrm>
          <a:off x="0" y="0"/>
          <a:ext cx="0" cy="0"/>
          <a:chOff x="0" y="0"/>
          <a:chExt cx="0" cy="0"/>
        </a:xfrm>
      </p:grpSpPr>
      <p:grpSp>
        <p:nvGrpSpPr>
          <p:cNvPr id="5" name="Google Shape;12;p6">
            <a:extLst>
              <a:ext uri="{FF2B5EF4-FFF2-40B4-BE49-F238E27FC236}">
                <a16:creationId xmlns:a16="http://schemas.microsoft.com/office/drawing/2014/main" id="{46B7E526-486B-8609-0116-25332B1C18D0}"/>
              </a:ext>
            </a:extLst>
          </p:cNvPr>
          <p:cNvGrpSpPr/>
          <p:nvPr userDrawn="1"/>
        </p:nvGrpSpPr>
        <p:grpSpPr>
          <a:xfrm>
            <a:off x="0" y="6026478"/>
            <a:ext cx="11958172" cy="832052"/>
            <a:chOff x="0" y="6026478"/>
            <a:chExt cx="11958172" cy="832052"/>
          </a:xfrm>
        </p:grpSpPr>
        <p:pic>
          <p:nvPicPr>
            <p:cNvPr id="6" name="Google Shape;13;p6">
              <a:extLst>
                <a:ext uri="{FF2B5EF4-FFF2-40B4-BE49-F238E27FC236}">
                  <a16:creationId xmlns:a16="http://schemas.microsoft.com/office/drawing/2014/main" id="{BF83FEDE-4489-C0C5-0942-CB7D2BF43B7E}"/>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7" name="Google Shape;14;p6">
              <a:extLst>
                <a:ext uri="{FF2B5EF4-FFF2-40B4-BE49-F238E27FC236}">
                  <a16:creationId xmlns:a16="http://schemas.microsoft.com/office/drawing/2014/main" id="{0D32BD69-C94B-0065-8370-4A263E587077}"/>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5;p6">
              <a:extLst>
                <a:ext uri="{FF2B5EF4-FFF2-40B4-BE49-F238E27FC236}">
                  <a16:creationId xmlns:a16="http://schemas.microsoft.com/office/drawing/2014/main" id="{C1DA5B35-6242-29AC-C066-84FE88688E4B}"/>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16;p6">
              <a:extLst>
                <a:ext uri="{FF2B5EF4-FFF2-40B4-BE49-F238E27FC236}">
                  <a16:creationId xmlns:a16="http://schemas.microsoft.com/office/drawing/2014/main" id="{080BEC28-38B7-FBC8-CE55-182331ACFDF3}"/>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Skills for Success</a:t>
              </a:r>
              <a:endParaRPr dirty="0"/>
            </a:p>
          </p:txBody>
        </p:sp>
      </p:grpSp>
      <p:sp>
        <p:nvSpPr>
          <p:cNvPr id="2" name="Rectangle 1">
            <a:extLst>
              <a:ext uri="{FF2B5EF4-FFF2-40B4-BE49-F238E27FC236}">
                <a16:creationId xmlns:a16="http://schemas.microsoft.com/office/drawing/2014/main" id="{A18587E7-013D-AEF0-41FB-C89C65E34D6E}"/>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F3EBB0AA-C927-829B-94BF-FACCDBE629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13ABFB34-193D-B5A8-135C-C0A6999D9805}"/>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076566"/>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a:extLst>
              <a:ext uri="{FF2B5EF4-FFF2-40B4-BE49-F238E27FC236}">
                <a16:creationId xmlns:a16="http://schemas.microsoft.com/office/drawing/2014/main" id="{2EB48760-9E2E-5E33-BDA1-E669E7497CB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b="12024"/>
          <a:stretch>
            <a:fillRect/>
          </a:stretch>
        </p:blipFill>
        <p:spPr bwMode="auto">
          <a:xfrm>
            <a:off x="7477252" y="6183986"/>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5">
            <a:extLst>
              <a:ext uri="{FF2B5EF4-FFF2-40B4-BE49-F238E27FC236}">
                <a16:creationId xmlns:a16="http://schemas.microsoft.com/office/drawing/2014/main" id="{5EFB6BDC-5DBA-1895-3F53-EAC736EF5B28}"/>
              </a:ext>
            </a:extLst>
          </p:cNvPr>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11250"/>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3507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1"/>
        <p:cNvGrpSpPr/>
        <p:nvPr/>
      </p:nvGrpSpPr>
      <p:grpSpPr>
        <a:xfrm>
          <a:off x="0" y="0"/>
          <a:ext cx="0" cy="0"/>
          <a:chOff x="0" y="0"/>
          <a:chExt cx="0" cy="0"/>
        </a:xfrm>
      </p:grpSpPr>
      <p:sp>
        <p:nvSpPr>
          <p:cNvPr id="2" name="Rectangle 1">
            <a:extLst>
              <a:ext uri="{FF2B5EF4-FFF2-40B4-BE49-F238E27FC236}">
                <a16:creationId xmlns:a16="http://schemas.microsoft.com/office/drawing/2014/main" id="{7638C96B-99EA-C457-0676-C6516408F7E4}"/>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E8063CD5-8529-A4B4-1F44-D169D7121D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BF95D130-5E92-CEA5-D0A2-02AD8A80EFF8}"/>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076566"/>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6A449312-5BB4-E059-952B-FE400F97C80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b="12024"/>
          <a:stretch>
            <a:fillRect/>
          </a:stretch>
        </p:blipFill>
        <p:spPr bwMode="auto">
          <a:xfrm>
            <a:off x="7477252" y="6183986"/>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5">
            <a:extLst>
              <a:ext uri="{FF2B5EF4-FFF2-40B4-BE49-F238E27FC236}">
                <a16:creationId xmlns:a16="http://schemas.microsoft.com/office/drawing/2014/main" id="{6E79AF93-4372-2921-7397-5924E31877B0}"/>
              </a:ext>
            </a:extLst>
          </p:cNvPr>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11250"/>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9530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35"/>
        <p:cNvGrpSpPr/>
        <p:nvPr/>
      </p:nvGrpSpPr>
      <p:grpSpPr>
        <a:xfrm>
          <a:off x="0" y="0"/>
          <a:ext cx="0" cy="0"/>
          <a:chOff x="0" y="0"/>
          <a:chExt cx="0" cy="0"/>
        </a:xfrm>
      </p:grpSpPr>
      <p:sp>
        <p:nvSpPr>
          <p:cNvPr id="2" name="Rectangle 1">
            <a:extLst>
              <a:ext uri="{FF2B5EF4-FFF2-40B4-BE49-F238E27FC236}">
                <a16:creationId xmlns:a16="http://schemas.microsoft.com/office/drawing/2014/main" id="{B87A22B6-5707-C872-3454-EA7AC56D65B1}"/>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6FC5E3F1-4F2A-A400-EE74-0C2A516F47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958E2273-C22B-6EE8-BD01-4E3EF3563C5B}"/>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059633"/>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15DA366F-C611-0F2B-7BC2-DD3F658E0F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b="12024"/>
          <a:stretch>
            <a:fillRect/>
          </a:stretch>
        </p:blipFill>
        <p:spPr bwMode="auto">
          <a:xfrm>
            <a:off x="7477252" y="6167053"/>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5">
            <a:extLst>
              <a:ext uri="{FF2B5EF4-FFF2-40B4-BE49-F238E27FC236}">
                <a16:creationId xmlns:a16="http://schemas.microsoft.com/office/drawing/2014/main" id="{AB49A7DA-9224-A78C-6077-C0362F05501E}"/>
              </a:ext>
            </a:extLst>
          </p:cNvPr>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094317"/>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1874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8" name="Google Shape;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
        <p:nvSpPr>
          <p:cNvPr id="2" name="Rectangle 1">
            <a:extLst>
              <a:ext uri="{FF2B5EF4-FFF2-40B4-BE49-F238E27FC236}">
                <a16:creationId xmlns:a16="http://schemas.microsoft.com/office/drawing/2014/main" id="{81B7ABD6-BD5B-D757-37F3-338D2DBA71FB}"/>
              </a:ext>
            </a:extLst>
          </p:cNvPr>
          <p:cNvSpPr/>
          <p:nvPr userDrawn="1"/>
        </p:nvSpPr>
        <p:spPr>
          <a:xfrm>
            <a:off x="0" y="6492874"/>
            <a:ext cx="121920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0421DE9F-39B9-2DEB-0B06-DF8672F78AD3}"/>
              </a:ext>
            </a:extLst>
          </p:cNvPr>
          <p:cNvSpPr/>
          <p:nvPr userDrawn="1"/>
        </p:nvSpPr>
        <p:spPr>
          <a:xfrm>
            <a:off x="0" y="5892799"/>
            <a:ext cx="12192000" cy="965199"/>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C5711568-FEEF-FAEC-36BA-AA42B9D3BD3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5F1143C7-2167-A8B7-9424-F21DE644659D}"/>
              </a:ext>
            </a:extLst>
          </p:cNvPr>
          <p:cNvPicPr>
            <a:picLocks noChangeAspect="1" noChangeArrowheads="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076566"/>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CEBA040D-62FA-E83E-9923-00B87274721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b="12024"/>
          <a:stretch>
            <a:fillRect/>
          </a:stretch>
        </p:blipFill>
        <p:spPr bwMode="auto">
          <a:xfrm>
            <a:off x="7477252" y="6183986"/>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5">
            <a:extLst>
              <a:ext uri="{FF2B5EF4-FFF2-40B4-BE49-F238E27FC236}">
                <a16:creationId xmlns:a16="http://schemas.microsoft.com/office/drawing/2014/main" id="{BEDAF945-19C9-1472-EA26-128C79262DEB}"/>
              </a:ext>
            </a:extLst>
          </p:cNvPr>
          <p:cNvPicPr>
            <a:picLocks noChangeAspect="1" noChangeArrowheads="1"/>
          </p:cNvPicPr>
          <p:nvPr userDrawn="1"/>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11250"/>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9022261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a:solidFill>
            <a:schemeClr val="tx1"/>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1"/><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rawpixel.com/image/893929/trendy-futuristic-typography-set?referral=2403&amp;source=pinteres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biz.libretexts.org/Courses/Lumen_Learning/Book:_Introduction_to_Business_(Lumen)/05:_Module_1-_Role_of_Business/5.14:_Putting_It_Together-_Role_of_Busines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e-channel@contactnorth.c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s://pxhere.com/en/photo/1032524"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oalcf-repository.ca/"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hyperlink" Target="mailto:sarahg@contactnorth.ca" TargetMode="Externa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pixabay.com/en/database-search-database-search-icon-279737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hyperlink" Target="https://svgsilh.com/image/24220.html" TargetMode="External"/><Relationship Id="rId4" Type="http://schemas.openxmlformats.org/officeDocument/2006/relationships/image" Target="../media/image28.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26" name="Picture 2" descr="A pile of smooth rocks.">
            <a:extLst>
              <a:ext uri="{FF2B5EF4-FFF2-40B4-BE49-F238E27FC236}">
                <a16:creationId xmlns:a16="http://schemas.microsoft.com/office/drawing/2014/main" id="{98DB8C83-F1A3-B150-621E-DAA27BF2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86901" y="305740"/>
            <a:ext cx="5011737" cy="43846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a:extLst>
              <a:ext uri="{FF2B5EF4-FFF2-40B4-BE49-F238E27FC236}">
                <a16:creationId xmlns:a16="http://schemas.microsoft.com/office/drawing/2014/main" id="{3641D799-1342-9466-D80B-DA4076D27A72}"/>
              </a:ext>
            </a:extLst>
          </p:cNvPr>
          <p:cNvSpPr txBox="1">
            <a:spLocks noChangeArrowheads="1"/>
          </p:cNvSpPr>
          <p:nvPr/>
        </p:nvSpPr>
        <p:spPr bwMode="auto">
          <a:xfrm>
            <a:off x="949073" y="738874"/>
            <a:ext cx="7191827" cy="17208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800" b="1" i="0" u="none" strike="noStrike" cap="none" normalizeH="0" baseline="0" dirty="0">
                <a:ln>
                  <a:noFill/>
                </a:ln>
                <a:solidFill>
                  <a:srgbClr val="000000"/>
                </a:solidFill>
                <a:effectLst/>
                <a:latin typeface="Avenir Next LT Pro" panose="020B0504020202020204" pitchFamily="34" charset="0"/>
              </a:rPr>
              <a:t>MILESTONES &amp; CULMINATING TASKS</a:t>
            </a:r>
          </a:p>
          <a:p>
            <a:pPr marL="0" marR="0" lvl="0" indent="0" algn="l" defTabSz="914400" rtl="0" eaLnBrk="0" fontAlgn="base" latinLnBrk="0" hangingPunct="0">
              <a:lnSpc>
                <a:spcPct val="100000"/>
              </a:lnSpc>
              <a:spcBef>
                <a:spcPts val="200"/>
              </a:spcBef>
              <a:spcAft>
                <a:spcPts val="300"/>
              </a:spcAft>
              <a:buClrTx/>
              <a:buSzTx/>
              <a:buFontTx/>
              <a:buNone/>
              <a:tabLst/>
            </a:pPr>
            <a:r>
              <a:rPr kumimoji="0" lang="en-CA" altLang="en-US" sz="2400" b="0" i="0" u="none" strike="noStrike" cap="none" normalizeH="0" baseline="0" dirty="0">
                <a:ln>
                  <a:noFill/>
                </a:ln>
                <a:solidFill>
                  <a:srgbClr val="000000"/>
                </a:solidFill>
                <a:effectLst/>
                <a:latin typeface="Avenir Next LT Pro" panose="020B0504020202020204" pitchFamily="34" charset="0"/>
              </a:rPr>
              <a:t>WHERE ARE WE NOW?</a:t>
            </a:r>
          </a:p>
          <a:p>
            <a:pPr marL="0" marR="0" lvl="0" indent="0" algn="l" defTabSz="914400" rtl="0" eaLnBrk="0" fontAlgn="base" latinLnBrk="0" hangingPunct="0">
              <a:lnSpc>
                <a:spcPct val="100000"/>
              </a:lnSpc>
              <a:spcBef>
                <a:spcPts val="50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venir Next LT Pro" panose="020B0504020202020204" pitchFamily="34" charset="0"/>
              </a:rPr>
              <a:t>Presented by Barb Glass &amp; Robyn Cooke-Ritchie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a:extLst>
              <a:ext uri="{FF2B5EF4-FFF2-40B4-BE49-F238E27FC236}">
                <a16:creationId xmlns:a16="http://schemas.microsoft.com/office/drawing/2014/main" id="{8CEB9DBB-280B-7BBA-DE6B-2B1A3E95596A}"/>
              </a:ext>
            </a:extLst>
          </p:cNvPr>
          <p:cNvPicPr>
            <a:picLocks noChangeAspect="1" noChangeArrowheads="1"/>
          </p:cNvPicPr>
          <p:nvPr/>
        </p:nvPicPr>
        <p:blipFill>
          <a:blip r:embed="rId4">
            <a:alphaModFix amt="50000"/>
            <a:extLst>
              <a:ext uri="{BEBA8EAE-BF5A-486C-A8C5-ECC9F3942E4B}">
                <a14:imgProps xmlns:a14="http://schemas.microsoft.com/office/drawing/2010/main">
                  <a14:imgLayer r:embed="rId5">
                    <a14:imgEffect>
                      <a14:saturation sat="0"/>
                    </a14:imgEffect>
                    <a14:imgEffect>
                      <a14:brightnessContrast contrast="-20000"/>
                    </a14:imgEffect>
                  </a14:imgLayer>
                </a14:imgProps>
              </a:ext>
              <a:ext uri="{28A0092B-C50C-407E-A947-70E740481C1C}">
                <a14:useLocalDpi xmlns:a14="http://schemas.microsoft.com/office/drawing/2010/main" val="0"/>
              </a:ext>
            </a:extLst>
          </a:blip>
          <a:srcRect t="14287" r="50891" b="13567"/>
          <a:stretch>
            <a:fillRect/>
          </a:stretch>
        </p:blipFill>
        <p:spPr bwMode="auto">
          <a:xfrm rot="-448103">
            <a:off x="5464173" y="2044693"/>
            <a:ext cx="893763" cy="7207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a:extLst>
              <a:ext uri="{FF2B5EF4-FFF2-40B4-BE49-F238E27FC236}">
                <a16:creationId xmlns:a16="http://schemas.microsoft.com/office/drawing/2014/main" id="{70B27140-58D2-2B2F-271D-501BBC0465CE}"/>
              </a:ext>
            </a:extLst>
          </p:cNvPr>
          <p:cNvPicPr>
            <a:picLocks noChangeAspect="1" noChangeArrowheads="1"/>
          </p:cNvPicPr>
          <p:nvPr/>
        </p:nvPicPr>
        <p:blipFill>
          <a:blip r:embed="rId6">
            <a:lum bright="20000" contrast="-20000"/>
            <a:extLst>
              <a:ext uri="{28A0092B-C50C-407E-A947-70E740481C1C}">
                <a14:useLocalDpi xmlns:a14="http://schemas.microsoft.com/office/drawing/2010/main" val="0"/>
              </a:ext>
            </a:extLst>
          </a:blip>
          <a:srcRect l="46524" t="54922" r="7651" b="31985"/>
          <a:stretch>
            <a:fillRect/>
          </a:stretch>
        </p:blipFill>
        <p:spPr bwMode="auto">
          <a:xfrm rot="797872">
            <a:off x="7469713" y="1862660"/>
            <a:ext cx="1208088" cy="190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a:extLst>
              <a:ext uri="{FF2B5EF4-FFF2-40B4-BE49-F238E27FC236}">
                <a16:creationId xmlns:a16="http://schemas.microsoft.com/office/drawing/2014/main" id="{9319C931-3B35-BD0D-31ED-B5D0F918D0AC}"/>
              </a:ext>
            </a:extLst>
          </p:cNvPr>
          <p:cNvPicPr>
            <a:picLocks noChangeAspect="1" noChangeArrowheads="1"/>
          </p:cNvPicPr>
          <p:nvPr/>
        </p:nvPicPr>
        <p:blipFill>
          <a:blip r:embed="rId6">
            <a:lum bright="20000" contrast="-20000"/>
            <a:extLst>
              <a:ext uri="{28A0092B-C50C-407E-A947-70E740481C1C}">
                <a14:useLocalDpi xmlns:a14="http://schemas.microsoft.com/office/drawing/2010/main" val="0"/>
              </a:ext>
            </a:extLst>
          </a:blip>
          <a:srcRect l="48122" t="14287" b="43329"/>
          <a:stretch>
            <a:fillRect/>
          </a:stretch>
        </p:blipFill>
        <p:spPr bwMode="auto">
          <a:xfrm rot="-448103">
            <a:off x="6328831" y="1962673"/>
            <a:ext cx="942975" cy="4238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7">
            <a:extLst>
              <a:ext uri="{FF2B5EF4-FFF2-40B4-BE49-F238E27FC236}">
                <a16:creationId xmlns:a16="http://schemas.microsoft.com/office/drawing/2014/main" id="{144C7406-66E1-B59C-A57A-A97660F2B170}"/>
              </a:ext>
            </a:extLst>
          </p:cNvPr>
          <p:cNvSpPr txBox="1">
            <a:spLocks noChangeArrowheads="1"/>
          </p:cNvSpPr>
          <p:nvPr/>
        </p:nvSpPr>
        <p:spPr bwMode="auto">
          <a:xfrm>
            <a:off x="6655326" y="2913585"/>
            <a:ext cx="850900" cy="215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rgbClr val="595959"/>
                </a:solidFill>
                <a:effectLst/>
                <a:latin typeface="Avenir Next LT Pro" panose="020B0504020202020204" pitchFamily="34" charset="0"/>
              </a:rPr>
              <a:t>milestones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8">
            <a:extLst>
              <a:ext uri="{FF2B5EF4-FFF2-40B4-BE49-F238E27FC236}">
                <a16:creationId xmlns:a16="http://schemas.microsoft.com/office/drawing/2014/main" id="{2AD2C9B6-1AF9-F945-3373-8CAAC3792AFC}"/>
              </a:ext>
            </a:extLst>
          </p:cNvPr>
          <p:cNvSpPr txBox="1">
            <a:spLocks noChangeArrowheads="1"/>
          </p:cNvSpPr>
          <p:nvPr/>
        </p:nvSpPr>
        <p:spPr bwMode="auto">
          <a:xfrm rot="-568663">
            <a:off x="7988826" y="2670698"/>
            <a:ext cx="206375" cy="3016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dirty="0">
                <a:ln>
                  <a:noFill/>
                </a:ln>
                <a:solidFill>
                  <a:srgbClr val="7F7F7F"/>
                </a:solidFill>
                <a:effectLst/>
                <a:latin typeface="Avenir Next LT Pro" panose="020B0504020202020204" pitchFamily="34" charset="0"/>
              </a:rPr>
              <a:t>&amp;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907F610A-982E-B0BD-73D7-7009570F6847}"/>
              </a:ext>
            </a:extLst>
          </p:cNvPr>
          <p:cNvSpPr txBox="1">
            <a:spLocks noChangeArrowheads="1"/>
          </p:cNvSpPr>
          <p:nvPr/>
        </p:nvSpPr>
        <p:spPr bwMode="auto">
          <a:xfrm rot="476290">
            <a:off x="9084201" y="2850085"/>
            <a:ext cx="1092200" cy="260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a:ln>
                  <a:noFill/>
                </a:ln>
                <a:solidFill>
                  <a:srgbClr val="595959"/>
                </a:solidFill>
                <a:effectLst/>
                <a:latin typeface="Avenir Next LT Pro" panose="020B0504020202020204" pitchFamily="34" charset="0"/>
              </a:rPr>
              <a:t>tasks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2030F462-F048-C152-83A8-E0070A77E809}"/>
              </a:ext>
            </a:extLst>
          </p:cNvPr>
          <p:cNvSpPr txBox="1">
            <a:spLocks noChangeArrowheads="1"/>
          </p:cNvSpPr>
          <p:nvPr/>
        </p:nvSpPr>
        <p:spPr bwMode="auto">
          <a:xfrm rot="421945">
            <a:off x="8374588" y="2413523"/>
            <a:ext cx="993775" cy="273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900" b="0" i="0" u="none" strike="noStrike" cap="none" normalizeH="0" baseline="0" dirty="0">
                <a:ln>
                  <a:noFill/>
                </a:ln>
                <a:solidFill>
                  <a:srgbClr val="595959"/>
                </a:solidFill>
                <a:effectLst/>
                <a:latin typeface="Avenir Next LT Pro" panose="020B0504020202020204" pitchFamily="34" charset="0"/>
              </a:rPr>
              <a:t>culminating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11">
            <a:extLst>
              <a:ext uri="{FF2B5EF4-FFF2-40B4-BE49-F238E27FC236}">
                <a16:creationId xmlns:a16="http://schemas.microsoft.com/office/drawing/2014/main" id="{0A8F437A-0EBD-1B59-AFC5-C87F53507E63}"/>
              </a:ext>
            </a:extLst>
          </p:cNvPr>
          <p:cNvSpPr txBox="1">
            <a:spLocks noChangeArrowheads="1"/>
          </p:cNvSpPr>
          <p:nvPr/>
        </p:nvSpPr>
        <p:spPr bwMode="auto">
          <a:xfrm>
            <a:off x="5439570" y="3709146"/>
            <a:ext cx="5973500" cy="18891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4000"/>
              </a:lnSpc>
              <a:spcBef>
                <a:spcPct val="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venir Next LT Pro" panose="020B0504020202020204" pitchFamily="34" charset="0"/>
              </a:rPr>
              <a:t>The new milestones and culminating tasks developed in 2021-22 are now available </a:t>
            </a:r>
          </a:p>
          <a:p>
            <a:pPr marL="0" marR="0" lvl="0" indent="0" algn="l" defTabSz="914400" rtl="0" eaLnBrk="0" fontAlgn="base" latinLnBrk="0" hangingPunct="0">
              <a:lnSpc>
                <a:spcPct val="104000"/>
              </a:lnSpc>
              <a:spcBef>
                <a:spcPct val="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venir Next LT Pro" panose="020B0504020202020204" pitchFamily="34" charset="0"/>
              </a:rPr>
              <a:t>for use by LBS programs and translation between French and English is complete. </a:t>
            </a:r>
          </a:p>
          <a:p>
            <a:pPr marL="0" marR="0" lvl="0" indent="0" algn="l" defTabSz="914400" rtl="0" eaLnBrk="0" fontAlgn="base" latinLnBrk="0" hangingPunct="0">
              <a:lnSpc>
                <a:spcPct val="104000"/>
              </a:lnSpc>
              <a:spcBef>
                <a:spcPts val="400"/>
              </a:spcBef>
              <a:spcAft>
                <a:spcPct val="0"/>
              </a:spcAft>
              <a:buClrTx/>
              <a:buSzTx/>
              <a:buFontTx/>
              <a:buNone/>
              <a:tabLst/>
            </a:pPr>
            <a:r>
              <a:rPr kumimoji="0" lang="en-CA" altLang="en-US" sz="1100" b="0" i="0" u="none" strike="noStrike" cap="none" normalizeH="0" baseline="0" dirty="0">
                <a:ln>
                  <a:noFill/>
                </a:ln>
                <a:solidFill>
                  <a:srgbClr val="000000"/>
                </a:solidFill>
                <a:effectLst/>
                <a:latin typeface="Avenir Next LT Pro" panose="020B0504020202020204" pitchFamily="34" charset="0"/>
              </a:rPr>
              <a:t>In this webinar, we’ll provide an overview of these new ones and how to access them, </a:t>
            </a:r>
          </a:p>
          <a:p>
            <a:pPr marL="0" marR="0" lvl="0" indent="0" algn="l" defTabSz="914400" rtl="0" eaLnBrk="0" fontAlgn="base" latinLnBrk="0" hangingPunct="0">
              <a:lnSpc>
                <a:spcPct val="104000"/>
              </a:lnSpc>
              <a:spcAft>
                <a:spcPct val="0"/>
              </a:spcAft>
              <a:buClrTx/>
              <a:buSzTx/>
              <a:buFontTx/>
              <a:buNone/>
              <a:tabLst/>
            </a:pPr>
            <a:r>
              <a:rPr kumimoji="0" lang="en-CA" altLang="en-US" sz="1100" b="0" i="0" u="none" strike="noStrike" cap="none" normalizeH="0" baseline="0" dirty="0">
                <a:ln>
                  <a:noFill/>
                </a:ln>
                <a:solidFill>
                  <a:srgbClr val="000000"/>
                </a:solidFill>
                <a:effectLst/>
                <a:latin typeface="Avenir Next LT Pro" panose="020B0504020202020204" pitchFamily="34" charset="0"/>
              </a:rPr>
              <a:t>along with the new user guides and indexes that are currently being updated for both milestone and culminating task administration</a:t>
            </a:r>
            <a:r>
              <a:rPr kumimoji="0" lang="en-CA" altLang="en-US" sz="1000" b="0" i="0" u="none" strike="noStrike" cap="none" normalizeH="0" baseline="0" dirty="0">
                <a:ln>
                  <a:noFill/>
                </a:ln>
                <a:solidFill>
                  <a:srgbClr val="000000"/>
                </a:solidFill>
                <a:effectLst/>
                <a:latin typeface="Avenir Next LT Pro" panose="020B0504020202020204" pitchFamily="34" charset="0"/>
              </a:rPr>
              <a:t>. </a:t>
            </a:r>
          </a:p>
          <a:p>
            <a:pPr marL="0" marR="0" lvl="0" indent="0" algn="l" defTabSz="914400" rtl="0" eaLnBrk="0" fontAlgn="base" latinLnBrk="0" hangingPunct="0">
              <a:lnSpc>
                <a:spcPct val="120000"/>
              </a:lnSpc>
              <a:spcBef>
                <a:spcPts val="800"/>
              </a:spcBef>
              <a:spcAft>
                <a:spcPct val="0"/>
              </a:spcAft>
              <a:buClrTx/>
              <a:buSzTx/>
              <a:buFontTx/>
              <a:buNone/>
              <a:tabLst/>
            </a:pPr>
            <a:r>
              <a:rPr kumimoji="0" lang="en-CA" altLang="en-US" sz="1400" b="1" i="0" u="none" strike="noStrike" cap="none" normalizeH="0" baseline="0" dirty="0">
                <a:ln>
                  <a:noFill/>
                </a:ln>
                <a:solidFill>
                  <a:srgbClr val="000000"/>
                </a:solidFill>
                <a:effectLst/>
                <a:latin typeface="Avenir Next LT Pro" panose="020B0504020202020204" pitchFamily="34" charset="0"/>
              </a:rPr>
              <a:t>OCTOBER 26 @ 2—3:30PM </a:t>
            </a:r>
          </a:p>
          <a:p>
            <a:pPr marL="0" marR="0" lvl="0" indent="0" algn="l" defTabSz="914400" rtl="0" eaLnBrk="0" fontAlgn="base" latinLnBrk="0" hangingPunct="0">
              <a:lnSpc>
                <a:spcPct val="120000"/>
              </a:lnSpc>
              <a:spcBef>
                <a:spcPts val="600"/>
              </a:spcBef>
              <a:spcAft>
                <a:spcPct val="0"/>
              </a:spcAft>
              <a:buClrTx/>
              <a:buSzTx/>
              <a:buFontTx/>
              <a:buNone/>
              <a:tabLst/>
            </a:pPr>
            <a:r>
              <a:rPr kumimoji="0" lang="en-CA" altLang="en-US" sz="1400" b="0" i="0" u="none" strike="noStrike" cap="none" normalizeH="0" baseline="0" dirty="0">
                <a:ln>
                  <a:noFill/>
                </a:ln>
                <a:solidFill>
                  <a:srgbClr val="000000"/>
                </a:solidFill>
                <a:effectLst/>
                <a:latin typeface="Avenir Next LT Pro" panose="020B0504020202020204" pitchFamily="34" charset="0"/>
              </a:rPr>
              <a:t>&amp; REPEATED </a:t>
            </a:r>
            <a:r>
              <a:rPr kumimoji="0" lang="en-CA" altLang="en-US" sz="1400" b="1" i="0" u="none" strike="noStrike" cap="none" normalizeH="0" baseline="0" dirty="0">
                <a:ln>
                  <a:noFill/>
                </a:ln>
                <a:solidFill>
                  <a:srgbClr val="000000"/>
                </a:solidFill>
                <a:effectLst/>
                <a:latin typeface="Avenir Next LT Pro" panose="020B0504020202020204" pitchFamily="34" charset="0"/>
              </a:rPr>
              <a:t>NOVEMBER 30 @ 10—11:30AM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What is an “adapted” milestone?</a:t>
            </a:r>
            <a:endParaRPr dirty="0"/>
          </a:p>
        </p:txBody>
      </p:sp>
      <p:sp>
        <p:nvSpPr>
          <p:cNvPr id="195" name="Google Shape;195;p21"/>
          <p:cNvSpPr txBox="1"/>
          <p:nvPr/>
        </p:nvSpPr>
        <p:spPr>
          <a:xfrm>
            <a:off x="838200" y="1028343"/>
            <a:ext cx="10051473" cy="480131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Adapted milestones are intended to support learners with limited reading skills.</a:t>
            </a:r>
            <a:endParaRPr dirty="0"/>
          </a:p>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Both the original and adapted versions assess abilities at the same level.</a:t>
            </a:r>
            <a:endParaRPr dirty="0"/>
          </a:p>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Practitioners should review both versions to determine which version suits the individual needs of the learner.</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CA" sz="2400" b="0" i="0" u="none" strike="noStrike" cap="none" dirty="0">
                <a:solidFill>
                  <a:srgbClr val="000000"/>
                </a:solidFill>
                <a:latin typeface="Calibri"/>
                <a:ea typeface="Calibri"/>
                <a:cs typeface="Calibri"/>
                <a:sym typeface="Calibri"/>
              </a:rPr>
              <a:t>22 of the 60 milestones are available in a version adapted to face-to-face administration.</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CA" sz="2400" b="0" i="0" u="none" strike="noStrike" cap="none" dirty="0">
                <a:solidFill>
                  <a:srgbClr val="000000"/>
                </a:solidFill>
                <a:latin typeface="Calibri"/>
                <a:ea typeface="Calibri"/>
                <a:cs typeface="Calibri"/>
                <a:sym typeface="Calibri"/>
              </a:rPr>
              <a:t>They are identified in the Milestone Index by the use of “-a” next to the milestone number in the milestone file name.</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800"/>
              <a:buFont typeface="Arial"/>
              <a:buNone/>
            </a:pPr>
            <a:r>
              <a:rPr lang="en-CA" sz="1800" b="0" i="1" u="none" strike="noStrike" cap="none" dirty="0">
                <a:solidFill>
                  <a:srgbClr val="000000"/>
                </a:solidFill>
                <a:latin typeface="Calibri"/>
                <a:ea typeface="Calibri"/>
                <a:cs typeface="Calibri"/>
                <a:sym typeface="Calibri"/>
              </a:rPr>
              <a:t>Source:  </a:t>
            </a:r>
            <a:r>
              <a:rPr lang="en-CA" sz="1800" b="1" i="1" u="none" strike="noStrike" cap="none" dirty="0">
                <a:solidFill>
                  <a:srgbClr val="000000"/>
                </a:solidFill>
                <a:latin typeface="Calibri"/>
                <a:ea typeface="Calibri"/>
                <a:cs typeface="Calibri"/>
                <a:sym typeface="Calibri"/>
              </a:rPr>
              <a:t>Milestones User Guide, </a:t>
            </a:r>
            <a:r>
              <a:rPr lang="en-CA" sz="1800" b="0" i="1" u="none" strike="noStrike" cap="none" dirty="0">
                <a:solidFill>
                  <a:srgbClr val="000000"/>
                </a:solidFill>
                <a:latin typeface="Calibri"/>
                <a:ea typeface="Calibri"/>
                <a:cs typeface="Calibri"/>
                <a:sym typeface="Calibri"/>
              </a:rPr>
              <a:t>March 2014, Employment Ontario, p. 11</a:t>
            </a:r>
            <a:endParaRPr dirty="0"/>
          </a:p>
        </p:txBody>
      </p:sp>
    </p:spTree>
    <p:extLst>
      <p:ext uri="{BB962C8B-B14F-4D97-AF65-F5344CB8AC3E}">
        <p14:creationId xmlns:p14="http://schemas.microsoft.com/office/powerpoint/2010/main" val="257709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Milestones with an Adapted Version</a:t>
            </a:r>
            <a:endParaRPr dirty="0"/>
          </a:p>
        </p:txBody>
      </p:sp>
      <p:graphicFrame>
        <p:nvGraphicFramePr>
          <p:cNvPr id="202" name="Google Shape;202;p22"/>
          <p:cNvGraphicFramePr/>
          <p:nvPr>
            <p:extLst>
              <p:ext uri="{D42A27DB-BD31-4B8C-83A1-F6EECF244321}">
                <p14:modId xmlns:p14="http://schemas.microsoft.com/office/powerpoint/2010/main" val="3681751904"/>
              </p:ext>
            </p:extLst>
          </p:nvPr>
        </p:nvGraphicFramePr>
        <p:xfrm>
          <a:off x="1396099" y="2397608"/>
          <a:ext cx="8676450" cy="2353865"/>
        </p:xfrm>
        <a:graphic>
          <a:graphicData uri="http://schemas.openxmlformats.org/drawingml/2006/table">
            <a:tbl>
              <a:tblPr firstRow="1" bandRow="1">
                <a:tableStyleId>{775DCB02-9BB8-47FD-8907-85C794F793BA}</a:tableStyleId>
              </a:tblPr>
              <a:tblGrid>
                <a:gridCol w="2892150">
                  <a:extLst>
                    <a:ext uri="{9D8B030D-6E8A-4147-A177-3AD203B41FA5}">
                      <a16:colId xmlns:a16="http://schemas.microsoft.com/office/drawing/2014/main" val="20000"/>
                    </a:ext>
                  </a:extLst>
                </a:gridCol>
                <a:gridCol w="2892150">
                  <a:extLst>
                    <a:ext uri="{9D8B030D-6E8A-4147-A177-3AD203B41FA5}">
                      <a16:colId xmlns:a16="http://schemas.microsoft.com/office/drawing/2014/main" val="20001"/>
                    </a:ext>
                  </a:extLst>
                </a:gridCol>
                <a:gridCol w="2892150">
                  <a:extLst>
                    <a:ext uri="{9D8B030D-6E8A-4147-A177-3AD203B41FA5}">
                      <a16:colId xmlns:a16="http://schemas.microsoft.com/office/drawing/2014/main" val="20002"/>
                    </a:ext>
                  </a:extLst>
                </a:gridCol>
              </a:tblGrid>
              <a:tr h="799375">
                <a:tc>
                  <a:txBody>
                    <a:bodyPr/>
                    <a:lstStyle/>
                    <a:p>
                      <a:pPr marL="0" marR="0" lvl="0" indent="0" algn="ctr" rtl="0">
                        <a:lnSpc>
                          <a:spcPct val="100000"/>
                        </a:lnSpc>
                        <a:spcBef>
                          <a:spcPts val="0"/>
                        </a:spcBef>
                        <a:spcAft>
                          <a:spcPts val="0"/>
                        </a:spcAft>
                        <a:buNone/>
                      </a:pPr>
                      <a:r>
                        <a:rPr lang="en-CA" sz="2400" u="none" strike="noStrike" cap="none" dirty="0"/>
                        <a:t>Level 1</a:t>
                      </a:r>
                      <a:endParaRPr dirty="0"/>
                    </a:p>
                  </a:txBody>
                  <a:tcPr marL="91450" marR="91450" marT="45725" marB="45725"/>
                </a:tc>
                <a:tc>
                  <a:txBody>
                    <a:bodyPr/>
                    <a:lstStyle/>
                    <a:p>
                      <a:pPr marL="0" marR="0" lvl="0" indent="0" algn="ctr" rtl="0">
                        <a:lnSpc>
                          <a:spcPct val="100000"/>
                        </a:lnSpc>
                        <a:spcBef>
                          <a:spcPts val="0"/>
                        </a:spcBef>
                        <a:spcAft>
                          <a:spcPts val="0"/>
                        </a:spcAft>
                        <a:buNone/>
                      </a:pPr>
                      <a:r>
                        <a:rPr lang="en-CA" sz="2400" u="none" strike="noStrike" cap="none" dirty="0"/>
                        <a:t>Level 2/3</a:t>
                      </a:r>
                      <a:endParaRPr dirty="0"/>
                    </a:p>
                  </a:txBody>
                  <a:tcPr marL="91450" marR="91450" marT="45725" marB="45725"/>
                </a:tc>
                <a:tc>
                  <a:txBody>
                    <a:bodyPr/>
                    <a:lstStyle/>
                    <a:p>
                      <a:pPr marL="0" marR="0" lvl="0" indent="0" algn="ctr" rtl="0">
                        <a:lnSpc>
                          <a:spcPct val="100000"/>
                        </a:lnSpc>
                        <a:spcBef>
                          <a:spcPts val="0"/>
                        </a:spcBef>
                        <a:spcAft>
                          <a:spcPts val="0"/>
                        </a:spcAft>
                        <a:buNone/>
                      </a:pPr>
                      <a:r>
                        <a:rPr lang="en-CA" sz="2400" u="none" strike="noStrike" cap="none" dirty="0"/>
                        <a:t>No Level </a:t>
                      </a:r>
                      <a:endParaRPr sz="2400" u="none" strike="noStrike" cap="none" dirty="0"/>
                    </a:p>
                  </a:txBody>
                  <a:tcPr marL="91450" marR="91450" marT="45725" marB="45725"/>
                </a:tc>
                <a:extLst>
                  <a:ext uri="{0D108BD9-81ED-4DB2-BD59-A6C34878D82A}">
                    <a16:rowId xmlns:a16="http://schemas.microsoft.com/office/drawing/2014/main" val="10000"/>
                  </a:ext>
                </a:extLst>
              </a:tr>
              <a:tr h="1525475">
                <a:tc>
                  <a:txBody>
                    <a:bodyPr/>
                    <a:lstStyle/>
                    <a:p>
                      <a:pPr marL="0" marR="0" lvl="0" indent="0" algn="ctr" rtl="0">
                        <a:lnSpc>
                          <a:spcPct val="100000"/>
                        </a:lnSpc>
                        <a:spcBef>
                          <a:spcPts val="0"/>
                        </a:spcBef>
                        <a:spcAft>
                          <a:spcPts val="0"/>
                        </a:spcAft>
                        <a:buNone/>
                      </a:pPr>
                      <a:r>
                        <a:rPr lang="en-CA" sz="2400" u="none" strike="noStrike" cap="none" dirty="0"/>
                        <a:t>1, 2, 8, 9, 15, 18, 19, 20, 27, 28, 37, 41, 45, 48, 49, 54, 57 </a:t>
                      </a:r>
                      <a:endParaRPr sz="24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en-CA" sz="2400" u="none" strike="noStrike" cap="none" dirty="0"/>
                        <a:t>58, 59</a:t>
                      </a:r>
                      <a:endParaRPr sz="24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r>
                        <a:rPr lang="en-CA" sz="2400" u="none" strike="noStrike" cap="none" dirty="0"/>
                        <a:t>14, 36, 60</a:t>
                      </a:r>
                      <a:endParaRPr sz="24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002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4;p21">
            <a:extLst>
              <a:ext uri="{FF2B5EF4-FFF2-40B4-BE49-F238E27FC236}">
                <a16:creationId xmlns:a16="http://schemas.microsoft.com/office/drawing/2014/main" id="{4152E7A0-326B-932C-B508-ADBA6BBFC91D}"/>
              </a:ext>
            </a:extLst>
          </p:cNvPr>
          <p:cNvSpPr txBox="1">
            <a:spLocks/>
          </p:cNvSpPr>
          <p:nvPr/>
        </p:nvSpPr>
        <p:spPr>
          <a:xfrm>
            <a:off x="838200" y="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800"/>
              <a:buFont typeface="Calibri"/>
              <a:buNone/>
              <a:defRPr sz="2800" b="1" i="0" u="none" strike="noStrike" cap="none">
                <a:solidFill>
                  <a:schemeClr val="tx1"/>
                </a:solidFill>
                <a:latin typeface="Avenir Next LT Pro" panose="020B0504020202020204" pitchFamily="34"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kern="0" dirty="0"/>
              <a:t>Deaf/Deafblind Stream Milestones</a:t>
            </a:r>
          </a:p>
        </p:txBody>
      </p:sp>
      <p:sp>
        <p:nvSpPr>
          <p:cNvPr id="5" name="TextBox 4">
            <a:extLst>
              <a:ext uri="{FF2B5EF4-FFF2-40B4-BE49-F238E27FC236}">
                <a16:creationId xmlns:a16="http://schemas.microsoft.com/office/drawing/2014/main" id="{B69A318D-072B-7375-3804-B066B8E8B8EE}"/>
              </a:ext>
            </a:extLst>
          </p:cNvPr>
          <p:cNvSpPr txBox="1"/>
          <p:nvPr/>
        </p:nvSpPr>
        <p:spPr>
          <a:xfrm>
            <a:off x="838200" y="956231"/>
            <a:ext cx="10230730" cy="369332"/>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In 2023, seven of the new 2022 milestones were adapted for use with the Deaf/Deafblind stream. </a:t>
            </a:r>
            <a:endParaRPr lang="en-CA" dirty="0"/>
          </a:p>
        </p:txBody>
      </p:sp>
      <p:graphicFrame>
        <p:nvGraphicFramePr>
          <p:cNvPr id="6" name="Table 5">
            <a:extLst>
              <a:ext uri="{FF2B5EF4-FFF2-40B4-BE49-F238E27FC236}">
                <a16:creationId xmlns:a16="http://schemas.microsoft.com/office/drawing/2014/main" id="{800A6432-F041-0BF6-9FB9-2585463DC132}"/>
              </a:ext>
            </a:extLst>
          </p:cNvPr>
          <p:cNvGraphicFramePr>
            <a:graphicFrameLocks noGrp="1"/>
          </p:cNvGraphicFramePr>
          <p:nvPr>
            <p:extLst>
              <p:ext uri="{D42A27DB-BD31-4B8C-83A1-F6EECF244321}">
                <p14:modId xmlns:p14="http://schemas.microsoft.com/office/powerpoint/2010/main" val="2628094102"/>
              </p:ext>
            </p:extLst>
          </p:nvPr>
        </p:nvGraphicFramePr>
        <p:xfrm>
          <a:off x="838200" y="1503680"/>
          <a:ext cx="10741855" cy="3850640"/>
        </p:xfrm>
        <a:graphic>
          <a:graphicData uri="http://schemas.openxmlformats.org/drawingml/2006/table">
            <a:tbl>
              <a:tblPr firstRow="1" bandRow="1">
                <a:tableStyleId>{21E4AEA4-8DFA-4A89-87EB-49C32662AFE0}</a:tableStyleId>
              </a:tblPr>
              <a:tblGrid>
                <a:gridCol w="3796894">
                  <a:extLst>
                    <a:ext uri="{9D8B030D-6E8A-4147-A177-3AD203B41FA5}">
                      <a16:colId xmlns:a16="http://schemas.microsoft.com/office/drawing/2014/main" val="2132852886"/>
                    </a:ext>
                  </a:extLst>
                </a:gridCol>
                <a:gridCol w="1374129">
                  <a:extLst>
                    <a:ext uri="{9D8B030D-6E8A-4147-A177-3AD203B41FA5}">
                      <a16:colId xmlns:a16="http://schemas.microsoft.com/office/drawing/2014/main" val="4005248852"/>
                    </a:ext>
                  </a:extLst>
                </a:gridCol>
                <a:gridCol w="5570832">
                  <a:extLst>
                    <a:ext uri="{9D8B030D-6E8A-4147-A177-3AD203B41FA5}">
                      <a16:colId xmlns:a16="http://schemas.microsoft.com/office/drawing/2014/main" val="3261515002"/>
                    </a:ext>
                  </a:extLst>
                </a:gridCol>
              </a:tblGrid>
              <a:tr h="370840">
                <a:tc>
                  <a:txBody>
                    <a:bodyPr/>
                    <a:lstStyle/>
                    <a:p>
                      <a:r>
                        <a:rPr lang="en-CA" dirty="0"/>
                        <a:t>Competency/Task Group/Level</a:t>
                      </a:r>
                    </a:p>
                  </a:txBody>
                  <a:tcPr/>
                </a:tc>
                <a:tc>
                  <a:txBody>
                    <a:bodyPr/>
                    <a:lstStyle/>
                    <a:p>
                      <a:r>
                        <a:rPr lang="en-CA" dirty="0"/>
                        <a:t>Milestone #</a:t>
                      </a:r>
                    </a:p>
                  </a:txBody>
                  <a:tcPr/>
                </a:tc>
                <a:tc>
                  <a:txBody>
                    <a:bodyPr/>
                    <a:lstStyle/>
                    <a:p>
                      <a:r>
                        <a:rPr lang="en-CA" dirty="0"/>
                        <a:t>Description</a:t>
                      </a:r>
                    </a:p>
                  </a:txBody>
                  <a:tcPr/>
                </a:tc>
                <a:extLst>
                  <a:ext uri="{0D108BD9-81ED-4DB2-BD59-A6C34878D82A}">
                    <a16:rowId xmlns:a16="http://schemas.microsoft.com/office/drawing/2014/main" val="1182375028"/>
                  </a:ext>
                </a:extLst>
              </a:tr>
              <a:tr h="280499">
                <a:tc>
                  <a:txBody>
                    <a:bodyPr/>
                    <a:lstStyle/>
                    <a:p>
                      <a:r>
                        <a:rPr lang="en-CA" dirty="0"/>
                        <a:t>Find and Use Information (A1.2)</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dirty="0"/>
                        <a:t>202-d</a:t>
                      </a:r>
                    </a:p>
                    <a:p>
                      <a:pPr algn="ctr"/>
                      <a:endParaRPr lang="en-CA" dirty="0"/>
                    </a:p>
                  </a:txBody>
                  <a:tcPr/>
                </a:tc>
                <a:tc>
                  <a:txBody>
                    <a:bodyPr/>
                    <a:lstStyle/>
                    <a:p>
                      <a:r>
                        <a:rPr lang="en-CA" dirty="0"/>
                        <a:t>Refer to a classroom policy</a:t>
                      </a:r>
                    </a:p>
                  </a:txBody>
                  <a:tcPr/>
                </a:tc>
                <a:extLst>
                  <a:ext uri="{0D108BD9-81ED-4DB2-BD59-A6C34878D82A}">
                    <a16:rowId xmlns:a16="http://schemas.microsoft.com/office/drawing/2014/main" val="4255964228"/>
                  </a:ext>
                </a:extLst>
              </a:tr>
              <a:tr h="153889">
                <a:tc>
                  <a:txBody>
                    <a:bodyPr/>
                    <a:lstStyle/>
                    <a:p>
                      <a:r>
                        <a:rPr lang="en-CA" dirty="0"/>
                        <a:t>Communicate Ideas and Information</a:t>
                      </a:r>
                    </a:p>
                    <a:p>
                      <a:r>
                        <a:rPr lang="en-CA" dirty="0"/>
                        <a:t>Interact with Others (B1.1)</a:t>
                      </a:r>
                    </a:p>
                  </a:txBody>
                  <a:tcPr/>
                </a:tc>
                <a:tc>
                  <a:txBody>
                    <a:bodyPr/>
                    <a:lstStyle/>
                    <a:p>
                      <a:pPr algn="ctr"/>
                      <a:r>
                        <a:rPr lang="en-CA" dirty="0"/>
                        <a:t>208-d</a:t>
                      </a:r>
                    </a:p>
                  </a:txBody>
                  <a:tcPr/>
                </a:tc>
                <a:tc>
                  <a:txBody>
                    <a:bodyPr/>
                    <a:lstStyle/>
                    <a:p>
                      <a:r>
                        <a:rPr lang="en-US" dirty="0"/>
                        <a:t>Describe a familiar event or experience related to Deaf/Deafblind culture or communities.</a:t>
                      </a:r>
                      <a:endParaRPr lang="en-CA" dirty="0"/>
                    </a:p>
                  </a:txBody>
                  <a:tcPr/>
                </a:tc>
                <a:extLst>
                  <a:ext uri="{0D108BD9-81ED-4DB2-BD59-A6C34878D82A}">
                    <a16:rowId xmlns:a16="http://schemas.microsoft.com/office/drawing/2014/main" val="4075461792"/>
                  </a:ext>
                </a:extLst>
              </a:tr>
              <a:tr h="370840">
                <a:tc>
                  <a:txBody>
                    <a:bodyPr/>
                    <a:lstStyle/>
                    <a:p>
                      <a:r>
                        <a:rPr lang="en-CA" dirty="0"/>
                        <a:t>Communicate Ideas and Information </a:t>
                      </a:r>
                    </a:p>
                    <a:p>
                      <a:r>
                        <a:rPr lang="en-CA" dirty="0"/>
                        <a:t>Interact with Others (B1.1)</a:t>
                      </a:r>
                    </a:p>
                  </a:txBody>
                  <a:tcPr/>
                </a:tc>
                <a:tc>
                  <a:txBody>
                    <a:bodyPr/>
                    <a:lstStyle/>
                    <a:p>
                      <a:pPr algn="ctr"/>
                      <a:r>
                        <a:rPr lang="en-CA" dirty="0"/>
                        <a:t>209-d</a:t>
                      </a:r>
                    </a:p>
                  </a:txBody>
                  <a:tcPr/>
                </a:tc>
                <a:tc>
                  <a:txBody>
                    <a:bodyPr/>
                    <a:lstStyle/>
                    <a:p>
                      <a:r>
                        <a:rPr lang="en-CA" dirty="0"/>
                        <a:t>Provide information person, place or thing in your life</a:t>
                      </a:r>
                    </a:p>
                  </a:txBody>
                  <a:tcPr/>
                </a:tc>
                <a:extLst>
                  <a:ext uri="{0D108BD9-81ED-4DB2-BD59-A6C34878D82A}">
                    <a16:rowId xmlns:a16="http://schemas.microsoft.com/office/drawing/2014/main" val="25931405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Communicate Ideas and Information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Write Continuous Text (B2.2)</a:t>
                      </a:r>
                    </a:p>
                  </a:txBody>
                  <a:tcPr/>
                </a:tc>
                <a:tc>
                  <a:txBody>
                    <a:bodyPr/>
                    <a:lstStyle/>
                    <a:p>
                      <a:pPr algn="ctr"/>
                      <a:r>
                        <a:rPr lang="en-CA" dirty="0"/>
                        <a:t>212-d</a:t>
                      </a:r>
                    </a:p>
                  </a:txBody>
                  <a:tcPr/>
                </a:tc>
                <a:tc>
                  <a:txBody>
                    <a:bodyPr/>
                    <a:lstStyle/>
                    <a:p>
                      <a:r>
                        <a:rPr lang="en-CA" dirty="0"/>
                        <a:t>Write a brief story to describe the context from an ASL video</a:t>
                      </a:r>
                    </a:p>
                  </a:txBody>
                  <a:tcPr/>
                </a:tc>
                <a:extLst>
                  <a:ext uri="{0D108BD9-81ED-4DB2-BD59-A6C34878D82A}">
                    <a16:rowId xmlns:a16="http://schemas.microsoft.com/office/drawing/2014/main" val="119099789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Communicate Ideas and Information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Write Continuous Text(B2.3)</a:t>
                      </a:r>
                    </a:p>
                  </a:txBody>
                  <a:tcPr/>
                </a:tc>
                <a:tc>
                  <a:txBody>
                    <a:bodyPr/>
                    <a:lstStyle/>
                    <a:p>
                      <a:pPr algn="ctr"/>
                      <a:r>
                        <a:rPr lang="en-CA" dirty="0"/>
                        <a:t>214-d</a:t>
                      </a:r>
                    </a:p>
                  </a:txBody>
                  <a:tcPr/>
                </a:tc>
                <a:tc>
                  <a:txBody>
                    <a:bodyPr/>
                    <a:lstStyle/>
                    <a:p>
                      <a:r>
                        <a:rPr lang="en-CA" dirty="0"/>
                        <a:t>Write an essay on challenges Deaf/Deafblind people have faced in recent times, and what values have guided them through</a:t>
                      </a:r>
                    </a:p>
                  </a:txBody>
                  <a:tcPr/>
                </a:tc>
                <a:extLst>
                  <a:ext uri="{0D108BD9-81ED-4DB2-BD59-A6C34878D82A}">
                    <a16:rowId xmlns:a16="http://schemas.microsoft.com/office/drawing/2014/main" val="3327213769"/>
                  </a:ext>
                </a:extLst>
              </a:tr>
              <a:tr h="370840">
                <a:tc>
                  <a:txBody>
                    <a:bodyPr/>
                    <a:lstStyle/>
                    <a:p>
                      <a:r>
                        <a:rPr lang="en-CA" dirty="0"/>
                        <a:t>Understand and Use Numbers </a:t>
                      </a:r>
                    </a:p>
                    <a:p>
                      <a:r>
                        <a:rPr lang="en-CA" dirty="0"/>
                        <a:t>Manage Money (C1.2)</a:t>
                      </a:r>
                    </a:p>
                  </a:txBody>
                  <a:tcPr/>
                </a:tc>
                <a:tc>
                  <a:txBody>
                    <a:bodyPr/>
                    <a:lstStyle/>
                    <a:p>
                      <a:pPr algn="ctr"/>
                      <a:r>
                        <a:rPr lang="en-CA" dirty="0"/>
                        <a:t>219-d</a:t>
                      </a:r>
                    </a:p>
                  </a:txBody>
                  <a:tcPr/>
                </a:tc>
                <a:tc>
                  <a:txBody>
                    <a:bodyPr/>
                    <a:lstStyle/>
                    <a:p>
                      <a:r>
                        <a:rPr lang="en-US" dirty="0"/>
                        <a:t>Calculate the cost of making a De’VIA art piece sculpture of ASL handshapes to determine a fair price to charge</a:t>
                      </a:r>
                      <a:endParaRPr lang="en-CA" dirty="0"/>
                    </a:p>
                  </a:txBody>
                  <a:tcPr/>
                </a:tc>
                <a:extLst>
                  <a:ext uri="{0D108BD9-81ED-4DB2-BD59-A6C34878D82A}">
                    <a16:rowId xmlns:a16="http://schemas.microsoft.com/office/drawing/2014/main" val="4058166397"/>
                  </a:ext>
                </a:extLst>
              </a:tr>
              <a:tr h="370840">
                <a:tc>
                  <a:txBody>
                    <a:bodyPr/>
                    <a:lstStyle/>
                    <a:p>
                      <a:r>
                        <a:rPr lang="en-CA" dirty="0"/>
                        <a:t>Digital Technology (D.1)</a:t>
                      </a:r>
                    </a:p>
                  </a:txBody>
                  <a:tcPr/>
                </a:tc>
                <a:tc>
                  <a:txBody>
                    <a:bodyPr/>
                    <a:lstStyle/>
                    <a:p>
                      <a:pPr algn="ctr"/>
                      <a:r>
                        <a:rPr lang="en-CA" dirty="0"/>
                        <a:t>223-d</a:t>
                      </a:r>
                    </a:p>
                  </a:txBody>
                  <a:tcPr/>
                </a:tc>
                <a:tc>
                  <a:txBody>
                    <a:bodyPr/>
                    <a:lstStyle/>
                    <a:p>
                      <a:r>
                        <a:rPr lang="en-US" dirty="0"/>
                        <a:t>Use app(s) or feature(s) on a smartphone, tablet or computer</a:t>
                      </a:r>
                      <a:endParaRPr lang="en-CA" dirty="0"/>
                    </a:p>
                  </a:txBody>
                  <a:tcPr/>
                </a:tc>
                <a:extLst>
                  <a:ext uri="{0D108BD9-81ED-4DB2-BD59-A6C34878D82A}">
                    <a16:rowId xmlns:a16="http://schemas.microsoft.com/office/drawing/2014/main" val="3082511655"/>
                  </a:ext>
                </a:extLst>
              </a:tr>
            </a:tbl>
          </a:graphicData>
        </a:graphic>
      </p:graphicFrame>
    </p:spTree>
    <p:extLst>
      <p:ext uri="{BB962C8B-B14F-4D97-AF65-F5344CB8AC3E}">
        <p14:creationId xmlns:p14="http://schemas.microsoft.com/office/powerpoint/2010/main" val="187571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Milestones and Performance Management</a:t>
            </a:r>
            <a:endParaRPr dirty="0"/>
          </a:p>
        </p:txBody>
      </p:sp>
      <p:sp>
        <p:nvSpPr>
          <p:cNvPr id="209" name="Google Shape;209;p23"/>
          <p:cNvSpPr txBox="1"/>
          <p:nvPr/>
        </p:nvSpPr>
        <p:spPr>
          <a:xfrm>
            <a:off x="838200" y="1413163"/>
            <a:ext cx="6836910" cy="114565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800"/>
              <a:buFont typeface="Calibri"/>
              <a:buNone/>
            </a:pPr>
            <a:r>
              <a:rPr lang="en-CA" sz="2800" b="0" i="0" u="none" strike="noStrike" cap="none" dirty="0">
                <a:solidFill>
                  <a:srgbClr val="C00000"/>
                </a:solidFill>
                <a:latin typeface="Calibri"/>
                <a:ea typeface="Calibri"/>
                <a:cs typeface="Calibri"/>
                <a:sym typeface="Calibri"/>
              </a:rPr>
              <a:t>Dimension-Effectiveness (W-50%) </a:t>
            </a:r>
            <a:br>
              <a:rPr lang="en-CA" sz="2800" b="0" i="0" u="none" strike="noStrike" cap="none" dirty="0">
                <a:solidFill>
                  <a:srgbClr val="C00000"/>
                </a:solidFill>
                <a:latin typeface="Calibri"/>
                <a:ea typeface="Calibri"/>
                <a:cs typeface="Calibri"/>
                <a:sym typeface="Calibri"/>
              </a:rPr>
            </a:br>
            <a:r>
              <a:rPr lang="en-CA" sz="2800" b="0" i="0" u="none" strike="noStrike" cap="none" dirty="0">
                <a:solidFill>
                  <a:srgbClr val="C00000"/>
                </a:solidFill>
                <a:latin typeface="Calibri"/>
                <a:ea typeface="Calibri"/>
                <a:cs typeface="Calibri"/>
                <a:sym typeface="Calibri"/>
              </a:rPr>
              <a:t>Measure #4:  Learner Progress (W-30%)</a:t>
            </a:r>
            <a:endParaRPr dirty="0"/>
          </a:p>
        </p:txBody>
      </p:sp>
      <p:sp>
        <p:nvSpPr>
          <p:cNvPr id="210" name="Google Shape;210;p23"/>
          <p:cNvSpPr txBox="1"/>
          <p:nvPr/>
        </p:nvSpPr>
        <p:spPr>
          <a:xfrm>
            <a:off x="938463" y="2786227"/>
            <a:ext cx="9108061" cy="3761918"/>
          </a:xfrm>
          <a:prstGeom prst="rect">
            <a:avLst/>
          </a:prstGeom>
          <a:noFill/>
          <a:ln>
            <a:noFill/>
          </a:ln>
        </p:spPr>
        <p:txBody>
          <a:bodyPr spcFirstLastPara="1" wrap="square" lIns="0" tIns="45700" rIns="0" bIns="45700" anchor="t" anchorCtr="0">
            <a:normAutofit/>
          </a:bodyPr>
          <a:lstStyle/>
          <a:p>
            <a:pPr marL="0" marR="0" lvl="0" indent="0" algn="l" rtl="0">
              <a:lnSpc>
                <a:spcPct val="100000"/>
              </a:lnSpc>
              <a:spcBef>
                <a:spcPts val="0"/>
              </a:spcBef>
              <a:spcAft>
                <a:spcPts val="0"/>
              </a:spcAft>
              <a:buNone/>
            </a:pPr>
            <a:r>
              <a:rPr lang="en-CA" sz="2400" b="0" i="0" u="none" strike="noStrike" cap="none" dirty="0">
                <a:solidFill>
                  <a:srgbClr val="000000"/>
                </a:solidFill>
                <a:latin typeface="Arial"/>
                <a:ea typeface="Arial"/>
                <a:cs typeface="Arial"/>
                <a:sym typeface="Arial"/>
              </a:rPr>
              <a:t>Based on both active and closed service plans.</a:t>
            </a:r>
            <a:endParaRPr dirty="0"/>
          </a:p>
          <a:p>
            <a:pPr marL="0" marR="0" lvl="0" indent="0" algn="l" rtl="0">
              <a:lnSpc>
                <a:spcPct val="100000"/>
              </a:lnSpc>
              <a:spcBef>
                <a:spcPts val="0"/>
              </a:spcBef>
              <a:spcAft>
                <a:spcPts val="0"/>
              </a:spcAft>
              <a:buNone/>
            </a:pPr>
            <a:r>
              <a:rPr lang="en-CA" sz="2400" b="0" i="0" u="none" strike="noStrike" cap="none" dirty="0">
                <a:solidFill>
                  <a:srgbClr val="000000"/>
                </a:solidFill>
                <a:latin typeface="Arial"/>
                <a:ea typeface="Arial"/>
                <a:cs typeface="Arial"/>
                <a:sym typeface="Arial"/>
              </a:rPr>
              <a:t>It is the percentage of learners who have successfully completed at least one milestone.</a:t>
            </a:r>
            <a:endParaRPr dirty="0"/>
          </a:p>
          <a:p>
            <a:pPr marL="342900" marR="0" lvl="2" indent="-342900" algn="l" rtl="0">
              <a:lnSpc>
                <a:spcPct val="100000"/>
              </a:lnSpc>
              <a:spcBef>
                <a:spcPts val="2000"/>
              </a:spcBef>
              <a:spcAft>
                <a:spcPts val="0"/>
              </a:spcAft>
              <a:buNone/>
            </a:pPr>
            <a:r>
              <a:rPr lang="en-CA" sz="2400" b="0" i="0" u="none" strike="noStrike" cap="none" dirty="0">
                <a:solidFill>
                  <a:srgbClr val="000000"/>
                </a:solidFill>
                <a:latin typeface="Arial"/>
                <a:ea typeface="Arial"/>
                <a:cs typeface="Arial"/>
                <a:sym typeface="Arial"/>
              </a:rPr>
              <a:t>Data comes from “attained” </a:t>
            </a:r>
            <a:r>
              <a:rPr lang="en-CA" sz="2400" b="1" i="0" u="none" strike="noStrike" cap="none" dirty="0">
                <a:solidFill>
                  <a:srgbClr val="000000"/>
                </a:solidFill>
                <a:latin typeface="Arial"/>
                <a:ea typeface="Arial"/>
                <a:cs typeface="Arial"/>
                <a:sym typeface="Arial"/>
              </a:rPr>
              <a:t>competency</a:t>
            </a:r>
            <a:r>
              <a:rPr lang="en-CA" sz="2400" b="0" i="0" u="none" strike="noStrike" cap="none" dirty="0">
                <a:solidFill>
                  <a:srgbClr val="000000"/>
                </a:solidFill>
                <a:latin typeface="Arial"/>
                <a:ea typeface="Arial"/>
                <a:cs typeface="Arial"/>
                <a:sym typeface="Arial"/>
              </a:rPr>
              <a:t> plan items.</a:t>
            </a:r>
            <a:endParaRPr dirty="0"/>
          </a:p>
          <a:p>
            <a:pPr marL="342900" marR="0" lvl="2" indent="-342900" algn="l" rtl="0">
              <a:lnSpc>
                <a:spcPct val="100000"/>
              </a:lnSpc>
              <a:spcBef>
                <a:spcPts val="2000"/>
              </a:spcBef>
              <a:spcAft>
                <a:spcPts val="0"/>
              </a:spcAft>
              <a:buNone/>
            </a:pPr>
            <a:r>
              <a:rPr lang="en-CA" sz="2400" b="0" i="0" u="none" strike="noStrike" cap="none" dirty="0">
                <a:solidFill>
                  <a:srgbClr val="000000"/>
                </a:solidFill>
                <a:latin typeface="Arial"/>
                <a:ea typeface="Arial"/>
                <a:cs typeface="Arial"/>
                <a:sym typeface="Arial"/>
              </a:rPr>
              <a:t>2023-2024 target:  60%</a:t>
            </a:r>
            <a:endParaRPr dirty="0"/>
          </a:p>
          <a:p>
            <a:pPr marL="342900" marR="0" lvl="2" indent="-342900" algn="l" rtl="0">
              <a:lnSpc>
                <a:spcPct val="100000"/>
              </a:lnSpc>
              <a:spcBef>
                <a:spcPts val="200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11" name="Google Shape;211;p23" descr="progress"/>
          <p:cNvPicPr preferRelativeResize="0"/>
          <p:nvPr/>
        </p:nvPicPr>
        <p:blipFill rotWithShape="1">
          <a:blip r:embed="rId3">
            <a:alphaModFix/>
          </a:blip>
          <a:srcRect/>
          <a:stretch/>
        </p:blipFill>
        <p:spPr>
          <a:xfrm>
            <a:off x="9110353" y="1635326"/>
            <a:ext cx="2743200" cy="1200150"/>
          </a:xfrm>
          <a:prstGeom prst="rect">
            <a:avLst/>
          </a:prstGeom>
          <a:noFill/>
          <a:ln>
            <a:noFill/>
          </a:ln>
        </p:spPr>
      </p:pic>
      <p:sp>
        <p:nvSpPr>
          <p:cNvPr id="212" name="Google Shape;212;p23"/>
          <p:cNvSpPr txBox="1"/>
          <p:nvPr/>
        </p:nvSpPr>
        <p:spPr>
          <a:xfrm>
            <a:off x="8178368" y="4105677"/>
            <a:ext cx="3675185" cy="138495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R="0" lvl="0" algn="l" rtl="0">
              <a:lnSpc>
                <a:spcPct val="100000"/>
              </a:lnSpc>
              <a:spcBef>
                <a:spcPts val="0"/>
              </a:spcBef>
              <a:spcAft>
                <a:spcPts val="0"/>
              </a:spcAft>
            </a:pPr>
            <a:r>
              <a:rPr lang="en-CA" sz="1400" b="0" i="0" u="none" strike="noStrike" cap="none" dirty="0">
                <a:solidFill>
                  <a:schemeClr val="dk1"/>
                </a:solidFill>
                <a:latin typeface="Arial"/>
                <a:ea typeface="Arial"/>
                <a:cs typeface="Arial"/>
                <a:sym typeface="Arial"/>
              </a:rPr>
              <a:t>• Learner Progress (30%) is a measure of the successful completion of the required milestones on a learner’s goal path.</a:t>
            </a:r>
            <a:endParaRPr dirty="0"/>
          </a:p>
          <a:p>
            <a:pPr marL="0" marR="0" lvl="0" indent="0" algn="l" rtl="0">
              <a:lnSpc>
                <a:spcPct val="100000"/>
              </a:lnSpc>
              <a:spcBef>
                <a:spcPts val="0"/>
              </a:spcBef>
              <a:spcAft>
                <a:spcPts val="0"/>
              </a:spcAft>
              <a:buNone/>
            </a:pPr>
            <a:endParaRPr sz="14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CA" sz="1400" b="0" i="1" u="none" strike="noStrike" cap="none" dirty="0">
                <a:solidFill>
                  <a:schemeClr val="dk1"/>
                </a:solidFill>
                <a:latin typeface="Arial"/>
                <a:ea typeface="Arial"/>
                <a:cs typeface="Arial"/>
                <a:sym typeface="Arial"/>
              </a:rPr>
              <a:t>Source: LBS Service Provider Guidelines, March 2020, p.30</a:t>
            </a:r>
            <a:endParaRPr sz="1400" b="0" i="1"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3574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descr="Man holding a question mark."/>
          <p:cNvSpPr txBox="1">
            <a:spLocks noGrp="1"/>
          </p:cNvSpPr>
          <p:nvPr>
            <p:ph type="title"/>
          </p:nvPr>
        </p:nvSpPr>
        <p:spPr>
          <a:xfrm>
            <a:off x="4664933" y="272791"/>
            <a:ext cx="638475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Preparing Learners for Milestones</a:t>
            </a:r>
            <a:endParaRPr dirty="0"/>
          </a:p>
        </p:txBody>
      </p:sp>
      <p:sp>
        <p:nvSpPr>
          <p:cNvPr id="219" name="Google Shape;219;p24"/>
          <p:cNvSpPr txBox="1"/>
          <p:nvPr/>
        </p:nvSpPr>
        <p:spPr>
          <a:xfrm>
            <a:off x="914400" y="1600201"/>
            <a:ext cx="10363200" cy="3733800"/>
          </a:xfrm>
          <a:prstGeom prst="rect">
            <a:avLst/>
          </a:prstGeom>
          <a:noFill/>
          <a:ln>
            <a:noFill/>
          </a:ln>
        </p:spPr>
        <p:txBody>
          <a:bodyPr spcFirstLastPara="1" wrap="square" lIns="91425" tIns="45700" rIns="91425" bIns="45700" anchor="t" anchorCtr="0">
            <a:normAutofit/>
          </a:bodyPr>
          <a:lstStyle/>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220" name="Google Shape;220;p24"/>
          <p:cNvSpPr txBox="1"/>
          <p:nvPr/>
        </p:nvSpPr>
        <p:spPr>
          <a:xfrm>
            <a:off x="4664933" y="1389629"/>
            <a:ext cx="6930882" cy="415494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Arial"/>
                <a:ea typeface="Arial"/>
                <a:cs typeface="Arial"/>
                <a:sym typeface="Arial"/>
              </a:rPr>
              <a:t>Does the learner understand the purpose of the milestone and how it relates to their goal?​</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Arial"/>
                <a:ea typeface="Arial"/>
                <a:cs typeface="Arial"/>
                <a:sym typeface="Arial"/>
              </a:rPr>
              <a:t>Has the learner received instruction on similar tasks? ​</a:t>
            </a:r>
            <a:endParaRPr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Arial"/>
                <a:ea typeface="Arial"/>
                <a:cs typeface="Arial"/>
                <a:sym typeface="Arial"/>
              </a:rPr>
              <a:t>Has the learner successfully completed similar tasks? ​</a:t>
            </a:r>
            <a:endParaRPr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Arial"/>
                <a:ea typeface="Arial"/>
                <a:cs typeface="Arial"/>
                <a:sym typeface="Arial"/>
              </a:rPr>
              <a:t>Does the learner feel ready to try an assessment task? </a:t>
            </a:r>
            <a:endParaRPr dirty="0"/>
          </a:p>
        </p:txBody>
      </p:sp>
      <p:pic>
        <p:nvPicPr>
          <p:cNvPr id="3" name="Picture 2" descr="A person holding a question mark&#10;&#10;Description automatically generated">
            <a:extLst>
              <a:ext uri="{FF2B5EF4-FFF2-40B4-BE49-F238E27FC236}">
                <a16:creationId xmlns:a16="http://schemas.microsoft.com/office/drawing/2014/main" id="{7B0DE899-5AD4-54FE-3CF7-1666840778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8645" y="620029"/>
            <a:ext cx="3750533" cy="489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183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5"/>
          <p:cNvSpPr txBox="1">
            <a:spLocks noGrp="1"/>
          </p:cNvSpPr>
          <p:nvPr>
            <p:ph type="title"/>
          </p:nvPr>
        </p:nvSpPr>
        <p:spPr>
          <a:xfrm>
            <a:off x="469232" y="487591"/>
            <a:ext cx="34311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How many Milestones?</a:t>
            </a:r>
            <a:endParaRPr dirty="0"/>
          </a:p>
        </p:txBody>
      </p:sp>
      <p:pic>
        <p:nvPicPr>
          <p:cNvPr id="3" name="Picture 2" descr="A pile of white papers with black question marks&#10;&#10;Description automatically generated">
            <a:extLst>
              <a:ext uri="{FF2B5EF4-FFF2-40B4-BE49-F238E27FC236}">
                <a16:creationId xmlns:a16="http://schemas.microsoft.com/office/drawing/2014/main" id="{DF5DC8DC-36E1-367E-A081-7315DC2C59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36046" y="728018"/>
            <a:ext cx="6985000" cy="494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D661D856-0194-A72F-49B4-1F743AF87E38}"/>
              </a:ext>
            </a:extLst>
          </p:cNvPr>
          <p:cNvSpPr txBox="1"/>
          <p:nvPr/>
        </p:nvSpPr>
        <p:spPr>
          <a:xfrm>
            <a:off x="2603500" y="5899150"/>
            <a:ext cx="6985000" cy="230832"/>
          </a:xfrm>
          <a:prstGeom prst="rect">
            <a:avLst/>
          </a:prstGeom>
          <a:noFill/>
        </p:spPr>
        <p:txBody>
          <a:bodyPr wrap="square" rtlCol="0">
            <a:spAutoFit/>
          </a:bodyPr>
          <a:lstStyle/>
          <a:p>
            <a:r>
              <a:rPr lang="en-CA" sz="900" dirty="0">
                <a:hlinkClick r:id="rId4" tooltip="https://biz.libretexts.org/Courses/Lumen_Learning/Book:_Introduction_to_Business_(Lumen)/05:_Module_1-_Role_of_Business/5.14:_Putting_It_Together-_Role_of_Business"/>
              </a:rPr>
              <a:t>This Photo</a:t>
            </a:r>
            <a:r>
              <a:rPr lang="en-CA" sz="900" dirty="0"/>
              <a:t> by Unknown Author is licensed under </a:t>
            </a:r>
            <a:r>
              <a:rPr lang="en-CA" sz="900" dirty="0">
                <a:hlinkClick r:id="rId5" tooltip="https://creativecommons.org/licenses/by/3.0/"/>
              </a:rPr>
              <a:t>CC BY</a:t>
            </a:r>
            <a:endParaRPr lang="en-CA" sz="900" dirty="0"/>
          </a:p>
        </p:txBody>
      </p:sp>
    </p:spTree>
    <p:extLst>
      <p:ext uri="{BB962C8B-B14F-4D97-AF65-F5344CB8AC3E}">
        <p14:creationId xmlns:p14="http://schemas.microsoft.com/office/powerpoint/2010/main" val="281724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title"/>
          </p:nvPr>
        </p:nvSpPr>
        <p:spPr>
          <a:xfrm>
            <a:off x="838200" y="72742"/>
            <a:ext cx="10515600" cy="10672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The New Milestones-Who Did What?</a:t>
            </a:r>
            <a:endParaRPr dirty="0"/>
          </a:p>
        </p:txBody>
      </p:sp>
      <p:graphicFrame>
        <p:nvGraphicFramePr>
          <p:cNvPr id="240" name="Google Shape;240;p27"/>
          <p:cNvGraphicFramePr/>
          <p:nvPr>
            <p:extLst>
              <p:ext uri="{D42A27DB-BD31-4B8C-83A1-F6EECF244321}">
                <p14:modId xmlns:p14="http://schemas.microsoft.com/office/powerpoint/2010/main" val="1026070374"/>
              </p:ext>
            </p:extLst>
          </p:nvPr>
        </p:nvGraphicFramePr>
        <p:xfrm>
          <a:off x="741947" y="947152"/>
          <a:ext cx="10989625" cy="4699090"/>
        </p:xfrm>
        <a:graphic>
          <a:graphicData uri="http://schemas.openxmlformats.org/drawingml/2006/table">
            <a:tbl>
              <a:tblPr firstRow="1" bandRow="1">
                <a:noFill/>
              </a:tblPr>
              <a:tblGrid>
                <a:gridCol w="4467726">
                  <a:extLst>
                    <a:ext uri="{9D8B030D-6E8A-4147-A177-3AD203B41FA5}">
                      <a16:colId xmlns:a16="http://schemas.microsoft.com/office/drawing/2014/main" val="20000"/>
                    </a:ext>
                  </a:extLst>
                </a:gridCol>
                <a:gridCol w="6521899">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n-CA" sz="1400" b="1" u="none" strike="noStrike" cap="none" dirty="0">
                          <a:latin typeface="Calibri"/>
                          <a:ea typeface="Calibri"/>
                          <a:cs typeface="Calibri"/>
                          <a:sym typeface="Calibri"/>
                        </a:rPr>
                        <a:t>Organization </a:t>
                      </a:r>
                      <a:endParaRPr b="1" dirty="0"/>
                    </a:p>
                  </a:txBody>
                  <a:tcPr marL="91450" marR="91450" marT="45725" marB="45725"/>
                </a:tc>
                <a:tc>
                  <a:txBody>
                    <a:bodyPr/>
                    <a:lstStyle/>
                    <a:p>
                      <a:pPr marL="0" marR="0" lvl="0" indent="0" algn="l" rtl="0">
                        <a:lnSpc>
                          <a:spcPct val="100000"/>
                        </a:lnSpc>
                        <a:spcBef>
                          <a:spcPts val="0"/>
                        </a:spcBef>
                        <a:spcAft>
                          <a:spcPts val="0"/>
                        </a:spcAft>
                        <a:buNone/>
                      </a:pPr>
                      <a:r>
                        <a:rPr lang="en-CA" sz="1400" b="1" u="none" strike="noStrike" cap="none" dirty="0">
                          <a:latin typeface="Calibri"/>
                          <a:ea typeface="Calibri"/>
                          <a:cs typeface="Calibri"/>
                          <a:sym typeface="Calibri"/>
                        </a:rPr>
                        <a:t>Deliverables</a:t>
                      </a:r>
                      <a:endParaRPr b="1"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Centre FORA</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6 French language milestones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Coalition ontarienne de formation des adultes (COFA)</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6 French language milestones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College Sector Committee for Adult Upgrading (CSC)</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3 Level 3 milestones </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Community Literacy of Ontario (CLO)</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2 Level 1 milestones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Contact North | Contact Nord </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Update/undertake revisions to online repository to reflect new indicators (and any related technical work); Support LLO in developing the milestones development instructions.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Continuing Education School Board Administrators (CESBA)</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3 Level 2 milestones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Ontario Native Literacy Coalition (ONLC)</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6 culturally specific milestones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Laubach Literacy Ontario (LLO)</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Create a streamlined standard process to guide the development of additional OALCF that includes seeking and reflecting input from key stakeholders to ensure relevance and to support recognition. Coordinate and support the development of additional milestones. As part of finalizing new or redesigned milestones, LLO will ensure that these are reviewed and vetted by a third-party, separate and distinct from the Support Organization that develops them. </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2966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New Milestones- Find and Use Information</a:t>
            </a:r>
            <a:endParaRPr dirty="0"/>
          </a:p>
        </p:txBody>
      </p:sp>
      <p:pic>
        <p:nvPicPr>
          <p:cNvPr id="247" name="Google Shape;247;p28"/>
          <p:cNvPicPr preferRelativeResize="0"/>
          <p:nvPr/>
        </p:nvPicPr>
        <p:blipFill rotWithShape="1">
          <a:blip r:embed="rId3">
            <a:alphaModFix/>
          </a:blip>
          <a:srcRect/>
          <a:stretch/>
        </p:blipFill>
        <p:spPr>
          <a:xfrm>
            <a:off x="838200" y="1488734"/>
            <a:ext cx="9111916" cy="3880531"/>
          </a:xfrm>
          <a:prstGeom prst="rect">
            <a:avLst/>
          </a:prstGeom>
          <a:noFill/>
          <a:ln>
            <a:noFill/>
          </a:ln>
        </p:spPr>
      </p:pic>
    </p:spTree>
    <p:extLst>
      <p:ext uri="{BB962C8B-B14F-4D97-AF65-F5344CB8AC3E}">
        <p14:creationId xmlns:p14="http://schemas.microsoft.com/office/powerpoint/2010/main" val="174758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New Milestones- Communicate Ideas and Information</a:t>
            </a:r>
            <a:endParaRPr dirty="0"/>
          </a:p>
        </p:txBody>
      </p:sp>
      <p:pic>
        <p:nvPicPr>
          <p:cNvPr id="254" name="Google Shape;254;p29"/>
          <p:cNvPicPr preferRelativeResize="0"/>
          <p:nvPr/>
        </p:nvPicPr>
        <p:blipFill rotWithShape="1">
          <a:blip r:embed="rId3">
            <a:alphaModFix/>
          </a:blip>
          <a:srcRect/>
          <a:stretch/>
        </p:blipFill>
        <p:spPr>
          <a:xfrm>
            <a:off x="838200" y="1346693"/>
            <a:ext cx="8530988" cy="4180650"/>
          </a:xfrm>
          <a:prstGeom prst="rect">
            <a:avLst/>
          </a:prstGeom>
          <a:noFill/>
          <a:ln>
            <a:noFill/>
          </a:ln>
        </p:spPr>
      </p:pic>
    </p:spTree>
    <p:extLst>
      <p:ext uri="{BB962C8B-B14F-4D97-AF65-F5344CB8AC3E}">
        <p14:creationId xmlns:p14="http://schemas.microsoft.com/office/powerpoint/2010/main" val="342699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New Milestones- Understand and Use Numbers</a:t>
            </a:r>
            <a:endParaRPr dirty="0"/>
          </a:p>
        </p:txBody>
      </p:sp>
      <p:pic>
        <p:nvPicPr>
          <p:cNvPr id="261" name="Google Shape;261;p30"/>
          <p:cNvPicPr preferRelativeResize="0"/>
          <p:nvPr/>
        </p:nvPicPr>
        <p:blipFill rotWithShape="1">
          <a:blip r:embed="rId3">
            <a:alphaModFix/>
          </a:blip>
          <a:srcRect/>
          <a:stretch/>
        </p:blipFill>
        <p:spPr>
          <a:xfrm>
            <a:off x="838200" y="1690688"/>
            <a:ext cx="8594558" cy="3266583"/>
          </a:xfrm>
          <a:prstGeom prst="rect">
            <a:avLst/>
          </a:prstGeom>
          <a:noFill/>
          <a:ln>
            <a:noFill/>
          </a:ln>
        </p:spPr>
      </p:pic>
    </p:spTree>
    <p:extLst>
      <p:ext uri="{BB962C8B-B14F-4D97-AF65-F5344CB8AC3E}">
        <p14:creationId xmlns:p14="http://schemas.microsoft.com/office/powerpoint/2010/main" val="333232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70D484D9-0FD0-7EEF-73DD-5A7080C6322E}"/>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rPr>
              <a:t>STATEMENT OF                    </a:t>
            </a:r>
            <a:r>
              <a:rPr lang="en-CA" sz="2800" b="1" kern="0" dirty="0">
                <a:solidFill>
                  <a:schemeClr val="tx1"/>
                </a:solidFill>
                <a:latin typeface="Avenir Next LT Pro" panose="020B0504020202020204" pitchFamily="34" charset="0"/>
              </a:rPr>
              <a:t>RECOGNITION</a:t>
            </a:r>
          </a:p>
        </p:txBody>
      </p:sp>
      <p:sp>
        <p:nvSpPr>
          <p:cNvPr id="6" name="Google Shape;67;p2">
            <a:extLst>
              <a:ext uri="{FF2B5EF4-FFF2-40B4-BE49-F238E27FC236}">
                <a16:creationId xmlns:a16="http://schemas.microsoft.com/office/drawing/2014/main" id="{D2E96461-6261-816B-EB81-B7F4DDACE973}"/>
              </a:ext>
            </a:extLst>
          </p:cNvPr>
          <p:cNvSpPr txBox="1"/>
          <p:nvPr/>
        </p:nvSpPr>
        <p:spPr>
          <a:xfrm>
            <a:off x="4368801" y="1330294"/>
            <a:ext cx="6930573" cy="3637879"/>
          </a:xfrm>
          <a:prstGeom prst="rect">
            <a:avLst/>
          </a:prstGeom>
          <a:noFill/>
          <a:ln>
            <a:noFill/>
          </a:ln>
        </p:spPr>
        <p:txBody>
          <a:bodyPr spcFirstLastPara="1" wrap="square" lIns="91425" tIns="45700" rIns="91425" bIns="45700" anchor="t" anchorCtr="0">
            <a:spAutoFit/>
          </a:bodyPr>
          <a:lstStyle/>
          <a:p>
            <a:pPr marL="152400" marR="0" lvl="0" indent="0" defTabSz="914400" rtl="0" eaLnBrk="1" fontAlgn="auto" latinLnBrk="0" hangingPunct="1">
              <a:lnSpc>
                <a:spcPct val="90000"/>
              </a:lnSpc>
              <a:spcBef>
                <a:spcPts val="0"/>
              </a:spcBef>
              <a:spcAft>
                <a:spcPts val="0"/>
              </a:spcAft>
              <a:buClr>
                <a:srgbClr val="000000"/>
              </a:buClr>
              <a:buSzPts val="2400"/>
              <a:buFont typeface="Arial"/>
              <a:buNone/>
              <a:tabLst/>
              <a:defRPr/>
            </a:pPr>
            <a:endParaRPr lang="en-CA" kern="0" dirty="0">
              <a:solidFill>
                <a:srgbClr val="000000"/>
              </a:solidFill>
              <a:latin typeface="Avenir Next LT Pro" panose="020B0504020202020204" pitchFamily="34" charset="0"/>
              <a:ea typeface="Book Antiqua"/>
              <a:cs typeface="Calibri" panose="020F0502020204030204" pitchFamily="34" charset="0"/>
              <a:sym typeface="Book Antiqua"/>
            </a:endParaRPr>
          </a:p>
          <a:p>
            <a:pPr marL="152400" marR="0" lvl="0" indent="0" defTabSz="914400" rtl="0" eaLnBrk="1" fontAlgn="auto" latinLnBrk="0" hangingPunct="1">
              <a:spcBef>
                <a:spcPts val="0"/>
              </a:spcBef>
              <a:spcAft>
                <a:spcPts val="0"/>
              </a:spcAft>
              <a:buClr>
                <a:srgbClr val="000000"/>
              </a:buClr>
              <a:buSzPts val="2400"/>
              <a:buFont typeface="Arial"/>
              <a:buNone/>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sym typeface="Book Antiqua"/>
              </a:rPr>
              <a:t>While we meet today on a virtual platform, let’s take a moment to recognize, </a:t>
            </a:r>
            <a:r>
              <a:rPr lang="en-CA" kern="0" dirty="0">
                <a:solidFill>
                  <a:srgbClr val="000000"/>
                </a:solidFill>
                <a:latin typeface="Avenir Next LT Pro" panose="020B0504020202020204" pitchFamily="34" charset="0"/>
                <a:ea typeface="Book Antiqua"/>
                <a:cs typeface="Calibri" panose="020F0502020204030204" pitchFamily="34" charset="0"/>
                <a:sym typeface="Book Antiqua"/>
              </a:rPr>
              <a:t>respect and </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sym typeface="Book Antiqua"/>
              </a:rPr>
              <a:t>acknowledge the importance of the lands we occupy and from which we benefit. </a:t>
            </a:r>
          </a:p>
          <a:p>
            <a:pPr marL="152400" marR="0" lvl="0" indent="0" defTabSz="914400" rtl="0" eaLnBrk="1" fontAlgn="auto" latinLnBrk="0" hangingPunct="1">
              <a:spcBef>
                <a:spcPts val="0"/>
              </a:spcBef>
              <a:spcAft>
                <a:spcPts val="0"/>
              </a:spcAft>
              <a:buClr>
                <a:srgbClr val="000000"/>
              </a:buClr>
              <a:buSzPts val="2400"/>
              <a:buFont typeface="Arial"/>
              <a:buNone/>
              <a:tabLst/>
              <a:defRPr/>
            </a:pPr>
            <a:endPar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sym typeface="Book Antiqua"/>
            </a:endParaRPr>
          </a:p>
          <a:p>
            <a:pPr marL="152400" marR="0" lvl="0" indent="0" defTabSz="914400" rtl="0" eaLnBrk="1" fontAlgn="auto" latinLnBrk="0" hangingPunct="1">
              <a:spcBef>
                <a:spcPts val="0"/>
              </a:spcBef>
              <a:spcAft>
                <a:spcPts val="0"/>
              </a:spcAft>
              <a:buClr>
                <a:srgbClr val="000000"/>
              </a:buClr>
              <a:buSzPts val="2400"/>
              <a:buFont typeface="Arial"/>
              <a:buNone/>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sym typeface="Book Antiqua"/>
              </a:rPr>
              <a:t>Today, let’s reaffirm our commitment and responsibility                                 </a:t>
            </a:r>
            <a:r>
              <a:rPr lang="en-CA" kern="0" dirty="0">
                <a:solidFill>
                  <a:srgbClr val="000000"/>
                </a:solidFill>
                <a:latin typeface="Avenir Next LT Pro" panose="020B0504020202020204" pitchFamily="34" charset="0"/>
                <a:ea typeface="Book Antiqua"/>
                <a:cs typeface="Calibri" panose="020F0502020204030204" pitchFamily="34" charset="0"/>
                <a:sym typeface="Book Antiqua"/>
              </a:rPr>
              <a:t>to</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sym typeface="Book Antiqua"/>
              </a:rPr>
              <a:t> improve relationships between nations -- and our own understanding of local Indigenous peoples and their cultures. </a:t>
            </a:r>
          </a:p>
          <a:p>
            <a:pPr marL="152400" marR="0" lvl="0" indent="0" defTabSz="914400" rtl="0" eaLnBrk="1" fontAlgn="auto" latinLnBrk="0" hangingPunct="1">
              <a:spcBef>
                <a:spcPts val="0"/>
              </a:spcBef>
              <a:spcAft>
                <a:spcPts val="0"/>
              </a:spcAft>
              <a:buClr>
                <a:srgbClr val="000000"/>
              </a:buClr>
              <a:buSzPts val="2400"/>
              <a:buFont typeface="Arial"/>
              <a:buNone/>
              <a:tabLst/>
              <a:defRPr/>
            </a:pPr>
            <a:endParaRPr lang="en-CA" kern="0" dirty="0">
              <a:solidFill>
                <a:srgbClr val="000000"/>
              </a:solidFill>
              <a:latin typeface="Avenir Next LT Pro" panose="020B0504020202020204" pitchFamily="34" charset="0"/>
              <a:ea typeface="Book Antiqua"/>
              <a:cs typeface="Calibri" panose="020F0502020204030204" pitchFamily="34" charset="0"/>
              <a:sym typeface="Book Antiqua"/>
            </a:endParaRPr>
          </a:p>
          <a:p>
            <a:pPr marL="152400" marR="0" lvl="0" indent="0" defTabSz="914400" rtl="0" eaLnBrk="1" fontAlgn="auto" latinLnBrk="0" hangingPunct="1">
              <a:spcBef>
                <a:spcPts val="0"/>
              </a:spcBef>
              <a:spcAft>
                <a:spcPts val="0"/>
              </a:spcAft>
              <a:buClr>
                <a:srgbClr val="000000"/>
              </a:buClr>
              <a:buSzPts val="2400"/>
              <a:buFont typeface="Arial"/>
              <a:buNone/>
              <a:tabLst/>
              <a:defRPr/>
            </a:pPr>
            <a:r>
              <a:rPr lang="en-CA" kern="0" dirty="0">
                <a:solidFill>
                  <a:srgbClr val="000000"/>
                </a:solidFill>
                <a:latin typeface="Avenir Next LT Pro" panose="020B0504020202020204" pitchFamily="34" charset="0"/>
                <a:ea typeface="Book Antiqua"/>
                <a:cs typeface="Calibri" panose="020F0502020204030204" pitchFamily="34" charset="0"/>
                <a:sym typeface="Book Antiqua"/>
              </a:rPr>
              <a:t>L</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sym typeface="Book Antiqua"/>
              </a:rPr>
              <a:t>et’s remind ourselves that, wherever we are, we live on the ancestral and unceded territory of Inuit, Métis, and First Nations people.</a:t>
            </a:r>
            <a:endPar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Calibri"/>
            </a:endParaRPr>
          </a:p>
          <a:p>
            <a:pPr marR="0" lvl="0" defTabSz="914400" rtl="0" eaLnBrk="1" fontAlgn="auto" latinLnBrk="0" hangingPunct="1">
              <a:lnSpc>
                <a:spcPct val="90000"/>
              </a:lnSpc>
              <a:spcBef>
                <a:spcPts val="0"/>
              </a:spcBef>
              <a:spcAft>
                <a:spcPts val="0"/>
              </a:spcAft>
              <a:buClr>
                <a:srgbClr val="000000"/>
              </a:buClr>
              <a:buSzPts val="2400"/>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New Milestones- Use Digital Technology</a:t>
            </a:r>
            <a:endParaRPr dirty="0"/>
          </a:p>
        </p:txBody>
      </p:sp>
      <p:pic>
        <p:nvPicPr>
          <p:cNvPr id="268" name="Google Shape;268;p31"/>
          <p:cNvPicPr preferRelativeResize="0"/>
          <p:nvPr/>
        </p:nvPicPr>
        <p:blipFill rotWithShape="1">
          <a:blip r:embed="rId3">
            <a:alphaModFix/>
          </a:blip>
          <a:srcRect/>
          <a:stretch/>
        </p:blipFill>
        <p:spPr>
          <a:xfrm>
            <a:off x="838200" y="1676693"/>
            <a:ext cx="9172074" cy="3504614"/>
          </a:xfrm>
          <a:prstGeom prst="rect">
            <a:avLst/>
          </a:prstGeom>
          <a:noFill/>
          <a:ln>
            <a:noFill/>
          </a:ln>
        </p:spPr>
      </p:pic>
    </p:spTree>
    <p:extLst>
      <p:ext uri="{BB962C8B-B14F-4D97-AF65-F5344CB8AC3E}">
        <p14:creationId xmlns:p14="http://schemas.microsoft.com/office/powerpoint/2010/main" val="399135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New Milestone- Manage Learning</a:t>
            </a:r>
            <a:endParaRPr dirty="0"/>
          </a:p>
        </p:txBody>
      </p:sp>
      <p:pic>
        <p:nvPicPr>
          <p:cNvPr id="275" name="Google Shape;275;p32"/>
          <p:cNvPicPr preferRelativeResize="0"/>
          <p:nvPr/>
        </p:nvPicPr>
        <p:blipFill rotWithShape="1">
          <a:blip r:embed="rId3">
            <a:alphaModFix/>
          </a:blip>
          <a:srcRect/>
          <a:stretch/>
        </p:blipFill>
        <p:spPr>
          <a:xfrm>
            <a:off x="838200" y="2238499"/>
            <a:ext cx="9798982" cy="1092530"/>
          </a:xfrm>
          <a:prstGeom prst="rect">
            <a:avLst/>
          </a:prstGeom>
          <a:noFill/>
          <a:ln>
            <a:noFill/>
          </a:ln>
        </p:spPr>
      </p:pic>
    </p:spTree>
    <p:extLst>
      <p:ext uri="{BB962C8B-B14F-4D97-AF65-F5344CB8AC3E}">
        <p14:creationId xmlns:p14="http://schemas.microsoft.com/office/powerpoint/2010/main" val="101229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New Milestone- Engage with Others</a:t>
            </a:r>
            <a:endParaRPr dirty="0"/>
          </a:p>
        </p:txBody>
      </p:sp>
      <p:pic>
        <p:nvPicPr>
          <p:cNvPr id="282" name="Google Shape;282;p33"/>
          <p:cNvPicPr preferRelativeResize="0"/>
          <p:nvPr/>
        </p:nvPicPr>
        <p:blipFill rotWithShape="1">
          <a:blip r:embed="rId3">
            <a:alphaModFix/>
          </a:blip>
          <a:srcRect/>
          <a:stretch/>
        </p:blipFill>
        <p:spPr>
          <a:xfrm>
            <a:off x="508608" y="2282455"/>
            <a:ext cx="9637468" cy="1146545"/>
          </a:xfrm>
          <a:prstGeom prst="rect">
            <a:avLst/>
          </a:prstGeom>
          <a:noFill/>
          <a:ln>
            <a:noFill/>
          </a:ln>
        </p:spPr>
      </p:pic>
    </p:spTree>
    <p:extLst>
      <p:ext uri="{BB962C8B-B14F-4D97-AF65-F5344CB8AC3E}">
        <p14:creationId xmlns:p14="http://schemas.microsoft.com/office/powerpoint/2010/main" val="128165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1;p33">
            <a:extLst>
              <a:ext uri="{FF2B5EF4-FFF2-40B4-BE49-F238E27FC236}">
                <a16:creationId xmlns:a16="http://schemas.microsoft.com/office/drawing/2014/main" id="{E1C74EF9-87CD-2E97-DFC3-34474B184345}"/>
              </a:ext>
            </a:extLst>
          </p:cNvPr>
          <p:cNvSpPr txBox="1">
            <a:spLocks/>
          </p:cNvSpPr>
          <p:nvPr/>
        </p:nvSpPr>
        <p:spPr>
          <a:xfrm>
            <a:off x="693820" y="136526"/>
            <a:ext cx="4961023"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a:solidFill>
                  <a:schemeClr val="tx1"/>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800"/>
            </a:pPr>
            <a:r>
              <a:rPr lang="en-US" kern="0" dirty="0"/>
              <a:t>2022 Milestone Revisions </a:t>
            </a:r>
          </a:p>
        </p:txBody>
      </p:sp>
      <p:sp>
        <p:nvSpPr>
          <p:cNvPr id="3" name="TextBox 2">
            <a:extLst>
              <a:ext uri="{FF2B5EF4-FFF2-40B4-BE49-F238E27FC236}">
                <a16:creationId xmlns:a16="http://schemas.microsoft.com/office/drawing/2014/main" id="{A2150A0D-8B4E-BAE4-8D28-67C83013BC90}"/>
              </a:ext>
            </a:extLst>
          </p:cNvPr>
          <p:cNvSpPr txBox="1"/>
          <p:nvPr/>
        </p:nvSpPr>
        <p:spPr>
          <a:xfrm>
            <a:off x="693820" y="1498183"/>
            <a:ext cx="9456821" cy="646331"/>
          </a:xfrm>
          <a:prstGeom prst="rect">
            <a:avLst/>
          </a:prstGeom>
          <a:noFill/>
        </p:spPr>
        <p:txBody>
          <a:bodyPr wrap="square" rtlCol="0">
            <a:spAutoFit/>
          </a:bodyPr>
          <a:lstStyle/>
          <a:p>
            <a:pPr marL="285750" indent="-285750">
              <a:buFont typeface="Arial" panose="020B0604020202020204" pitchFamily="34" charset="0"/>
              <a:buChar char="•"/>
            </a:pPr>
            <a:r>
              <a:rPr lang="en-CA" dirty="0"/>
              <a:t>Original 60 milestones + 22 adapted milestones were reviewed and revised.</a:t>
            </a:r>
          </a:p>
          <a:p>
            <a:pPr marL="285750" indent="-285750">
              <a:buFont typeface="Arial" panose="020B0604020202020204" pitchFamily="34" charset="0"/>
              <a:buChar char="•"/>
            </a:pPr>
            <a:r>
              <a:rPr lang="en-CA" dirty="0"/>
              <a:t>Milestone Guide and Index updated to include all 119 Milestones</a:t>
            </a:r>
          </a:p>
        </p:txBody>
      </p:sp>
      <p:graphicFrame>
        <p:nvGraphicFramePr>
          <p:cNvPr id="4" name="Table 3">
            <a:extLst>
              <a:ext uri="{FF2B5EF4-FFF2-40B4-BE49-F238E27FC236}">
                <a16:creationId xmlns:a16="http://schemas.microsoft.com/office/drawing/2014/main" id="{F2EFCD50-2283-C5AD-F02A-F693FB03A3D4}"/>
              </a:ext>
            </a:extLst>
          </p:cNvPr>
          <p:cNvGraphicFramePr>
            <a:graphicFrameLocks noGrp="1"/>
          </p:cNvGraphicFramePr>
          <p:nvPr/>
        </p:nvGraphicFramePr>
        <p:xfrm>
          <a:off x="780716" y="2687319"/>
          <a:ext cx="10372557" cy="2359527"/>
        </p:xfrm>
        <a:graphic>
          <a:graphicData uri="http://schemas.openxmlformats.org/drawingml/2006/table">
            <a:tbl>
              <a:tblPr firstRow="1" bandRow="1">
                <a:tableStyleId>{073A0DAA-6AF3-43AB-8588-CEC1D06C72B9}</a:tableStyleId>
              </a:tblPr>
              <a:tblGrid>
                <a:gridCol w="3457519">
                  <a:extLst>
                    <a:ext uri="{9D8B030D-6E8A-4147-A177-3AD203B41FA5}">
                      <a16:colId xmlns:a16="http://schemas.microsoft.com/office/drawing/2014/main" val="1333962385"/>
                    </a:ext>
                  </a:extLst>
                </a:gridCol>
                <a:gridCol w="3457519">
                  <a:extLst>
                    <a:ext uri="{9D8B030D-6E8A-4147-A177-3AD203B41FA5}">
                      <a16:colId xmlns:a16="http://schemas.microsoft.com/office/drawing/2014/main" val="1686992224"/>
                    </a:ext>
                  </a:extLst>
                </a:gridCol>
                <a:gridCol w="3457519">
                  <a:extLst>
                    <a:ext uri="{9D8B030D-6E8A-4147-A177-3AD203B41FA5}">
                      <a16:colId xmlns:a16="http://schemas.microsoft.com/office/drawing/2014/main" val="2706886704"/>
                    </a:ext>
                  </a:extLst>
                </a:gridCol>
              </a:tblGrid>
              <a:tr h="561207">
                <a:tc>
                  <a:txBody>
                    <a:bodyPr/>
                    <a:lstStyle/>
                    <a:p>
                      <a:pPr marL="0" indent="0">
                        <a:buFont typeface="Arial" panose="020B0604020202020204" pitchFamily="34" charset="0"/>
                        <a:buNone/>
                      </a:pPr>
                      <a:r>
                        <a:rPr lang="en-CA" dirty="0"/>
                        <a:t>Updated in all Milestones</a:t>
                      </a:r>
                    </a:p>
                  </a:txBody>
                  <a:tcPr/>
                </a:tc>
                <a:tc>
                  <a:txBody>
                    <a:bodyPr/>
                    <a:lstStyle/>
                    <a:p>
                      <a:pPr marL="0" indent="0">
                        <a:buFont typeface="Arial" panose="020B0604020202020204" pitchFamily="34" charset="0"/>
                        <a:buNone/>
                      </a:pPr>
                      <a:r>
                        <a:rPr lang="en-CA" dirty="0"/>
                        <a:t>Corrections in some Milestones</a:t>
                      </a:r>
                    </a:p>
                  </a:txBody>
                  <a:tcPr/>
                </a:tc>
                <a:tc>
                  <a:txBody>
                    <a:bodyPr/>
                    <a:lstStyle/>
                    <a:p>
                      <a:pPr marL="0" indent="0">
                        <a:buFont typeface="Arial" panose="020B0604020202020204" pitchFamily="34" charset="0"/>
                        <a:buNone/>
                      </a:pPr>
                      <a:r>
                        <a:rPr lang="en-CA" dirty="0"/>
                        <a:t>Content changes in some Milestones</a:t>
                      </a:r>
                    </a:p>
                  </a:txBody>
                  <a:tcPr/>
                </a:tc>
                <a:extLst>
                  <a:ext uri="{0D108BD9-81ED-4DB2-BD59-A6C34878D82A}">
                    <a16:rowId xmlns:a16="http://schemas.microsoft.com/office/drawing/2014/main" val="982902320"/>
                  </a:ext>
                </a:extLst>
              </a:tr>
              <a:tr h="1074688">
                <a:tc>
                  <a:txBody>
                    <a:bodyPr/>
                    <a:lstStyle/>
                    <a:p>
                      <a:pPr marL="285750" indent="-285750">
                        <a:buFont typeface="Arial" panose="020B0604020202020204" pitchFamily="34" charset="0"/>
                        <a:buChar char="•"/>
                      </a:pPr>
                      <a:r>
                        <a:rPr lang="en-CA" dirty="0"/>
                        <a:t>Replaced gender person pronouns and possessive adjectives with gender neutral alternatives as long as it did not change of affect clarity</a:t>
                      </a:r>
                    </a:p>
                    <a:p>
                      <a:pPr marL="285750" indent="-285750">
                        <a:buFont typeface="Arial" panose="020B0604020202020204" pitchFamily="34" charset="0"/>
                        <a:buChar char="•"/>
                      </a:pPr>
                      <a:r>
                        <a:rPr lang="en-CA" dirty="0"/>
                        <a:t>Updated logo and copyright in footer</a:t>
                      </a:r>
                    </a:p>
                    <a:p>
                      <a:pPr marL="285750" indent="-285750">
                        <a:buFont typeface="Arial" panose="020B0604020202020204" pitchFamily="34" charset="0"/>
                        <a:buChar char="•"/>
                      </a:pPr>
                      <a:r>
                        <a:rPr lang="en-CA" dirty="0"/>
                        <a:t>Removed “on the next page” from first instruction under “Scoring”</a:t>
                      </a:r>
                    </a:p>
                    <a:p>
                      <a:pPr marL="0" indent="0">
                        <a:buFont typeface="Arial" panose="020B0604020202020204" pitchFamily="34" charset="0"/>
                        <a:buNone/>
                      </a:pPr>
                      <a:endParaRPr lang="en-CA" dirty="0"/>
                    </a:p>
                  </a:txBody>
                  <a:tcPr/>
                </a:tc>
                <a:tc>
                  <a:txBody>
                    <a:bodyPr/>
                    <a:lstStyle/>
                    <a:p>
                      <a:pPr marL="285750" indent="-285750">
                        <a:buFont typeface="Arial" panose="020B0604020202020204" pitchFamily="34" charset="0"/>
                        <a:buChar char="•"/>
                      </a:pPr>
                      <a:r>
                        <a:rPr lang="en-CA" dirty="0"/>
                        <a:t>Minor corrections to capitalization, articles, prepositions, spelling, spacing, etc.</a:t>
                      </a:r>
                    </a:p>
                    <a:p>
                      <a:pPr marL="285750" indent="-285750">
                        <a:buFont typeface="Arial" panose="020B0604020202020204" pitchFamily="34" charset="0"/>
                        <a:buChar char="•"/>
                      </a:pPr>
                      <a:r>
                        <a:rPr lang="en-CA" dirty="0"/>
                        <a:t>Corrected punctuation in list structures for consistency</a:t>
                      </a:r>
                    </a:p>
                  </a:txBody>
                  <a:tcPr/>
                </a:tc>
                <a:tc>
                  <a:txBody>
                    <a:bodyPr/>
                    <a:lstStyle/>
                    <a:p>
                      <a:pPr marL="285750" indent="-285750">
                        <a:buFont typeface="Arial" panose="020B0604020202020204" pitchFamily="34" charset="0"/>
                        <a:buChar char="•"/>
                      </a:pPr>
                      <a:r>
                        <a:rPr lang="en-CA" dirty="0"/>
                        <a:t>Updated references to technology</a:t>
                      </a:r>
                    </a:p>
                    <a:p>
                      <a:pPr marL="285750" indent="-285750">
                        <a:buFont typeface="Arial" panose="020B0604020202020204" pitchFamily="34" charset="0"/>
                        <a:buChar char="•"/>
                      </a:pPr>
                      <a:r>
                        <a:rPr lang="en-CA" dirty="0"/>
                        <a:t>Updated inputs that were outdated</a:t>
                      </a:r>
                    </a:p>
                    <a:p>
                      <a:pPr marL="285750" indent="-285750">
                        <a:buFont typeface="Arial" panose="020B0604020202020204" pitchFamily="34" charset="0"/>
                        <a:buChar char="•"/>
                      </a:pPr>
                      <a:r>
                        <a:rPr lang="en-CA" dirty="0"/>
                        <a:t>Revised instructions in adapted (-a) milestones to make tasks parallel to the original milestones</a:t>
                      </a:r>
                    </a:p>
                  </a:txBody>
                  <a:tcPr/>
                </a:tc>
                <a:extLst>
                  <a:ext uri="{0D108BD9-81ED-4DB2-BD59-A6C34878D82A}">
                    <a16:rowId xmlns:a16="http://schemas.microsoft.com/office/drawing/2014/main" val="4021969753"/>
                  </a:ext>
                </a:extLst>
              </a:tr>
            </a:tbl>
          </a:graphicData>
        </a:graphic>
      </p:graphicFrame>
    </p:spTree>
    <p:extLst>
      <p:ext uri="{BB962C8B-B14F-4D97-AF65-F5344CB8AC3E}">
        <p14:creationId xmlns:p14="http://schemas.microsoft.com/office/powerpoint/2010/main" val="977115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877B860-44B1-3447-2E56-7B65422A2ADC}"/>
              </a:ext>
            </a:extLst>
          </p:cNvPr>
          <p:cNvGraphicFramePr/>
          <p:nvPr>
            <p:extLst>
              <p:ext uri="{D42A27DB-BD31-4B8C-83A1-F6EECF244321}">
                <p14:modId xmlns:p14="http://schemas.microsoft.com/office/powerpoint/2010/main" val="1240457991"/>
              </p:ext>
            </p:extLst>
          </p:nvPr>
        </p:nvGraphicFramePr>
        <p:xfrm>
          <a:off x="2032000" y="16221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97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lgn="l">
              <a:buSzPts val="6000"/>
            </a:pPr>
            <a:r>
              <a:rPr lang="en-CA" kern="0" dirty="0"/>
              <a:t>Culminating Tasks</a:t>
            </a:r>
          </a:p>
        </p:txBody>
      </p:sp>
      <p:sp>
        <p:nvSpPr>
          <p:cNvPr id="307" name="Google Shape;307;p37"/>
          <p:cNvSpPr txBox="1"/>
          <p:nvPr/>
        </p:nvSpPr>
        <p:spPr>
          <a:xfrm>
            <a:off x="838200" y="1690688"/>
            <a:ext cx="8790708" cy="3046988"/>
          </a:xfrm>
          <a:prstGeom prst="rect">
            <a:avLst/>
          </a:prstGeom>
          <a:noFill/>
          <a:ln>
            <a:noFill/>
          </a:ln>
        </p:spPr>
        <p:txBody>
          <a:bodyPr spcFirstLastPara="1" wrap="square" lIns="91425" tIns="45700" rIns="91425" bIns="45700" anchor="t" anchorCtr="0">
            <a:spAutoFit/>
          </a:bodyPr>
          <a:lstStyle/>
          <a:p>
            <a:pPr marL="68580" marR="0" lvl="0" indent="0" algn="l" rtl="0">
              <a:lnSpc>
                <a:spcPct val="100000"/>
              </a:lnSpc>
              <a:spcBef>
                <a:spcPts val="0"/>
              </a:spcBef>
              <a:spcAft>
                <a:spcPts val="0"/>
              </a:spcAft>
              <a:buClr>
                <a:srgbClr val="000000"/>
              </a:buClr>
              <a:buSzPts val="2400"/>
              <a:buFont typeface="Arial"/>
              <a:buNone/>
            </a:pPr>
            <a:r>
              <a:rPr lang="en-CA" sz="2400" b="0" i="0" u="none" strike="noStrike" cap="none" dirty="0">
                <a:solidFill>
                  <a:srgbClr val="000000"/>
                </a:solidFill>
                <a:latin typeface="Calibri"/>
                <a:ea typeface="Calibri"/>
                <a:cs typeface="Calibri"/>
                <a:sym typeface="Calibri"/>
              </a:rPr>
              <a:t>A culminating task is more complex than a milestone task and is also aligned to the OALCF. It reflects a task that a learner could expect to perform upon exiting the LBS program. A culminating task answers the question, “Can the learner manage the expectations of the learning, training, community or work setting after leaving the LBS program?” </a:t>
            </a:r>
            <a:endParaRPr dirty="0"/>
          </a:p>
          <a:p>
            <a:pPr marL="68580" marR="0" lvl="0" indent="0" algn="l" rtl="0">
              <a:lnSpc>
                <a:spcPct val="100000"/>
              </a:lnSpc>
              <a:spcBef>
                <a:spcPts val="0"/>
              </a:spcBef>
              <a:spcAft>
                <a:spcPts val="0"/>
              </a:spcAft>
              <a:buClr>
                <a:srgbClr val="000000"/>
              </a:buClr>
              <a:buSzPts val="2400"/>
              <a:buFont typeface="Arial"/>
              <a:buNone/>
            </a:pPr>
            <a:endParaRPr sz="2400" b="0" i="1" u="none" strike="noStrike" cap="none" dirty="0">
              <a:solidFill>
                <a:srgbClr val="000000"/>
              </a:solidFill>
              <a:latin typeface="Calibri"/>
              <a:ea typeface="Calibri"/>
              <a:cs typeface="Calibri"/>
              <a:sym typeface="Calibri"/>
            </a:endParaRPr>
          </a:p>
          <a:p>
            <a:pPr marL="68580" marR="0" lvl="0" indent="0" algn="r" rtl="0">
              <a:lnSpc>
                <a:spcPct val="100000"/>
              </a:lnSpc>
              <a:spcBef>
                <a:spcPts val="0"/>
              </a:spcBef>
              <a:spcAft>
                <a:spcPts val="0"/>
              </a:spcAft>
              <a:buClr>
                <a:srgbClr val="000000"/>
              </a:buClr>
              <a:buSzPts val="1800"/>
              <a:buFont typeface="Arial"/>
              <a:buNone/>
            </a:pPr>
            <a:r>
              <a:rPr lang="en-CA" sz="1800" b="0" i="1" u="none" strike="noStrike" cap="none" dirty="0">
                <a:solidFill>
                  <a:srgbClr val="000000"/>
                </a:solidFill>
                <a:latin typeface="Calibri"/>
                <a:ea typeface="Calibri"/>
                <a:cs typeface="Calibri"/>
                <a:sym typeface="Calibri"/>
              </a:rPr>
              <a:t>Source:  </a:t>
            </a:r>
            <a:r>
              <a:rPr lang="en-CA" sz="1800" b="1" i="1" u="none" strike="noStrike" cap="none" dirty="0">
                <a:solidFill>
                  <a:srgbClr val="000000"/>
                </a:solidFill>
                <a:latin typeface="Calibri"/>
                <a:ea typeface="Calibri"/>
                <a:cs typeface="Calibri"/>
                <a:sym typeface="Calibri"/>
              </a:rPr>
              <a:t>LBS Service Provider Guidelines </a:t>
            </a:r>
            <a:r>
              <a:rPr lang="en-CA" sz="1800" b="0" i="1" u="none" strike="noStrike" cap="none" dirty="0">
                <a:solidFill>
                  <a:srgbClr val="000000"/>
                </a:solidFill>
                <a:latin typeface="Calibri"/>
                <a:ea typeface="Calibri"/>
                <a:cs typeface="Calibri"/>
                <a:sym typeface="Calibri"/>
              </a:rPr>
              <a:t>March 2020, p. 16</a:t>
            </a:r>
            <a:endParaRPr sz="1800" b="0" i="1"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88489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What is a Culminating Task?</a:t>
            </a:r>
            <a:endParaRPr dirty="0"/>
          </a:p>
        </p:txBody>
      </p:sp>
      <p:sp>
        <p:nvSpPr>
          <p:cNvPr id="314" name="Google Shape;314;p38"/>
          <p:cNvSpPr txBox="1"/>
          <p:nvPr/>
        </p:nvSpPr>
        <p:spPr>
          <a:xfrm>
            <a:off x="1425039" y="1690688"/>
            <a:ext cx="8790708" cy="3416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A complex task.</a:t>
            </a:r>
            <a:endParaRPr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Incorporates multiple competencies and task groups.</a:t>
            </a:r>
            <a:endParaRPr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Culminating tasks allow learners to apply their skills and knowledge across competencies in a way that reflects real-life situations.</a:t>
            </a:r>
            <a:endParaRPr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CA" sz="2400" b="0" i="0" u="none" strike="noStrike" cap="none" dirty="0">
                <a:solidFill>
                  <a:srgbClr val="000000"/>
                </a:solidFill>
                <a:latin typeface="Calibri"/>
                <a:ea typeface="Calibri"/>
                <a:cs typeface="Calibri"/>
                <a:sym typeface="Calibri"/>
              </a:rPr>
              <a:t>Culminating tasks represent the end point of a goal path.</a:t>
            </a:r>
            <a:endParaRPr dirty="0"/>
          </a:p>
        </p:txBody>
      </p:sp>
      <p:sp>
        <p:nvSpPr>
          <p:cNvPr id="315" name="Google Shape;315;p38"/>
          <p:cNvSpPr txBox="1"/>
          <p:nvPr/>
        </p:nvSpPr>
        <p:spPr>
          <a:xfrm>
            <a:off x="9633610" y="879265"/>
            <a:ext cx="2266701" cy="2308324"/>
          </a:xfrm>
          <a:prstGeom prst="rect">
            <a:avLst/>
          </a:prstGeom>
          <a:solidFill>
            <a:srgbClr val="C00000"/>
          </a:solidFill>
          <a:ln>
            <a:noFill/>
          </a:ln>
        </p:spPr>
        <p:txBody>
          <a:bodyPr spcFirstLastPara="1" wrap="square" lIns="91425" tIns="45700" rIns="91425" bIns="45700" anchor="t" anchorCtr="0">
            <a:spAutoFit/>
          </a:bodyPr>
          <a:lstStyle/>
          <a:p>
            <a:pPr marL="68580" marR="0" lvl="0" indent="0" algn="ctr" rtl="0">
              <a:lnSpc>
                <a:spcPct val="100000"/>
              </a:lnSpc>
              <a:spcBef>
                <a:spcPts val="0"/>
              </a:spcBef>
              <a:spcAft>
                <a:spcPts val="0"/>
              </a:spcAft>
              <a:buClr>
                <a:srgbClr val="000000"/>
              </a:buClr>
              <a:buSzPts val="2400"/>
              <a:buFont typeface="Arial"/>
              <a:buNone/>
            </a:pPr>
            <a:r>
              <a:rPr lang="en-CA" sz="2400" b="0" i="0" u="none" strike="noStrike" cap="none" dirty="0">
                <a:solidFill>
                  <a:schemeClr val="lt1"/>
                </a:solidFill>
                <a:latin typeface="Calibri"/>
                <a:ea typeface="Calibri"/>
                <a:cs typeface="Calibri"/>
                <a:sym typeface="Calibri"/>
              </a:rPr>
              <a:t>Culminating tasks are representative of the five goal paths in the OALCF.</a:t>
            </a:r>
            <a:endParaRPr dirty="0"/>
          </a:p>
        </p:txBody>
      </p:sp>
    </p:spTree>
    <p:extLst>
      <p:ext uri="{BB962C8B-B14F-4D97-AF65-F5344CB8AC3E}">
        <p14:creationId xmlns:p14="http://schemas.microsoft.com/office/powerpoint/2010/main" val="309359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p:nvPr/>
        </p:nvSpPr>
        <p:spPr>
          <a:xfrm>
            <a:off x="886188" y="1370055"/>
            <a:ext cx="8790708"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3600" b="0" i="0" u="none" strike="noStrike" cap="none" dirty="0">
                <a:solidFill>
                  <a:srgbClr val="000000"/>
                </a:solidFill>
                <a:latin typeface="Calibri"/>
                <a:ea typeface="Calibri"/>
                <a:cs typeface="Calibri"/>
                <a:sym typeface="Calibri"/>
              </a:rPr>
              <a:t>Culminating tasks do not replace any credentials, courses, or certifications that learners may need to access their goal destination.</a:t>
            </a:r>
            <a:endParaRPr dirty="0"/>
          </a:p>
        </p:txBody>
      </p:sp>
      <p:pic>
        <p:nvPicPr>
          <p:cNvPr id="322" name="Google Shape;322;p39"/>
          <p:cNvPicPr preferRelativeResize="0"/>
          <p:nvPr/>
        </p:nvPicPr>
        <p:blipFill rotWithShape="1">
          <a:blip r:embed="rId3">
            <a:alphaModFix/>
          </a:blip>
          <a:srcRect/>
          <a:stretch/>
        </p:blipFill>
        <p:spPr>
          <a:xfrm>
            <a:off x="8766092" y="3056180"/>
            <a:ext cx="1821608" cy="1821608"/>
          </a:xfrm>
          <a:prstGeom prst="rect">
            <a:avLst/>
          </a:prstGeom>
          <a:noFill/>
          <a:ln w="9525" cap="flat" cmpd="sng">
            <a:solidFill>
              <a:srgbClr val="960000"/>
            </a:solidFill>
            <a:prstDash val="solid"/>
            <a:round/>
            <a:headEnd type="none" w="sm" len="sm"/>
            <a:tailEnd type="none" w="sm" len="sm"/>
          </a:ln>
        </p:spPr>
      </p:pic>
    </p:spTree>
    <p:extLst>
      <p:ext uri="{BB962C8B-B14F-4D97-AF65-F5344CB8AC3E}">
        <p14:creationId xmlns:p14="http://schemas.microsoft.com/office/powerpoint/2010/main" val="360708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Transition readiness</a:t>
            </a:r>
            <a:endParaRPr dirty="0"/>
          </a:p>
        </p:txBody>
      </p:sp>
      <p:sp>
        <p:nvSpPr>
          <p:cNvPr id="329" name="Google Shape;329;p40"/>
          <p:cNvSpPr txBox="1">
            <a:spLocks noGrp="1"/>
          </p:cNvSpPr>
          <p:nvPr>
            <p:ph type="body" idx="4294967295"/>
          </p:nvPr>
        </p:nvSpPr>
        <p:spPr>
          <a:xfrm>
            <a:off x="1211283" y="1600200"/>
            <a:ext cx="9151917" cy="3733800"/>
          </a:xfrm>
          <a:prstGeom prst="rect">
            <a:avLst/>
          </a:prstGeom>
          <a:noFill/>
          <a:ln>
            <a:noFill/>
          </a:ln>
        </p:spPr>
        <p:txBody>
          <a:bodyPr spcFirstLastPara="1" wrap="square" lIns="0" tIns="45700" rIns="0" bIns="45700" anchor="t" anchorCtr="0">
            <a:normAutofit lnSpcReduction="10000"/>
          </a:bodyPr>
          <a:lstStyle/>
          <a:p>
            <a:pPr marL="68580" lvl="0" indent="0" algn="l" rtl="0">
              <a:lnSpc>
                <a:spcPct val="90000"/>
              </a:lnSpc>
              <a:spcBef>
                <a:spcPts val="1000"/>
              </a:spcBef>
              <a:spcAft>
                <a:spcPts val="0"/>
              </a:spcAft>
              <a:buSzPts val="2800"/>
              <a:buNone/>
            </a:pPr>
            <a:r>
              <a:rPr lang="en-CA" sz="2400" dirty="0">
                <a:latin typeface="Calibri"/>
                <a:ea typeface="Calibri"/>
                <a:cs typeface="Calibri"/>
                <a:sym typeface="Calibri"/>
              </a:rPr>
              <a:t>There are many other elements that are involved in transition readiness including (but not limited to) </a:t>
            </a:r>
            <a:endParaRPr dirty="0"/>
          </a:p>
          <a:p>
            <a:pPr marL="457200" marR="0" lvl="0" indent="-406400" algn="l" rtl="0">
              <a:lnSpc>
                <a:spcPct val="90000"/>
              </a:lnSpc>
              <a:spcBef>
                <a:spcPts val="1000"/>
              </a:spcBef>
              <a:spcAft>
                <a:spcPts val="0"/>
              </a:spcAft>
              <a:buClr>
                <a:schemeClr val="dk1"/>
              </a:buClr>
              <a:buSzPts val="2800"/>
              <a:buFont typeface="Arial"/>
              <a:buChar char="•"/>
            </a:pPr>
            <a:r>
              <a:rPr lang="en-CA" sz="2400" dirty="0">
                <a:latin typeface="Calibri"/>
                <a:ea typeface="Calibri"/>
                <a:cs typeface="Calibri"/>
                <a:sym typeface="Calibri"/>
              </a:rPr>
              <a:t>completion of any required academic courses/credentials; </a:t>
            </a:r>
            <a:endParaRPr dirty="0"/>
          </a:p>
          <a:p>
            <a:pPr marL="457200" marR="0" lvl="0" indent="-406400" algn="l" rtl="0">
              <a:lnSpc>
                <a:spcPct val="90000"/>
              </a:lnSpc>
              <a:spcBef>
                <a:spcPts val="1000"/>
              </a:spcBef>
              <a:spcAft>
                <a:spcPts val="0"/>
              </a:spcAft>
              <a:buClr>
                <a:schemeClr val="dk1"/>
              </a:buClr>
              <a:buSzPts val="2800"/>
              <a:buFont typeface="Arial"/>
              <a:buChar char="•"/>
            </a:pPr>
            <a:r>
              <a:rPr lang="en-CA" sz="2400" dirty="0">
                <a:latin typeface="Calibri"/>
                <a:ea typeface="Calibri"/>
                <a:cs typeface="Calibri"/>
                <a:sym typeface="Calibri"/>
              </a:rPr>
              <a:t>completion of any required industry credentials; </a:t>
            </a:r>
            <a:endParaRPr dirty="0"/>
          </a:p>
          <a:p>
            <a:pPr marL="457200" marR="0" lvl="0" indent="-406400" algn="l" rtl="0">
              <a:lnSpc>
                <a:spcPct val="90000"/>
              </a:lnSpc>
              <a:spcBef>
                <a:spcPts val="1000"/>
              </a:spcBef>
              <a:spcAft>
                <a:spcPts val="0"/>
              </a:spcAft>
              <a:buClr>
                <a:schemeClr val="dk1"/>
              </a:buClr>
              <a:buSzPts val="2800"/>
              <a:buFont typeface="Arial"/>
              <a:buChar char="•"/>
            </a:pPr>
            <a:r>
              <a:rPr lang="en-CA" sz="2400" dirty="0">
                <a:latin typeface="Calibri"/>
                <a:ea typeface="Calibri"/>
                <a:cs typeface="Calibri"/>
                <a:sym typeface="Calibri"/>
              </a:rPr>
              <a:t>stability of the learner’s personal life including health, finances, and family circumstances; </a:t>
            </a:r>
            <a:endParaRPr dirty="0"/>
          </a:p>
          <a:p>
            <a:pPr marL="457200" marR="0" lvl="0" indent="-406400" algn="l" rtl="0">
              <a:lnSpc>
                <a:spcPct val="90000"/>
              </a:lnSpc>
              <a:spcBef>
                <a:spcPts val="1000"/>
              </a:spcBef>
              <a:spcAft>
                <a:spcPts val="0"/>
              </a:spcAft>
              <a:buClr>
                <a:schemeClr val="dk1"/>
              </a:buClr>
              <a:buSzPts val="2800"/>
              <a:buFont typeface="Arial"/>
              <a:buChar char="•"/>
            </a:pPr>
            <a:r>
              <a:rPr lang="en-CA" sz="2400" dirty="0">
                <a:latin typeface="Calibri"/>
                <a:ea typeface="Calibri"/>
                <a:cs typeface="Calibri"/>
                <a:sym typeface="Calibri"/>
              </a:rPr>
              <a:t>motivation and persistence of the learner</a:t>
            </a:r>
            <a:endParaRPr dirty="0"/>
          </a:p>
          <a:p>
            <a:pPr marL="457200" marR="0" lvl="0" indent="-228600" algn="l" rtl="0">
              <a:lnSpc>
                <a:spcPct val="90000"/>
              </a:lnSpc>
              <a:spcBef>
                <a:spcPts val="1000"/>
              </a:spcBef>
              <a:spcAft>
                <a:spcPts val="0"/>
              </a:spcAft>
              <a:buClr>
                <a:schemeClr val="dk1"/>
              </a:buClr>
              <a:buSzPts val="2800"/>
              <a:buFont typeface="Arial"/>
              <a:buNone/>
            </a:pPr>
            <a:endParaRPr dirty="0">
              <a:latin typeface="Calibri"/>
              <a:ea typeface="Calibri"/>
              <a:cs typeface="Calibri"/>
              <a:sym typeface="Calibri"/>
            </a:endParaRPr>
          </a:p>
          <a:p>
            <a:pPr marL="68580" lvl="0" indent="0" algn="r" rtl="0">
              <a:lnSpc>
                <a:spcPct val="90000"/>
              </a:lnSpc>
              <a:spcBef>
                <a:spcPts val="1000"/>
              </a:spcBef>
              <a:spcAft>
                <a:spcPts val="0"/>
              </a:spcAft>
              <a:buSzPts val="2800"/>
              <a:buNone/>
            </a:pPr>
            <a:r>
              <a:rPr lang="en-CA" sz="1800" i="1" dirty="0">
                <a:latin typeface="Calibri"/>
                <a:ea typeface="Calibri"/>
                <a:cs typeface="Calibri"/>
                <a:sym typeface="Calibri"/>
              </a:rPr>
              <a:t>Source</a:t>
            </a:r>
            <a:r>
              <a:rPr lang="en-CA" sz="1800" b="1" i="1" dirty="0">
                <a:latin typeface="Calibri"/>
                <a:ea typeface="Calibri"/>
                <a:cs typeface="Calibri"/>
                <a:sym typeface="Calibri"/>
              </a:rPr>
              <a:t>: OALCF Culminating Task- User Guide 2013 </a:t>
            </a:r>
            <a:r>
              <a:rPr lang="en-CA" sz="1800" i="1" dirty="0">
                <a:latin typeface="Calibri"/>
                <a:ea typeface="Calibri"/>
                <a:cs typeface="Calibri"/>
                <a:sym typeface="Calibri"/>
              </a:rPr>
              <a:t>(EN). p3 </a:t>
            </a:r>
            <a:r>
              <a:rPr lang="en-CA" sz="1800" dirty="0">
                <a:latin typeface="Calibri"/>
                <a:ea typeface="Calibri"/>
                <a:cs typeface="Calibri"/>
                <a:sym typeface="Calibri"/>
              </a:rPr>
              <a:t> </a:t>
            </a:r>
            <a:endParaRPr sz="1800" dirty="0">
              <a:solidFill>
                <a:srgbClr val="F1F1F1"/>
              </a:solidFill>
              <a:latin typeface="Calibri"/>
              <a:ea typeface="Calibri"/>
              <a:cs typeface="Calibri"/>
              <a:sym typeface="Calibri"/>
            </a:endParaRPr>
          </a:p>
        </p:txBody>
      </p:sp>
    </p:spTree>
    <p:extLst>
      <p:ext uri="{BB962C8B-B14F-4D97-AF65-F5344CB8AC3E}">
        <p14:creationId xmlns:p14="http://schemas.microsoft.com/office/powerpoint/2010/main" val="686681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txBox="1">
            <a:spLocks noGrp="1"/>
          </p:cNvSpPr>
          <p:nvPr>
            <p:ph type="body" idx="4294967295"/>
          </p:nvPr>
        </p:nvSpPr>
        <p:spPr>
          <a:xfrm>
            <a:off x="498765" y="472720"/>
            <a:ext cx="6994062" cy="1295400"/>
          </a:xfrm>
          <a:prstGeom prst="rect">
            <a:avLst/>
          </a:prstGeom>
          <a:noFill/>
          <a:ln>
            <a:noFill/>
          </a:ln>
        </p:spPr>
        <p:txBody>
          <a:bodyPr spcFirstLastPara="1" wrap="square" lIns="91425" tIns="45700" rIns="91425" bIns="45700" anchor="t" anchorCtr="0">
            <a:noAutofit/>
          </a:bodyPr>
          <a:lstStyle/>
          <a:p>
            <a:pPr marL="68580" lvl="0" indent="0" algn="l" rtl="0">
              <a:lnSpc>
                <a:spcPct val="90000"/>
              </a:lnSpc>
              <a:spcBef>
                <a:spcPts val="1000"/>
              </a:spcBef>
              <a:spcAft>
                <a:spcPts val="0"/>
              </a:spcAft>
              <a:buSzPts val="2800"/>
              <a:buNone/>
            </a:pPr>
            <a:r>
              <a:rPr lang="en-CA" sz="3200" dirty="0"/>
              <a:t> </a:t>
            </a:r>
            <a:endParaRPr dirty="0"/>
          </a:p>
        </p:txBody>
      </p:sp>
      <p:sp>
        <p:nvSpPr>
          <p:cNvPr id="336" name="Google Shape;336;p41"/>
          <p:cNvSpPr/>
          <p:nvPr/>
        </p:nvSpPr>
        <p:spPr>
          <a:xfrm>
            <a:off x="729608" y="755619"/>
            <a:ext cx="7936808" cy="2246769"/>
          </a:xfrm>
          <a:prstGeom prst="rect">
            <a:avLst/>
          </a:prstGeom>
          <a:noFill/>
          <a:ln>
            <a:noFill/>
          </a:ln>
        </p:spPr>
        <p:txBody>
          <a:bodyPr spcFirstLastPara="1" wrap="square" lIns="91425" tIns="45700" rIns="91425" bIns="45700" anchor="t" anchorCtr="0">
            <a:spAutoFit/>
          </a:bodyPr>
          <a:lstStyle/>
          <a:p>
            <a:pPr marL="68580" marR="0" lvl="0" indent="0" algn="l" rtl="0">
              <a:lnSpc>
                <a:spcPct val="100000"/>
              </a:lnSpc>
              <a:spcBef>
                <a:spcPts val="0"/>
              </a:spcBef>
              <a:spcAft>
                <a:spcPts val="0"/>
              </a:spcAft>
              <a:buNone/>
            </a:pPr>
            <a:r>
              <a:rPr lang="en-CA" sz="2800" b="0" i="0" u="none" strike="noStrike" cap="none" dirty="0">
                <a:solidFill>
                  <a:srgbClr val="000000"/>
                </a:solidFill>
                <a:latin typeface="Calibri"/>
                <a:ea typeface="Calibri"/>
                <a:cs typeface="Calibri"/>
                <a:sym typeface="Calibri"/>
              </a:rPr>
              <a:t>Helps the learner answer the question:  </a:t>
            </a:r>
            <a:endParaRPr dirty="0"/>
          </a:p>
          <a:p>
            <a:pPr marL="6858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a:p>
            <a:pPr marL="68580" marR="0" lvl="0" indent="0" algn="l" rtl="0">
              <a:lnSpc>
                <a:spcPct val="100000"/>
              </a:lnSpc>
              <a:spcBef>
                <a:spcPts val="0"/>
              </a:spcBef>
              <a:spcAft>
                <a:spcPts val="0"/>
              </a:spcAft>
              <a:buClr>
                <a:srgbClr val="000000"/>
              </a:buClr>
              <a:buSzPts val="2800"/>
              <a:buFont typeface="Arial"/>
              <a:buNone/>
            </a:pPr>
            <a:r>
              <a:rPr lang="en-CA" sz="2800" b="0" i="0" u="none" strike="noStrike" cap="none" dirty="0">
                <a:solidFill>
                  <a:srgbClr val="000000"/>
                </a:solidFill>
                <a:latin typeface="Calibri"/>
                <a:ea typeface="Calibri"/>
                <a:cs typeface="Calibri"/>
                <a:sym typeface="Calibri"/>
              </a:rPr>
              <a:t>“Do I have a reasonable chance of managing the next step in my life/learning/work, and can I transition successfully to my goal destination?”</a:t>
            </a:r>
            <a:endParaRPr dirty="0"/>
          </a:p>
        </p:txBody>
      </p:sp>
      <p:pic>
        <p:nvPicPr>
          <p:cNvPr id="337" name="Google Shape;337;p41" descr="Local Job Postings Related to &quot;Lifestyle Management&quot;"/>
          <p:cNvPicPr preferRelativeResize="0"/>
          <p:nvPr/>
        </p:nvPicPr>
        <p:blipFill rotWithShape="1">
          <a:blip r:embed="rId3">
            <a:alphaModFix/>
          </a:blip>
          <a:srcRect/>
          <a:stretch/>
        </p:blipFill>
        <p:spPr>
          <a:xfrm>
            <a:off x="9151237" y="1411853"/>
            <a:ext cx="2200858" cy="3025064"/>
          </a:xfrm>
          <a:prstGeom prst="rect">
            <a:avLst/>
          </a:prstGeom>
          <a:noFill/>
          <a:ln>
            <a:noFill/>
          </a:ln>
          <a:effectLst>
            <a:outerShdw blurRad="292100" dist="139700" dir="2700000" algn="tl" rotWithShape="0">
              <a:srgbClr val="333333">
                <a:alpha val="64705"/>
              </a:srgbClr>
            </a:outerShdw>
          </a:effectLst>
        </p:spPr>
      </p:pic>
      <p:sp>
        <p:nvSpPr>
          <p:cNvPr id="338" name="Google Shape;338;p41"/>
          <p:cNvSpPr txBox="1"/>
          <p:nvPr/>
        </p:nvSpPr>
        <p:spPr>
          <a:xfrm>
            <a:off x="1773065" y="3678382"/>
            <a:ext cx="4445462" cy="1938992"/>
          </a:xfrm>
          <a:prstGeom prst="rect">
            <a:avLst/>
          </a:prstGeom>
          <a:solidFill>
            <a:srgbClr val="C00000"/>
          </a:solidFill>
          <a:ln>
            <a:noFill/>
          </a:ln>
        </p:spPr>
        <p:txBody>
          <a:bodyPr spcFirstLastPara="1" wrap="square" lIns="91425" tIns="45700" rIns="91425" bIns="45700" anchor="t" anchorCtr="0">
            <a:spAutoFit/>
          </a:bodyPr>
          <a:lstStyle/>
          <a:p>
            <a:pPr marL="68580" marR="0" lvl="0" indent="0" algn="ctr" rtl="0">
              <a:lnSpc>
                <a:spcPct val="100000"/>
              </a:lnSpc>
              <a:spcBef>
                <a:spcPts val="0"/>
              </a:spcBef>
              <a:spcAft>
                <a:spcPts val="0"/>
              </a:spcAft>
              <a:buClr>
                <a:srgbClr val="000000"/>
              </a:buClr>
              <a:buSzPts val="2400"/>
              <a:buFont typeface="Arial"/>
              <a:buNone/>
            </a:pPr>
            <a:r>
              <a:rPr lang="en-CA" sz="2400" b="0" i="0" u="none" strike="noStrike" cap="none" dirty="0">
                <a:solidFill>
                  <a:schemeClr val="lt1"/>
                </a:solidFill>
                <a:latin typeface="Calibri"/>
                <a:ea typeface="Calibri"/>
                <a:cs typeface="Calibri"/>
                <a:sym typeface="Calibri"/>
              </a:rPr>
              <a:t>Successful completion of a culminating task is </a:t>
            </a:r>
            <a:r>
              <a:rPr lang="en-CA" sz="2400" b="1" i="0" u="none" strike="noStrike" cap="none" dirty="0">
                <a:solidFill>
                  <a:schemeClr val="lt1"/>
                </a:solidFill>
                <a:latin typeface="Calibri"/>
                <a:ea typeface="Calibri"/>
                <a:cs typeface="Calibri"/>
                <a:sym typeface="Calibri"/>
              </a:rPr>
              <a:t>one way</a:t>
            </a:r>
            <a:r>
              <a:rPr lang="en-CA" sz="2400" b="0" i="0" u="none" strike="noStrike" cap="none" dirty="0">
                <a:solidFill>
                  <a:schemeClr val="lt1"/>
                </a:solidFill>
                <a:latin typeface="Calibri"/>
                <a:ea typeface="Calibri"/>
                <a:cs typeface="Calibri"/>
                <a:sym typeface="Calibri"/>
              </a:rPr>
              <a:t> for learners to demonstrate that they may be ready to transition to one of the goal paths.</a:t>
            </a:r>
            <a:endParaRPr dirty="0"/>
          </a:p>
        </p:txBody>
      </p:sp>
    </p:spTree>
    <p:extLst>
      <p:ext uri="{BB962C8B-B14F-4D97-AF65-F5344CB8AC3E}">
        <p14:creationId xmlns:p14="http://schemas.microsoft.com/office/powerpoint/2010/main" val="219819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2"/>
          <p:cNvSpPr txBox="1"/>
          <p:nvPr/>
        </p:nvSpPr>
        <p:spPr>
          <a:xfrm>
            <a:off x="4368801" y="1330294"/>
            <a:ext cx="6930573" cy="3333180"/>
          </a:xfrm>
          <a:prstGeom prst="rect">
            <a:avLst/>
          </a:prstGeom>
          <a:noFill/>
          <a:ln>
            <a:noFill/>
          </a:ln>
        </p:spPr>
        <p:txBody>
          <a:bodyPr spcFirstLastPara="1" wrap="square" lIns="91425" tIns="45700" rIns="91425" bIns="45700" anchor="t" anchorCtr="0">
            <a:spAutoFit/>
          </a:bodyPr>
          <a:lstStyle/>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free webinar series developed by Ontario’s LBS Regional Networks &amp; the Provincial Support Organizations for Literacy</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133350" defTabSz="914400" rtl="0" eaLnBrk="1" fontAlgn="auto" latinLnBrk="0" hangingPunct="1">
              <a:lnSpc>
                <a:spcPct val="90000"/>
              </a:lnSpc>
              <a:spcBef>
                <a:spcPts val="0"/>
              </a:spcBef>
              <a:spcAft>
                <a:spcPts val="0"/>
              </a:spcAft>
              <a:buClr>
                <a:srgbClr val="000000"/>
              </a:buClr>
              <a:buSzPts val="2400"/>
              <a:buFont typeface="Arial"/>
              <a:buNone/>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supports LBS practitioners with presentations on topics important to them</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133350" defTabSz="914400" rtl="0" eaLnBrk="1" fontAlgn="auto" latinLnBrk="0" hangingPunct="1">
              <a:lnSpc>
                <a:spcPct val="90000"/>
              </a:lnSpc>
              <a:spcBef>
                <a:spcPts val="0"/>
              </a:spcBef>
              <a:spcAft>
                <a:spcPts val="0"/>
              </a:spcAft>
              <a:buClr>
                <a:srgbClr val="000000"/>
              </a:buClr>
              <a:buSzPts val="2400"/>
              <a:buFont typeface="Arial"/>
              <a:buNone/>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English language webinars presented for LBS practitioners annually since 2015-2016</a:t>
            </a:r>
          </a:p>
          <a:p>
            <a:pPr marR="0" lvl="0" defTabSz="914400" rtl="0" eaLnBrk="1" fontAlgn="auto" latinLnBrk="0" hangingPunct="1">
              <a:lnSpc>
                <a:spcPct val="90000"/>
              </a:lnSpc>
              <a:spcBef>
                <a:spcPts val="0"/>
              </a:spcBef>
              <a:spcAft>
                <a:spcPts val="0"/>
              </a:spcAft>
              <a:buClr>
                <a:srgbClr val="000000"/>
              </a:buClr>
              <a:buSzPts val="2400"/>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1"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all</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 webinar presentations, recording links &amp; transcripts here: </a:t>
            </a:r>
          </a:p>
          <a:p>
            <a:pPr marR="0" lvl="0" defTabSz="914400" rtl="0" eaLnBrk="1" fontAlgn="auto" latinLnBrk="0" hangingPunct="1">
              <a:lnSpc>
                <a:spcPct val="90000"/>
              </a:lnSpc>
              <a:spcBef>
                <a:spcPts val="0"/>
              </a:spcBef>
              <a:spcAft>
                <a:spcPts val="0"/>
              </a:spcAft>
              <a:buClr>
                <a:srgbClr val="000000"/>
              </a:buClr>
              <a:buSzPts val="2400"/>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     </a:t>
            </a:r>
            <a:r>
              <a:rPr kumimoji="0" lang="en-CA" b="0" i="0" u="sng"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0" marR="0" lvl="0" indent="0"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	</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webinar topic ideas welcome at:  </a:t>
            </a:r>
            <a:r>
              <a:rPr kumimoji="0" lang="en-CA" b="0" i="0" u="sng"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 </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p:txBody>
      </p:sp>
      <p:sp>
        <p:nvSpPr>
          <p:cNvPr id="2" name="Google Shape;60;g9c9307fa39_0_0">
            <a:extLst>
              <a:ext uri="{FF2B5EF4-FFF2-40B4-BE49-F238E27FC236}">
                <a16:creationId xmlns:a16="http://schemas.microsoft.com/office/drawing/2014/main" id="{F78BF510-0C32-6699-411D-5E73CAA67AA1}"/>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rPr>
              <a:t>ABOUT                    </a:t>
            </a:r>
            <a:r>
              <a:rPr lang="en-CA" sz="2800" b="1" kern="0" dirty="0">
                <a:solidFill>
                  <a:schemeClr val="tx1"/>
                </a:solidFill>
                <a:latin typeface="Avenir Next LT Pro" panose="020B0504020202020204" pitchFamily="34" charset="0"/>
              </a:rPr>
              <a:t>POP UP PD              </a:t>
            </a:r>
            <a:r>
              <a:rPr lang="en-CA" sz="2800" kern="0" dirty="0">
                <a:solidFill>
                  <a:schemeClr val="tx1"/>
                </a:solidFill>
                <a:latin typeface="Avenir Next LT Pro" panose="020B0504020202020204" pitchFamily="34" charset="0"/>
              </a:rPr>
              <a:t>FOR</a:t>
            </a:r>
            <a:r>
              <a:rPr lang="en-CA" sz="2800" b="1" kern="0" dirty="0">
                <a:solidFill>
                  <a:schemeClr val="tx1"/>
                </a:solidFill>
                <a:latin typeface="Avenir Next LT Pro" panose="020B0504020202020204" pitchFamily="34" charset="0"/>
              </a:rPr>
              <a:t> LITERACY EDUCATORS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body" idx="4294967295"/>
          </p:nvPr>
        </p:nvSpPr>
        <p:spPr>
          <a:xfrm>
            <a:off x="815413" y="808759"/>
            <a:ext cx="9985375" cy="1657350"/>
          </a:xfrm>
          <a:prstGeom prst="rect">
            <a:avLst/>
          </a:prstGeom>
          <a:noFill/>
          <a:ln>
            <a:noFill/>
          </a:ln>
        </p:spPr>
        <p:txBody>
          <a:bodyPr spcFirstLastPara="1" wrap="square" lIns="0" tIns="45700" rIns="0" bIns="45700" anchor="t" anchorCtr="0">
            <a:normAutofit lnSpcReduction="10000"/>
          </a:bodyPr>
          <a:lstStyle/>
          <a:p>
            <a:pPr marL="68580" lvl="0" indent="0" algn="l" rtl="0">
              <a:lnSpc>
                <a:spcPct val="90000"/>
              </a:lnSpc>
              <a:spcBef>
                <a:spcPts val="1000"/>
              </a:spcBef>
              <a:spcAft>
                <a:spcPts val="0"/>
              </a:spcAft>
              <a:buSzPts val="2800"/>
              <a:buNone/>
            </a:pPr>
            <a:r>
              <a:rPr lang="en-CA" sz="3600" dirty="0"/>
              <a:t>The culminating task for a learner’s goal path is meant to bring together many elements of the learner plan.</a:t>
            </a:r>
            <a:endParaRPr sz="3600" dirty="0"/>
          </a:p>
        </p:txBody>
      </p:sp>
      <p:grpSp>
        <p:nvGrpSpPr>
          <p:cNvPr id="345" name="Google Shape;345;p42"/>
          <p:cNvGrpSpPr/>
          <p:nvPr/>
        </p:nvGrpSpPr>
        <p:grpSpPr>
          <a:xfrm>
            <a:off x="1694288" y="2062210"/>
            <a:ext cx="9283475" cy="3397428"/>
            <a:chOff x="878875" y="1362"/>
            <a:chExt cx="9283475" cy="3397428"/>
          </a:xfrm>
        </p:grpSpPr>
        <p:sp>
          <p:nvSpPr>
            <p:cNvPr id="346" name="Google Shape;346;p42"/>
            <p:cNvSpPr/>
            <p:nvPr/>
          </p:nvSpPr>
          <p:spPr>
            <a:xfrm rot="5400000">
              <a:off x="1220429" y="1532547"/>
              <a:ext cx="1028811" cy="1711919"/>
            </a:xfrm>
            <a:prstGeom prst="corner">
              <a:avLst>
                <a:gd name="adj1" fmla="val 16120"/>
                <a:gd name="adj2" fmla="val 1611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42"/>
            <p:cNvSpPr/>
            <p:nvPr/>
          </p:nvSpPr>
          <p:spPr>
            <a:xfrm>
              <a:off x="1048695" y="2044042"/>
              <a:ext cx="1545530" cy="13547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42"/>
            <p:cNvSpPr txBox="1"/>
            <p:nvPr/>
          </p:nvSpPr>
          <p:spPr>
            <a:xfrm>
              <a:off x="1048695" y="2044042"/>
              <a:ext cx="1545530" cy="135474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CA" sz="2000" b="0" i="0" u="none" strike="noStrike" cap="none" dirty="0">
                  <a:solidFill>
                    <a:srgbClr val="000000"/>
                  </a:solidFill>
                  <a:latin typeface="Arial"/>
                  <a:ea typeface="Arial"/>
                  <a:cs typeface="Arial"/>
                  <a:sym typeface="Arial"/>
                </a:rPr>
                <a:t>Daily Activities</a:t>
              </a:r>
              <a:endParaRPr dirty="0"/>
            </a:p>
          </p:txBody>
        </p:sp>
        <p:sp>
          <p:nvSpPr>
            <p:cNvPr id="349" name="Google Shape;349;p42"/>
            <p:cNvSpPr/>
            <p:nvPr/>
          </p:nvSpPr>
          <p:spPr>
            <a:xfrm>
              <a:off x="2302616" y="1406514"/>
              <a:ext cx="291609" cy="291609"/>
            </a:xfrm>
            <a:prstGeom prst="triangle">
              <a:avLst>
                <a:gd name="adj" fmla="val 100000"/>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42"/>
            <p:cNvSpPr/>
            <p:nvPr/>
          </p:nvSpPr>
          <p:spPr>
            <a:xfrm rot="5400000">
              <a:off x="3112461" y="1064362"/>
              <a:ext cx="1028811" cy="1711919"/>
            </a:xfrm>
            <a:prstGeom prst="corner">
              <a:avLst>
                <a:gd name="adj1" fmla="val 16120"/>
                <a:gd name="adj2" fmla="val 1611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42"/>
            <p:cNvSpPr/>
            <p:nvPr/>
          </p:nvSpPr>
          <p:spPr>
            <a:xfrm>
              <a:off x="2940726" y="1575857"/>
              <a:ext cx="1545530" cy="13547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42"/>
            <p:cNvSpPr txBox="1"/>
            <p:nvPr/>
          </p:nvSpPr>
          <p:spPr>
            <a:xfrm>
              <a:off x="2940726" y="1575857"/>
              <a:ext cx="1545530" cy="135474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CA" sz="2000" b="0" i="0" u="none" strike="noStrike" cap="none" dirty="0">
                  <a:solidFill>
                    <a:srgbClr val="000000"/>
                  </a:solidFill>
                  <a:latin typeface="Arial"/>
                  <a:ea typeface="Arial"/>
                  <a:cs typeface="Arial"/>
                  <a:sym typeface="Arial"/>
                </a:rPr>
                <a:t>Tasks/Task-based Activities</a:t>
              </a:r>
              <a:endParaRPr sz="2000" b="0" i="0" u="none" strike="noStrike" cap="none" dirty="0">
                <a:solidFill>
                  <a:srgbClr val="000000"/>
                </a:solidFill>
                <a:latin typeface="Arial"/>
                <a:ea typeface="Arial"/>
                <a:cs typeface="Arial"/>
                <a:sym typeface="Arial"/>
              </a:endParaRPr>
            </a:p>
          </p:txBody>
        </p:sp>
        <p:sp>
          <p:nvSpPr>
            <p:cNvPr id="353" name="Google Shape;353;p42"/>
            <p:cNvSpPr/>
            <p:nvPr/>
          </p:nvSpPr>
          <p:spPr>
            <a:xfrm>
              <a:off x="4194647" y="938329"/>
              <a:ext cx="291609" cy="291609"/>
            </a:xfrm>
            <a:prstGeom prst="triangle">
              <a:avLst>
                <a:gd name="adj" fmla="val 10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42"/>
            <p:cNvSpPr/>
            <p:nvPr/>
          </p:nvSpPr>
          <p:spPr>
            <a:xfrm rot="5400000">
              <a:off x="5004492" y="596177"/>
              <a:ext cx="1028811" cy="1711919"/>
            </a:xfrm>
            <a:prstGeom prst="corner">
              <a:avLst>
                <a:gd name="adj1" fmla="val 16120"/>
                <a:gd name="adj2" fmla="val 1611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42"/>
            <p:cNvSpPr/>
            <p:nvPr/>
          </p:nvSpPr>
          <p:spPr>
            <a:xfrm>
              <a:off x="4832758" y="1107672"/>
              <a:ext cx="1545530" cy="13547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42"/>
            <p:cNvSpPr txBox="1"/>
            <p:nvPr/>
          </p:nvSpPr>
          <p:spPr>
            <a:xfrm>
              <a:off x="4832758" y="1107672"/>
              <a:ext cx="1545530" cy="135474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CA" sz="2000" b="0" i="0" u="none" strike="noStrike" cap="none" dirty="0">
                  <a:solidFill>
                    <a:srgbClr val="000000"/>
                  </a:solidFill>
                  <a:latin typeface="Arial"/>
                  <a:ea typeface="Arial"/>
                  <a:cs typeface="Arial"/>
                  <a:sym typeface="Arial"/>
                </a:rPr>
                <a:t>Integrated Tasks</a:t>
              </a:r>
              <a:endParaRPr sz="2000" b="0" i="0" u="none" strike="noStrike" cap="none" dirty="0">
                <a:solidFill>
                  <a:srgbClr val="000000"/>
                </a:solidFill>
                <a:latin typeface="Arial"/>
                <a:ea typeface="Arial"/>
                <a:cs typeface="Arial"/>
                <a:sym typeface="Arial"/>
              </a:endParaRPr>
            </a:p>
          </p:txBody>
        </p:sp>
        <p:sp>
          <p:nvSpPr>
            <p:cNvPr id="357" name="Google Shape;357;p42"/>
            <p:cNvSpPr/>
            <p:nvPr/>
          </p:nvSpPr>
          <p:spPr>
            <a:xfrm>
              <a:off x="6086679" y="470144"/>
              <a:ext cx="291609" cy="291609"/>
            </a:xfrm>
            <a:prstGeom prst="triangle">
              <a:avLst>
                <a:gd name="adj" fmla="val 10000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42"/>
            <p:cNvSpPr/>
            <p:nvPr/>
          </p:nvSpPr>
          <p:spPr>
            <a:xfrm rot="5400000">
              <a:off x="6896523" y="127992"/>
              <a:ext cx="1028811" cy="1711919"/>
            </a:xfrm>
            <a:prstGeom prst="corner">
              <a:avLst>
                <a:gd name="adj1" fmla="val 16120"/>
                <a:gd name="adj2" fmla="val 16110"/>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42"/>
            <p:cNvSpPr/>
            <p:nvPr/>
          </p:nvSpPr>
          <p:spPr>
            <a:xfrm>
              <a:off x="6724789" y="639487"/>
              <a:ext cx="1545530" cy="13547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42"/>
            <p:cNvSpPr txBox="1"/>
            <p:nvPr/>
          </p:nvSpPr>
          <p:spPr>
            <a:xfrm>
              <a:off x="6724789" y="639487"/>
              <a:ext cx="1545530" cy="135474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CA" sz="2000" b="0" i="0" u="none" strike="noStrike" cap="none" dirty="0">
                  <a:solidFill>
                    <a:srgbClr val="000000"/>
                  </a:solidFill>
                  <a:latin typeface="Arial"/>
                  <a:ea typeface="Arial"/>
                  <a:cs typeface="Arial"/>
                  <a:sym typeface="Arial"/>
                </a:rPr>
                <a:t>Milestones</a:t>
              </a:r>
              <a:endParaRPr sz="2000" b="0" i="0" u="none" strike="noStrike" cap="none" dirty="0">
                <a:solidFill>
                  <a:srgbClr val="000000"/>
                </a:solidFill>
                <a:latin typeface="Arial"/>
                <a:ea typeface="Arial"/>
                <a:cs typeface="Arial"/>
                <a:sym typeface="Arial"/>
              </a:endParaRPr>
            </a:p>
          </p:txBody>
        </p:sp>
        <p:sp>
          <p:nvSpPr>
            <p:cNvPr id="361" name="Google Shape;361;p42"/>
            <p:cNvSpPr/>
            <p:nvPr/>
          </p:nvSpPr>
          <p:spPr>
            <a:xfrm>
              <a:off x="7978710" y="1959"/>
              <a:ext cx="291609" cy="291609"/>
            </a:xfrm>
            <a:prstGeom prst="triangle">
              <a:avLst>
                <a:gd name="adj" fmla="val 10000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42"/>
            <p:cNvSpPr/>
            <p:nvPr/>
          </p:nvSpPr>
          <p:spPr>
            <a:xfrm rot="5400000">
              <a:off x="8788554" y="-340192"/>
              <a:ext cx="1028811" cy="1711919"/>
            </a:xfrm>
            <a:prstGeom prst="corner">
              <a:avLst>
                <a:gd name="adj1" fmla="val 16120"/>
                <a:gd name="adj2" fmla="val 1611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42"/>
            <p:cNvSpPr/>
            <p:nvPr/>
          </p:nvSpPr>
          <p:spPr>
            <a:xfrm>
              <a:off x="8616820" y="171302"/>
              <a:ext cx="1545530" cy="13547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42"/>
            <p:cNvSpPr txBox="1"/>
            <p:nvPr/>
          </p:nvSpPr>
          <p:spPr>
            <a:xfrm>
              <a:off x="8616820" y="171302"/>
              <a:ext cx="1545530" cy="135474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CA" sz="2000" b="0" i="0" u="none" strike="noStrike" cap="none" dirty="0">
                  <a:solidFill>
                    <a:srgbClr val="000000"/>
                  </a:solidFill>
                  <a:latin typeface="Arial"/>
                  <a:ea typeface="Arial"/>
                  <a:cs typeface="Arial"/>
                  <a:sym typeface="Arial"/>
                </a:rPr>
                <a:t>Culminating</a:t>
              </a:r>
              <a:endParaRPr dirty="0"/>
            </a:p>
            <a:p>
              <a:pPr marL="0" marR="0" lvl="0" indent="0" algn="l" rtl="0">
                <a:lnSpc>
                  <a:spcPct val="90000"/>
                </a:lnSpc>
                <a:spcBef>
                  <a:spcPts val="700"/>
                </a:spcBef>
                <a:spcAft>
                  <a:spcPts val="0"/>
                </a:spcAft>
                <a:buClr>
                  <a:srgbClr val="000000"/>
                </a:buClr>
                <a:buSzPts val="2000"/>
                <a:buFont typeface="Arial"/>
                <a:buNone/>
              </a:pPr>
              <a:r>
                <a:rPr lang="en-CA" sz="2000" b="0" i="0" u="none" strike="noStrike" cap="none" dirty="0">
                  <a:solidFill>
                    <a:srgbClr val="000000"/>
                  </a:solidFill>
                  <a:latin typeface="Arial"/>
                  <a:ea typeface="Arial"/>
                  <a:cs typeface="Arial"/>
                  <a:sym typeface="Arial"/>
                </a:rPr>
                <a:t>Task</a:t>
              </a:r>
              <a:endParaRPr sz="20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00964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3"/>
          <p:cNvSpPr txBox="1">
            <a:spLocks noGrp="1"/>
          </p:cNvSpPr>
          <p:nvPr>
            <p:ph type="body" idx="4294967295"/>
          </p:nvPr>
        </p:nvSpPr>
        <p:spPr>
          <a:xfrm>
            <a:off x="623392" y="549300"/>
            <a:ext cx="9601200" cy="1079500"/>
          </a:xfrm>
          <a:prstGeom prst="rect">
            <a:avLst/>
          </a:prstGeom>
          <a:noFill/>
          <a:ln>
            <a:noFill/>
          </a:ln>
        </p:spPr>
        <p:txBody>
          <a:bodyPr spcFirstLastPara="1" wrap="square" lIns="91425" tIns="45700" rIns="91425" bIns="45700" anchor="t" anchorCtr="0">
            <a:normAutofit/>
          </a:bodyPr>
          <a:lstStyle/>
          <a:p>
            <a:pPr marL="68580" lvl="0" indent="0" algn="l" rtl="0">
              <a:lnSpc>
                <a:spcPct val="90000"/>
              </a:lnSpc>
              <a:spcBef>
                <a:spcPts val="1000"/>
              </a:spcBef>
              <a:spcAft>
                <a:spcPts val="0"/>
              </a:spcAft>
              <a:buSzPts val="2800"/>
              <a:buNone/>
            </a:pPr>
            <a:r>
              <a:rPr lang="en-CA" sz="3600" b="1" dirty="0"/>
              <a:t>Relationship to milestones</a:t>
            </a:r>
            <a:endParaRPr sz="3600" dirty="0"/>
          </a:p>
        </p:txBody>
      </p:sp>
      <p:sp>
        <p:nvSpPr>
          <p:cNvPr id="371" name="Google Shape;371;p43"/>
          <p:cNvSpPr/>
          <p:nvPr/>
        </p:nvSpPr>
        <p:spPr>
          <a:xfrm>
            <a:off x="4267200" y="2556947"/>
            <a:ext cx="184666"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nvGrpSpPr>
          <p:cNvPr id="372" name="Google Shape;372;p43"/>
          <p:cNvGrpSpPr/>
          <p:nvPr/>
        </p:nvGrpSpPr>
        <p:grpSpPr>
          <a:xfrm>
            <a:off x="623392" y="1628800"/>
            <a:ext cx="10657183" cy="3600400"/>
            <a:chOff x="0" y="0"/>
            <a:chExt cx="10657183" cy="3600400"/>
          </a:xfrm>
        </p:grpSpPr>
        <p:sp>
          <p:nvSpPr>
            <p:cNvPr id="373" name="Google Shape;373;p43"/>
            <p:cNvSpPr/>
            <p:nvPr/>
          </p:nvSpPr>
          <p:spPr>
            <a:xfrm>
              <a:off x="0" y="0"/>
              <a:ext cx="10657183" cy="3600400"/>
            </a:xfrm>
            <a:prstGeom prst="roundRect">
              <a:avLst>
                <a:gd name="adj" fmla="val 85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43"/>
            <p:cNvSpPr txBox="1"/>
            <p:nvPr/>
          </p:nvSpPr>
          <p:spPr>
            <a:xfrm>
              <a:off x="89634" y="89634"/>
              <a:ext cx="10477915" cy="3421132"/>
            </a:xfrm>
            <a:prstGeom prst="rect">
              <a:avLst/>
            </a:prstGeom>
            <a:noFill/>
            <a:ln>
              <a:noFill/>
            </a:ln>
          </p:spPr>
          <p:txBody>
            <a:bodyPr spcFirstLastPara="1" wrap="square" lIns="118100" tIns="118100" rIns="118100" bIns="2794300" anchor="t" anchorCtr="0">
              <a:noAutofit/>
            </a:bodyPr>
            <a:lstStyle/>
            <a:p>
              <a:pPr marL="0" marR="0" lvl="0" indent="0" algn="l" rtl="0">
                <a:lnSpc>
                  <a:spcPct val="90000"/>
                </a:lnSpc>
                <a:spcBef>
                  <a:spcPts val="0"/>
                </a:spcBef>
                <a:spcAft>
                  <a:spcPts val="0"/>
                </a:spcAft>
                <a:buClr>
                  <a:srgbClr val="000000"/>
                </a:buClr>
                <a:buSzPts val="3100"/>
                <a:buFont typeface="Arial"/>
                <a:buNone/>
              </a:pPr>
              <a:r>
                <a:rPr lang="en-CA" sz="3100" b="0" i="0" u="none" strike="noStrike" cap="none" dirty="0">
                  <a:solidFill>
                    <a:schemeClr val="lt1"/>
                  </a:solidFill>
                  <a:latin typeface="Arial"/>
                  <a:ea typeface="Arial"/>
                  <a:cs typeface="Arial"/>
                  <a:sym typeface="Arial"/>
                </a:rPr>
                <a:t>Goal</a:t>
              </a:r>
              <a:endParaRPr sz="3100" b="0" i="0" u="none" strike="noStrike" cap="none" dirty="0">
                <a:solidFill>
                  <a:schemeClr val="lt1"/>
                </a:solidFill>
                <a:latin typeface="Arial"/>
                <a:ea typeface="Arial"/>
                <a:cs typeface="Arial"/>
                <a:sym typeface="Arial"/>
              </a:endParaRPr>
            </a:p>
          </p:txBody>
        </p:sp>
        <p:sp>
          <p:nvSpPr>
            <p:cNvPr id="375" name="Google Shape;375;p43"/>
            <p:cNvSpPr/>
            <p:nvPr/>
          </p:nvSpPr>
          <p:spPr>
            <a:xfrm>
              <a:off x="266429" y="900100"/>
              <a:ext cx="10124324" cy="2520280"/>
            </a:xfrm>
            <a:prstGeom prst="roundRect">
              <a:avLst>
                <a:gd name="adj" fmla="val 105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43"/>
            <p:cNvSpPr txBox="1"/>
            <p:nvPr/>
          </p:nvSpPr>
          <p:spPr>
            <a:xfrm>
              <a:off x="343936" y="977607"/>
              <a:ext cx="9969310" cy="2365266"/>
            </a:xfrm>
            <a:prstGeom prst="rect">
              <a:avLst/>
            </a:prstGeom>
            <a:noFill/>
            <a:ln>
              <a:noFill/>
            </a:ln>
          </p:spPr>
          <p:txBody>
            <a:bodyPr spcFirstLastPara="1" wrap="square" lIns="118100" tIns="118100" rIns="118100" bIns="1600375" anchor="t" anchorCtr="0">
              <a:noAutofit/>
            </a:bodyPr>
            <a:lstStyle/>
            <a:p>
              <a:pPr marL="0" marR="0" lvl="0" indent="0" algn="l" rtl="0">
                <a:lnSpc>
                  <a:spcPct val="90000"/>
                </a:lnSpc>
                <a:spcBef>
                  <a:spcPts val="0"/>
                </a:spcBef>
                <a:spcAft>
                  <a:spcPts val="0"/>
                </a:spcAft>
                <a:buClr>
                  <a:srgbClr val="000000"/>
                </a:buClr>
                <a:buSzPts val="3100"/>
                <a:buFont typeface="Arial"/>
                <a:buNone/>
              </a:pPr>
              <a:r>
                <a:rPr lang="en-CA" sz="3100" b="0" i="0" u="none" strike="noStrike" cap="none" dirty="0">
                  <a:solidFill>
                    <a:schemeClr val="lt1"/>
                  </a:solidFill>
                  <a:latin typeface="Arial"/>
                  <a:ea typeface="Arial"/>
                  <a:cs typeface="Arial"/>
                  <a:sym typeface="Arial"/>
                </a:rPr>
                <a:t>Culminating Task</a:t>
              </a:r>
              <a:endParaRPr sz="3100" b="0" i="0" u="none" strike="noStrike" cap="none" dirty="0">
                <a:solidFill>
                  <a:schemeClr val="lt1"/>
                </a:solidFill>
                <a:latin typeface="Arial"/>
                <a:ea typeface="Arial"/>
                <a:cs typeface="Arial"/>
                <a:sym typeface="Arial"/>
              </a:endParaRPr>
            </a:p>
          </p:txBody>
        </p:sp>
        <p:sp>
          <p:nvSpPr>
            <p:cNvPr id="377" name="Google Shape;377;p43"/>
            <p:cNvSpPr/>
            <p:nvPr/>
          </p:nvSpPr>
          <p:spPr>
            <a:xfrm>
              <a:off x="532859" y="1800200"/>
              <a:ext cx="9591465" cy="1440160"/>
            </a:xfrm>
            <a:prstGeom prst="roundRect">
              <a:avLst>
                <a:gd name="adj" fmla="val 105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43"/>
            <p:cNvSpPr txBox="1"/>
            <p:nvPr/>
          </p:nvSpPr>
          <p:spPr>
            <a:xfrm>
              <a:off x="577149" y="1844490"/>
              <a:ext cx="9502885" cy="1351580"/>
            </a:xfrm>
            <a:prstGeom prst="rect">
              <a:avLst/>
            </a:prstGeom>
            <a:noFill/>
            <a:ln>
              <a:noFill/>
            </a:ln>
          </p:spPr>
          <p:txBody>
            <a:bodyPr spcFirstLastPara="1" wrap="square" lIns="118100" tIns="118100" rIns="118100" bIns="812875" anchor="t" anchorCtr="0">
              <a:noAutofit/>
            </a:bodyPr>
            <a:lstStyle/>
            <a:p>
              <a:pPr marL="0" marR="0" lvl="0" indent="0" algn="l" rtl="0">
                <a:lnSpc>
                  <a:spcPct val="90000"/>
                </a:lnSpc>
                <a:spcBef>
                  <a:spcPts val="0"/>
                </a:spcBef>
                <a:spcAft>
                  <a:spcPts val="0"/>
                </a:spcAft>
                <a:buClr>
                  <a:srgbClr val="000000"/>
                </a:buClr>
                <a:buSzPts val="3100"/>
                <a:buFont typeface="Arial"/>
                <a:buNone/>
              </a:pPr>
              <a:r>
                <a:rPr lang="en-CA" sz="3100" b="0" i="0" u="none" strike="noStrike" cap="none" dirty="0">
                  <a:solidFill>
                    <a:schemeClr val="lt1"/>
                  </a:solidFill>
                  <a:latin typeface="Arial"/>
                  <a:ea typeface="Arial"/>
                  <a:cs typeface="Arial"/>
                  <a:sym typeface="Arial"/>
                </a:rPr>
                <a:t>Milestones</a:t>
              </a:r>
              <a:endParaRPr sz="3100" b="0" i="0" u="none" strike="noStrike" cap="none" dirty="0">
                <a:solidFill>
                  <a:schemeClr val="lt1"/>
                </a:solidFill>
                <a:latin typeface="Arial"/>
                <a:ea typeface="Arial"/>
                <a:cs typeface="Arial"/>
                <a:sym typeface="Arial"/>
              </a:endParaRPr>
            </a:p>
          </p:txBody>
        </p:sp>
        <p:sp>
          <p:nvSpPr>
            <p:cNvPr id="379" name="Google Shape;379;p43"/>
            <p:cNvSpPr/>
            <p:nvPr/>
          </p:nvSpPr>
          <p:spPr>
            <a:xfrm>
              <a:off x="772645" y="2448272"/>
              <a:ext cx="2998737" cy="648072"/>
            </a:xfrm>
            <a:prstGeom prst="roundRect">
              <a:avLst>
                <a:gd name="adj" fmla="val 10500"/>
              </a:avLst>
            </a:prstGeom>
            <a:solidFill>
              <a:schemeClr val="lt1">
                <a:alpha val="89803"/>
              </a:schemeClr>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43"/>
            <p:cNvSpPr txBox="1"/>
            <p:nvPr/>
          </p:nvSpPr>
          <p:spPr>
            <a:xfrm>
              <a:off x="792575" y="2468202"/>
              <a:ext cx="2958877" cy="608212"/>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CA" sz="2900" b="0" i="0" u="none" strike="noStrike" cap="none" dirty="0">
                  <a:solidFill>
                    <a:srgbClr val="000000"/>
                  </a:solidFill>
                  <a:latin typeface="Arial"/>
                  <a:ea typeface="Arial"/>
                  <a:cs typeface="Arial"/>
                  <a:sym typeface="Arial"/>
                </a:rPr>
                <a:t>1</a:t>
              </a:r>
              <a:endParaRPr sz="2900" b="0" i="0" u="none" strike="noStrike" cap="none" dirty="0">
                <a:solidFill>
                  <a:srgbClr val="000000"/>
                </a:solidFill>
                <a:latin typeface="Arial"/>
                <a:ea typeface="Arial"/>
                <a:cs typeface="Arial"/>
                <a:sym typeface="Arial"/>
              </a:endParaRPr>
            </a:p>
          </p:txBody>
        </p:sp>
        <p:sp>
          <p:nvSpPr>
            <p:cNvPr id="381" name="Google Shape;381;p43"/>
            <p:cNvSpPr/>
            <p:nvPr/>
          </p:nvSpPr>
          <p:spPr>
            <a:xfrm>
              <a:off x="3823993" y="2448272"/>
              <a:ext cx="2998737" cy="648072"/>
            </a:xfrm>
            <a:prstGeom prst="roundRect">
              <a:avLst>
                <a:gd name="adj" fmla="val 10500"/>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43"/>
            <p:cNvSpPr txBox="1"/>
            <p:nvPr/>
          </p:nvSpPr>
          <p:spPr>
            <a:xfrm>
              <a:off x="3843923" y="2468202"/>
              <a:ext cx="2958877" cy="608212"/>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CA" sz="2900" b="0" i="0" u="none" strike="noStrike" cap="none" dirty="0">
                  <a:solidFill>
                    <a:srgbClr val="000000"/>
                  </a:solidFill>
                  <a:latin typeface="Arial"/>
                  <a:ea typeface="Arial"/>
                  <a:cs typeface="Arial"/>
                  <a:sym typeface="Arial"/>
                </a:rPr>
                <a:t>2</a:t>
              </a:r>
              <a:endParaRPr sz="2900" b="0" i="0" u="none" strike="noStrike" cap="none" dirty="0">
                <a:solidFill>
                  <a:srgbClr val="000000"/>
                </a:solidFill>
                <a:latin typeface="Arial"/>
                <a:ea typeface="Arial"/>
                <a:cs typeface="Arial"/>
                <a:sym typeface="Arial"/>
              </a:endParaRPr>
            </a:p>
          </p:txBody>
        </p:sp>
        <p:sp>
          <p:nvSpPr>
            <p:cNvPr id="383" name="Google Shape;383;p43"/>
            <p:cNvSpPr/>
            <p:nvPr/>
          </p:nvSpPr>
          <p:spPr>
            <a:xfrm>
              <a:off x="6875340" y="2448272"/>
              <a:ext cx="2998737" cy="648072"/>
            </a:xfrm>
            <a:prstGeom prst="roundRect">
              <a:avLst>
                <a:gd name="adj" fmla="val 10500"/>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43"/>
            <p:cNvSpPr txBox="1"/>
            <p:nvPr/>
          </p:nvSpPr>
          <p:spPr>
            <a:xfrm>
              <a:off x="6895270" y="2468202"/>
              <a:ext cx="2958877" cy="608212"/>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CA" sz="2900" b="0" i="0" u="none" strike="noStrike" cap="none" dirty="0">
                  <a:solidFill>
                    <a:srgbClr val="000000"/>
                  </a:solidFill>
                  <a:latin typeface="Arial"/>
                  <a:ea typeface="Arial"/>
                  <a:cs typeface="Arial"/>
                  <a:sym typeface="Arial"/>
                </a:rPr>
                <a:t>3</a:t>
              </a:r>
              <a:endParaRPr sz="29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57781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6"/>
          <p:cNvSpPr txBox="1">
            <a:spLocks noGrp="1"/>
          </p:cNvSpPr>
          <p:nvPr>
            <p:ph type="title"/>
          </p:nvPr>
        </p:nvSpPr>
        <p:spPr>
          <a:xfrm>
            <a:off x="838200" y="72742"/>
            <a:ext cx="10515600" cy="10672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The New Culminating Tasks </a:t>
            </a:r>
            <a:br>
              <a:rPr lang="en-CA" dirty="0"/>
            </a:br>
            <a:r>
              <a:rPr lang="en-CA" dirty="0"/>
              <a:t>Who Did What?</a:t>
            </a:r>
            <a:endParaRPr dirty="0"/>
          </a:p>
        </p:txBody>
      </p:sp>
      <p:graphicFrame>
        <p:nvGraphicFramePr>
          <p:cNvPr id="403" name="Google Shape;403;p46"/>
          <p:cNvGraphicFramePr/>
          <p:nvPr>
            <p:extLst>
              <p:ext uri="{D42A27DB-BD31-4B8C-83A1-F6EECF244321}">
                <p14:modId xmlns:p14="http://schemas.microsoft.com/office/powerpoint/2010/main" val="2505537132"/>
              </p:ext>
            </p:extLst>
          </p:nvPr>
        </p:nvGraphicFramePr>
        <p:xfrm>
          <a:off x="838199" y="1211283"/>
          <a:ext cx="10989625" cy="4114830"/>
        </p:xfrm>
        <a:graphic>
          <a:graphicData uri="http://schemas.openxmlformats.org/drawingml/2006/table">
            <a:tbl>
              <a:tblPr firstRow="1" bandRow="1">
                <a:noFill/>
              </a:tblPr>
              <a:tblGrid>
                <a:gridCol w="6621380">
                  <a:extLst>
                    <a:ext uri="{9D8B030D-6E8A-4147-A177-3AD203B41FA5}">
                      <a16:colId xmlns:a16="http://schemas.microsoft.com/office/drawing/2014/main" val="20000"/>
                    </a:ext>
                  </a:extLst>
                </a:gridCol>
                <a:gridCol w="4368245">
                  <a:extLst>
                    <a:ext uri="{9D8B030D-6E8A-4147-A177-3AD203B41FA5}">
                      <a16:colId xmlns:a16="http://schemas.microsoft.com/office/drawing/2014/main" val="20001"/>
                    </a:ext>
                  </a:extLst>
                </a:gridCol>
              </a:tblGrid>
              <a:tr h="178100">
                <a:tc>
                  <a:txBody>
                    <a:bodyPr/>
                    <a:lstStyle/>
                    <a:p>
                      <a:pPr marL="0" marR="0" lvl="0" indent="0" algn="l" rtl="0">
                        <a:lnSpc>
                          <a:spcPct val="100000"/>
                        </a:lnSpc>
                        <a:spcBef>
                          <a:spcPts val="0"/>
                        </a:spcBef>
                        <a:spcAft>
                          <a:spcPts val="0"/>
                        </a:spcAft>
                        <a:buNone/>
                      </a:pPr>
                      <a:r>
                        <a:rPr lang="en-CA" sz="1400" b="1" u="none" strike="noStrike" cap="none" dirty="0">
                          <a:latin typeface="Calibri"/>
                          <a:ea typeface="Calibri"/>
                          <a:cs typeface="Calibri"/>
                          <a:sym typeface="Calibri"/>
                        </a:rPr>
                        <a:t>Organization </a:t>
                      </a:r>
                      <a:endParaRPr b="1" dirty="0"/>
                    </a:p>
                  </a:txBody>
                  <a:tcPr marL="91450" marR="91450" marT="45725" marB="45725"/>
                </a:tc>
                <a:tc>
                  <a:txBody>
                    <a:bodyPr/>
                    <a:lstStyle/>
                    <a:p>
                      <a:pPr marL="0" marR="0" lvl="0" indent="0" algn="l" rtl="0">
                        <a:lnSpc>
                          <a:spcPct val="100000"/>
                        </a:lnSpc>
                        <a:spcBef>
                          <a:spcPts val="0"/>
                        </a:spcBef>
                        <a:spcAft>
                          <a:spcPts val="0"/>
                        </a:spcAft>
                        <a:buNone/>
                      </a:pPr>
                      <a:r>
                        <a:rPr lang="en-CA" sz="1400" b="1" u="none" strike="noStrike" cap="none" dirty="0">
                          <a:latin typeface="Calibri"/>
                          <a:ea typeface="Calibri"/>
                          <a:cs typeface="Calibri"/>
                          <a:sym typeface="Calibri"/>
                        </a:rPr>
                        <a:t>Deliverables</a:t>
                      </a:r>
                      <a:endParaRPr b="1" dirty="0"/>
                    </a:p>
                  </a:txBody>
                  <a:tcPr marL="91450" marR="91450" marT="45725" marB="45725"/>
                </a:tc>
                <a:extLst>
                  <a:ext uri="{0D108BD9-81ED-4DB2-BD59-A6C34878D82A}">
                    <a16:rowId xmlns:a16="http://schemas.microsoft.com/office/drawing/2014/main" val="10000"/>
                  </a:ext>
                </a:extLst>
              </a:tr>
              <a:tr h="368500">
                <a:tc>
                  <a:txBody>
                    <a:bodyPr/>
                    <a:lstStyle/>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Adult Basic Education Association (ABEA)</a:t>
                      </a:r>
                      <a:endParaRPr dirty="0"/>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Literacy Link Eastern Ontario (LLEO)</a:t>
                      </a:r>
                      <a:endParaRPr sz="1400" b="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Literacy Link Niagara (LLN)</a:t>
                      </a:r>
                      <a:endParaRPr dirty="0"/>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Literacy Link South Central (LLSC)</a:t>
                      </a:r>
                      <a:endParaRPr sz="1400" b="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Literacy Network of Durham Region (LINDR)</a:t>
                      </a:r>
                      <a:endParaRPr dirty="0"/>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Literacy Northwest  (LNW)</a:t>
                      </a:r>
                      <a:endParaRPr sz="1400" b="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Literacy Ontario Central South (LOCS)</a:t>
                      </a:r>
                      <a:endParaRPr sz="1400" b="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Metro Toronto Movement for Literacy (MTML)</a:t>
                      </a:r>
                      <a:endParaRPr dirty="0"/>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Peel-Halton-Dufferin Adult Learning Network (PHDALN)</a:t>
                      </a:r>
                      <a:endParaRPr dirty="0"/>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Project READ Literacy Network Waterloo/ Wellington (Project READ)</a:t>
                      </a:r>
                      <a:endParaRPr dirty="0"/>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QUILL Learning Network (QUILL)</a:t>
                      </a:r>
                      <a:endParaRPr dirty="0"/>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Rideau-Ottawa Valley Learning Network | Réseau d’apprentissage de la Valée Rideau-Ottawa (ROVLN | RAVRO)</a:t>
                      </a:r>
                      <a:endParaRPr sz="1400" b="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The Mid North Network (MNN)</a:t>
                      </a:r>
                      <a:endParaRPr dirty="0"/>
                    </a:p>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Tri-County Literacy Network (TCLN)</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Develop 2 culminating tasks for employment, apprenticeship, or skills training</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285750" marR="0" lvl="0" indent="-285750" algn="l" rtl="0">
                        <a:lnSpc>
                          <a:spcPct val="100000"/>
                        </a:lnSpc>
                        <a:spcBef>
                          <a:spcPts val="0"/>
                        </a:spcBef>
                        <a:spcAft>
                          <a:spcPts val="0"/>
                        </a:spcAft>
                        <a:buClr>
                          <a:srgbClr val="000000"/>
                        </a:buClr>
                        <a:buSzPts val="1400"/>
                        <a:buFont typeface="Arial"/>
                        <a:buChar char="•"/>
                      </a:pPr>
                      <a:r>
                        <a:rPr lang="en-CA" sz="1400" b="0" i="0" u="none" strike="noStrike" cap="none" dirty="0">
                          <a:solidFill>
                            <a:schemeClr val="dk1"/>
                          </a:solidFill>
                          <a:latin typeface="Calibri"/>
                          <a:ea typeface="Calibri"/>
                          <a:cs typeface="Calibri"/>
                          <a:sym typeface="Calibri"/>
                        </a:rPr>
                        <a:t>Simcoe/Muskoka Literacy Network (SMLN)</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Develop 1 culminating task for employment, apprenticeship or skills training </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6108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7"/>
          <p:cNvSpPr txBox="1">
            <a:spLocks noGrp="1"/>
          </p:cNvSpPr>
          <p:nvPr>
            <p:ph type="title"/>
          </p:nvPr>
        </p:nvSpPr>
        <p:spPr>
          <a:xfrm>
            <a:off x="838200" y="72742"/>
            <a:ext cx="10515600" cy="10672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The New Culminating Tasks</a:t>
            </a:r>
            <a:br>
              <a:rPr lang="en-CA" dirty="0"/>
            </a:br>
            <a:r>
              <a:rPr lang="en-CA" dirty="0"/>
              <a:t>Who Did What?</a:t>
            </a:r>
            <a:endParaRPr dirty="0"/>
          </a:p>
        </p:txBody>
      </p:sp>
      <p:graphicFrame>
        <p:nvGraphicFramePr>
          <p:cNvPr id="410" name="Google Shape;410;p47"/>
          <p:cNvGraphicFramePr/>
          <p:nvPr>
            <p:extLst>
              <p:ext uri="{D42A27DB-BD31-4B8C-83A1-F6EECF244321}">
                <p14:modId xmlns:p14="http://schemas.microsoft.com/office/powerpoint/2010/main" val="4009914631"/>
              </p:ext>
            </p:extLst>
          </p:nvPr>
        </p:nvGraphicFramePr>
        <p:xfrm>
          <a:off x="729914" y="1415582"/>
          <a:ext cx="10989625" cy="3733860"/>
        </p:xfrm>
        <a:graphic>
          <a:graphicData uri="http://schemas.openxmlformats.org/drawingml/2006/table">
            <a:tbl>
              <a:tblPr firstRow="1" bandRow="1">
                <a:noFill/>
              </a:tblPr>
              <a:tblGrid>
                <a:gridCol w="4900864">
                  <a:extLst>
                    <a:ext uri="{9D8B030D-6E8A-4147-A177-3AD203B41FA5}">
                      <a16:colId xmlns:a16="http://schemas.microsoft.com/office/drawing/2014/main" val="20000"/>
                    </a:ext>
                  </a:extLst>
                </a:gridCol>
                <a:gridCol w="6088761">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en-CA" sz="1400" b="1" u="none" strike="noStrike" cap="none" dirty="0">
                          <a:latin typeface="Calibri"/>
                          <a:ea typeface="Calibri"/>
                          <a:cs typeface="Calibri"/>
                          <a:sym typeface="Calibri"/>
                        </a:rPr>
                        <a:t>Organization </a:t>
                      </a:r>
                      <a:endParaRPr b="1" dirty="0"/>
                    </a:p>
                  </a:txBody>
                  <a:tcPr marL="91450" marR="91450" marT="45725" marB="45725"/>
                </a:tc>
                <a:tc>
                  <a:txBody>
                    <a:bodyPr/>
                    <a:lstStyle/>
                    <a:p>
                      <a:pPr marL="0" marR="0" lvl="0" indent="0" algn="l" rtl="0">
                        <a:lnSpc>
                          <a:spcPct val="100000"/>
                        </a:lnSpc>
                        <a:spcBef>
                          <a:spcPts val="0"/>
                        </a:spcBef>
                        <a:spcAft>
                          <a:spcPts val="0"/>
                        </a:spcAft>
                        <a:buNone/>
                      </a:pPr>
                      <a:r>
                        <a:rPr lang="en-CA" sz="1400" b="1" u="none" strike="noStrike" cap="none" dirty="0">
                          <a:latin typeface="Calibri"/>
                          <a:ea typeface="Calibri"/>
                          <a:cs typeface="Calibri"/>
                          <a:sym typeface="Calibri"/>
                        </a:rPr>
                        <a:t>Deliverables</a:t>
                      </a:r>
                      <a:endParaRPr b="1"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College Sector Committee for Adult Upgrading (CSC)</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Develop 1 specific OALCF culminating task for postsecondary goal path</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Community Literacy of Ontario (CLO)</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Develop one culminating task of OALCF independence goal path</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Contact North | Contact Nord </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Update/undertake revisions to online repository to reflect new indicators (and any related technical work); Support LLO in developing the culminating task development instructions.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Continuing Education School Board Administrators (CESBA)</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Develop 1 secondary school credit culminating task that will show transition-readiness in line with the  Ontario Adult Literacy Curriculum Framework.</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Laubach Literacy Ontario (LLO)</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CA" sz="1400" b="0" i="0" u="none" strike="noStrike" cap="none" dirty="0">
                          <a:solidFill>
                            <a:schemeClr val="dk1"/>
                          </a:solidFill>
                          <a:latin typeface="Calibri"/>
                          <a:ea typeface="Calibri"/>
                          <a:cs typeface="Calibri"/>
                          <a:sym typeface="Calibri"/>
                        </a:rPr>
                        <a:t>Create a streamlined standard process to guide the development of additional OALCF that includes seeking and reflecting input from key stakeholders to ensure relevance and to support recognition. Coordinate and support the development of additional culminating tasks. As part of finalizing new or redesigned culminating tasks, LLO will ensure that these are reviewed and vetted by a third-party, separate and distinct from the Support Organization that develops them. </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92571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8"/>
          <p:cNvSpPr txBox="1">
            <a:spLocks noGrp="1"/>
          </p:cNvSpPr>
          <p:nvPr>
            <p:ph type="title"/>
          </p:nvPr>
        </p:nvSpPr>
        <p:spPr>
          <a:xfrm>
            <a:off x="1080654" y="317623"/>
            <a:ext cx="102731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Apprenticeship Culminating Tasks</a:t>
            </a:r>
            <a:endParaRPr dirty="0"/>
          </a:p>
        </p:txBody>
      </p:sp>
      <p:graphicFrame>
        <p:nvGraphicFramePr>
          <p:cNvPr id="416" name="Google Shape;416;p48"/>
          <p:cNvGraphicFramePr/>
          <p:nvPr>
            <p:extLst>
              <p:ext uri="{D42A27DB-BD31-4B8C-83A1-F6EECF244321}">
                <p14:modId xmlns:p14="http://schemas.microsoft.com/office/powerpoint/2010/main" val="3393019156"/>
              </p:ext>
            </p:extLst>
          </p:nvPr>
        </p:nvGraphicFramePr>
        <p:xfrm>
          <a:off x="1080654" y="1965574"/>
          <a:ext cx="8965875" cy="3386074"/>
        </p:xfrm>
        <a:graphic>
          <a:graphicData uri="http://schemas.openxmlformats.org/drawingml/2006/table">
            <a:tbl>
              <a:tblPr>
                <a:noFill/>
              </a:tblPr>
              <a:tblGrid>
                <a:gridCol w="2485525">
                  <a:extLst>
                    <a:ext uri="{9D8B030D-6E8A-4147-A177-3AD203B41FA5}">
                      <a16:colId xmlns:a16="http://schemas.microsoft.com/office/drawing/2014/main" val="20000"/>
                    </a:ext>
                  </a:extLst>
                </a:gridCol>
                <a:gridCol w="6480350">
                  <a:extLst>
                    <a:ext uri="{9D8B030D-6E8A-4147-A177-3AD203B41FA5}">
                      <a16:colId xmlns:a16="http://schemas.microsoft.com/office/drawing/2014/main" val="20001"/>
                    </a:ext>
                  </a:extLst>
                </a:gridCol>
              </a:tblGrid>
              <a:tr h="228600">
                <a:tc rowSpan="5">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NEW</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Construction Craft Worker</a:t>
                      </a:r>
                      <a:endParaRPr sz="1800" b="1"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2286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Early Childhood Educator</a:t>
                      </a:r>
                      <a:endParaRPr sz="1800" b="1"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2286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Carpenter</a:t>
                      </a:r>
                      <a:endParaRPr sz="1800" b="1"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2286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Prepare for Certificate of Qualification Exam</a:t>
                      </a:r>
                      <a:endParaRPr sz="1800" b="1"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2286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Heavy Equipment Technician</a:t>
                      </a:r>
                      <a:endParaRPr sz="1800" b="1"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228600">
                <a:tc rowSpan="3">
                  <a:txBody>
                    <a:bodyPr/>
                    <a:lstStyle/>
                    <a:p>
                      <a:pPr marL="0" marR="0" lvl="0" indent="0" algn="l" rtl="0">
                        <a:lnSpc>
                          <a:spcPct val="115000"/>
                        </a:lnSpc>
                        <a:spcBef>
                          <a:spcPts val="0"/>
                        </a:spcBef>
                        <a:spcAft>
                          <a:spcPts val="0"/>
                        </a:spcAft>
                        <a:buNone/>
                      </a:pPr>
                      <a:r>
                        <a:rPr lang="en-CA" sz="1800" b="0" u="none" strike="noStrike" cap="none" dirty="0">
                          <a:latin typeface="Calibri"/>
                          <a:ea typeface="Calibri"/>
                          <a:cs typeface="Calibri"/>
                          <a:sym typeface="Calibri"/>
                        </a:rPr>
                        <a:t>OLD</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Apprenticeship Employment</a:t>
                      </a:r>
                      <a:endParaRPr dirty="0"/>
                    </a:p>
                  </a:txBody>
                  <a:tcPr marL="63500" marR="63500" marT="63500" marB="63500"/>
                </a:tc>
                <a:extLst>
                  <a:ext uri="{0D108BD9-81ED-4DB2-BD59-A6C34878D82A}">
                    <a16:rowId xmlns:a16="http://schemas.microsoft.com/office/drawing/2014/main" val="10005"/>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Swimming Pool Construction</a:t>
                      </a:r>
                      <a:endParaRPr dirty="0"/>
                    </a:p>
                  </a:txBody>
                  <a:tcPr marL="63500" marR="63500" marT="63500" marB="63500"/>
                </a:tc>
                <a:extLst>
                  <a:ext uri="{0D108BD9-81ED-4DB2-BD59-A6C34878D82A}">
                    <a16:rowId xmlns:a16="http://schemas.microsoft.com/office/drawing/2014/main" val="10006"/>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Training Options</a:t>
                      </a:r>
                      <a:endParaRPr dirty="0"/>
                    </a:p>
                  </a:txBody>
                  <a:tcPr marL="63500" marR="63500" marT="63500" marB="6350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64728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9"/>
          <p:cNvSpPr txBox="1">
            <a:spLocks noGrp="1"/>
          </p:cNvSpPr>
          <p:nvPr>
            <p:ph type="title"/>
          </p:nvPr>
        </p:nvSpPr>
        <p:spPr>
          <a:xfrm>
            <a:off x="1080654" y="317623"/>
            <a:ext cx="102731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Apprenticeship-Skills Training </a:t>
            </a:r>
            <a:br>
              <a:rPr lang="en-CA" dirty="0"/>
            </a:br>
            <a:r>
              <a:rPr lang="en-CA" dirty="0"/>
              <a:t>Culminating Tasks</a:t>
            </a:r>
            <a:endParaRPr dirty="0"/>
          </a:p>
        </p:txBody>
      </p:sp>
      <p:graphicFrame>
        <p:nvGraphicFramePr>
          <p:cNvPr id="422" name="Google Shape;422;p49"/>
          <p:cNvGraphicFramePr/>
          <p:nvPr>
            <p:extLst>
              <p:ext uri="{D42A27DB-BD31-4B8C-83A1-F6EECF244321}">
                <p14:modId xmlns:p14="http://schemas.microsoft.com/office/powerpoint/2010/main" val="828229988"/>
              </p:ext>
            </p:extLst>
          </p:nvPr>
        </p:nvGraphicFramePr>
        <p:xfrm>
          <a:off x="1080654" y="1965574"/>
          <a:ext cx="8965875" cy="2955036"/>
        </p:xfrm>
        <a:graphic>
          <a:graphicData uri="http://schemas.openxmlformats.org/drawingml/2006/table">
            <a:tbl>
              <a:tblPr>
                <a:noFill/>
              </a:tblPr>
              <a:tblGrid>
                <a:gridCol w="2485525">
                  <a:extLst>
                    <a:ext uri="{9D8B030D-6E8A-4147-A177-3AD203B41FA5}">
                      <a16:colId xmlns:a16="http://schemas.microsoft.com/office/drawing/2014/main" val="20000"/>
                    </a:ext>
                  </a:extLst>
                </a:gridCol>
                <a:gridCol w="6480350">
                  <a:extLst>
                    <a:ext uri="{9D8B030D-6E8A-4147-A177-3AD203B41FA5}">
                      <a16:colId xmlns:a16="http://schemas.microsoft.com/office/drawing/2014/main" val="20001"/>
                    </a:ext>
                  </a:extLst>
                </a:gridCol>
              </a:tblGrid>
              <a:tr h="228600">
                <a:tc rowSpan="4">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NEW</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Certificate Training</a:t>
                      </a:r>
                      <a:endParaRPr dirty="0"/>
                    </a:p>
                  </a:txBody>
                  <a:tcPr marL="63500" marR="63500" marT="63500" marB="63500"/>
                </a:tc>
                <a:extLst>
                  <a:ext uri="{0D108BD9-81ED-4DB2-BD59-A6C34878D82A}">
                    <a16:rowId xmlns:a16="http://schemas.microsoft.com/office/drawing/2014/main" val="10000"/>
                  </a:ext>
                </a:extLst>
              </a:tr>
              <a:tr h="2286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Personal Support Worker</a:t>
                      </a:r>
                      <a:endParaRPr dirty="0"/>
                    </a:p>
                  </a:txBody>
                  <a:tcPr marL="63500" marR="63500" marT="63500" marB="63500"/>
                </a:tc>
                <a:extLst>
                  <a:ext uri="{0D108BD9-81ED-4DB2-BD59-A6C34878D82A}">
                    <a16:rowId xmlns:a16="http://schemas.microsoft.com/office/drawing/2014/main" val="10001"/>
                  </a:ext>
                </a:extLst>
              </a:tr>
              <a:tr h="2286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Hairstyling Apprenticeship</a:t>
                      </a:r>
                      <a:endParaRPr dirty="0"/>
                    </a:p>
                  </a:txBody>
                  <a:tcPr marL="63500" marR="63500" marT="63500" marB="63500"/>
                </a:tc>
                <a:extLst>
                  <a:ext uri="{0D108BD9-81ED-4DB2-BD59-A6C34878D82A}">
                    <a16:rowId xmlns:a16="http://schemas.microsoft.com/office/drawing/2014/main" val="10002"/>
                  </a:ext>
                </a:extLst>
              </a:tr>
              <a:tr h="2286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Forestry</a:t>
                      </a:r>
                      <a:endParaRPr dirty="0"/>
                    </a:p>
                  </a:txBody>
                  <a:tcPr marL="63500" marR="63500" marT="63500" marB="63500"/>
                </a:tc>
                <a:extLst>
                  <a:ext uri="{0D108BD9-81ED-4DB2-BD59-A6C34878D82A}">
                    <a16:rowId xmlns:a16="http://schemas.microsoft.com/office/drawing/2014/main" val="10003"/>
                  </a:ext>
                </a:extLst>
              </a:tr>
              <a:tr h="228600">
                <a:tc rowSpan="3">
                  <a:txBody>
                    <a:bodyPr/>
                    <a:lstStyle/>
                    <a:p>
                      <a:pPr marL="0" marR="0" lvl="0" indent="0" algn="l" rtl="0">
                        <a:lnSpc>
                          <a:spcPct val="115000"/>
                        </a:lnSpc>
                        <a:spcBef>
                          <a:spcPts val="0"/>
                        </a:spcBef>
                        <a:spcAft>
                          <a:spcPts val="0"/>
                        </a:spcAft>
                        <a:buNone/>
                      </a:pPr>
                      <a:r>
                        <a:rPr lang="en-CA" sz="1800" b="0" u="none" strike="noStrike" cap="none" dirty="0">
                          <a:latin typeface="Calibri"/>
                          <a:ea typeface="Calibri"/>
                          <a:cs typeface="Calibri"/>
                          <a:sym typeface="Calibri"/>
                        </a:rPr>
                        <a:t>OLD</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Program Research</a:t>
                      </a:r>
                      <a:endParaRPr dirty="0"/>
                    </a:p>
                  </a:txBody>
                  <a:tcPr marL="63500" marR="63500" marT="63500" marB="63500"/>
                </a:tc>
                <a:extLst>
                  <a:ext uri="{0D108BD9-81ED-4DB2-BD59-A6C34878D82A}">
                    <a16:rowId xmlns:a16="http://schemas.microsoft.com/office/drawing/2014/main" val="10004"/>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Medical Office</a:t>
                      </a:r>
                      <a:endParaRPr dirty="0"/>
                    </a:p>
                  </a:txBody>
                  <a:tcPr marL="63500" marR="63500" marT="63500" marB="63500"/>
                </a:tc>
                <a:extLst>
                  <a:ext uri="{0D108BD9-81ED-4DB2-BD59-A6C34878D82A}">
                    <a16:rowId xmlns:a16="http://schemas.microsoft.com/office/drawing/2014/main" val="10005"/>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Home Renovation</a:t>
                      </a:r>
                      <a:endParaRPr dirty="0"/>
                    </a:p>
                  </a:txBody>
                  <a:tcPr marL="63500" marR="63500" marT="63500" marB="6350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494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0"/>
          <p:cNvSpPr txBox="1">
            <a:spLocks noGrp="1"/>
          </p:cNvSpPr>
          <p:nvPr>
            <p:ph type="title"/>
          </p:nvPr>
        </p:nvSpPr>
        <p:spPr>
          <a:xfrm>
            <a:off x="959427" y="0"/>
            <a:ext cx="102731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Employment Culminating Tasks</a:t>
            </a:r>
            <a:endParaRPr dirty="0"/>
          </a:p>
        </p:txBody>
      </p:sp>
      <p:graphicFrame>
        <p:nvGraphicFramePr>
          <p:cNvPr id="428" name="Google Shape;428;p50"/>
          <p:cNvGraphicFramePr/>
          <p:nvPr>
            <p:extLst>
              <p:ext uri="{D42A27DB-BD31-4B8C-83A1-F6EECF244321}">
                <p14:modId xmlns:p14="http://schemas.microsoft.com/office/powerpoint/2010/main" val="1338294192"/>
              </p:ext>
            </p:extLst>
          </p:nvPr>
        </p:nvGraphicFramePr>
        <p:xfrm>
          <a:off x="1062528" y="1039114"/>
          <a:ext cx="9807722" cy="4779772"/>
        </p:xfrm>
        <a:graphic>
          <a:graphicData uri="http://schemas.openxmlformats.org/drawingml/2006/table">
            <a:tbl>
              <a:tblPr>
                <a:noFill/>
              </a:tblPr>
              <a:tblGrid>
                <a:gridCol w="1201554">
                  <a:extLst>
                    <a:ext uri="{9D8B030D-6E8A-4147-A177-3AD203B41FA5}">
                      <a16:colId xmlns:a16="http://schemas.microsoft.com/office/drawing/2014/main" val="20000"/>
                    </a:ext>
                  </a:extLst>
                </a:gridCol>
                <a:gridCol w="4447215">
                  <a:extLst>
                    <a:ext uri="{9D8B030D-6E8A-4147-A177-3AD203B41FA5}">
                      <a16:colId xmlns:a16="http://schemas.microsoft.com/office/drawing/2014/main" val="20001"/>
                    </a:ext>
                  </a:extLst>
                </a:gridCol>
                <a:gridCol w="4158953">
                  <a:extLst>
                    <a:ext uri="{9D8B030D-6E8A-4147-A177-3AD203B41FA5}">
                      <a16:colId xmlns:a16="http://schemas.microsoft.com/office/drawing/2014/main" val="20002"/>
                    </a:ext>
                  </a:extLst>
                </a:gridCol>
              </a:tblGrid>
              <a:tr h="203375">
                <a:tc rowSpan="11">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NEW</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Delivery Driver</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Stock Clerk</a:t>
                      </a:r>
                      <a:endParaRPr dirty="0"/>
                    </a:p>
                  </a:txBody>
                  <a:tcPr marL="63500" marR="63500" marT="63500" marB="63500"/>
                </a:tc>
                <a:extLst>
                  <a:ext uri="{0D108BD9-81ED-4DB2-BD59-A6C34878D82A}">
                    <a16:rowId xmlns:a16="http://schemas.microsoft.com/office/drawing/2014/main" val="10000"/>
                  </a:ext>
                </a:extLst>
              </a:tr>
              <a:tr h="2032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Retail Associate</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Small Business Owner</a:t>
                      </a:r>
                      <a:endParaRPr dirty="0"/>
                    </a:p>
                  </a:txBody>
                  <a:tcPr marL="63500" marR="63500" marT="63500" marB="63500"/>
                </a:tc>
                <a:extLst>
                  <a:ext uri="{0D108BD9-81ED-4DB2-BD59-A6C34878D82A}">
                    <a16:rowId xmlns:a16="http://schemas.microsoft.com/office/drawing/2014/main" val="10001"/>
                  </a:ext>
                </a:extLst>
              </a:tr>
              <a:tr h="2032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Customer and Information Services Representative</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Hospitality/Event Planner</a:t>
                      </a:r>
                      <a:endParaRPr dirty="0"/>
                    </a:p>
                  </a:txBody>
                  <a:tcPr marL="63500" marR="63500" marT="63500" marB="63500"/>
                </a:tc>
                <a:extLst>
                  <a:ext uri="{0D108BD9-81ED-4DB2-BD59-A6C34878D82A}">
                    <a16:rowId xmlns:a16="http://schemas.microsoft.com/office/drawing/2014/main" val="10002"/>
                  </a:ext>
                </a:extLst>
              </a:tr>
              <a:tr h="203200">
                <a:tc vMerge="1">
                  <a:txBody>
                    <a:bodyPr/>
                    <a:lstStyle/>
                    <a:p>
                      <a:endParaRPr lang="en-US"/>
                    </a:p>
                  </a:txBody>
                  <a:tcPr/>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High School Equivalency Test Readiness</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Labourers Food Beverage</a:t>
                      </a:r>
                      <a:endParaRPr dirty="0"/>
                    </a:p>
                  </a:txBody>
                  <a:tcPr marL="63500" marR="63500" marT="63500" marB="63500"/>
                </a:tc>
                <a:extLst>
                  <a:ext uri="{0D108BD9-81ED-4DB2-BD59-A6C34878D82A}">
                    <a16:rowId xmlns:a16="http://schemas.microsoft.com/office/drawing/2014/main" val="10003"/>
                  </a:ext>
                </a:extLst>
              </a:tr>
              <a:tr h="0">
                <a:tc vMerge="1">
                  <a:txBody>
                    <a:bodyPr/>
                    <a:lstStyle/>
                    <a:p>
                      <a:pPr marL="0" marR="0" lvl="0" indent="0" algn="l" rtl="0">
                        <a:lnSpc>
                          <a:spcPct val="115000"/>
                        </a:lnSpc>
                        <a:spcBef>
                          <a:spcPts val="0"/>
                        </a:spcBef>
                        <a:spcAft>
                          <a:spcPts val="0"/>
                        </a:spcAft>
                        <a:buNone/>
                      </a:pPr>
                      <a:endParaRPr sz="1800" b="1"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Use Digital Technology to Search for Jobs</a:t>
                      </a:r>
                    </a:p>
                    <a:p>
                      <a:pPr marL="0" marR="0" lvl="0" indent="0" algn="l" rtl="0">
                        <a:lnSpc>
                          <a:spcPct val="115000"/>
                        </a:lnSpc>
                        <a:spcBef>
                          <a:spcPts val="0"/>
                        </a:spcBef>
                        <a:spcAft>
                          <a:spcPts val="0"/>
                        </a:spcAft>
                        <a:buNone/>
                      </a:pPr>
                      <a:r>
                        <a:rPr lang="en-CA" sz="1600" b="1" i="1" u="none" strike="noStrike" cap="none" dirty="0">
                          <a:latin typeface="Arial"/>
                          <a:cs typeface="Arial"/>
                          <a:sym typeface="Arial"/>
                        </a:rPr>
                        <a:t>(also adapted for the Deaf stream)</a:t>
                      </a:r>
                      <a:endParaRPr i="1"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Material Handler</a:t>
                      </a:r>
                      <a:endParaRPr dirty="0"/>
                    </a:p>
                  </a:txBody>
                  <a:tcPr marL="63500" marR="63500" marT="63500" marB="63500"/>
                </a:tc>
                <a:extLst>
                  <a:ext uri="{0D108BD9-81ED-4DB2-BD59-A6C34878D82A}">
                    <a16:rowId xmlns:a16="http://schemas.microsoft.com/office/drawing/2014/main" val="10004"/>
                  </a:ext>
                </a:extLst>
              </a:tr>
              <a:tr h="2032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Winery Assistant</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Home Support Worker A</a:t>
                      </a:r>
                      <a:endParaRPr dirty="0"/>
                    </a:p>
                  </a:txBody>
                  <a:tcPr marL="63500" marR="63500" marT="63500" marB="63500"/>
                </a:tc>
                <a:extLst>
                  <a:ext uri="{0D108BD9-81ED-4DB2-BD59-A6C34878D82A}">
                    <a16:rowId xmlns:a16="http://schemas.microsoft.com/office/drawing/2014/main" val="10005"/>
                  </a:ext>
                </a:extLst>
              </a:tr>
              <a:tr h="203200">
                <a:tc vMerge="1">
                  <a:txBody>
                    <a:bodyPr/>
                    <a:lstStyle/>
                    <a:p>
                      <a:pPr marL="0" marR="0" lvl="0" indent="0" algn="l" rtl="0">
                        <a:lnSpc>
                          <a:spcPct val="115000"/>
                        </a:lnSpc>
                        <a:spcBef>
                          <a:spcPts val="0"/>
                        </a:spcBef>
                        <a:spcAft>
                          <a:spcPts val="0"/>
                        </a:spcAft>
                        <a:buNone/>
                      </a:pPr>
                      <a:endParaRPr sz="1800" u="none" strike="noStrike" cap="none">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Light Housekeeping</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Home Support Worker B</a:t>
                      </a:r>
                      <a:endParaRPr dirty="0"/>
                    </a:p>
                  </a:txBody>
                  <a:tcPr marL="63500" marR="63500" marT="63500" marB="63500"/>
                </a:tc>
                <a:extLst>
                  <a:ext uri="{0D108BD9-81ED-4DB2-BD59-A6C34878D82A}">
                    <a16:rowId xmlns:a16="http://schemas.microsoft.com/office/drawing/2014/main" val="10006"/>
                  </a:ext>
                </a:extLst>
              </a:tr>
              <a:tr h="2032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Administrative Assistant</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New Employee Orientation</a:t>
                      </a:r>
                      <a:endParaRPr dirty="0"/>
                    </a:p>
                  </a:txBody>
                  <a:tcPr marL="63500" marR="63500" marT="63500" marB="63500"/>
                </a:tc>
                <a:extLst>
                  <a:ext uri="{0D108BD9-81ED-4DB2-BD59-A6C34878D82A}">
                    <a16:rowId xmlns:a16="http://schemas.microsoft.com/office/drawing/2014/main" val="10007"/>
                  </a:ext>
                </a:extLst>
              </a:tr>
              <a:tr h="2032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Greenhouse Worker</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Small Business General</a:t>
                      </a:r>
                      <a:endParaRPr dirty="0"/>
                    </a:p>
                  </a:txBody>
                  <a:tcPr marL="63500" marR="63500" marT="63500" marB="63500"/>
                </a:tc>
                <a:extLst>
                  <a:ext uri="{0D108BD9-81ED-4DB2-BD59-A6C34878D82A}">
                    <a16:rowId xmlns:a16="http://schemas.microsoft.com/office/drawing/2014/main" val="10008"/>
                  </a:ext>
                </a:extLst>
              </a:tr>
              <a:tr h="2032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Manufacturing Related to Forestry</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Natural Resources Industry</a:t>
                      </a:r>
                      <a:endParaRPr dirty="0"/>
                    </a:p>
                  </a:txBody>
                  <a:tcPr marL="63500" marR="63500" marT="63500" marB="63500"/>
                </a:tc>
                <a:extLst>
                  <a:ext uri="{0D108BD9-81ED-4DB2-BD59-A6C34878D82A}">
                    <a16:rowId xmlns:a16="http://schemas.microsoft.com/office/drawing/2014/main" val="10009"/>
                  </a:ext>
                </a:extLst>
              </a:tr>
              <a:tr h="2032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600" b="1" u="none" strike="noStrike" cap="none" dirty="0">
                          <a:latin typeface="Arial"/>
                          <a:ea typeface="Arial"/>
                          <a:cs typeface="Arial"/>
                          <a:sym typeface="Arial"/>
                        </a:rPr>
                        <a:t>Shipper/Receiver</a:t>
                      </a:r>
                      <a:endParaRPr dirty="0"/>
                    </a:p>
                  </a:txBody>
                  <a:tcPr marL="63500" marR="63500" marT="63500" marB="63500"/>
                </a:tc>
                <a:tc>
                  <a:txBody>
                    <a:bodyPr/>
                    <a:lstStyle/>
                    <a:p>
                      <a:pPr marL="0" marR="0" lvl="0" indent="0" algn="l" rtl="0">
                        <a:lnSpc>
                          <a:spcPct val="115000"/>
                        </a:lnSpc>
                        <a:spcBef>
                          <a:spcPts val="0"/>
                        </a:spcBef>
                        <a:spcAft>
                          <a:spcPts val="0"/>
                        </a:spcAft>
                        <a:buNone/>
                      </a:pPr>
                      <a:endParaRPr sz="1600" b="1" u="none" strike="noStrike" cap="none" dirty="0">
                        <a:latin typeface="Arial"/>
                        <a:ea typeface="Arial"/>
                        <a:cs typeface="Arial"/>
                        <a:sym typeface="Arial"/>
                      </a:endParaRPr>
                    </a:p>
                  </a:txBody>
                  <a:tcPr marL="63500" marR="63500" marT="63500" marB="6350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20229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1"/>
          <p:cNvSpPr txBox="1">
            <a:spLocks noGrp="1"/>
          </p:cNvSpPr>
          <p:nvPr>
            <p:ph type="title"/>
          </p:nvPr>
        </p:nvSpPr>
        <p:spPr>
          <a:xfrm>
            <a:off x="1080654" y="317623"/>
            <a:ext cx="102731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Employment Culminating Tasks</a:t>
            </a:r>
            <a:endParaRPr dirty="0"/>
          </a:p>
        </p:txBody>
      </p:sp>
      <p:graphicFrame>
        <p:nvGraphicFramePr>
          <p:cNvPr id="434" name="Google Shape;434;p51"/>
          <p:cNvGraphicFramePr/>
          <p:nvPr>
            <p:extLst>
              <p:ext uri="{D42A27DB-BD31-4B8C-83A1-F6EECF244321}">
                <p14:modId xmlns:p14="http://schemas.microsoft.com/office/powerpoint/2010/main" val="2780350835"/>
              </p:ext>
            </p:extLst>
          </p:nvPr>
        </p:nvGraphicFramePr>
        <p:xfrm>
          <a:off x="1080654" y="1965574"/>
          <a:ext cx="8965875" cy="1266444"/>
        </p:xfrm>
        <a:graphic>
          <a:graphicData uri="http://schemas.openxmlformats.org/drawingml/2006/table">
            <a:tbl>
              <a:tblPr>
                <a:noFill/>
              </a:tblPr>
              <a:tblGrid>
                <a:gridCol w="2485525">
                  <a:extLst>
                    <a:ext uri="{9D8B030D-6E8A-4147-A177-3AD203B41FA5}">
                      <a16:colId xmlns:a16="http://schemas.microsoft.com/office/drawing/2014/main" val="20000"/>
                    </a:ext>
                  </a:extLst>
                </a:gridCol>
                <a:gridCol w="6480350">
                  <a:extLst>
                    <a:ext uri="{9D8B030D-6E8A-4147-A177-3AD203B41FA5}">
                      <a16:colId xmlns:a16="http://schemas.microsoft.com/office/drawing/2014/main" val="20001"/>
                    </a:ext>
                  </a:extLst>
                </a:gridCol>
              </a:tblGrid>
              <a:tr h="228600">
                <a:tc rowSpan="3">
                  <a:txBody>
                    <a:bodyPr/>
                    <a:lstStyle/>
                    <a:p>
                      <a:pPr marL="0" marR="0" lvl="0" indent="0" algn="l" rtl="0">
                        <a:lnSpc>
                          <a:spcPct val="115000"/>
                        </a:lnSpc>
                        <a:spcBef>
                          <a:spcPts val="0"/>
                        </a:spcBef>
                        <a:spcAft>
                          <a:spcPts val="0"/>
                        </a:spcAft>
                        <a:buNone/>
                      </a:pPr>
                      <a:r>
                        <a:rPr lang="en-CA" sz="1800" b="0" u="none" strike="noStrike" cap="none" dirty="0">
                          <a:latin typeface="Calibri"/>
                          <a:ea typeface="Calibri"/>
                          <a:cs typeface="Calibri"/>
                          <a:sym typeface="Calibri"/>
                        </a:rPr>
                        <a:t>OLD</a:t>
                      </a:r>
                      <a:endParaRPr b="0" dirty="0"/>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Fire Safety</a:t>
                      </a:r>
                      <a:endParaRPr dirty="0"/>
                    </a:p>
                  </a:txBody>
                  <a:tcPr marL="63500" marR="63500" marT="63500" marB="63500"/>
                </a:tc>
                <a:extLst>
                  <a:ext uri="{0D108BD9-81ED-4DB2-BD59-A6C34878D82A}">
                    <a16:rowId xmlns:a16="http://schemas.microsoft.com/office/drawing/2014/main" val="10000"/>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Job Readiness</a:t>
                      </a:r>
                      <a:endParaRPr dirty="0"/>
                    </a:p>
                  </a:txBody>
                  <a:tcPr marL="63500" marR="63500" marT="63500" marB="63500"/>
                </a:tc>
                <a:extLst>
                  <a:ext uri="{0D108BD9-81ED-4DB2-BD59-A6C34878D82A}">
                    <a16:rowId xmlns:a16="http://schemas.microsoft.com/office/drawing/2014/main" val="10001"/>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Food Service</a:t>
                      </a:r>
                      <a:endParaRPr dirty="0"/>
                    </a:p>
                  </a:txBody>
                  <a:tcPr marL="63500" marR="63500" marT="63500" marB="635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1821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2"/>
          <p:cNvSpPr txBox="1">
            <a:spLocks noGrp="1"/>
          </p:cNvSpPr>
          <p:nvPr>
            <p:ph type="title"/>
          </p:nvPr>
        </p:nvSpPr>
        <p:spPr>
          <a:xfrm>
            <a:off x="1080654" y="317623"/>
            <a:ext cx="102731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Independence Culminating Tasks</a:t>
            </a:r>
            <a:endParaRPr dirty="0"/>
          </a:p>
        </p:txBody>
      </p:sp>
      <p:graphicFrame>
        <p:nvGraphicFramePr>
          <p:cNvPr id="440" name="Google Shape;440;p52"/>
          <p:cNvGraphicFramePr/>
          <p:nvPr>
            <p:extLst>
              <p:ext uri="{D42A27DB-BD31-4B8C-83A1-F6EECF244321}">
                <p14:modId xmlns:p14="http://schemas.microsoft.com/office/powerpoint/2010/main" val="1644552591"/>
              </p:ext>
            </p:extLst>
          </p:nvPr>
        </p:nvGraphicFramePr>
        <p:xfrm>
          <a:off x="1080654" y="1965574"/>
          <a:ext cx="8965875" cy="1688592"/>
        </p:xfrm>
        <a:graphic>
          <a:graphicData uri="http://schemas.openxmlformats.org/drawingml/2006/table">
            <a:tbl>
              <a:tblPr>
                <a:noFill/>
              </a:tblPr>
              <a:tblGrid>
                <a:gridCol w="2485525">
                  <a:extLst>
                    <a:ext uri="{9D8B030D-6E8A-4147-A177-3AD203B41FA5}">
                      <a16:colId xmlns:a16="http://schemas.microsoft.com/office/drawing/2014/main" val="20000"/>
                    </a:ext>
                  </a:extLst>
                </a:gridCol>
                <a:gridCol w="6480350">
                  <a:extLst>
                    <a:ext uri="{9D8B030D-6E8A-4147-A177-3AD203B41FA5}">
                      <a16:colId xmlns:a16="http://schemas.microsoft.com/office/drawing/2014/main" val="20001"/>
                    </a:ext>
                  </a:extLst>
                </a:gridCol>
              </a:tblGrid>
              <a:tr h="228600">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NEW</a:t>
                      </a:r>
                      <a:endParaRPr dirty="0"/>
                    </a:p>
                  </a:txBody>
                  <a:tcPr marL="63500" marR="63500" marT="63500" marB="63500"/>
                </a:tc>
                <a:tc>
                  <a:txBody>
                    <a:bodyPr/>
                    <a:lstStyle/>
                    <a:p>
                      <a:pPr marL="0" marR="0" lvl="0" indent="0" algn="l" rtl="0">
                        <a:lnSpc>
                          <a:spcPct val="100000"/>
                        </a:lnSpc>
                        <a:spcBef>
                          <a:spcPts val="0"/>
                        </a:spcBef>
                        <a:spcAft>
                          <a:spcPts val="0"/>
                        </a:spcAft>
                        <a:buNone/>
                      </a:pPr>
                      <a:r>
                        <a:rPr lang="en-CA" sz="1800" b="1" i="0" u="none" strike="noStrike" cap="none" dirty="0">
                          <a:solidFill>
                            <a:schemeClr val="dk1"/>
                          </a:solidFill>
                          <a:latin typeface="Calibri"/>
                          <a:ea typeface="Calibri"/>
                          <a:cs typeface="Calibri"/>
                          <a:sym typeface="Calibri"/>
                        </a:rPr>
                        <a:t>Information on a Medicine Product Label</a:t>
                      </a:r>
                      <a:endParaRPr sz="1800" b="1"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228600">
                <a:tc rowSpan="3">
                  <a:txBody>
                    <a:bodyPr/>
                    <a:lstStyle/>
                    <a:p>
                      <a:pPr marL="0" marR="0" lvl="0" indent="0" algn="l" rtl="0">
                        <a:lnSpc>
                          <a:spcPct val="115000"/>
                        </a:lnSpc>
                        <a:spcBef>
                          <a:spcPts val="0"/>
                        </a:spcBef>
                        <a:spcAft>
                          <a:spcPts val="0"/>
                        </a:spcAft>
                        <a:buNone/>
                      </a:pPr>
                      <a:r>
                        <a:rPr lang="en-CA" sz="1800" b="0" u="none" strike="noStrike" cap="none" dirty="0">
                          <a:latin typeface="Calibri"/>
                          <a:ea typeface="Calibri"/>
                          <a:cs typeface="Calibri"/>
                          <a:sym typeface="Calibri"/>
                        </a:rPr>
                        <a:t>OLD</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Personal Budget</a:t>
                      </a:r>
                      <a:endParaRPr dirty="0"/>
                    </a:p>
                  </a:txBody>
                  <a:tcPr marL="63500" marR="63500" marT="63500" marB="63500"/>
                </a:tc>
                <a:extLst>
                  <a:ext uri="{0D108BD9-81ED-4DB2-BD59-A6C34878D82A}">
                    <a16:rowId xmlns:a16="http://schemas.microsoft.com/office/drawing/2014/main" val="10001"/>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Medical Form</a:t>
                      </a:r>
                      <a:endParaRPr dirty="0"/>
                    </a:p>
                  </a:txBody>
                  <a:tcPr marL="63500" marR="63500" marT="63500" marB="63500"/>
                </a:tc>
                <a:extLst>
                  <a:ext uri="{0D108BD9-81ED-4DB2-BD59-A6C34878D82A}">
                    <a16:rowId xmlns:a16="http://schemas.microsoft.com/office/drawing/2014/main" val="10002"/>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Newspaper Ad</a:t>
                      </a:r>
                      <a:endParaRPr dirty="0"/>
                    </a:p>
                  </a:txBody>
                  <a:tcPr marL="63500" marR="63500" marT="63500" marB="635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3268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3"/>
          <p:cNvSpPr txBox="1">
            <a:spLocks noGrp="1"/>
          </p:cNvSpPr>
          <p:nvPr>
            <p:ph type="title"/>
          </p:nvPr>
        </p:nvSpPr>
        <p:spPr>
          <a:xfrm>
            <a:off x="1080654" y="317623"/>
            <a:ext cx="102731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Secondary School Credit Culminating Tasks</a:t>
            </a:r>
            <a:endParaRPr dirty="0"/>
          </a:p>
        </p:txBody>
      </p:sp>
      <p:graphicFrame>
        <p:nvGraphicFramePr>
          <p:cNvPr id="446" name="Google Shape;446;p53"/>
          <p:cNvGraphicFramePr/>
          <p:nvPr>
            <p:extLst>
              <p:ext uri="{D42A27DB-BD31-4B8C-83A1-F6EECF244321}">
                <p14:modId xmlns:p14="http://schemas.microsoft.com/office/powerpoint/2010/main" val="2200538873"/>
              </p:ext>
            </p:extLst>
          </p:nvPr>
        </p:nvGraphicFramePr>
        <p:xfrm>
          <a:off x="1080654" y="1965574"/>
          <a:ext cx="8965875" cy="1688592"/>
        </p:xfrm>
        <a:graphic>
          <a:graphicData uri="http://schemas.openxmlformats.org/drawingml/2006/table">
            <a:tbl>
              <a:tblPr>
                <a:noFill/>
              </a:tblPr>
              <a:tblGrid>
                <a:gridCol w="2485525">
                  <a:extLst>
                    <a:ext uri="{9D8B030D-6E8A-4147-A177-3AD203B41FA5}">
                      <a16:colId xmlns:a16="http://schemas.microsoft.com/office/drawing/2014/main" val="20000"/>
                    </a:ext>
                  </a:extLst>
                </a:gridCol>
                <a:gridCol w="6480350">
                  <a:extLst>
                    <a:ext uri="{9D8B030D-6E8A-4147-A177-3AD203B41FA5}">
                      <a16:colId xmlns:a16="http://schemas.microsoft.com/office/drawing/2014/main" val="20001"/>
                    </a:ext>
                  </a:extLst>
                </a:gridCol>
              </a:tblGrid>
              <a:tr h="228600">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NEW</a:t>
                      </a:r>
                      <a:endParaRPr dirty="0"/>
                    </a:p>
                  </a:txBody>
                  <a:tcPr marL="63500" marR="63500" marT="63500" marB="63500"/>
                </a:tc>
                <a:tc>
                  <a:txBody>
                    <a:bodyPr/>
                    <a:lstStyle/>
                    <a:p>
                      <a:pPr marL="0" marR="0" lvl="0" indent="0" algn="l" rtl="0">
                        <a:lnSpc>
                          <a:spcPct val="100000"/>
                        </a:lnSpc>
                        <a:spcBef>
                          <a:spcPts val="0"/>
                        </a:spcBef>
                        <a:spcAft>
                          <a:spcPts val="0"/>
                        </a:spcAft>
                        <a:buNone/>
                      </a:pPr>
                      <a:r>
                        <a:rPr lang="en-CA" sz="1800" b="1" i="0" u="none" strike="noStrike" cap="none" dirty="0">
                          <a:solidFill>
                            <a:schemeClr val="dk1"/>
                          </a:solidFill>
                          <a:latin typeface="Calibri"/>
                          <a:ea typeface="Calibri"/>
                          <a:cs typeface="Calibri"/>
                          <a:sym typeface="Calibri"/>
                        </a:rPr>
                        <a:t>Growth Mindset</a:t>
                      </a:r>
                      <a:endParaRPr sz="1800" b="1"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228600">
                <a:tc rowSpan="3">
                  <a:txBody>
                    <a:bodyPr/>
                    <a:lstStyle/>
                    <a:p>
                      <a:pPr marL="0" marR="0" lvl="0" indent="0" algn="l" rtl="0">
                        <a:lnSpc>
                          <a:spcPct val="115000"/>
                        </a:lnSpc>
                        <a:spcBef>
                          <a:spcPts val="0"/>
                        </a:spcBef>
                        <a:spcAft>
                          <a:spcPts val="0"/>
                        </a:spcAft>
                        <a:buNone/>
                      </a:pPr>
                      <a:r>
                        <a:rPr lang="en-CA" sz="1800" b="0" u="none" strike="noStrike" cap="none" dirty="0">
                          <a:latin typeface="Calibri"/>
                          <a:ea typeface="Calibri"/>
                          <a:cs typeface="Calibri"/>
                          <a:sym typeface="Calibri"/>
                        </a:rPr>
                        <a:t>OLD</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Planning for a Credit Program</a:t>
                      </a:r>
                      <a:endParaRPr dirty="0"/>
                    </a:p>
                  </a:txBody>
                  <a:tcPr marL="63500" marR="63500" marT="63500" marB="63500"/>
                </a:tc>
                <a:extLst>
                  <a:ext uri="{0D108BD9-81ED-4DB2-BD59-A6C34878D82A}">
                    <a16:rowId xmlns:a16="http://schemas.microsoft.com/office/drawing/2014/main" val="10001"/>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Completing a Credit Program</a:t>
                      </a:r>
                      <a:endParaRPr dirty="0"/>
                    </a:p>
                  </a:txBody>
                  <a:tcPr marL="63500" marR="63500" marT="63500" marB="63500"/>
                </a:tc>
                <a:extLst>
                  <a:ext uri="{0D108BD9-81ED-4DB2-BD59-A6C34878D82A}">
                    <a16:rowId xmlns:a16="http://schemas.microsoft.com/office/drawing/2014/main" val="10002"/>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Resource Consumption</a:t>
                      </a:r>
                      <a:endParaRPr dirty="0"/>
                    </a:p>
                  </a:txBody>
                  <a:tcPr marL="63500" marR="63500" marT="63500" marB="635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891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idx="4294967295"/>
          </p:nvPr>
        </p:nvSpPr>
        <p:spPr>
          <a:xfrm>
            <a:off x="914400" y="436377"/>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CA" b="1" dirty="0">
                <a:latin typeface="Avenir Next LT Pro" panose="020B0504020202020204" pitchFamily="34" charset="0"/>
              </a:rPr>
              <a:t>Topics</a:t>
            </a:r>
            <a:endParaRPr b="1" dirty="0">
              <a:latin typeface="Avenir Next LT Pro" panose="020B0504020202020204" pitchFamily="34" charset="0"/>
            </a:endParaRPr>
          </a:p>
        </p:txBody>
      </p:sp>
      <p:sp>
        <p:nvSpPr>
          <p:cNvPr id="2" name="TextBox 1">
            <a:extLst>
              <a:ext uri="{FF2B5EF4-FFF2-40B4-BE49-F238E27FC236}">
                <a16:creationId xmlns:a16="http://schemas.microsoft.com/office/drawing/2014/main" id="{6753253F-C100-4246-C59D-29CD1112E694}"/>
              </a:ext>
            </a:extLst>
          </p:cNvPr>
          <p:cNvSpPr txBox="1"/>
          <p:nvPr/>
        </p:nvSpPr>
        <p:spPr>
          <a:xfrm>
            <a:off x="914400" y="1761940"/>
            <a:ext cx="9336505" cy="3108543"/>
          </a:xfrm>
          <a:prstGeom prst="rect">
            <a:avLst/>
          </a:prstGeom>
          <a:noFill/>
        </p:spPr>
        <p:txBody>
          <a:bodyPr wrap="square" rtlCol="0">
            <a:spAutoFit/>
          </a:bodyPr>
          <a:lstStyle/>
          <a:p>
            <a:pPr marL="514350" indent="-514350">
              <a:buFont typeface="+mj-lt"/>
              <a:buAutoNum type="arabicPeriod"/>
            </a:pPr>
            <a:r>
              <a:rPr lang="en-CA" sz="3200" dirty="0"/>
              <a:t>Development Timelines</a:t>
            </a:r>
          </a:p>
          <a:p>
            <a:pPr marL="514350" indent="-514350">
              <a:buFont typeface="+mj-lt"/>
              <a:buAutoNum type="arabicPeriod"/>
            </a:pPr>
            <a:r>
              <a:rPr lang="en-CA" sz="3200" dirty="0"/>
              <a:t>Milestones</a:t>
            </a:r>
          </a:p>
          <a:p>
            <a:pPr marL="514350" indent="-514350">
              <a:buFont typeface="+mj-lt"/>
              <a:buAutoNum type="arabicPeriod"/>
            </a:pPr>
            <a:r>
              <a:rPr lang="en-CA" sz="3200" dirty="0"/>
              <a:t>Culminating Tasks</a:t>
            </a:r>
          </a:p>
          <a:p>
            <a:pPr marL="514350" indent="-514350">
              <a:buFont typeface="+mj-lt"/>
              <a:buAutoNum type="arabicPeriod"/>
            </a:pPr>
            <a:r>
              <a:rPr lang="en-CA" sz="3200" dirty="0"/>
              <a:t>The Repository</a:t>
            </a:r>
          </a:p>
          <a:p>
            <a:pPr marL="514350" indent="-514350">
              <a:buFont typeface="+mj-lt"/>
              <a:buAutoNum type="arabicPeriod"/>
            </a:pPr>
            <a:r>
              <a:rPr lang="en-CA" sz="3200" dirty="0"/>
              <a:t>Next Steps and Wrap-Up</a:t>
            </a:r>
          </a:p>
          <a:p>
            <a:endParaRPr lang="en-CA" dirty="0"/>
          </a:p>
          <a:p>
            <a:endParaRPr lang="en-CA" dirty="0"/>
          </a:p>
        </p:txBody>
      </p:sp>
    </p:spTree>
    <p:extLst>
      <p:ext uri="{BB962C8B-B14F-4D97-AF65-F5344CB8AC3E}">
        <p14:creationId xmlns:p14="http://schemas.microsoft.com/office/powerpoint/2010/main" val="3730654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a:spLocks noGrp="1"/>
          </p:cNvSpPr>
          <p:nvPr>
            <p:ph type="title"/>
          </p:nvPr>
        </p:nvSpPr>
        <p:spPr>
          <a:xfrm>
            <a:off x="1080654" y="317623"/>
            <a:ext cx="1027314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Post Secondary Culminating Tasks</a:t>
            </a:r>
            <a:endParaRPr dirty="0"/>
          </a:p>
        </p:txBody>
      </p:sp>
      <p:graphicFrame>
        <p:nvGraphicFramePr>
          <p:cNvPr id="453" name="Google Shape;453;p54"/>
          <p:cNvGraphicFramePr/>
          <p:nvPr>
            <p:extLst>
              <p:ext uri="{D42A27DB-BD31-4B8C-83A1-F6EECF244321}">
                <p14:modId xmlns:p14="http://schemas.microsoft.com/office/powerpoint/2010/main" val="2139912393"/>
              </p:ext>
            </p:extLst>
          </p:nvPr>
        </p:nvGraphicFramePr>
        <p:xfrm>
          <a:off x="1080654" y="1965574"/>
          <a:ext cx="8965875" cy="1688592"/>
        </p:xfrm>
        <a:graphic>
          <a:graphicData uri="http://schemas.openxmlformats.org/drawingml/2006/table">
            <a:tbl>
              <a:tblPr>
                <a:noFill/>
              </a:tblPr>
              <a:tblGrid>
                <a:gridCol w="2485525">
                  <a:extLst>
                    <a:ext uri="{9D8B030D-6E8A-4147-A177-3AD203B41FA5}">
                      <a16:colId xmlns:a16="http://schemas.microsoft.com/office/drawing/2014/main" val="20000"/>
                    </a:ext>
                  </a:extLst>
                </a:gridCol>
                <a:gridCol w="6480350">
                  <a:extLst>
                    <a:ext uri="{9D8B030D-6E8A-4147-A177-3AD203B41FA5}">
                      <a16:colId xmlns:a16="http://schemas.microsoft.com/office/drawing/2014/main" val="20001"/>
                    </a:ext>
                  </a:extLst>
                </a:gridCol>
              </a:tblGrid>
              <a:tr h="228600">
                <a:tc>
                  <a:txBody>
                    <a:bodyPr/>
                    <a:lstStyle/>
                    <a:p>
                      <a:pPr marL="0" marR="0" lvl="0" indent="0" algn="l" rtl="0">
                        <a:lnSpc>
                          <a:spcPct val="115000"/>
                        </a:lnSpc>
                        <a:spcBef>
                          <a:spcPts val="0"/>
                        </a:spcBef>
                        <a:spcAft>
                          <a:spcPts val="0"/>
                        </a:spcAft>
                        <a:buNone/>
                      </a:pPr>
                      <a:r>
                        <a:rPr lang="en-CA" sz="1800" b="1" u="none" strike="noStrike" cap="none" dirty="0">
                          <a:latin typeface="Calibri"/>
                          <a:ea typeface="Calibri"/>
                          <a:cs typeface="Calibri"/>
                          <a:sym typeface="Calibri"/>
                        </a:rPr>
                        <a:t>NEW</a:t>
                      </a:r>
                      <a:endParaRPr dirty="0"/>
                    </a:p>
                  </a:txBody>
                  <a:tcPr marL="63500" marR="63500" marT="63500" marB="63500"/>
                </a:tc>
                <a:tc>
                  <a:txBody>
                    <a:bodyPr/>
                    <a:lstStyle/>
                    <a:p>
                      <a:pPr marL="0" marR="0" lvl="0" indent="0" algn="l" rtl="0">
                        <a:lnSpc>
                          <a:spcPct val="100000"/>
                        </a:lnSpc>
                        <a:spcBef>
                          <a:spcPts val="0"/>
                        </a:spcBef>
                        <a:spcAft>
                          <a:spcPts val="0"/>
                        </a:spcAft>
                        <a:buNone/>
                      </a:pPr>
                      <a:r>
                        <a:rPr lang="en-CA" sz="1800" b="1" i="0" u="none" strike="noStrike" cap="none" dirty="0">
                          <a:solidFill>
                            <a:schemeClr val="dk1"/>
                          </a:solidFill>
                          <a:latin typeface="Calibri"/>
                          <a:ea typeface="Calibri"/>
                          <a:cs typeface="Calibri"/>
                          <a:sym typeface="Calibri"/>
                        </a:rPr>
                        <a:t>Postsecondary Admission</a:t>
                      </a:r>
                      <a:endParaRPr sz="1800" b="1" u="none" strike="noStrike" cap="none"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228600">
                <a:tc rowSpan="3">
                  <a:txBody>
                    <a:bodyPr/>
                    <a:lstStyle/>
                    <a:p>
                      <a:pPr marL="0" marR="0" lvl="0" indent="0" algn="l" rtl="0">
                        <a:lnSpc>
                          <a:spcPct val="115000"/>
                        </a:lnSpc>
                        <a:spcBef>
                          <a:spcPts val="0"/>
                        </a:spcBef>
                        <a:spcAft>
                          <a:spcPts val="0"/>
                        </a:spcAft>
                        <a:buNone/>
                      </a:pPr>
                      <a:r>
                        <a:rPr lang="en-CA" sz="1800" b="0" u="none" strike="noStrike" cap="none" dirty="0">
                          <a:latin typeface="Calibri"/>
                          <a:ea typeface="Calibri"/>
                          <a:cs typeface="Calibri"/>
                          <a:sym typeface="Calibri"/>
                        </a:rPr>
                        <a:t>OLD</a:t>
                      </a:r>
                      <a:endParaRPr dirty="0"/>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Child Development</a:t>
                      </a:r>
                      <a:endParaRPr dirty="0"/>
                    </a:p>
                  </a:txBody>
                  <a:tcPr marL="63500" marR="63500" marT="63500" marB="63500"/>
                </a:tc>
                <a:extLst>
                  <a:ext uri="{0D108BD9-81ED-4DB2-BD59-A6C34878D82A}">
                    <a16:rowId xmlns:a16="http://schemas.microsoft.com/office/drawing/2014/main" val="10001"/>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Emotional Intelligence</a:t>
                      </a:r>
                      <a:endParaRPr dirty="0"/>
                    </a:p>
                  </a:txBody>
                  <a:tcPr marL="63500" marR="63500" marT="63500" marB="63500"/>
                </a:tc>
                <a:extLst>
                  <a:ext uri="{0D108BD9-81ED-4DB2-BD59-A6C34878D82A}">
                    <a16:rowId xmlns:a16="http://schemas.microsoft.com/office/drawing/2014/main" val="10002"/>
                  </a:ext>
                </a:extLst>
              </a:tr>
              <a:tr h="228600">
                <a:tc vMerge="1">
                  <a:txBody>
                    <a:bodyPr/>
                    <a:lstStyle/>
                    <a:p>
                      <a:pPr marL="0" marR="0" lvl="0" indent="0" algn="l" rtl="0">
                        <a:lnSpc>
                          <a:spcPct val="115000"/>
                        </a:lnSpc>
                        <a:spcBef>
                          <a:spcPts val="0"/>
                        </a:spcBef>
                        <a:spcAft>
                          <a:spcPts val="0"/>
                        </a:spcAft>
                        <a:buNone/>
                      </a:pPr>
                      <a:endParaRPr sz="1800" u="none" strike="noStrike" cap="none" dirty="0">
                        <a:latin typeface="Calibri"/>
                        <a:ea typeface="Calibri"/>
                        <a:cs typeface="Calibri"/>
                        <a:sym typeface="Calibri"/>
                      </a:endParaRPr>
                    </a:p>
                  </a:txBody>
                  <a:tcPr marL="63500" marR="63500" marT="63500" marB="63500"/>
                </a:tc>
                <a:tc>
                  <a:txBody>
                    <a:bodyPr/>
                    <a:lstStyle/>
                    <a:p>
                      <a:pPr marL="0" marR="0" lvl="0" indent="0" algn="l" rtl="0">
                        <a:lnSpc>
                          <a:spcPct val="115000"/>
                        </a:lnSpc>
                        <a:spcBef>
                          <a:spcPts val="0"/>
                        </a:spcBef>
                        <a:spcAft>
                          <a:spcPts val="0"/>
                        </a:spcAft>
                        <a:buNone/>
                      </a:pPr>
                      <a:r>
                        <a:rPr lang="en-CA" sz="1800" u="none" strike="noStrike" cap="none" dirty="0">
                          <a:latin typeface="Calibri"/>
                          <a:ea typeface="Calibri"/>
                          <a:cs typeface="Calibri"/>
                          <a:sym typeface="Calibri"/>
                        </a:rPr>
                        <a:t>Water Use</a:t>
                      </a:r>
                      <a:endParaRPr dirty="0"/>
                    </a:p>
                  </a:txBody>
                  <a:tcPr marL="63500" marR="63500" marT="63500" marB="635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541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7365-B110-DBA9-CA73-84F9FAE81F02}"/>
              </a:ext>
            </a:extLst>
          </p:cNvPr>
          <p:cNvSpPr>
            <a:spLocks noGrp="1"/>
          </p:cNvSpPr>
          <p:nvPr>
            <p:ph type="title"/>
          </p:nvPr>
        </p:nvSpPr>
        <p:spPr>
          <a:xfrm>
            <a:off x="6436894" y="1414454"/>
            <a:ext cx="4652211" cy="1325563"/>
          </a:xfrm>
        </p:spPr>
        <p:txBody>
          <a:bodyPr/>
          <a:lstStyle/>
          <a:p>
            <a:r>
              <a:rPr lang="en-CA" dirty="0"/>
              <a:t>Revision of Original 18 Culminating Tasks</a:t>
            </a:r>
          </a:p>
        </p:txBody>
      </p:sp>
      <p:pic>
        <p:nvPicPr>
          <p:cNvPr id="4" name="Picture 3" descr="A close-up of a pen on a piece of paper">
            <a:extLst>
              <a:ext uri="{FF2B5EF4-FFF2-40B4-BE49-F238E27FC236}">
                <a16:creationId xmlns:a16="http://schemas.microsoft.com/office/drawing/2014/main" id="{89B7A94A-7D5E-FD2F-B04A-F0591A3D48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4150" y="1414454"/>
            <a:ext cx="4848225" cy="3238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6663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1;p33">
            <a:extLst>
              <a:ext uri="{FF2B5EF4-FFF2-40B4-BE49-F238E27FC236}">
                <a16:creationId xmlns:a16="http://schemas.microsoft.com/office/drawing/2014/main" id="{E1C74EF9-87CD-2E97-DFC3-34474B184345}"/>
              </a:ext>
            </a:extLst>
          </p:cNvPr>
          <p:cNvSpPr txBox="1">
            <a:spLocks/>
          </p:cNvSpPr>
          <p:nvPr/>
        </p:nvSpPr>
        <p:spPr>
          <a:xfrm>
            <a:off x="693820" y="136526"/>
            <a:ext cx="6130061"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a:solidFill>
                  <a:schemeClr val="tx1"/>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800"/>
            </a:pPr>
            <a:r>
              <a:rPr lang="en-US" kern="0" dirty="0"/>
              <a:t>2023 Culminating Task Revisions </a:t>
            </a:r>
          </a:p>
        </p:txBody>
      </p:sp>
      <p:sp>
        <p:nvSpPr>
          <p:cNvPr id="3" name="TextBox 2">
            <a:extLst>
              <a:ext uri="{FF2B5EF4-FFF2-40B4-BE49-F238E27FC236}">
                <a16:creationId xmlns:a16="http://schemas.microsoft.com/office/drawing/2014/main" id="{A2150A0D-8B4E-BAE4-8D28-67C83013BC90}"/>
              </a:ext>
            </a:extLst>
          </p:cNvPr>
          <p:cNvSpPr txBox="1"/>
          <p:nvPr/>
        </p:nvSpPr>
        <p:spPr>
          <a:xfrm>
            <a:off x="693820" y="1498183"/>
            <a:ext cx="9456821" cy="646331"/>
          </a:xfrm>
          <a:prstGeom prst="rect">
            <a:avLst/>
          </a:prstGeom>
          <a:noFill/>
        </p:spPr>
        <p:txBody>
          <a:bodyPr wrap="square" rtlCol="0">
            <a:spAutoFit/>
          </a:bodyPr>
          <a:lstStyle/>
          <a:p>
            <a:pPr marL="285750" indent="-285750">
              <a:buFont typeface="Arial" panose="020B0604020202020204" pitchFamily="34" charset="0"/>
              <a:buChar char="•"/>
            </a:pPr>
            <a:r>
              <a:rPr lang="en-CA" dirty="0"/>
              <a:t>Original 18 CTs were reviewed and are undergoing some revisions</a:t>
            </a:r>
          </a:p>
          <a:p>
            <a:pPr marL="285750" indent="-285750">
              <a:buFont typeface="Arial" panose="020B0604020202020204" pitchFamily="34" charset="0"/>
              <a:buChar char="•"/>
            </a:pPr>
            <a:r>
              <a:rPr lang="en-CA" dirty="0"/>
              <a:t>Culminating Task User Guide and Index also being updated</a:t>
            </a:r>
          </a:p>
        </p:txBody>
      </p:sp>
      <p:graphicFrame>
        <p:nvGraphicFramePr>
          <p:cNvPr id="4" name="Table 3">
            <a:extLst>
              <a:ext uri="{FF2B5EF4-FFF2-40B4-BE49-F238E27FC236}">
                <a16:creationId xmlns:a16="http://schemas.microsoft.com/office/drawing/2014/main" id="{F2EFCD50-2283-C5AD-F02A-F693FB03A3D4}"/>
              </a:ext>
            </a:extLst>
          </p:cNvPr>
          <p:cNvGraphicFramePr>
            <a:graphicFrameLocks noGrp="1"/>
          </p:cNvGraphicFramePr>
          <p:nvPr>
            <p:extLst>
              <p:ext uri="{D42A27DB-BD31-4B8C-83A1-F6EECF244321}">
                <p14:modId xmlns:p14="http://schemas.microsoft.com/office/powerpoint/2010/main" val="2138661929"/>
              </p:ext>
            </p:extLst>
          </p:nvPr>
        </p:nvGraphicFramePr>
        <p:xfrm>
          <a:off x="909721" y="2666848"/>
          <a:ext cx="10372557" cy="2572887"/>
        </p:xfrm>
        <a:graphic>
          <a:graphicData uri="http://schemas.openxmlformats.org/drawingml/2006/table">
            <a:tbl>
              <a:tblPr firstRow="1" bandRow="1">
                <a:tableStyleId>{073A0DAA-6AF3-43AB-8588-CEC1D06C72B9}</a:tableStyleId>
              </a:tblPr>
              <a:tblGrid>
                <a:gridCol w="3457519">
                  <a:extLst>
                    <a:ext uri="{9D8B030D-6E8A-4147-A177-3AD203B41FA5}">
                      <a16:colId xmlns:a16="http://schemas.microsoft.com/office/drawing/2014/main" val="1333962385"/>
                    </a:ext>
                  </a:extLst>
                </a:gridCol>
                <a:gridCol w="3457519">
                  <a:extLst>
                    <a:ext uri="{9D8B030D-6E8A-4147-A177-3AD203B41FA5}">
                      <a16:colId xmlns:a16="http://schemas.microsoft.com/office/drawing/2014/main" val="1686992224"/>
                    </a:ext>
                  </a:extLst>
                </a:gridCol>
                <a:gridCol w="3457519">
                  <a:extLst>
                    <a:ext uri="{9D8B030D-6E8A-4147-A177-3AD203B41FA5}">
                      <a16:colId xmlns:a16="http://schemas.microsoft.com/office/drawing/2014/main" val="2706886704"/>
                    </a:ext>
                  </a:extLst>
                </a:gridCol>
              </a:tblGrid>
              <a:tr h="561207">
                <a:tc>
                  <a:txBody>
                    <a:bodyPr/>
                    <a:lstStyle/>
                    <a:p>
                      <a:pPr marL="0" indent="0">
                        <a:buFont typeface="Arial" panose="020B0604020202020204" pitchFamily="34" charset="0"/>
                        <a:buNone/>
                      </a:pPr>
                      <a:r>
                        <a:rPr lang="en-CA" dirty="0"/>
                        <a:t>In all 18 original CTs</a:t>
                      </a:r>
                    </a:p>
                  </a:txBody>
                  <a:tcPr/>
                </a:tc>
                <a:tc>
                  <a:txBody>
                    <a:bodyPr/>
                    <a:lstStyle/>
                    <a:p>
                      <a:pPr marL="0" indent="0">
                        <a:buFont typeface="Arial" panose="020B0604020202020204" pitchFamily="34" charset="0"/>
                        <a:buNone/>
                      </a:pPr>
                      <a:r>
                        <a:rPr lang="en-CA" dirty="0"/>
                        <a:t>Revisions in some CTs</a:t>
                      </a:r>
                    </a:p>
                  </a:txBody>
                  <a:tcPr/>
                </a:tc>
                <a:tc>
                  <a:txBody>
                    <a:bodyPr/>
                    <a:lstStyle/>
                    <a:p>
                      <a:pPr marL="0" indent="0">
                        <a:buFont typeface="Arial" panose="020B0604020202020204" pitchFamily="34" charset="0"/>
                        <a:buNone/>
                      </a:pPr>
                      <a:r>
                        <a:rPr lang="en-CA" dirty="0"/>
                        <a:t>Content changes in  a few CTs</a:t>
                      </a:r>
                    </a:p>
                  </a:txBody>
                  <a:tcPr/>
                </a:tc>
                <a:extLst>
                  <a:ext uri="{0D108BD9-81ED-4DB2-BD59-A6C34878D82A}">
                    <a16:rowId xmlns:a16="http://schemas.microsoft.com/office/drawing/2014/main" val="982902320"/>
                  </a:ext>
                </a:extLst>
              </a:tr>
              <a:tr h="1074688">
                <a:tc>
                  <a:txBody>
                    <a:bodyPr/>
                    <a:lstStyle/>
                    <a:p>
                      <a:pPr marL="285750" indent="-285750">
                        <a:buFont typeface="Arial" panose="020B0604020202020204" pitchFamily="34" charset="0"/>
                        <a:buChar char="•"/>
                      </a:pPr>
                      <a:r>
                        <a:rPr lang="en-CA" dirty="0"/>
                        <a:t>Replaced gender person pronouns and possessive adjectives with gender neutral alternatives as long as it did not change or affect clarity</a:t>
                      </a:r>
                    </a:p>
                    <a:p>
                      <a:pPr marL="285750" indent="-285750">
                        <a:buFont typeface="Arial" panose="020B0604020202020204" pitchFamily="34" charset="0"/>
                        <a:buChar char="•"/>
                      </a:pPr>
                      <a:r>
                        <a:rPr lang="en-CA" dirty="0"/>
                        <a:t>Changed names where applicable to promote equity/diversity</a:t>
                      </a:r>
                    </a:p>
                    <a:p>
                      <a:pPr marL="285750" indent="-285750">
                        <a:buFont typeface="Arial" panose="020B0604020202020204" pitchFamily="34" charset="0"/>
                        <a:buChar char="•"/>
                      </a:pPr>
                      <a:r>
                        <a:rPr lang="en-CA" dirty="0"/>
                        <a:t>Updated logo and copyright in footer</a:t>
                      </a:r>
                    </a:p>
                    <a:p>
                      <a:pPr marL="0" indent="0">
                        <a:buFont typeface="Arial" panose="020B0604020202020204" pitchFamily="34" charset="0"/>
                        <a:buNone/>
                      </a:pPr>
                      <a:endParaRPr lang="en-CA" dirty="0"/>
                    </a:p>
                  </a:txBody>
                  <a:tcPr/>
                </a:tc>
                <a:tc>
                  <a:txBody>
                    <a:bodyPr/>
                    <a:lstStyle/>
                    <a:p>
                      <a:pPr marL="285750" indent="-285750">
                        <a:buFont typeface="Arial" panose="020B0604020202020204" pitchFamily="34" charset="0"/>
                        <a:buChar char="•"/>
                      </a:pPr>
                      <a:r>
                        <a:rPr lang="en-CA" dirty="0"/>
                        <a:t>Several shortened/condensed</a:t>
                      </a:r>
                    </a:p>
                    <a:p>
                      <a:pPr marL="285750" indent="-285750">
                        <a:buFont typeface="Arial" panose="020B0604020202020204" pitchFamily="34" charset="0"/>
                        <a:buChar char="•"/>
                      </a:pPr>
                      <a:r>
                        <a:rPr lang="en-CA" dirty="0"/>
                        <a:t>Adjusted suggested completion time</a:t>
                      </a:r>
                    </a:p>
                    <a:p>
                      <a:pPr marL="285750" indent="-285750">
                        <a:buFont typeface="Arial" panose="020B0604020202020204" pitchFamily="34" charset="0"/>
                        <a:buChar char="•"/>
                      </a:pPr>
                      <a:r>
                        <a:rPr lang="en-CA" dirty="0"/>
                        <a:t>Updated/replaced prompts, sources, tables, dollar values, etc. updated to make them current in 2023</a:t>
                      </a:r>
                    </a:p>
                    <a:p>
                      <a:pPr marL="285750" indent="-285750">
                        <a:buFont typeface="Arial" panose="020B0604020202020204" pitchFamily="34" charset="0"/>
                        <a:buChar char="•"/>
                      </a:pPr>
                      <a:r>
                        <a:rPr lang="en-CA" dirty="0"/>
                        <a:t>Adjusted questions/tasks to match updated sources and values</a:t>
                      </a:r>
                    </a:p>
                    <a:p>
                      <a:pPr marL="285750" indent="-285750">
                        <a:buFont typeface="Arial" panose="020B0604020202020204" pitchFamily="34" charset="0"/>
                        <a:buChar char="•"/>
                      </a:pPr>
                      <a:r>
                        <a:rPr lang="en-CA" dirty="0"/>
                        <a:t>Corrected punctuation in list structures for consistency</a:t>
                      </a:r>
                    </a:p>
                  </a:txBody>
                  <a:tcPr/>
                </a:tc>
                <a:tc>
                  <a:txBody>
                    <a:bodyPr/>
                    <a:lstStyle/>
                    <a:p>
                      <a:pPr marL="285750" indent="-285750">
                        <a:buFont typeface="Arial" panose="020B0604020202020204" pitchFamily="34" charset="0"/>
                        <a:buChar char="•"/>
                      </a:pPr>
                      <a:r>
                        <a:rPr lang="en-CA" dirty="0"/>
                        <a:t>If source articles/activities were quite outdated, completely new CTs are being developed</a:t>
                      </a:r>
                    </a:p>
                    <a:p>
                      <a:pPr marL="285750" indent="-285750">
                        <a:buFont typeface="Arial" panose="020B0604020202020204" pitchFamily="34" charset="0"/>
                        <a:buChar char="•"/>
                      </a:pPr>
                      <a:r>
                        <a:rPr lang="en-CA" dirty="0"/>
                        <a:t>One in Apprenticeship &amp; two in Postsecondary goal path</a:t>
                      </a:r>
                    </a:p>
                  </a:txBody>
                  <a:tcPr/>
                </a:tc>
                <a:extLst>
                  <a:ext uri="{0D108BD9-81ED-4DB2-BD59-A6C34878D82A}">
                    <a16:rowId xmlns:a16="http://schemas.microsoft.com/office/drawing/2014/main" val="4021969753"/>
                  </a:ext>
                </a:extLst>
              </a:tr>
            </a:tbl>
          </a:graphicData>
        </a:graphic>
      </p:graphicFrame>
    </p:spTree>
    <p:extLst>
      <p:ext uri="{BB962C8B-B14F-4D97-AF65-F5344CB8AC3E}">
        <p14:creationId xmlns:p14="http://schemas.microsoft.com/office/powerpoint/2010/main" val="1121312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6"/>
          <p:cNvSpPr txBox="1">
            <a:spLocks noGrp="1"/>
          </p:cNvSpPr>
          <p:nvPr>
            <p:ph type="title"/>
          </p:nvPr>
        </p:nvSpPr>
        <p:spPr>
          <a:xfrm>
            <a:off x="410688" y="286019"/>
            <a:ext cx="9861468" cy="1325563"/>
          </a:xfrm>
          <a:prstGeom prst="rect">
            <a:avLst/>
          </a:prstGeom>
          <a:noFill/>
          <a:ln>
            <a:noFill/>
          </a:ln>
        </p:spPr>
        <p:txBody>
          <a:bodyPr spcFirstLastPara="1" wrap="square" lIns="91425" tIns="45700" rIns="91425" bIns="45700" anchor="ctr" anchorCtr="0">
            <a:normAutofit/>
          </a:bodyPr>
          <a:lstStyle/>
          <a:p>
            <a:pPr algn="l">
              <a:buSzPts val="6000"/>
            </a:pPr>
            <a:r>
              <a:rPr lang="en-CA" kern="0" dirty="0"/>
              <a:t>The Repository</a:t>
            </a:r>
          </a:p>
        </p:txBody>
      </p:sp>
      <p:sp>
        <p:nvSpPr>
          <p:cNvPr id="466" name="Google Shape;466;p56"/>
          <p:cNvSpPr txBox="1"/>
          <p:nvPr/>
        </p:nvSpPr>
        <p:spPr>
          <a:xfrm>
            <a:off x="215241" y="1499258"/>
            <a:ext cx="4969822"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3200" b="0" i="0" u="sng" strike="noStrike" cap="non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https://oalcf-repository.ca/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200" b="0" i="0" u="none" strike="noStrike" cap="none" dirty="0">
              <a:solidFill>
                <a:srgbClr val="000000"/>
              </a:solidFill>
              <a:latin typeface="Calibri"/>
              <a:ea typeface="Calibri"/>
              <a:cs typeface="Calibri"/>
              <a:sym typeface="Calibri"/>
            </a:endParaRPr>
          </a:p>
        </p:txBody>
      </p:sp>
      <p:pic>
        <p:nvPicPr>
          <p:cNvPr id="467" name="Google Shape;467;p56" descr="Screen shot from Repository landing page."/>
          <p:cNvPicPr preferRelativeResize="0"/>
          <p:nvPr/>
        </p:nvPicPr>
        <p:blipFill rotWithShape="1">
          <a:blip r:embed="rId4">
            <a:alphaModFix/>
          </a:blip>
          <a:srcRect/>
          <a:stretch/>
        </p:blipFill>
        <p:spPr>
          <a:xfrm>
            <a:off x="5979555" y="1202119"/>
            <a:ext cx="5646223" cy="4060062"/>
          </a:xfrm>
          <a:prstGeom prst="rect">
            <a:avLst/>
          </a:prstGeom>
          <a:solidFill>
            <a:srgbClr val="ECECEC"/>
          </a:solidFill>
          <a:ln>
            <a:noFill/>
          </a:ln>
          <a:effectLst>
            <a:outerShdw blurRad="55000" dist="18000" dir="5400000" algn="tl" rotWithShape="0">
              <a:srgbClr val="000000">
                <a:alpha val="40000"/>
              </a:srgbClr>
            </a:outerShdw>
          </a:effectLst>
        </p:spPr>
      </p:pic>
      <p:sp>
        <p:nvSpPr>
          <p:cNvPr id="468" name="Google Shape;468;p56"/>
          <p:cNvSpPr txBox="1"/>
          <p:nvPr/>
        </p:nvSpPr>
        <p:spPr>
          <a:xfrm>
            <a:off x="701537" y="4077168"/>
            <a:ext cx="409006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2000" b="0" i="0" u="none" strike="noStrike" cap="none" dirty="0">
                <a:solidFill>
                  <a:srgbClr val="000000"/>
                </a:solidFill>
                <a:latin typeface="Calibri"/>
                <a:ea typeface="Calibri"/>
                <a:cs typeface="Calibri"/>
                <a:sym typeface="Calibri"/>
              </a:rPr>
              <a:t>If you don’t have access but need it contact:  Sarah Gauvreau at Contact North:  </a:t>
            </a:r>
            <a:r>
              <a:rPr lang="en-CA" sz="2000" b="0" i="0" u="sng" strike="noStrike" cap="none"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sarahg@contactnorth.ca</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CA" sz="2400" b="0" i="0" u="none" strike="noStrike" cap="none" dirty="0">
                <a:solidFill>
                  <a:srgbClr val="000000"/>
                </a:solidFill>
                <a:latin typeface="Calibri"/>
                <a:ea typeface="Calibri"/>
                <a:cs typeface="Calibri"/>
                <a:sym typeface="Calibri"/>
              </a:rPr>
              <a:t> </a:t>
            </a:r>
            <a:endParaRPr dirty="0"/>
          </a:p>
        </p:txBody>
      </p:sp>
      <p:sp>
        <p:nvSpPr>
          <p:cNvPr id="469" name="Google Shape;469;p56"/>
          <p:cNvSpPr txBox="1"/>
          <p:nvPr/>
        </p:nvSpPr>
        <p:spPr>
          <a:xfrm>
            <a:off x="655122" y="2537966"/>
            <a:ext cx="3547093"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2000" b="0" i="0" u="none" strike="noStrike" cap="none" dirty="0">
                <a:solidFill>
                  <a:srgbClr val="000000"/>
                </a:solidFill>
                <a:latin typeface="Calibri"/>
                <a:ea typeface="Calibri"/>
                <a:cs typeface="Calibri"/>
                <a:sym typeface="Calibri"/>
              </a:rPr>
              <a:t>You need to have username and password to access milestones and culminating tasks</a:t>
            </a:r>
            <a:r>
              <a:rPr lang="en-CA" sz="1600" b="0" i="0" u="none" strike="noStrike" cap="none" dirty="0">
                <a:solidFill>
                  <a:srgbClr val="000000"/>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60723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284496-225E-A9AB-2B78-578791CFAF90}"/>
              </a:ext>
            </a:extLst>
          </p:cNvPr>
          <p:cNvSpPr txBox="1"/>
          <p:nvPr/>
        </p:nvSpPr>
        <p:spPr>
          <a:xfrm>
            <a:off x="5128829" y="2290692"/>
            <a:ext cx="6093618" cy="1938992"/>
          </a:xfrm>
          <a:prstGeom prst="rect">
            <a:avLst/>
          </a:prstGeom>
          <a:noFill/>
        </p:spPr>
        <p:txBody>
          <a:bodyPr wrap="square">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To ensure that the milestones retain their integrity as an assessment tool and remain secure and confidential, milestones documents should be accessed directly from the repository.</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blue circle with a white logo and a magnifying glass">
            <a:extLst>
              <a:ext uri="{FF2B5EF4-FFF2-40B4-BE49-F238E27FC236}">
                <a16:creationId xmlns:a16="http://schemas.microsoft.com/office/drawing/2014/main" id="{7B035BAA-FDF0-1013-62E5-D63FE98FF4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4462" y="870409"/>
            <a:ext cx="4544982" cy="4544982"/>
          </a:xfrm>
          <a:prstGeom prst="rect">
            <a:avLst/>
          </a:prstGeom>
        </p:spPr>
      </p:pic>
    </p:spTree>
    <p:extLst>
      <p:ext uri="{BB962C8B-B14F-4D97-AF65-F5344CB8AC3E}">
        <p14:creationId xmlns:p14="http://schemas.microsoft.com/office/powerpoint/2010/main" val="2092441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57"/>
          <p:cNvPicPr preferRelativeResize="0"/>
          <p:nvPr/>
        </p:nvPicPr>
        <p:blipFill rotWithShape="1">
          <a:blip r:embed="rId3">
            <a:alphaModFix/>
          </a:blip>
          <a:srcRect b="6594"/>
          <a:stretch/>
        </p:blipFill>
        <p:spPr>
          <a:xfrm>
            <a:off x="3940917" y="374352"/>
            <a:ext cx="7349935" cy="467595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476" name="Google Shape;476;p57"/>
          <p:cNvSpPr/>
          <p:nvPr/>
        </p:nvSpPr>
        <p:spPr>
          <a:xfrm>
            <a:off x="0" y="268334"/>
            <a:ext cx="3338056" cy="58473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3200" b="1" i="0" u="none" strike="noStrike" cap="none" dirty="0">
                <a:solidFill>
                  <a:srgbClr val="385623"/>
                </a:solidFill>
                <a:latin typeface="Calibri"/>
                <a:ea typeface="Calibri"/>
                <a:cs typeface="Calibri"/>
                <a:sym typeface="Calibri"/>
              </a:rPr>
              <a:t>REPOSITORY</a:t>
            </a:r>
            <a:endParaRPr dirty="0"/>
          </a:p>
        </p:txBody>
      </p:sp>
    </p:spTree>
    <p:extLst>
      <p:ext uri="{BB962C8B-B14F-4D97-AF65-F5344CB8AC3E}">
        <p14:creationId xmlns:p14="http://schemas.microsoft.com/office/powerpoint/2010/main" val="1192253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58"/>
          <p:cNvPicPr preferRelativeResize="0"/>
          <p:nvPr/>
        </p:nvPicPr>
        <p:blipFill rotWithShape="1">
          <a:blip r:embed="rId3">
            <a:alphaModFix/>
          </a:blip>
          <a:srcRect/>
          <a:stretch/>
        </p:blipFill>
        <p:spPr>
          <a:xfrm>
            <a:off x="1536830" y="1463655"/>
            <a:ext cx="8847587" cy="3368332"/>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483" name="Google Shape;483;p58"/>
          <p:cNvSpPr/>
          <p:nvPr/>
        </p:nvSpPr>
        <p:spPr>
          <a:xfrm>
            <a:off x="523348" y="202073"/>
            <a:ext cx="3041486" cy="58473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3200" b="1" i="0" u="none" strike="noStrike" cap="none" dirty="0">
                <a:solidFill>
                  <a:srgbClr val="385623"/>
                </a:solidFill>
                <a:latin typeface="Calibri"/>
                <a:ea typeface="Calibri"/>
                <a:cs typeface="Calibri"/>
                <a:sym typeface="Calibri"/>
              </a:rPr>
              <a:t>REPOSITORY</a:t>
            </a:r>
            <a:endParaRPr dirty="0"/>
          </a:p>
        </p:txBody>
      </p:sp>
    </p:spTree>
    <p:extLst>
      <p:ext uri="{BB962C8B-B14F-4D97-AF65-F5344CB8AC3E}">
        <p14:creationId xmlns:p14="http://schemas.microsoft.com/office/powerpoint/2010/main" val="3801716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59"/>
          <p:cNvSpPr/>
          <p:nvPr/>
        </p:nvSpPr>
        <p:spPr>
          <a:xfrm>
            <a:off x="563105" y="175568"/>
            <a:ext cx="2643921" cy="58473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3200" b="1" i="0" u="none" strike="noStrike" cap="none" dirty="0">
                <a:solidFill>
                  <a:srgbClr val="385623"/>
                </a:solidFill>
                <a:latin typeface="Calibri"/>
                <a:ea typeface="Calibri"/>
                <a:cs typeface="Calibri"/>
                <a:sym typeface="Calibri"/>
              </a:rPr>
              <a:t>REPOSITORY</a:t>
            </a:r>
            <a:endParaRPr dirty="0"/>
          </a:p>
        </p:txBody>
      </p:sp>
      <p:pic>
        <p:nvPicPr>
          <p:cNvPr id="3" name="Picture 2">
            <a:extLst>
              <a:ext uri="{FF2B5EF4-FFF2-40B4-BE49-F238E27FC236}">
                <a16:creationId xmlns:a16="http://schemas.microsoft.com/office/drawing/2014/main" id="{B3B5D363-1646-EF11-CCFE-6987D1861674}"/>
              </a:ext>
            </a:extLst>
          </p:cNvPr>
          <p:cNvPicPr>
            <a:picLocks noChangeAspect="1"/>
          </p:cNvPicPr>
          <p:nvPr/>
        </p:nvPicPr>
        <p:blipFill rotWithShape="1">
          <a:blip r:embed="rId3"/>
          <a:srcRect l="4957" r="45342"/>
          <a:stretch/>
        </p:blipFill>
        <p:spPr>
          <a:xfrm>
            <a:off x="4628270" y="367537"/>
            <a:ext cx="4178105" cy="5034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1225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60"/>
          <p:cNvPicPr preferRelativeResize="0"/>
          <p:nvPr/>
        </p:nvPicPr>
        <p:blipFill rotWithShape="1">
          <a:blip r:embed="rId3">
            <a:alphaModFix/>
          </a:blip>
          <a:srcRect/>
          <a:stretch/>
        </p:blipFill>
        <p:spPr>
          <a:xfrm>
            <a:off x="2929271" y="312964"/>
            <a:ext cx="8847587" cy="5319221"/>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497" name="Google Shape;497;p60"/>
          <p:cNvSpPr/>
          <p:nvPr/>
        </p:nvSpPr>
        <p:spPr>
          <a:xfrm>
            <a:off x="284809" y="312964"/>
            <a:ext cx="2392129" cy="58473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3200" b="1" i="0" u="none" strike="noStrike" cap="none" dirty="0">
                <a:solidFill>
                  <a:srgbClr val="385623"/>
                </a:solidFill>
                <a:latin typeface="Calibri"/>
                <a:ea typeface="Calibri"/>
                <a:cs typeface="Calibri"/>
                <a:sym typeface="Calibri"/>
              </a:rPr>
              <a:t>REPOSITORY</a:t>
            </a:r>
            <a:endParaRPr dirty="0"/>
          </a:p>
        </p:txBody>
      </p:sp>
    </p:spTree>
    <p:extLst>
      <p:ext uri="{BB962C8B-B14F-4D97-AF65-F5344CB8AC3E}">
        <p14:creationId xmlns:p14="http://schemas.microsoft.com/office/powerpoint/2010/main" val="284979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61"/>
          <p:cNvPicPr preferRelativeResize="0"/>
          <p:nvPr/>
        </p:nvPicPr>
        <p:blipFill rotWithShape="1">
          <a:blip r:embed="rId3">
            <a:alphaModFix/>
          </a:blip>
          <a:srcRect/>
          <a:stretch/>
        </p:blipFill>
        <p:spPr>
          <a:xfrm>
            <a:off x="3615673" y="510870"/>
            <a:ext cx="6935096" cy="494739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504" name="Google Shape;504;p61"/>
          <p:cNvSpPr/>
          <p:nvPr/>
        </p:nvSpPr>
        <p:spPr>
          <a:xfrm>
            <a:off x="152288" y="1447777"/>
            <a:ext cx="2813417" cy="58473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3200" b="1" i="0" u="none" strike="noStrike" cap="none" dirty="0">
                <a:solidFill>
                  <a:srgbClr val="385623"/>
                </a:solidFill>
                <a:latin typeface="Calibri"/>
                <a:ea typeface="Calibri"/>
                <a:cs typeface="Calibri"/>
                <a:sym typeface="Calibri"/>
              </a:rPr>
              <a:t>REPOSITORY</a:t>
            </a:r>
            <a:endParaRPr dirty="0"/>
          </a:p>
        </p:txBody>
      </p:sp>
    </p:spTree>
    <p:extLst>
      <p:ext uri="{BB962C8B-B14F-4D97-AF65-F5344CB8AC3E}">
        <p14:creationId xmlns:p14="http://schemas.microsoft.com/office/powerpoint/2010/main" val="196203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7;p4">
            <a:extLst>
              <a:ext uri="{FF2B5EF4-FFF2-40B4-BE49-F238E27FC236}">
                <a16:creationId xmlns:a16="http://schemas.microsoft.com/office/drawing/2014/main" id="{F6A9021A-0161-C3EF-1F91-C9AF1DF17263}"/>
              </a:ext>
            </a:extLst>
          </p:cNvPr>
          <p:cNvSpPr txBox="1">
            <a:spLocks/>
          </p:cNvSpPr>
          <p:nvPr/>
        </p:nvSpPr>
        <p:spPr>
          <a:xfrm>
            <a:off x="641657" y="-2052735"/>
            <a:ext cx="10515600" cy="269567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a:solidFill>
                  <a:schemeClr val="tx1"/>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6000"/>
              <a:buFont typeface="Calibri"/>
              <a:buNone/>
            </a:pPr>
            <a:r>
              <a:rPr lang="en-CA" kern="0" dirty="0"/>
              <a:t>Development Timeline</a:t>
            </a:r>
          </a:p>
        </p:txBody>
      </p:sp>
      <p:graphicFrame>
        <p:nvGraphicFramePr>
          <p:cNvPr id="4" name="Diagram 3">
            <a:extLst>
              <a:ext uri="{FF2B5EF4-FFF2-40B4-BE49-F238E27FC236}">
                <a16:creationId xmlns:a16="http://schemas.microsoft.com/office/drawing/2014/main" id="{BFA4E2BE-C25B-F822-A56B-89F58ABD3CDD}"/>
              </a:ext>
            </a:extLst>
          </p:cNvPr>
          <p:cNvGraphicFramePr/>
          <p:nvPr>
            <p:extLst>
              <p:ext uri="{D42A27DB-BD31-4B8C-83A1-F6EECF244321}">
                <p14:modId xmlns:p14="http://schemas.microsoft.com/office/powerpoint/2010/main" val="1823832386"/>
              </p:ext>
            </p:extLst>
          </p:nvPr>
        </p:nvGraphicFramePr>
        <p:xfrm>
          <a:off x="641657" y="642938"/>
          <a:ext cx="10908686" cy="510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766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366D3B-E37A-53C7-4820-39D8D2944B1C}"/>
              </a:ext>
            </a:extLst>
          </p:cNvPr>
          <p:cNvSpPr txBox="1"/>
          <p:nvPr/>
        </p:nvSpPr>
        <p:spPr>
          <a:xfrm>
            <a:off x="6307015" y="1216745"/>
            <a:ext cx="5073748" cy="3416320"/>
          </a:xfrm>
          <a:prstGeom prst="rect">
            <a:avLst/>
          </a:prstGeom>
          <a:noFill/>
        </p:spPr>
        <p:txBody>
          <a:bodyPr wrap="square">
            <a:spAutoFit/>
          </a:bodyPr>
          <a:lstStyle/>
          <a:p>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Going forward milestones and culminating tasks will be fixed or revised on an ongoing basis. </a:t>
            </a:r>
          </a:p>
          <a:p>
            <a:endPar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discover a mistake, error, issue, or omission when using a milestone or culminating task, please report it immediately using the form in the repository.</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pic>
        <p:nvPicPr>
          <p:cNvPr id="6" name="Graphic 5" descr="A black wrench and screwdriver.">
            <a:extLst>
              <a:ext uri="{FF2B5EF4-FFF2-40B4-BE49-F238E27FC236}">
                <a16:creationId xmlns:a16="http://schemas.microsoft.com/office/drawing/2014/main" id="{90C4C824-2FF8-F25F-5A4F-2141516675C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247335" y="900332"/>
            <a:ext cx="4482274" cy="4429758"/>
          </a:xfrm>
          <a:prstGeom prst="rect">
            <a:avLst/>
          </a:prstGeom>
        </p:spPr>
      </p:pic>
    </p:spTree>
    <p:extLst>
      <p:ext uri="{BB962C8B-B14F-4D97-AF65-F5344CB8AC3E}">
        <p14:creationId xmlns:p14="http://schemas.microsoft.com/office/powerpoint/2010/main" val="43790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53BE-4B8F-63AF-8743-CE3E0758ADE0}"/>
              </a:ext>
            </a:extLst>
          </p:cNvPr>
          <p:cNvSpPr>
            <a:spLocks noGrp="1"/>
          </p:cNvSpPr>
          <p:nvPr>
            <p:ph type="title"/>
          </p:nvPr>
        </p:nvSpPr>
        <p:spPr/>
        <p:txBody>
          <a:bodyPr>
            <a:normAutofit/>
          </a:bodyPr>
          <a:lstStyle/>
          <a:p>
            <a:pPr algn="l"/>
            <a:r>
              <a:rPr lang="en-US" i="0" u="none" strike="noStrike" baseline="0" dirty="0"/>
              <a:t>Assessment for Learners Accessing Multiple LBS Sites </a:t>
            </a:r>
            <a:endParaRPr lang="en-CA" sz="4000" dirty="0"/>
          </a:p>
        </p:txBody>
      </p:sp>
      <p:sp>
        <p:nvSpPr>
          <p:cNvPr id="4" name="TextBox 3">
            <a:extLst>
              <a:ext uri="{FF2B5EF4-FFF2-40B4-BE49-F238E27FC236}">
                <a16:creationId xmlns:a16="http://schemas.microsoft.com/office/drawing/2014/main" id="{39B718B0-A0E6-6F5E-7508-BDFA0DC2E6CF}"/>
              </a:ext>
            </a:extLst>
          </p:cNvPr>
          <p:cNvSpPr txBox="1"/>
          <p:nvPr/>
        </p:nvSpPr>
        <p:spPr>
          <a:xfrm>
            <a:off x="757488" y="1617092"/>
            <a:ext cx="10677024" cy="1569660"/>
          </a:xfrm>
          <a:prstGeom prst="rect">
            <a:avLst/>
          </a:prstGeom>
          <a:noFill/>
        </p:spPr>
        <p:txBody>
          <a:bodyPr wrap="square">
            <a:spAutoFit/>
          </a:bodyPr>
          <a:lstStyle/>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when learners attend more than one in-person LBS service delivery site </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when programs utilize a blended learning approach, by complementing in-person programming with LBS e-Channel service delivery</a:t>
            </a:r>
          </a:p>
          <a:p>
            <a:pPr marL="285750" indent="-285750">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in either case the learner is co-registered with 2 LBS service providers</a:t>
            </a:r>
            <a:endPar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C67B5C8-8318-173D-B2BB-5A25881FBB22}"/>
              </a:ext>
            </a:extLst>
          </p:cNvPr>
          <p:cNvSpPr txBox="1"/>
          <p:nvPr/>
        </p:nvSpPr>
        <p:spPr>
          <a:xfrm>
            <a:off x="1602474" y="3429000"/>
            <a:ext cx="8814849" cy="2185214"/>
          </a:xfrm>
          <a:prstGeom prst="rect">
            <a:avLst/>
          </a:prstGeom>
          <a:noFill/>
          <a:ln w="15875">
            <a:solidFill>
              <a:srgbClr val="AA3B3F"/>
            </a:solidFill>
          </a:ln>
        </p:spPr>
        <p:txBody>
          <a:bodyPr wrap="square" rtlCol="0">
            <a:spAutoFit/>
          </a:bodyPr>
          <a:lstStyle/>
          <a:p>
            <a:pPr algn="ctr"/>
            <a:r>
              <a:rPr lang="en-US" sz="1800" b="0" i="1" u="none" strike="noStrike" baseline="0" dirty="0">
                <a:solidFill>
                  <a:srgbClr val="000000"/>
                </a:solidFill>
                <a:latin typeface="Arial" panose="020B0604020202020204" pitchFamily="34" charset="0"/>
              </a:rPr>
              <a:t>When more than one service delivery site contributes to a learner successfully completing an assessment, it is acceptable for one service provider to conduct the assessment with the learner and for both service delivery sites to document the achievement in their reporting to the ministry.</a:t>
            </a:r>
          </a:p>
          <a:p>
            <a:pPr algn="ctr"/>
            <a:endParaRPr lang="en-US" i="1" dirty="0">
              <a:solidFill>
                <a:srgbClr val="000000"/>
              </a:solidFill>
              <a:latin typeface="Arial" panose="020B0604020202020204" pitchFamily="34" charset="0"/>
            </a:endParaRPr>
          </a:p>
          <a:p>
            <a:pPr algn="l"/>
            <a:endParaRPr lang="en-CA" sz="18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Source: MTCU LBS Memo, 2014: </a:t>
            </a:r>
            <a:r>
              <a:rPr lang="en-US" sz="1200" b="0" i="1" u="none" strike="noStrike" baseline="0" dirty="0">
                <a:solidFill>
                  <a:srgbClr val="000000"/>
                </a:solidFill>
                <a:latin typeface="Arial" panose="020B0604020202020204" pitchFamily="34" charset="0"/>
              </a:rPr>
              <a:t>Clarification regarding the Administration of Milestone and Culminating Task Assessments for learners accessing multiple LBS </a:t>
            </a:r>
            <a:r>
              <a:rPr lang="en-US" sz="1200" b="0" i="0" u="none" strike="noStrike" baseline="0" dirty="0">
                <a:solidFill>
                  <a:srgbClr val="000000"/>
                </a:solidFill>
                <a:latin typeface="Arial" panose="020B0604020202020204" pitchFamily="34" charset="0"/>
              </a:rPr>
              <a:t>sites </a:t>
            </a:r>
            <a:r>
              <a:rPr lang="en-US" sz="1200" b="0" i="1" u="none" strike="noStrike" baseline="0" dirty="0">
                <a:solidFill>
                  <a:srgbClr val="000000"/>
                </a:solidFill>
                <a:latin typeface="Arial" panose="020B0604020202020204" pitchFamily="34" charset="0"/>
              </a:rPr>
              <a:t> </a:t>
            </a:r>
            <a:endParaRPr lang="en-CA" sz="1200" i="1" dirty="0"/>
          </a:p>
        </p:txBody>
      </p:sp>
    </p:spTree>
    <p:extLst>
      <p:ext uri="{BB962C8B-B14F-4D97-AF65-F5344CB8AC3E}">
        <p14:creationId xmlns:p14="http://schemas.microsoft.com/office/powerpoint/2010/main" val="283448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txBox="1">
            <a:spLocks noGrp="1"/>
          </p:cNvSpPr>
          <p:nvPr>
            <p:ph type="title"/>
          </p:nvPr>
        </p:nvSpPr>
        <p:spPr>
          <a:xfrm>
            <a:off x="1539834" y="289364"/>
            <a:ext cx="98139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In 2022</a:t>
            </a:r>
            <a:endParaRPr dirty="0"/>
          </a:p>
        </p:txBody>
      </p:sp>
      <p:sp>
        <p:nvSpPr>
          <p:cNvPr id="160" name="Google Shape;160;p12"/>
          <p:cNvSpPr txBox="1"/>
          <p:nvPr/>
        </p:nvSpPr>
        <p:spPr>
          <a:xfrm>
            <a:off x="6493824" y="1804952"/>
            <a:ext cx="4158342" cy="32412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CA" sz="1400" b="1"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Calibri"/>
              <a:ea typeface="Calibri"/>
              <a:cs typeface="Calibri"/>
              <a:sym typeface="Calibri"/>
            </a:endParaRPr>
          </a:p>
        </p:txBody>
      </p:sp>
      <p:graphicFrame>
        <p:nvGraphicFramePr>
          <p:cNvPr id="161" name="Google Shape;161;p12"/>
          <p:cNvGraphicFramePr/>
          <p:nvPr>
            <p:extLst>
              <p:ext uri="{D42A27DB-BD31-4B8C-83A1-F6EECF244321}">
                <p14:modId xmlns:p14="http://schemas.microsoft.com/office/powerpoint/2010/main" val="2750155409"/>
              </p:ext>
            </p:extLst>
          </p:nvPr>
        </p:nvGraphicFramePr>
        <p:xfrm>
          <a:off x="1539834" y="1380374"/>
          <a:ext cx="8128000" cy="4370852"/>
        </p:xfrm>
        <a:graphic>
          <a:graphicData uri="http://schemas.openxmlformats.org/drawingml/2006/table">
            <a:tbl>
              <a:tblPr firstRow="1" bandRow="1">
                <a:tableStyleId>{08FB837D-C827-4EFA-A057-4D05807E0F7C}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13225">
                <a:tc>
                  <a:txBody>
                    <a:bodyPr/>
                    <a:lstStyle/>
                    <a:p>
                      <a:pPr marL="0" marR="0" lvl="0" indent="0" algn="ctr" rtl="0">
                        <a:lnSpc>
                          <a:spcPct val="100000"/>
                        </a:lnSpc>
                        <a:spcBef>
                          <a:spcPts val="0"/>
                        </a:spcBef>
                        <a:spcAft>
                          <a:spcPts val="0"/>
                        </a:spcAft>
                        <a:buClr>
                          <a:srgbClr val="000000"/>
                        </a:buClr>
                        <a:buSzPts val="2400"/>
                        <a:buFont typeface="Arial"/>
                        <a:buNone/>
                      </a:pPr>
                      <a:r>
                        <a:rPr lang="en-CA" sz="2400" u="none" strike="noStrike" cap="none" dirty="0">
                          <a:sym typeface="Calibri"/>
                        </a:rPr>
                        <a:t>30 New Milestones</a:t>
                      </a:r>
                      <a:endParaRPr dirty="0"/>
                    </a:p>
                    <a:p>
                      <a:pPr marL="0" marR="0" lvl="0" indent="0" algn="l" rtl="0">
                        <a:lnSpc>
                          <a:spcPct val="100000"/>
                        </a:lnSpc>
                        <a:spcBef>
                          <a:spcPts val="0"/>
                        </a:spcBef>
                        <a:spcAft>
                          <a:spcPts val="0"/>
                        </a:spcAft>
                        <a:buNone/>
                      </a:pP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CA" sz="2400" u="none" strike="noStrike" cap="none" dirty="0">
                          <a:sym typeface="Calibri"/>
                        </a:rPr>
                        <a:t>33 New Culminating Tasks</a:t>
                      </a:r>
                      <a:endParaRPr dirty="0"/>
                    </a:p>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15000"/>
                        </a:lnSpc>
                        <a:spcBef>
                          <a:spcPts val="0"/>
                        </a:spcBef>
                        <a:spcAft>
                          <a:spcPts val="0"/>
                        </a:spcAft>
                        <a:buNone/>
                      </a:pPr>
                      <a:endParaRPr sz="1600" b="0" u="none" strike="noStrike" cap="none" dirty="0">
                        <a:sym typeface="Calibri"/>
                      </a:endParaRPr>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7  Find and Use Information</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 </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9  Communicate Ideas and Information</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 </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6  Understand and Use Numbers</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 </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6  Use Digital Technology</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 </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1  Manage Learning</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 </a:t>
                      </a:r>
                      <a:endParaRPr dirty="0"/>
                    </a:p>
                    <a:p>
                      <a:pPr marL="0" marR="0" lvl="0" indent="0" algn="l" rtl="0">
                        <a:lnSpc>
                          <a:spcPct val="115000"/>
                        </a:lnSpc>
                        <a:spcBef>
                          <a:spcPts val="0"/>
                        </a:spcBef>
                        <a:spcAft>
                          <a:spcPts val="0"/>
                        </a:spcAft>
                        <a:buClr>
                          <a:srgbClr val="000000"/>
                        </a:buClr>
                        <a:buSzPts val="1600"/>
                        <a:buFont typeface="Arial"/>
                        <a:buNone/>
                      </a:pPr>
                      <a:r>
                        <a:rPr lang="en-CA" sz="1600" b="0" u="none" strike="noStrike" cap="none" dirty="0">
                          <a:sym typeface="Calibri"/>
                        </a:rPr>
                        <a:t>1  Engage with Others</a:t>
                      </a:r>
                      <a:endParaRPr dirty="0"/>
                    </a:p>
                    <a:p>
                      <a:pPr marL="0" marR="0" lvl="0" indent="0" algn="l" rtl="0">
                        <a:lnSpc>
                          <a:spcPct val="100000"/>
                        </a:lnSpc>
                        <a:spcBef>
                          <a:spcPts val="0"/>
                        </a:spcBef>
                        <a:spcAft>
                          <a:spcPts val="0"/>
                        </a:spcAft>
                        <a:buNone/>
                      </a:pPr>
                      <a:endParaRPr sz="16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dirty="0">
                        <a:sym typeface="Calibri"/>
                      </a:endParaRPr>
                    </a:p>
                    <a:p>
                      <a:pPr marL="0" marR="0" lvl="0" indent="0" algn="l" rtl="0">
                        <a:lnSpc>
                          <a:spcPct val="100000"/>
                        </a:lnSpc>
                        <a:spcBef>
                          <a:spcPts val="0"/>
                        </a:spcBef>
                        <a:spcAft>
                          <a:spcPts val="0"/>
                        </a:spcAft>
                        <a:buNone/>
                      </a:pPr>
                      <a:r>
                        <a:rPr lang="en-CA" sz="1600" u="none" strike="noStrike" cap="none" dirty="0">
                          <a:sym typeface="Calibri"/>
                        </a:rPr>
                        <a:t>5   Apprenticeship</a:t>
                      </a:r>
                      <a:endParaRPr dirty="0"/>
                    </a:p>
                    <a:p>
                      <a:pPr marL="0" marR="0" lvl="0" indent="0" algn="l" rtl="0">
                        <a:lnSpc>
                          <a:spcPct val="100000"/>
                        </a:lnSpc>
                        <a:spcBef>
                          <a:spcPts val="0"/>
                        </a:spcBef>
                        <a:spcAft>
                          <a:spcPts val="0"/>
                        </a:spcAft>
                        <a:buNone/>
                      </a:pPr>
                      <a:endParaRPr sz="1600" u="none" strike="noStrike" cap="none" dirty="0">
                        <a:sym typeface="Calibri"/>
                      </a:endParaRPr>
                    </a:p>
                    <a:p>
                      <a:pPr marL="0" marR="0" lvl="0" indent="0" algn="l" rtl="0">
                        <a:lnSpc>
                          <a:spcPct val="100000"/>
                        </a:lnSpc>
                        <a:spcBef>
                          <a:spcPts val="0"/>
                        </a:spcBef>
                        <a:spcAft>
                          <a:spcPts val="0"/>
                        </a:spcAft>
                        <a:buNone/>
                      </a:pPr>
                      <a:r>
                        <a:rPr lang="en-CA" sz="1600" u="none" strike="noStrike" cap="none" dirty="0">
                          <a:sym typeface="Calibri"/>
                        </a:rPr>
                        <a:t>4   Apprenticeship – Skills Training</a:t>
                      </a:r>
                      <a:endParaRPr dirty="0"/>
                    </a:p>
                    <a:p>
                      <a:pPr marL="0" marR="0" lvl="0" indent="0" algn="l" rtl="0">
                        <a:lnSpc>
                          <a:spcPct val="100000"/>
                        </a:lnSpc>
                        <a:spcBef>
                          <a:spcPts val="0"/>
                        </a:spcBef>
                        <a:spcAft>
                          <a:spcPts val="0"/>
                        </a:spcAft>
                        <a:buNone/>
                      </a:pPr>
                      <a:endParaRPr sz="1600" u="none" strike="noStrike" cap="none" dirty="0">
                        <a:sym typeface="Calibri"/>
                      </a:endParaRPr>
                    </a:p>
                    <a:p>
                      <a:pPr marL="0" marR="0" lvl="0" indent="0" algn="l" rtl="0">
                        <a:lnSpc>
                          <a:spcPct val="100000"/>
                        </a:lnSpc>
                        <a:spcBef>
                          <a:spcPts val="0"/>
                        </a:spcBef>
                        <a:spcAft>
                          <a:spcPts val="0"/>
                        </a:spcAft>
                        <a:buNone/>
                      </a:pPr>
                      <a:r>
                        <a:rPr lang="en-CA" sz="1600" u="none" strike="noStrike" cap="none" dirty="0">
                          <a:sym typeface="Calibri"/>
                        </a:rPr>
                        <a:t>21 Employment</a:t>
                      </a:r>
                      <a:endParaRPr dirty="0"/>
                    </a:p>
                    <a:p>
                      <a:pPr marL="0" marR="0" lvl="0" indent="0" algn="l" rtl="0">
                        <a:lnSpc>
                          <a:spcPct val="100000"/>
                        </a:lnSpc>
                        <a:spcBef>
                          <a:spcPts val="0"/>
                        </a:spcBef>
                        <a:spcAft>
                          <a:spcPts val="0"/>
                        </a:spcAft>
                        <a:buNone/>
                      </a:pPr>
                      <a:endParaRPr sz="1600" u="none" strike="noStrike" cap="none" dirty="0">
                        <a:sym typeface="Calibri"/>
                      </a:endParaRPr>
                    </a:p>
                    <a:p>
                      <a:pPr marL="0" marR="0" lvl="0" indent="0" algn="l" rtl="0">
                        <a:lnSpc>
                          <a:spcPct val="100000"/>
                        </a:lnSpc>
                        <a:spcBef>
                          <a:spcPts val="0"/>
                        </a:spcBef>
                        <a:spcAft>
                          <a:spcPts val="0"/>
                        </a:spcAft>
                        <a:buNone/>
                      </a:pPr>
                      <a:r>
                        <a:rPr lang="en-CA" sz="1600" u="none" strike="noStrike" cap="none" dirty="0">
                          <a:sym typeface="Calibri"/>
                        </a:rPr>
                        <a:t>1   Independence</a:t>
                      </a:r>
                      <a:endParaRPr dirty="0"/>
                    </a:p>
                    <a:p>
                      <a:pPr marL="0" marR="0" lvl="0" indent="0" algn="l" rtl="0">
                        <a:lnSpc>
                          <a:spcPct val="100000"/>
                        </a:lnSpc>
                        <a:spcBef>
                          <a:spcPts val="0"/>
                        </a:spcBef>
                        <a:spcAft>
                          <a:spcPts val="0"/>
                        </a:spcAft>
                        <a:buNone/>
                      </a:pPr>
                      <a:endParaRPr sz="1600" u="none" strike="noStrike" cap="none" dirty="0">
                        <a:sym typeface="Calibri"/>
                      </a:endParaRPr>
                    </a:p>
                    <a:p>
                      <a:pPr marL="0" marR="0" lvl="0" indent="0" algn="l" rtl="0">
                        <a:lnSpc>
                          <a:spcPct val="100000"/>
                        </a:lnSpc>
                        <a:spcBef>
                          <a:spcPts val="0"/>
                        </a:spcBef>
                        <a:spcAft>
                          <a:spcPts val="0"/>
                        </a:spcAft>
                        <a:buNone/>
                      </a:pPr>
                      <a:r>
                        <a:rPr lang="en-CA" sz="1600" u="none" strike="noStrike" cap="none" dirty="0">
                          <a:sym typeface="Calibri"/>
                        </a:rPr>
                        <a:t>1   Secondary School Credit</a:t>
                      </a:r>
                      <a:endParaRPr dirty="0"/>
                    </a:p>
                    <a:p>
                      <a:pPr marL="0" marR="0" lvl="0" indent="0" algn="l" rtl="0">
                        <a:lnSpc>
                          <a:spcPct val="100000"/>
                        </a:lnSpc>
                        <a:spcBef>
                          <a:spcPts val="0"/>
                        </a:spcBef>
                        <a:spcAft>
                          <a:spcPts val="0"/>
                        </a:spcAft>
                        <a:buNone/>
                      </a:pPr>
                      <a:endParaRPr sz="1600" u="none" strike="noStrike" cap="none" dirty="0">
                        <a:sym typeface="Calibri"/>
                      </a:endParaRPr>
                    </a:p>
                    <a:p>
                      <a:pPr marL="0" marR="0" lvl="0" indent="0" algn="l" rtl="0">
                        <a:lnSpc>
                          <a:spcPct val="100000"/>
                        </a:lnSpc>
                        <a:spcBef>
                          <a:spcPts val="0"/>
                        </a:spcBef>
                        <a:spcAft>
                          <a:spcPts val="0"/>
                        </a:spcAft>
                        <a:buNone/>
                      </a:pPr>
                      <a:r>
                        <a:rPr lang="en-CA" sz="1600" u="none" strike="noStrike" cap="none" dirty="0">
                          <a:sym typeface="Calibri"/>
                        </a:rPr>
                        <a:t>1   Postsecondary</a:t>
                      </a:r>
                      <a:endParaRPr dirty="0"/>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8241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Milestones</a:t>
            </a:r>
            <a:endParaRPr dirty="0"/>
          </a:p>
        </p:txBody>
      </p:sp>
      <p:sp>
        <p:nvSpPr>
          <p:cNvPr id="174" name="Google Shape;174;p18"/>
          <p:cNvSpPr txBox="1"/>
          <p:nvPr/>
        </p:nvSpPr>
        <p:spPr>
          <a:xfrm>
            <a:off x="926275" y="1690688"/>
            <a:ext cx="9262754" cy="38472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2400" b="0" i="0" u="none" strike="noStrike" cap="none" dirty="0">
                <a:solidFill>
                  <a:srgbClr val="000000"/>
                </a:solidFill>
                <a:latin typeface="Calibri"/>
                <a:ea typeface="Calibri"/>
                <a:cs typeface="Calibri"/>
                <a:sym typeface="Calibri"/>
              </a:rPr>
              <a:t>A milestone is a goal-related assessment activity that learners complete to demonstrate their ability to carry out goal-related tasks. Milestones are aligned to the competencies and complexity levels found in the OALCF curriculum framework and are standard indicators of learner progress towards completion of goal path. Milestones answer the question, “Can learners apply the skills they are developing to purposeful tasks?”</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None/>
            </a:pPr>
            <a:r>
              <a:rPr lang="en-CA" sz="1800" b="0" i="1" u="none" strike="noStrike" cap="none" dirty="0">
                <a:solidFill>
                  <a:srgbClr val="000000"/>
                </a:solidFill>
                <a:latin typeface="Calibri"/>
                <a:ea typeface="Calibri"/>
                <a:cs typeface="Calibri"/>
                <a:sym typeface="Calibri"/>
              </a:rPr>
              <a:t>Source: </a:t>
            </a:r>
            <a:r>
              <a:rPr lang="en-CA" sz="1800" b="1" i="1" u="none" strike="noStrike" cap="none" dirty="0">
                <a:solidFill>
                  <a:srgbClr val="000000"/>
                </a:solidFill>
                <a:latin typeface="Calibri"/>
                <a:ea typeface="Calibri"/>
                <a:cs typeface="Calibri"/>
                <a:sym typeface="Calibri"/>
              </a:rPr>
              <a:t> LBS Service Provider Guidelines</a:t>
            </a:r>
            <a:r>
              <a:rPr lang="en-CA" sz="1800" b="0" i="1" u="none" strike="noStrike" cap="none" dirty="0">
                <a:solidFill>
                  <a:srgbClr val="000000"/>
                </a:solidFill>
                <a:latin typeface="Calibri"/>
                <a:ea typeface="Calibri"/>
                <a:cs typeface="Calibri"/>
                <a:sym typeface="Calibri"/>
              </a:rPr>
              <a:t>, March 2020, page 16</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251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9"/>
          <p:cNvSpPr txBox="1"/>
          <p:nvPr/>
        </p:nvSpPr>
        <p:spPr>
          <a:xfrm>
            <a:off x="1643492" y="5122149"/>
            <a:ext cx="10045089" cy="88722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None/>
            </a:pPr>
            <a:r>
              <a:rPr lang="en-CA" sz="1800" b="0" i="1" u="none" strike="noStrike" cap="none" dirty="0">
                <a:solidFill>
                  <a:srgbClr val="000000"/>
                </a:solidFill>
                <a:latin typeface="Calibri"/>
                <a:ea typeface="Calibri"/>
                <a:cs typeface="Calibri"/>
                <a:sym typeface="Calibri"/>
              </a:rPr>
              <a:t>Source:  </a:t>
            </a:r>
            <a:r>
              <a:rPr lang="en-CA" sz="1800" b="1" i="1" u="none" strike="noStrike" cap="none" dirty="0">
                <a:solidFill>
                  <a:srgbClr val="000000"/>
                </a:solidFill>
                <a:latin typeface="Calibri"/>
                <a:ea typeface="Calibri"/>
                <a:cs typeface="Calibri"/>
                <a:sym typeface="Calibri"/>
              </a:rPr>
              <a:t>Practitioner Guide to Task-Based Programming,</a:t>
            </a:r>
            <a:r>
              <a:rPr lang="en-CA" sz="1800" b="0" i="1" u="none" strike="noStrike" cap="none" dirty="0">
                <a:solidFill>
                  <a:srgbClr val="000000"/>
                </a:solidFill>
                <a:latin typeface="Calibri"/>
                <a:ea typeface="Calibri"/>
                <a:cs typeface="Calibri"/>
                <a:sym typeface="Calibri"/>
              </a:rPr>
              <a:t> Employment Ontario, p. 18</a:t>
            </a:r>
            <a:endParaRPr sz="1200" b="0" i="1" u="none" strike="noStrike" cap="none" dirty="0">
              <a:solidFill>
                <a:srgbClr val="000000"/>
              </a:solidFill>
              <a:latin typeface="Calibri"/>
              <a:ea typeface="Calibri"/>
              <a:cs typeface="Calibri"/>
              <a:sym typeface="Calibri"/>
            </a:endParaRPr>
          </a:p>
        </p:txBody>
      </p:sp>
      <p:graphicFrame>
        <p:nvGraphicFramePr>
          <p:cNvPr id="2" name="Diagram 1">
            <a:extLst>
              <a:ext uri="{FF2B5EF4-FFF2-40B4-BE49-F238E27FC236}">
                <a16:creationId xmlns:a16="http://schemas.microsoft.com/office/drawing/2014/main" id="{007C6311-7D81-E7DB-3569-7D9FE98D634A}"/>
              </a:ext>
            </a:extLst>
          </p:cNvPr>
          <p:cNvGraphicFramePr/>
          <p:nvPr>
            <p:extLst>
              <p:ext uri="{D42A27DB-BD31-4B8C-83A1-F6EECF244321}">
                <p14:modId xmlns:p14="http://schemas.microsoft.com/office/powerpoint/2010/main" val="4065670141"/>
              </p:ext>
            </p:extLst>
          </p:nvPr>
        </p:nvGraphicFramePr>
        <p:xfrm>
          <a:off x="861910" y="147094"/>
          <a:ext cx="1046817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466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title" idx="4294967295"/>
          </p:nvPr>
        </p:nvSpPr>
        <p:spPr>
          <a:xfrm>
            <a:off x="902524" y="485775"/>
            <a:ext cx="9460675" cy="11430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chemeClr val="dk1"/>
              </a:buClr>
              <a:buSzPct val="111111"/>
              <a:buFont typeface="Calibri"/>
              <a:buNone/>
            </a:pPr>
            <a:r>
              <a:rPr lang="en-CA" dirty="0"/>
              <a:t>Learners who perform increasingly complex tasks can:</a:t>
            </a:r>
            <a:br>
              <a:rPr lang="en-CA" dirty="0"/>
            </a:br>
            <a:endParaRPr dirty="0"/>
          </a:p>
        </p:txBody>
      </p:sp>
      <p:sp>
        <p:nvSpPr>
          <p:cNvPr id="187" name="Google Shape;187;p20"/>
          <p:cNvSpPr txBox="1">
            <a:spLocks noGrp="1"/>
          </p:cNvSpPr>
          <p:nvPr>
            <p:ph type="body" idx="4294967295"/>
          </p:nvPr>
        </p:nvSpPr>
        <p:spPr>
          <a:xfrm>
            <a:off x="902524" y="1628653"/>
            <a:ext cx="6351588" cy="37338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1000"/>
              </a:spcBef>
              <a:spcAft>
                <a:spcPts val="0"/>
              </a:spcAft>
              <a:buSzPts val="2800"/>
              <a:buChar char="•"/>
            </a:pPr>
            <a:r>
              <a:rPr lang="en-CA" sz="2400" dirty="0"/>
              <a:t>make inferences to determine task requirements </a:t>
            </a:r>
            <a:endParaRPr dirty="0"/>
          </a:p>
          <a:p>
            <a:pPr marL="457200" lvl="0" indent="-406400" algn="l" rtl="0">
              <a:lnSpc>
                <a:spcPct val="90000"/>
              </a:lnSpc>
              <a:spcBef>
                <a:spcPts val="1000"/>
              </a:spcBef>
              <a:spcAft>
                <a:spcPts val="0"/>
              </a:spcAft>
              <a:buSzPts val="2800"/>
              <a:buChar char="•"/>
            </a:pPr>
            <a:r>
              <a:rPr lang="en-CA" sz="2400" dirty="0"/>
              <a:t>apply background knowledge and experience to carry out unfamiliar tasks </a:t>
            </a:r>
            <a:endParaRPr dirty="0"/>
          </a:p>
          <a:p>
            <a:pPr marL="457200" lvl="0" indent="-406400" algn="l" rtl="0">
              <a:lnSpc>
                <a:spcPct val="90000"/>
              </a:lnSpc>
              <a:spcBef>
                <a:spcPts val="1000"/>
              </a:spcBef>
              <a:spcAft>
                <a:spcPts val="0"/>
              </a:spcAft>
              <a:buSzPts val="2800"/>
              <a:buChar char="•"/>
            </a:pPr>
            <a:r>
              <a:rPr lang="en-CA" sz="2400" dirty="0"/>
              <a:t>manage tasks with unfamiliar elements</a:t>
            </a:r>
            <a:endParaRPr dirty="0"/>
          </a:p>
          <a:p>
            <a:pPr marL="457200" lvl="0" indent="-406400" algn="l" rtl="0">
              <a:lnSpc>
                <a:spcPct val="90000"/>
              </a:lnSpc>
              <a:spcBef>
                <a:spcPts val="1000"/>
              </a:spcBef>
              <a:spcAft>
                <a:spcPts val="0"/>
              </a:spcAft>
              <a:buSzPts val="2800"/>
              <a:buChar char="•"/>
            </a:pPr>
            <a:r>
              <a:rPr lang="en-CA" sz="2400" dirty="0"/>
              <a:t>identify a variety of ways to complete tasks</a:t>
            </a:r>
            <a:endParaRPr dirty="0"/>
          </a:p>
          <a:p>
            <a:pPr marL="457200" lvl="0" indent="-406400" algn="l" rtl="0">
              <a:lnSpc>
                <a:spcPct val="90000"/>
              </a:lnSpc>
              <a:spcBef>
                <a:spcPts val="1000"/>
              </a:spcBef>
              <a:spcAft>
                <a:spcPts val="0"/>
              </a:spcAft>
              <a:buSzPts val="2800"/>
              <a:buChar char="•"/>
            </a:pPr>
            <a:r>
              <a:rPr lang="en-CA" sz="2400" dirty="0"/>
              <a:t>find, integrate and analyze information</a:t>
            </a:r>
            <a:endParaRPr dirty="0"/>
          </a:p>
          <a:p>
            <a:pPr marL="457200" lvl="0" indent="-406400" algn="l" rtl="0">
              <a:lnSpc>
                <a:spcPct val="90000"/>
              </a:lnSpc>
              <a:spcBef>
                <a:spcPts val="1000"/>
              </a:spcBef>
              <a:spcAft>
                <a:spcPts val="0"/>
              </a:spcAft>
              <a:buSzPts val="2800"/>
              <a:buChar char="•"/>
            </a:pPr>
            <a:r>
              <a:rPr lang="en-CA" sz="2400" dirty="0"/>
              <a:t>experiment and problem solve to achieve desired results</a:t>
            </a:r>
            <a:endParaRPr dirty="0"/>
          </a:p>
          <a:p>
            <a:pPr marL="457200" marR="0" lvl="0" indent="-228600" algn="l" rtl="0">
              <a:lnSpc>
                <a:spcPct val="90000"/>
              </a:lnSpc>
              <a:spcBef>
                <a:spcPts val="1000"/>
              </a:spcBef>
              <a:spcAft>
                <a:spcPts val="0"/>
              </a:spcAft>
              <a:buClr>
                <a:schemeClr val="dk1"/>
              </a:buClr>
              <a:buSzPts val="2800"/>
              <a:buFont typeface="Arial"/>
              <a:buNone/>
            </a:pPr>
            <a:endParaRPr dirty="0"/>
          </a:p>
          <a:p>
            <a:pPr marL="457200" marR="0" lvl="0" indent="-228600" algn="l" rtl="0">
              <a:lnSpc>
                <a:spcPct val="90000"/>
              </a:lnSpc>
              <a:spcBef>
                <a:spcPts val="1000"/>
              </a:spcBef>
              <a:spcAft>
                <a:spcPts val="0"/>
              </a:spcAft>
              <a:buClr>
                <a:schemeClr val="dk1"/>
              </a:buClr>
              <a:buSzPts val="2800"/>
              <a:buFont typeface="Arial"/>
              <a:buNone/>
            </a:pPr>
            <a:endParaRPr dirty="0"/>
          </a:p>
        </p:txBody>
      </p:sp>
      <p:sp>
        <p:nvSpPr>
          <p:cNvPr id="188" name="Google Shape;188;p20"/>
          <p:cNvSpPr/>
          <p:nvPr/>
        </p:nvSpPr>
        <p:spPr>
          <a:xfrm>
            <a:off x="7732293" y="1628653"/>
            <a:ext cx="3898234" cy="3108543"/>
          </a:xfrm>
          <a:prstGeom prst="rect">
            <a:avLst/>
          </a:prstGeom>
          <a:solidFill>
            <a:srgbClr val="960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2800" b="0" i="0" u="none" strike="noStrike" cap="none" dirty="0">
                <a:solidFill>
                  <a:schemeClr val="lt1"/>
                </a:solidFill>
                <a:latin typeface="Arial"/>
                <a:ea typeface="Arial"/>
                <a:cs typeface="Arial"/>
                <a:sym typeface="Arial"/>
              </a:rPr>
              <a:t>Practitioners work with learners to choose milestones that represent the kind of tasks learners need to be able to do once they transition out of LBS.</a:t>
            </a:r>
            <a:endParaRPr dirty="0"/>
          </a:p>
        </p:txBody>
      </p:sp>
    </p:spTree>
    <p:extLst>
      <p:ext uri="{BB962C8B-B14F-4D97-AF65-F5344CB8AC3E}">
        <p14:creationId xmlns:p14="http://schemas.microsoft.com/office/powerpoint/2010/main" val="349748673"/>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2819</Words>
  <Application>Microsoft Office PowerPoint</Application>
  <PresentationFormat>Widescreen</PresentationFormat>
  <Paragraphs>442</Paragraphs>
  <Slides>51</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Avenir Next LT Pro</vt:lpstr>
      <vt:lpstr>Calibri</vt:lpstr>
      <vt:lpstr>1_Office Theme</vt:lpstr>
      <vt:lpstr>PowerPoint Presentation</vt:lpstr>
      <vt:lpstr>PowerPoint Presentation</vt:lpstr>
      <vt:lpstr>PowerPoint Presentation</vt:lpstr>
      <vt:lpstr>Topics</vt:lpstr>
      <vt:lpstr>PowerPoint Presentation</vt:lpstr>
      <vt:lpstr>In 2022</vt:lpstr>
      <vt:lpstr>Milestones</vt:lpstr>
      <vt:lpstr>PowerPoint Presentation</vt:lpstr>
      <vt:lpstr>Learners who perform increasingly complex tasks can: </vt:lpstr>
      <vt:lpstr>What is an “adapted” milestone?</vt:lpstr>
      <vt:lpstr>Milestones with an Adapted Version</vt:lpstr>
      <vt:lpstr>PowerPoint Presentation</vt:lpstr>
      <vt:lpstr>Milestones and Performance Management</vt:lpstr>
      <vt:lpstr>Preparing Learners for Milestones</vt:lpstr>
      <vt:lpstr>How many Milestones?</vt:lpstr>
      <vt:lpstr>The New Milestones-Who Did What?</vt:lpstr>
      <vt:lpstr>New Milestones- Find and Use Information</vt:lpstr>
      <vt:lpstr>New Milestones- Communicate Ideas and Information</vt:lpstr>
      <vt:lpstr>New Milestones- Understand and Use Numbers</vt:lpstr>
      <vt:lpstr>New Milestones- Use Digital Technology</vt:lpstr>
      <vt:lpstr>New Milestone- Manage Learning</vt:lpstr>
      <vt:lpstr>New Milestone- Engage with Others</vt:lpstr>
      <vt:lpstr>PowerPoint Presentation</vt:lpstr>
      <vt:lpstr>PowerPoint Presentation</vt:lpstr>
      <vt:lpstr>Culminating Tasks</vt:lpstr>
      <vt:lpstr>What is a Culminating Task?</vt:lpstr>
      <vt:lpstr>PowerPoint Presentation</vt:lpstr>
      <vt:lpstr>Transition readiness</vt:lpstr>
      <vt:lpstr>PowerPoint Presentation</vt:lpstr>
      <vt:lpstr>PowerPoint Presentation</vt:lpstr>
      <vt:lpstr>PowerPoint Presentation</vt:lpstr>
      <vt:lpstr>The New Culminating Tasks  Who Did What?</vt:lpstr>
      <vt:lpstr>The New Culminating Tasks Who Did What?</vt:lpstr>
      <vt:lpstr>Apprenticeship Culminating Tasks</vt:lpstr>
      <vt:lpstr>Apprenticeship-Skills Training  Culminating Tasks</vt:lpstr>
      <vt:lpstr>Employment Culminating Tasks</vt:lpstr>
      <vt:lpstr>Employment Culminating Tasks</vt:lpstr>
      <vt:lpstr>Independence Culminating Tasks</vt:lpstr>
      <vt:lpstr>Secondary School Credit Culminating Tasks</vt:lpstr>
      <vt:lpstr>Post Secondary Culminating Tasks</vt:lpstr>
      <vt:lpstr>Revision of Original 18 Culminating Tasks</vt:lpstr>
      <vt:lpstr>PowerPoint Presentation</vt:lpstr>
      <vt:lpstr>The Repository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for Learners Accessing Multiple LBS Sites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Glass</dc:creator>
  <cp:lastModifiedBy>Stacey Ornatowski</cp:lastModifiedBy>
  <cp:revision>42</cp:revision>
  <dcterms:created xsi:type="dcterms:W3CDTF">2023-06-15T20:25:20Z</dcterms:created>
  <dcterms:modified xsi:type="dcterms:W3CDTF">2023-10-30T19:10:16Z</dcterms:modified>
</cp:coreProperties>
</file>