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258" r:id="rId3"/>
    <p:sldId id="259" r:id="rId4"/>
    <p:sldId id="786" r:id="rId5"/>
    <p:sldId id="811" r:id="rId6"/>
    <p:sldId id="714" r:id="rId7"/>
    <p:sldId id="706" r:id="rId8"/>
    <p:sldId id="707" r:id="rId9"/>
    <p:sldId id="791" r:id="rId10"/>
    <p:sldId id="812" r:id="rId11"/>
    <p:sldId id="823" r:id="rId12"/>
    <p:sldId id="810" r:id="rId13"/>
    <p:sldId id="806" r:id="rId14"/>
    <p:sldId id="725" r:id="rId15"/>
    <p:sldId id="795" r:id="rId16"/>
    <p:sldId id="738" r:id="rId17"/>
    <p:sldId id="740" r:id="rId18"/>
    <p:sldId id="741" r:id="rId19"/>
    <p:sldId id="796" r:id="rId20"/>
    <p:sldId id="743" r:id="rId21"/>
    <p:sldId id="744" r:id="rId22"/>
    <p:sldId id="745" r:id="rId23"/>
    <p:sldId id="747" r:id="rId24"/>
    <p:sldId id="749" r:id="rId25"/>
    <p:sldId id="748" r:id="rId26"/>
    <p:sldId id="807" r:id="rId27"/>
    <p:sldId id="794" r:id="rId28"/>
    <p:sldId id="750" r:id="rId29"/>
    <p:sldId id="753" r:id="rId30"/>
    <p:sldId id="751" r:id="rId31"/>
    <p:sldId id="755" r:id="rId32"/>
    <p:sldId id="757" r:id="rId33"/>
    <p:sldId id="766" r:id="rId34"/>
    <p:sldId id="767" r:id="rId35"/>
    <p:sldId id="768" r:id="rId36"/>
    <p:sldId id="793" r:id="rId37"/>
    <p:sldId id="809" r:id="rId38"/>
    <p:sldId id="771" r:id="rId39"/>
    <p:sldId id="775" r:id="rId40"/>
    <p:sldId id="813" r:id="rId41"/>
    <p:sldId id="814" r:id="rId42"/>
    <p:sldId id="815" r:id="rId43"/>
    <p:sldId id="816" r:id="rId44"/>
    <p:sldId id="817" r:id="rId45"/>
    <p:sldId id="818" r:id="rId46"/>
    <p:sldId id="819" r:id="rId47"/>
    <p:sldId id="798" r:id="rId48"/>
    <p:sldId id="785" r:id="rId49"/>
    <p:sldId id="792" r:id="rId50"/>
    <p:sldId id="820" r:id="rId51"/>
    <p:sldId id="800" r:id="rId52"/>
    <p:sldId id="821" r:id="rId53"/>
    <p:sldId id="803" r:id="rId54"/>
    <p:sldId id="822" r:id="rId55"/>
    <p:sldId id="804" r:id="rId56"/>
    <p:sldId id="805" r:id="rId57"/>
    <p:sldId id="808" r:id="rId58"/>
    <p:sldId id="69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3B3F"/>
    <a:srgbClr val="F26133"/>
    <a:srgbClr val="4874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58" autoAdjust="0"/>
    <p:restoredTop sz="73010" autoAdjust="0"/>
  </p:normalViewPr>
  <p:slideViewPr>
    <p:cSldViewPr snapToGrid="0">
      <p:cViewPr varScale="1">
        <p:scale>
          <a:sx n="91" d="100"/>
          <a:sy n="91" d="100"/>
        </p:scale>
        <p:origin x="1013" y="62"/>
      </p:cViewPr>
      <p:guideLst/>
    </p:cSldViewPr>
  </p:slideViewPr>
  <p:notesTextViewPr>
    <p:cViewPr>
      <p:scale>
        <a:sx n="1" d="1"/>
        <a:sy n="1" d="1"/>
      </p:scale>
      <p:origin x="0" y="0"/>
    </p:cViewPr>
  </p:notesTextViewPr>
  <p:sorterViewPr>
    <p:cViewPr>
      <p:scale>
        <a:sx n="76" d="100"/>
        <a:sy n="76" d="100"/>
      </p:scale>
      <p:origin x="0" y="-34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0CD6C-8A03-48FA-B55F-2245E12CDD13}" type="datetimeFigureOut">
              <a:rPr lang="en-CA" smtClean="0"/>
              <a:t>2023-10-05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F3E8B-E70F-43B7-AA50-C5514AD53703}" type="slidenum">
              <a:rPr lang="en-CA" smtClean="0"/>
              <a:t>‹#›</a:t>
            </a:fld>
            <a:endParaRPr lang="en-CA" dirty="0"/>
          </a:p>
        </p:txBody>
      </p:sp>
    </p:spTree>
    <p:extLst>
      <p:ext uri="{BB962C8B-B14F-4D97-AF65-F5344CB8AC3E}">
        <p14:creationId xmlns:p14="http://schemas.microsoft.com/office/powerpoint/2010/main" val="89007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52" name="Google Shape;5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10</a:t>
            </a:fld>
            <a:endParaRPr lang="en-CA" dirty="0"/>
          </a:p>
        </p:txBody>
      </p:sp>
    </p:spTree>
    <p:extLst>
      <p:ext uri="{BB962C8B-B14F-4D97-AF65-F5344CB8AC3E}">
        <p14:creationId xmlns:p14="http://schemas.microsoft.com/office/powerpoint/2010/main" val="164451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12</a:t>
            </a:fld>
            <a:endParaRPr lang="en-CA" dirty="0"/>
          </a:p>
        </p:txBody>
      </p:sp>
    </p:spTree>
    <p:extLst>
      <p:ext uri="{BB962C8B-B14F-4D97-AF65-F5344CB8AC3E}">
        <p14:creationId xmlns:p14="http://schemas.microsoft.com/office/powerpoint/2010/main" val="3505575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14</a:t>
            </a:fld>
            <a:endParaRPr lang="en-CA" dirty="0"/>
          </a:p>
        </p:txBody>
      </p:sp>
    </p:spTree>
    <p:extLst>
      <p:ext uri="{BB962C8B-B14F-4D97-AF65-F5344CB8AC3E}">
        <p14:creationId xmlns:p14="http://schemas.microsoft.com/office/powerpoint/2010/main" val="1994857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16</a:t>
            </a:fld>
            <a:endParaRPr lang="en-CA" dirty="0"/>
          </a:p>
        </p:txBody>
      </p:sp>
    </p:spTree>
    <p:extLst>
      <p:ext uri="{BB962C8B-B14F-4D97-AF65-F5344CB8AC3E}">
        <p14:creationId xmlns:p14="http://schemas.microsoft.com/office/powerpoint/2010/main" val="2211226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17</a:t>
            </a:fld>
            <a:endParaRPr lang="en-CA" dirty="0"/>
          </a:p>
        </p:txBody>
      </p:sp>
    </p:spTree>
    <p:extLst>
      <p:ext uri="{BB962C8B-B14F-4D97-AF65-F5344CB8AC3E}">
        <p14:creationId xmlns:p14="http://schemas.microsoft.com/office/powerpoint/2010/main" val="69918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18</a:t>
            </a:fld>
            <a:endParaRPr lang="en-CA" dirty="0"/>
          </a:p>
        </p:txBody>
      </p:sp>
    </p:spTree>
    <p:extLst>
      <p:ext uri="{BB962C8B-B14F-4D97-AF65-F5344CB8AC3E}">
        <p14:creationId xmlns:p14="http://schemas.microsoft.com/office/powerpoint/2010/main" val="4019252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19</a:t>
            </a:fld>
            <a:endParaRPr lang="en-CA" dirty="0"/>
          </a:p>
        </p:txBody>
      </p:sp>
    </p:spTree>
    <p:extLst>
      <p:ext uri="{BB962C8B-B14F-4D97-AF65-F5344CB8AC3E}">
        <p14:creationId xmlns:p14="http://schemas.microsoft.com/office/powerpoint/2010/main" val="67409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20</a:t>
            </a:fld>
            <a:endParaRPr lang="en-CA" dirty="0"/>
          </a:p>
        </p:txBody>
      </p:sp>
    </p:spTree>
    <p:extLst>
      <p:ext uri="{BB962C8B-B14F-4D97-AF65-F5344CB8AC3E}">
        <p14:creationId xmlns:p14="http://schemas.microsoft.com/office/powerpoint/2010/main" val="2194923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21</a:t>
            </a:fld>
            <a:endParaRPr lang="en-CA" dirty="0"/>
          </a:p>
        </p:txBody>
      </p:sp>
    </p:spTree>
    <p:extLst>
      <p:ext uri="{BB962C8B-B14F-4D97-AF65-F5344CB8AC3E}">
        <p14:creationId xmlns:p14="http://schemas.microsoft.com/office/powerpoint/2010/main" val="3707615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22</a:t>
            </a:fld>
            <a:endParaRPr lang="en-CA" dirty="0"/>
          </a:p>
        </p:txBody>
      </p:sp>
    </p:spTree>
    <p:extLst>
      <p:ext uri="{BB962C8B-B14F-4D97-AF65-F5344CB8AC3E}">
        <p14:creationId xmlns:p14="http://schemas.microsoft.com/office/powerpoint/2010/main" val="68421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c9307fa39_0_0: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58" name="Google Shape;58;g9c9307fa3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23</a:t>
            </a:fld>
            <a:endParaRPr lang="en-CA" dirty="0"/>
          </a:p>
        </p:txBody>
      </p:sp>
    </p:spTree>
    <p:extLst>
      <p:ext uri="{BB962C8B-B14F-4D97-AF65-F5344CB8AC3E}">
        <p14:creationId xmlns:p14="http://schemas.microsoft.com/office/powerpoint/2010/main" val="734101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24</a:t>
            </a:fld>
            <a:endParaRPr lang="en-CA" dirty="0"/>
          </a:p>
        </p:txBody>
      </p:sp>
    </p:spTree>
    <p:extLst>
      <p:ext uri="{BB962C8B-B14F-4D97-AF65-F5344CB8AC3E}">
        <p14:creationId xmlns:p14="http://schemas.microsoft.com/office/powerpoint/2010/main" val="2074953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25</a:t>
            </a:fld>
            <a:endParaRPr lang="en-CA" dirty="0"/>
          </a:p>
        </p:txBody>
      </p:sp>
    </p:spTree>
    <p:extLst>
      <p:ext uri="{BB962C8B-B14F-4D97-AF65-F5344CB8AC3E}">
        <p14:creationId xmlns:p14="http://schemas.microsoft.com/office/powerpoint/2010/main" val="3160880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26</a:t>
            </a:fld>
            <a:endParaRPr lang="en-CA" dirty="0"/>
          </a:p>
        </p:txBody>
      </p:sp>
    </p:spTree>
    <p:extLst>
      <p:ext uri="{BB962C8B-B14F-4D97-AF65-F5344CB8AC3E}">
        <p14:creationId xmlns:p14="http://schemas.microsoft.com/office/powerpoint/2010/main" val="2025455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27</a:t>
            </a:fld>
            <a:endParaRPr lang="en-CA" dirty="0"/>
          </a:p>
        </p:txBody>
      </p:sp>
    </p:spTree>
    <p:extLst>
      <p:ext uri="{BB962C8B-B14F-4D97-AF65-F5344CB8AC3E}">
        <p14:creationId xmlns:p14="http://schemas.microsoft.com/office/powerpoint/2010/main" val="1960472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28</a:t>
            </a:fld>
            <a:endParaRPr lang="en-CA" dirty="0"/>
          </a:p>
        </p:txBody>
      </p:sp>
    </p:spTree>
    <p:extLst>
      <p:ext uri="{BB962C8B-B14F-4D97-AF65-F5344CB8AC3E}">
        <p14:creationId xmlns:p14="http://schemas.microsoft.com/office/powerpoint/2010/main" val="531912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29</a:t>
            </a:fld>
            <a:endParaRPr lang="en-CA" dirty="0"/>
          </a:p>
        </p:txBody>
      </p:sp>
    </p:spTree>
    <p:extLst>
      <p:ext uri="{BB962C8B-B14F-4D97-AF65-F5344CB8AC3E}">
        <p14:creationId xmlns:p14="http://schemas.microsoft.com/office/powerpoint/2010/main" val="773665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30</a:t>
            </a:fld>
            <a:endParaRPr lang="en-CA" dirty="0"/>
          </a:p>
        </p:txBody>
      </p:sp>
    </p:spTree>
    <p:extLst>
      <p:ext uri="{BB962C8B-B14F-4D97-AF65-F5344CB8AC3E}">
        <p14:creationId xmlns:p14="http://schemas.microsoft.com/office/powerpoint/2010/main" val="3254143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31</a:t>
            </a:fld>
            <a:endParaRPr lang="en-CA" dirty="0"/>
          </a:p>
        </p:txBody>
      </p:sp>
    </p:spTree>
    <p:extLst>
      <p:ext uri="{BB962C8B-B14F-4D97-AF65-F5344CB8AC3E}">
        <p14:creationId xmlns:p14="http://schemas.microsoft.com/office/powerpoint/2010/main" val="547727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32</a:t>
            </a:fld>
            <a:endParaRPr lang="en-CA" dirty="0"/>
          </a:p>
        </p:txBody>
      </p:sp>
    </p:spTree>
    <p:extLst>
      <p:ext uri="{BB962C8B-B14F-4D97-AF65-F5344CB8AC3E}">
        <p14:creationId xmlns:p14="http://schemas.microsoft.com/office/powerpoint/2010/main" val="81937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64" name="Google Shape;6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33</a:t>
            </a:fld>
            <a:endParaRPr lang="en-CA" dirty="0"/>
          </a:p>
        </p:txBody>
      </p:sp>
    </p:spTree>
    <p:extLst>
      <p:ext uri="{BB962C8B-B14F-4D97-AF65-F5344CB8AC3E}">
        <p14:creationId xmlns:p14="http://schemas.microsoft.com/office/powerpoint/2010/main" val="104658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34</a:t>
            </a:fld>
            <a:endParaRPr lang="en-CA" dirty="0"/>
          </a:p>
        </p:txBody>
      </p:sp>
    </p:spTree>
    <p:extLst>
      <p:ext uri="{BB962C8B-B14F-4D97-AF65-F5344CB8AC3E}">
        <p14:creationId xmlns:p14="http://schemas.microsoft.com/office/powerpoint/2010/main" val="3110321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35</a:t>
            </a:fld>
            <a:endParaRPr lang="en-CA" dirty="0"/>
          </a:p>
        </p:txBody>
      </p:sp>
    </p:spTree>
    <p:extLst>
      <p:ext uri="{BB962C8B-B14F-4D97-AF65-F5344CB8AC3E}">
        <p14:creationId xmlns:p14="http://schemas.microsoft.com/office/powerpoint/2010/main" val="2060707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37</a:t>
            </a:fld>
            <a:endParaRPr lang="en-CA" dirty="0"/>
          </a:p>
        </p:txBody>
      </p:sp>
    </p:spTree>
    <p:extLst>
      <p:ext uri="{BB962C8B-B14F-4D97-AF65-F5344CB8AC3E}">
        <p14:creationId xmlns:p14="http://schemas.microsoft.com/office/powerpoint/2010/main" val="2399228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38</a:t>
            </a:fld>
            <a:endParaRPr lang="en-CA" dirty="0"/>
          </a:p>
        </p:txBody>
      </p:sp>
    </p:spTree>
    <p:extLst>
      <p:ext uri="{BB962C8B-B14F-4D97-AF65-F5344CB8AC3E}">
        <p14:creationId xmlns:p14="http://schemas.microsoft.com/office/powerpoint/2010/main" val="3891675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39</a:t>
            </a:fld>
            <a:endParaRPr lang="en-CA" dirty="0"/>
          </a:p>
        </p:txBody>
      </p:sp>
    </p:spTree>
    <p:extLst>
      <p:ext uri="{BB962C8B-B14F-4D97-AF65-F5344CB8AC3E}">
        <p14:creationId xmlns:p14="http://schemas.microsoft.com/office/powerpoint/2010/main" val="238489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40</a:t>
            </a:fld>
            <a:endParaRPr lang="en-CA" dirty="0"/>
          </a:p>
        </p:txBody>
      </p:sp>
    </p:spTree>
    <p:extLst>
      <p:ext uri="{BB962C8B-B14F-4D97-AF65-F5344CB8AC3E}">
        <p14:creationId xmlns:p14="http://schemas.microsoft.com/office/powerpoint/2010/main" val="1209622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41</a:t>
            </a:fld>
            <a:endParaRPr lang="en-CA" dirty="0"/>
          </a:p>
        </p:txBody>
      </p:sp>
    </p:spTree>
    <p:extLst>
      <p:ext uri="{BB962C8B-B14F-4D97-AF65-F5344CB8AC3E}">
        <p14:creationId xmlns:p14="http://schemas.microsoft.com/office/powerpoint/2010/main" val="3736610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42</a:t>
            </a:fld>
            <a:endParaRPr lang="en-CA" dirty="0"/>
          </a:p>
        </p:txBody>
      </p:sp>
    </p:spTree>
    <p:extLst>
      <p:ext uri="{BB962C8B-B14F-4D97-AF65-F5344CB8AC3E}">
        <p14:creationId xmlns:p14="http://schemas.microsoft.com/office/powerpoint/2010/main" val="676409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43</a:t>
            </a:fld>
            <a:endParaRPr lang="en-CA" dirty="0"/>
          </a:p>
        </p:txBody>
      </p:sp>
    </p:spTree>
    <p:extLst>
      <p:ext uri="{BB962C8B-B14F-4D97-AF65-F5344CB8AC3E}">
        <p14:creationId xmlns:p14="http://schemas.microsoft.com/office/powerpoint/2010/main" val="40611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9BF3E8B-E70F-43B7-AA50-C5514AD53703}" type="slidenum">
              <a:rPr lang="en-CA" smtClean="0"/>
              <a:t>4</a:t>
            </a:fld>
            <a:endParaRPr lang="en-CA" dirty="0"/>
          </a:p>
        </p:txBody>
      </p:sp>
    </p:spTree>
    <p:extLst>
      <p:ext uri="{BB962C8B-B14F-4D97-AF65-F5344CB8AC3E}">
        <p14:creationId xmlns:p14="http://schemas.microsoft.com/office/powerpoint/2010/main" val="4293206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45</a:t>
            </a:fld>
            <a:endParaRPr lang="en-CA" dirty="0"/>
          </a:p>
        </p:txBody>
      </p:sp>
    </p:spTree>
    <p:extLst>
      <p:ext uri="{BB962C8B-B14F-4D97-AF65-F5344CB8AC3E}">
        <p14:creationId xmlns:p14="http://schemas.microsoft.com/office/powerpoint/2010/main" val="1700997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47</a:t>
            </a:fld>
            <a:endParaRPr lang="en-CA" dirty="0"/>
          </a:p>
        </p:txBody>
      </p:sp>
    </p:spTree>
    <p:extLst>
      <p:ext uri="{BB962C8B-B14F-4D97-AF65-F5344CB8AC3E}">
        <p14:creationId xmlns:p14="http://schemas.microsoft.com/office/powerpoint/2010/main" val="2187394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100" name="Google Shape;100;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277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5</a:t>
            </a:fld>
            <a:endParaRPr lang="en-CA" dirty="0"/>
          </a:p>
        </p:txBody>
      </p:sp>
    </p:spTree>
    <p:extLst>
      <p:ext uri="{BB962C8B-B14F-4D97-AF65-F5344CB8AC3E}">
        <p14:creationId xmlns:p14="http://schemas.microsoft.com/office/powerpoint/2010/main" val="401767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6</a:t>
            </a:fld>
            <a:endParaRPr lang="en-CA" dirty="0"/>
          </a:p>
        </p:txBody>
      </p:sp>
    </p:spTree>
    <p:extLst>
      <p:ext uri="{BB962C8B-B14F-4D97-AF65-F5344CB8AC3E}">
        <p14:creationId xmlns:p14="http://schemas.microsoft.com/office/powerpoint/2010/main" val="325535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7</a:t>
            </a:fld>
            <a:endParaRPr lang="en-CA" dirty="0"/>
          </a:p>
        </p:txBody>
      </p:sp>
    </p:spTree>
    <p:extLst>
      <p:ext uri="{BB962C8B-B14F-4D97-AF65-F5344CB8AC3E}">
        <p14:creationId xmlns:p14="http://schemas.microsoft.com/office/powerpoint/2010/main" val="422252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8</a:t>
            </a:fld>
            <a:endParaRPr lang="en-CA" dirty="0"/>
          </a:p>
        </p:txBody>
      </p:sp>
    </p:spTree>
    <p:extLst>
      <p:ext uri="{BB962C8B-B14F-4D97-AF65-F5344CB8AC3E}">
        <p14:creationId xmlns:p14="http://schemas.microsoft.com/office/powerpoint/2010/main" val="3230506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BF3E8B-E70F-43B7-AA50-C5514AD53703}" type="slidenum">
              <a:rPr lang="en-CA" smtClean="0"/>
              <a:t>9</a:t>
            </a:fld>
            <a:endParaRPr lang="en-CA" dirty="0"/>
          </a:p>
        </p:txBody>
      </p:sp>
    </p:spTree>
    <p:extLst>
      <p:ext uri="{BB962C8B-B14F-4D97-AF65-F5344CB8AC3E}">
        <p14:creationId xmlns:p14="http://schemas.microsoft.com/office/powerpoint/2010/main" val="2579587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512086"/>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sz="2800" b="1">
                <a:solidFill>
                  <a:schemeClr val="tx1"/>
                </a:solidFill>
                <a:latin typeface="Avenir Next LT Pro" panose="020B05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grpSp>
        <p:nvGrpSpPr>
          <p:cNvPr id="3" name="Google Shape;12;p6">
            <a:extLst>
              <a:ext uri="{FF2B5EF4-FFF2-40B4-BE49-F238E27FC236}">
                <a16:creationId xmlns:a16="http://schemas.microsoft.com/office/drawing/2014/main" id="{DE5EA984-D5E6-5946-668A-C602E6AF8190}"/>
              </a:ext>
            </a:extLst>
          </p:cNvPr>
          <p:cNvGrpSpPr/>
          <p:nvPr userDrawn="1"/>
        </p:nvGrpSpPr>
        <p:grpSpPr>
          <a:xfrm>
            <a:off x="0" y="6026478"/>
            <a:ext cx="11958172" cy="832052"/>
            <a:chOff x="0" y="6026478"/>
            <a:chExt cx="11958172" cy="832052"/>
          </a:xfrm>
        </p:grpSpPr>
        <p:pic>
          <p:nvPicPr>
            <p:cNvPr id="4" name="Google Shape;13;p6">
              <a:extLst>
                <a:ext uri="{FF2B5EF4-FFF2-40B4-BE49-F238E27FC236}">
                  <a16:creationId xmlns:a16="http://schemas.microsoft.com/office/drawing/2014/main" id="{36ABA192-EE3D-DF45-0272-D977A1C207B8}"/>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5" name="Google Shape;14;p6">
              <a:extLst>
                <a:ext uri="{FF2B5EF4-FFF2-40B4-BE49-F238E27FC236}">
                  <a16:creationId xmlns:a16="http://schemas.microsoft.com/office/drawing/2014/main" id="{284F152D-40D3-1FDC-EB01-3BCA62201C1E}"/>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5;p6">
              <a:extLst>
                <a:ext uri="{FF2B5EF4-FFF2-40B4-BE49-F238E27FC236}">
                  <a16:creationId xmlns:a16="http://schemas.microsoft.com/office/drawing/2014/main" id="{0CBAF7A9-317F-CA84-6BB0-5868C600C5DB}"/>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6;p6">
              <a:extLst>
                <a:ext uri="{FF2B5EF4-FFF2-40B4-BE49-F238E27FC236}">
                  <a16:creationId xmlns:a16="http://schemas.microsoft.com/office/drawing/2014/main" id="{001337D2-E609-3737-94A8-09B62107CF15}"/>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Skills for Success</a:t>
              </a:r>
              <a:endParaRPr dirty="0"/>
            </a:p>
          </p:txBody>
        </p:sp>
      </p:grpSp>
      <p:sp>
        <p:nvSpPr>
          <p:cNvPr id="2" name="Rectangle 1">
            <a:extLst>
              <a:ext uri="{FF2B5EF4-FFF2-40B4-BE49-F238E27FC236}">
                <a16:creationId xmlns:a16="http://schemas.microsoft.com/office/drawing/2014/main" id="{FFE1B1BE-523C-3F0E-2ED9-69660AE77C58}"/>
              </a:ext>
            </a:extLst>
          </p:cNvPr>
          <p:cNvSpPr/>
          <p:nvPr userDrawn="1"/>
        </p:nvSpPr>
        <p:spPr>
          <a:xfrm>
            <a:off x="0" y="5966846"/>
            <a:ext cx="12192000" cy="891153"/>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2">
            <a:extLst>
              <a:ext uri="{FF2B5EF4-FFF2-40B4-BE49-F238E27FC236}">
                <a16:creationId xmlns:a16="http://schemas.microsoft.com/office/drawing/2014/main" id="{7B60C172-210E-059F-B6A2-B036934E49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a:extLst>
              <a:ext uri="{FF2B5EF4-FFF2-40B4-BE49-F238E27FC236}">
                <a16:creationId xmlns:a16="http://schemas.microsoft.com/office/drawing/2014/main" id="{76930EF5-66B5-80F0-5719-1C1D78151161}"/>
              </a:ext>
            </a:extLst>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110432"/>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4">
            <a:extLst>
              <a:ext uri="{FF2B5EF4-FFF2-40B4-BE49-F238E27FC236}">
                <a16:creationId xmlns:a16="http://schemas.microsoft.com/office/drawing/2014/main" id="{8DD10194-93F5-2D11-5A7D-93400897BE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b="12024"/>
          <a:stretch>
            <a:fillRect/>
          </a:stretch>
        </p:blipFill>
        <p:spPr bwMode="auto">
          <a:xfrm>
            <a:off x="7477252" y="6217852"/>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5">
            <a:extLst>
              <a:ext uri="{FF2B5EF4-FFF2-40B4-BE49-F238E27FC236}">
                <a16:creationId xmlns:a16="http://schemas.microsoft.com/office/drawing/2014/main" id="{B225EF9E-397A-8A70-478A-70BF5F7AA7C8}"/>
              </a:ext>
            </a:extLst>
          </p:cNvPr>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145116"/>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662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31"/>
        <p:cNvGrpSpPr/>
        <p:nvPr/>
      </p:nvGrpSpPr>
      <p:grpSpPr>
        <a:xfrm>
          <a:off x="0" y="0"/>
          <a:ext cx="0" cy="0"/>
          <a:chOff x="0" y="0"/>
          <a:chExt cx="0" cy="0"/>
        </a:xfrm>
      </p:grpSpPr>
      <p:sp>
        <p:nvSpPr>
          <p:cNvPr id="2" name="Rectangle 1">
            <a:extLst>
              <a:ext uri="{FF2B5EF4-FFF2-40B4-BE49-F238E27FC236}">
                <a16:creationId xmlns:a16="http://schemas.microsoft.com/office/drawing/2014/main" id="{BD7FAC27-57D3-442C-CD54-3A6CFA07409F}"/>
              </a:ext>
            </a:extLst>
          </p:cNvPr>
          <p:cNvSpPr/>
          <p:nvPr userDrawn="1"/>
        </p:nvSpPr>
        <p:spPr>
          <a:xfrm>
            <a:off x="0" y="5966846"/>
            <a:ext cx="12192000" cy="891153"/>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0" name="Picture 2">
            <a:extLst>
              <a:ext uri="{FF2B5EF4-FFF2-40B4-BE49-F238E27FC236}">
                <a16:creationId xmlns:a16="http://schemas.microsoft.com/office/drawing/2014/main" id="{20D03762-7450-B7B2-059E-B8784B1060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a:extLst>
              <a:ext uri="{FF2B5EF4-FFF2-40B4-BE49-F238E27FC236}">
                <a16:creationId xmlns:a16="http://schemas.microsoft.com/office/drawing/2014/main" id="{04CC6B68-7F61-3B1F-C71C-CA72652F7AC0}"/>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110432"/>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a:extLst>
              <a:ext uri="{FF2B5EF4-FFF2-40B4-BE49-F238E27FC236}">
                <a16:creationId xmlns:a16="http://schemas.microsoft.com/office/drawing/2014/main" id="{793FB7B7-0308-06CC-B860-BDE8043E9A6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b="12024"/>
          <a:stretch>
            <a:fillRect/>
          </a:stretch>
        </p:blipFill>
        <p:spPr bwMode="auto">
          <a:xfrm>
            <a:off x="7477252" y="6217852"/>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a:extLst>
              <a:ext uri="{FF2B5EF4-FFF2-40B4-BE49-F238E27FC236}">
                <a16:creationId xmlns:a16="http://schemas.microsoft.com/office/drawing/2014/main" id="{A10AED06-4C1F-8D03-07F1-9886DF4BC33A}"/>
              </a:ext>
            </a:extLst>
          </p:cNvPr>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145116"/>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5642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grpSp>
        <p:nvGrpSpPr>
          <p:cNvPr id="2" name="Google Shape;12;p6">
            <a:extLst>
              <a:ext uri="{FF2B5EF4-FFF2-40B4-BE49-F238E27FC236}">
                <a16:creationId xmlns:a16="http://schemas.microsoft.com/office/drawing/2014/main" id="{24A469DB-D9A5-205E-9ABC-83098F9EB551}"/>
              </a:ext>
            </a:extLst>
          </p:cNvPr>
          <p:cNvGrpSpPr/>
          <p:nvPr userDrawn="1"/>
        </p:nvGrpSpPr>
        <p:grpSpPr>
          <a:xfrm>
            <a:off x="0" y="6026478"/>
            <a:ext cx="11958172" cy="832052"/>
            <a:chOff x="0" y="6026478"/>
            <a:chExt cx="11958172" cy="832052"/>
          </a:xfrm>
        </p:grpSpPr>
        <p:pic>
          <p:nvPicPr>
            <p:cNvPr id="3" name="Google Shape;13;p6">
              <a:extLst>
                <a:ext uri="{FF2B5EF4-FFF2-40B4-BE49-F238E27FC236}">
                  <a16:creationId xmlns:a16="http://schemas.microsoft.com/office/drawing/2014/main" id="{77CE550A-F5E6-B425-C090-10D283BB291F}"/>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4" name="Google Shape;14;p6">
              <a:extLst>
                <a:ext uri="{FF2B5EF4-FFF2-40B4-BE49-F238E27FC236}">
                  <a16:creationId xmlns:a16="http://schemas.microsoft.com/office/drawing/2014/main" id="{94363731-A870-5AF3-A6A1-27AAA864B827}"/>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 name="Google Shape;15;p6">
              <a:extLst>
                <a:ext uri="{FF2B5EF4-FFF2-40B4-BE49-F238E27FC236}">
                  <a16:creationId xmlns:a16="http://schemas.microsoft.com/office/drawing/2014/main" id="{283E3A0D-B3BC-C6D9-CDC4-A5BB2296E7D2}"/>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6;p6">
              <a:extLst>
                <a:ext uri="{FF2B5EF4-FFF2-40B4-BE49-F238E27FC236}">
                  <a16:creationId xmlns:a16="http://schemas.microsoft.com/office/drawing/2014/main" id="{AF9DB426-765F-2FF0-CE7C-771DA1837876}"/>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Skills for Success</a:t>
              </a:r>
              <a:endParaRPr dirty="0"/>
            </a:p>
          </p:txBody>
        </p:sp>
      </p:grpSp>
      <p:sp>
        <p:nvSpPr>
          <p:cNvPr id="7" name="Rectangle 6">
            <a:extLst>
              <a:ext uri="{FF2B5EF4-FFF2-40B4-BE49-F238E27FC236}">
                <a16:creationId xmlns:a16="http://schemas.microsoft.com/office/drawing/2014/main" id="{F69CFA00-C19B-A7B7-5F71-C9B819A96991}"/>
              </a:ext>
            </a:extLst>
          </p:cNvPr>
          <p:cNvSpPr/>
          <p:nvPr userDrawn="1"/>
        </p:nvSpPr>
        <p:spPr>
          <a:xfrm>
            <a:off x="0" y="5966846"/>
            <a:ext cx="12192000" cy="891153"/>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2">
            <a:extLst>
              <a:ext uri="{FF2B5EF4-FFF2-40B4-BE49-F238E27FC236}">
                <a16:creationId xmlns:a16="http://schemas.microsoft.com/office/drawing/2014/main" id="{1BCD25D2-88BD-FEA3-6C14-DB1E7DE7816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a:extLst>
              <a:ext uri="{FF2B5EF4-FFF2-40B4-BE49-F238E27FC236}">
                <a16:creationId xmlns:a16="http://schemas.microsoft.com/office/drawing/2014/main" id="{151C367B-21C5-63E9-252E-B1CE5A83D937}"/>
              </a:ext>
            </a:extLst>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110432"/>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4">
            <a:extLst>
              <a:ext uri="{FF2B5EF4-FFF2-40B4-BE49-F238E27FC236}">
                <a16:creationId xmlns:a16="http://schemas.microsoft.com/office/drawing/2014/main" id="{BBF16FE5-28FF-4B6F-ACE9-EBEC38ECDEF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b="12024"/>
          <a:stretch>
            <a:fillRect/>
          </a:stretch>
        </p:blipFill>
        <p:spPr bwMode="auto">
          <a:xfrm>
            <a:off x="7477252" y="6217852"/>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5">
            <a:extLst>
              <a:ext uri="{FF2B5EF4-FFF2-40B4-BE49-F238E27FC236}">
                <a16:creationId xmlns:a16="http://schemas.microsoft.com/office/drawing/2014/main" id="{CACBE164-92B9-C6E2-A985-6C8A9C91D3FE}"/>
              </a:ext>
            </a:extLst>
          </p:cNvPr>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145116"/>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396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userDrawn="1">
  <p:cSld name="Content with Caption">
    <p:spTree>
      <p:nvGrpSpPr>
        <p:cNvPr id="1" name="Shape 37"/>
        <p:cNvGrpSpPr/>
        <p:nvPr/>
      </p:nvGrpSpPr>
      <p:grpSpPr>
        <a:xfrm>
          <a:off x="0" y="0"/>
          <a:ext cx="0" cy="0"/>
          <a:chOff x="0" y="0"/>
          <a:chExt cx="0" cy="0"/>
        </a:xfrm>
      </p:grpSpPr>
      <p:grpSp>
        <p:nvGrpSpPr>
          <p:cNvPr id="5" name="Google Shape;12;p6">
            <a:extLst>
              <a:ext uri="{FF2B5EF4-FFF2-40B4-BE49-F238E27FC236}">
                <a16:creationId xmlns:a16="http://schemas.microsoft.com/office/drawing/2014/main" id="{46B7E526-486B-8609-0116-25332B1C18D0}"/>
              </a:ext>
            </a:extLst>
          </p:cNvPr>
          <p:cNvGrpSpPr/>
          <p:nvPr userDrawn="1"/>
        </p:nvGrpSpPr>
        <p:grpSpPr>
          <a:xfrm>
            <a:off x="0" y="6026478"/>
            <a:ext cx="11958172" cy="832052"/>
            <a:chOff x="0" y="6026478"/>
            <a:chExt cx="11958172" cy="832052"/>
          </a:xfrm>
        </p:grpSpPr>
        <p:pic>
          <p:nvPicPr>
            <p:cNvPr id="6" name="Google Shape;13;p6">
              <a:extLst>
                <a:ext uri="{FF2B5EF4-FFF2-40B4-BE49-F238E27FC236}">
                  <a16:creationId xmlns:a16="http://schemas.microsoft.com/office/drawing/2014/main" id="{BF83FEDE-4489-C0C5-0942-CB7D2BF43B7E}"/>
                </a:ext>
              </a:extLst>
            </p:cNvPr>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7" name="Google Shape;14;p6">
              <a:extLst>
                <a:ext uri="{FF2B5EF4-FFF2-40B4-BE49-F238E27FC236}">
                  <a16:creationId xmlns:a16="http://schemas.microsoft.com/office/drawing/2014/main" id="{0D32BD69-C94B-0065-8370-4A263E587077}"/>
                </a:ext>
              </a:extLst>
            </p:cNvPr>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8" name="Google Shape;15;p6">
              <a:extLst>
                <a:ext uri="{FF2B5EF4-FFF2-40B4-BE49-F238E27FC236}">
                  <a16:creationId xmlns:a16="http://schemas.microsoft.com/office/drawing/2014/main" id="{C1DA5B35-6242-29AC-C066-84FE88688E4B}"/>
                </a:ext>
              </a:extLst>
            </p:cNvPr>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 name="Google Shape;16;p6">
              <a:extLst>
                <a:ext uri="{FF2B5EF4-FFF2-40B4-BE49-F238E27FC236}">
                  <a16:creationId xmlns:a16="http://schemas.microsoft.com/office/drawing/2014/main" id="{080BEC28-38B7-FBC8-CE55-182331ACFDF3}"/>
                </a:ext>
              </a:extLst>
            </p:cNvPr>
            <p:cNvSpPr txBox="1"/>
            <p:nvPr/>
          </p:nvSpPr>
          <p:spPr>
            <a:xfrm>
              <a:off x="533280" y="6431311"/>
              <a:ext cx="6375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0" i="0" u="none" strike="noStrike" cap="none" dirty="0">
                  <a:solidFill>
                    <a:schemeClr val="lt1"/>
                  </a:solidFill>
                  <a:latin typeface="Arial"/>
                  <a:ea typeface="Arial"/>
                  <a:cs typeface="Arial"/>
                  <a:sym typeface="Arial"/>
                </a:rPr>
                <a:t>Pop Up PD: Skills for Success</a:t>
              </a:r>
              <a:endParaRPr dirty="0"/>
            </a:p>
          </p:txBody>
        </p:sp>
      </p:grpSp>
      <p:sp>
        <p:nvSpPr>
          <p:cNvPr id="2" name="Rectangle 1">
            <a:extLst>
              <a:ext uri="{FF2B5EF4-FFF2-40B4-BE49-F238E27FC236}">
                <a16:creationId xmlns:a16="http://schemas.microsoft.com/office/drawing/2014/main" id="{A18587E7-013D-AEF0-41FB-C89C65E34D6E}"/>
              </a:ext>
            </a:extLst>
          </p:cNvPr>
          <p:cNvSpPr/>
          <p:nvPr userDrawn="1"/>
        </p:nvSpPr>
        <p:spPr>
          <a:xfrm>
            <a:off x="0" y="5966846"/>
            <a:ext cx="12192000" cy="891153"/>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a:extLst>
              <a:ext uri="{FF2B5EF4-FFF2-40B4-BE49-F238E27FC236}">
                <a16:creationId xmlns:a16="http://schemas.microsoft.com/office/drawing/2014/main" id="{F3EBB0AA-C927-829B-94BF-FACCDBE629D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13ABFB34-193D-B5A8-135C-C0A6999D9805}"/>
              </a:ext>
            </a:extLst>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110432"/>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4">
            <a:extLst>
              <a:ext uri="{FF2B5EF4-FFF2-40B4-BE49-F238E27FC236}">
                <a16:creationId xmlns:a16="http://schemas.microsoft.com/office/drawing/2014/main" id="{2EB48760-9E2E-5E33-BDA1-E669E7497CB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b="12024"/>
          <a:stretch>
            <a:fillRect/>
          </a:stretch>
        </p:blipFill>
        <p:spPr bwMode="auto">
          <a:xfrm>
            <a:off x="7477252" y="6217852"/>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5">
            <a:extLst>
              <a:ext uri="{FF2B5EF4-FFF2-40B4-BE49-F238E27FC236}">
                <a16:creationId xmlns:a16="http://schemas.microsoft.com/office/drawing/2014/main" id="{5EFB6BDC-5DBA-1895-3F53-EAC736EF5B28}"/>
              </a:ext>
            </a:extLst>
          </p:cNvPr>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145116"/>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3507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1"/>
        <p:cNvGrpSpPr/>
        <p:nvPr/>
      </p:nvGrpSpPr>
      <p:grpSpPr>
        <a:xfrm>
          <a:off x="0" y="0"/>
          <a:ext cx="0" cy="0"/>
          <a:chOff x="0" y="0"/>
          <a:chExt cx="0" cy="0"/>
        </a:xfrm>
      </p:grpSpPr>
      <p:sp>
        <p:nvSpPr>
          <p:cNvPr id="2" name="Rectangle 1">
            <a:extLst>
              <a:ext uri="{FF2B5EF4-FFF2-40B4-BE49-F238E27FC236}">
                <a16:creationId xmlns:a16="http://schemas.microsoft.com/office/drawing/2014/main" id="{7638C96B-99EA-C457-0676-C6516408F7E4}"/>
              </a:ext>
            </a:extLst>
          </p:cNvPr>
          <p:cNvSpPr/>
          <p:nvPr userDrawn="1"/>
        </p:nvSpPr>
        <p:spPr>
          <a:xfrm>
            <a:off x="0" y="5966846"/>
            <a:ext cx="12192000" cy="891153"/>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a:extLst>
              <a:ext uri="{FF2B5EF4-FFF2-40B4-BE49-F238E27FC236}">
                <a16:creationId xmlns:a16="http://schemas.microsoft.com/office/drawing/2014/main" id="{E8063CD5-8529-A4B4-1F44-D169D7121D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BF95D130-5E92-CEA5-D0A2-02AD8A80EFF8}"/>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110432"/>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4">
            <a:extLst>
              <a:ext uri="{FF2B5EF4-FFF2-40B4-BE49-F238E27FC236}">
                <a16:creationId xmlns:a16="http://schemas.microsoft.com/office/drawing/2014/main" id="{6A449312-5BB4-E059-952B-FE400F97C80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b="12024"/>
          <a:stretch>
            <a:fillRect/>
          </a:stretch>
        </p:blipFill>
        <p:spPr bwMode="auto">
          <a:xfrm>
            <a:off x="7477252" y="6217852"/>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5">
            <a:extLst>
              <a:ext uri="{FF2B5EF4-FFF2-40B4-BE49-F238E27FC236}">
                <a16:creationId xmlns:a16="http://schemas.microsoft.com/office/drawing/2014/main" id="{6E79AF93-4372-2921-7397-5924E31877B0}"/>
              </a:ext>
            </a:extLst>
          </p:cNvPr>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145116"/>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9530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35"/>
        <p:cNvGrpSpPr/>
        <p:nvPr/>
      </p:nvGrpSpPr>
      <p:grpSpPr>
        <a:xfrm>
          <a:off x="0" y="0"/>
          <a:ext cx="0" cy="0"/>
          <a:chOff x="0" y="0"/>
          <a:chExt cx="0" cy="0"/>
        </a:xfrm>
      </p:grpSpPr>
      <p:sp>
        <p:nvSpPr>
          <p:cNvPr id="2" name="Rectangle 1">
            <a:extLst>
              <a:ext uri="{FF2B5EF4-FFF2-40B4-BE49-F238E27FC236}">
                <a16:creationId xmlns:a16="http://schemas.microsoft.com/office/drawing/2014/main" id="{B87A22B6-5707-C872-3454-EA7AC56D65B1}"/>
              </a:ext>
            </a:extLst>
          </p:cNvPr>
          <p:cNvSpPr/>
          <p:nvPr userDrawn="1"/>
        </p:nvSpPr>
        <p:spPr>
          <a:xfrm>
            <a:off x="0" y="5966846"/>
            <a:ext cx="12192000" cy="891153"/>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a:extLst>
              <a:ext uri="{FF2B5EF4-FFF2-40B4-BE49-F238E27FC236}">
                <a16:creationId xmlns:a16="http://schemas.microsoft.com/office/drawing/2014/main" id="{6FC5E3F1-4F2A-A400-EE74-0C2A516F47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958E2273-C22B-6EE8-BD01-4E3EF3563C5B}"/>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110432"/>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4">
            <a:extLst>
              <a:ext uri="{FF2B5EF4-FFF2-40B4-BE49-F238E27FC236}">
                <a16:creationId xmlns:a16="http://schemas.microsoft.com/office/drawing/2014/main" id="{15DA366F-C611-0F2B-7BC2-DD3F658E0FA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b="12024"/>
          <a:stretch>
            <a:fillRect/>
          </a:stretch>
        </p:blipFill>
        <p:spPr bwMode="auto">
          <a:xfrm>
            <a:off x="7477252" y="6217852"/>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5">
            <a:extLst>
              <a:ext uri="{FF2B5EF4-FFF2-40B4-BE49-F238E27FC236}">
                <a16:creationId xmlns:a16="http://schemas.microsoft.com/office/drawing/2014/main" id="{AB49A7DA-9224-A78C-6077-C0362F05501E}"/>
              </a:ext>
            </a:extLst>
          </p:cNvPr>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145116"/>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1874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8" name="Google Shape;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1" name="Google Shape;1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
        <p:nvSpPr>
          <p:cNvPr id="2" name="Rectangle 1">
            <a:extLst>
              <a:ext uri="{FF2B5EF4-FFF2-40B4-BE49-F238E27FC236}">
                <a16:creationId xmlns:a16="http://schemas.microsoft.com/office/drawing/2014/main" id="{81B7ABD6-BD5B-D757-37F3-338D2DBA71FB}"/>
              </a:ext>
            </a:extLst>
          </p:cNvPr>
          <p:cNvSpPr/>
          <p:nvPr userDrawn="1"/>
        </p:nvSpPr>
        <p:spPr>
          <a:xfrm>
            <a:off x="0" y="6492874"/>
            <a:ext cx="121920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0421DE9F-39B9-2DEB-0B06-DF8672F78AD3}"/>
              </a:ext>
            </a:extLst>
          </p:cNvPr>
          <p:cNvSpPr/>
          <p:nvPr userDrawn="1"/>
        </p:nvSpPr>
        <p:spPr>
          <a:xfrm>
            <a:off x="0" y="5966846"/>
            <a:ext cx="12192000" cy="891153"/>
          </a:xfrm>
          <a:prstGeom prst="rect">
            <a:avLst/>
          </a:prstGeom>
          <a:gradFill flip="none" rotWithShape="1">
            <a:gsLst>
              <a:gs pos="0">
                <a:schemeClr val="accent3">
                  <a:lumMod val="67000"/>
                </a:schemeClr>
              </a:gs>
              <a:gs pos="22000">
                <a:srgbClr val="909090"/>
              </a:gs>
              <a:gs pos="30000">
                <a:schemeClr val="accent3">
                  <a:lumMod val="97000"/>
                  <a:lumOff val="3000"/>
                </a:schemeClr>
              </a:gs>
              <a:gs pos="96568">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a:extLst>
              <a:ext uri="{FF2B5EF4-FFF2-40B4-BE49-F238E27FC236}">
                <a16:creationId xmlns:a16="http://schemas.microsoft.com/office/drawing/2014/main" id="{C5711568-FEEF-FAEC-36BA-AA42B9D3BD3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t="14288" b="13567"/>
          <a:stretch>
            <a:fillRect/>
          </a:stretch>
        </p:blipFill>
        <p:spPr bwMode="auto">
          <a:xfrm>
            <a:off x="-1" y="5734373"/>
            <a:ext cx="2845553" cy="11261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5F1143C7-2167-A8B7-9424-F21DE644659D}"/>
              </a:ext>
            </a:extLst>
          </p:cNvPr>
          <p:cNvPicPr>
            <a:picLocks noChangeAspect="1" noChangeArrowheads="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6846" y="6110432"/>
            <a:ext cx="23066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4">
            <a:extLst>
              <a:ext uri="{FF2B5EF4-FFF2-40B4-BE49-F238E27FC236}">
                <a16:creationId xmlns:a16="http://schemas.microsoft.com/office/drawing/2014/main" id="{CEBA040D-62FA-E83E-9923-00B87274721B}"/>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b="12024"/>
          <a:stretch>
            <a:fillRect/>
          </a:stretch>
        </p:blipFill>
        <p:spPr bwMode="auto">
          <a:xfrm>
            <a:off x="7477252" y="6217852"/>
            <a:ext cx="1093788" cy="4413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5">
            <a:extLst>
              <a:ext uri="{FF2B5EF4-FFF2-40B4-BE49-F238E27FC236}">
                <a16:creationId xmlns:a16="http://schemas.microsoft.com/office/drawing/2014/main" id="{BEDAF945-19C9-1472-EA26-128C79262DEB}"/>
              </a:ext>
            </a:extLst>
          </p:cNvPr>
          <p:cNvPicPr>
            <a:picLocks noChangeAspect="1" noChangeArrowheads="1"/>
          </p:cNvPicPr>
          <p:nvPr userDrawn="1"/>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67014" t="21788" r="27261" b="43257"/>
          <a:stretch>
            <a:fillRect/>
          </a:stretch>
        </p:blipFill>
        <p:spPr bwMode="auto">
          <a:xfrm>
            <a:off x="8960643" y="6145116"/>
            <a:ext cx="638175" cy="5556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9022261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8"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a:solidFill>
            <a:schemeClr val="tx1"/>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hyperlink" Target="https://e-channel.ca/practitioners/resources/pop-up-pd/2022-2023-pop-up-pd-resources/" TargetMode="External"/><Relationship Id="rId4" Type="http://schemas.openxmlformats.org/officeDocument/2006/relationships/hyperlink" Target="https://e-channel.ca/practitioners/resources/pop-up-pd/2021-2022-pop-up-pd-resourc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e-channel@contactnorth.c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e-channel.ca/practitioners/resources/pop-up-pd/2022-2023-pop-up-pd-resources/" TargetMode="External"/><Relationship Id="rId5" Type="http://schemas.openxmlformats.org/officeDocument/2006/relationships/hyperlink" Target="https://e-channel.ca/practitioners/resources/pop-up-pd/2021-2022-pop-up-pd-resources/" TargetMode="Externa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excel-easy.com/examples/histogram.html" TargetMode="External"/><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www.excel-easy.com/examples/histogram.html" TargetMode="External"/><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hyperlink" Target="https://tinyurl.com/4sd868dn" TargetMode="External"/><Relationship Id="rId4" Type="http://schemas.openxmlformats.org/officeDocument/2006/relationships/hyperlink" Target="https://e-channel.ca/practitioners/pop-pd-resourc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26" name="Picture 2">
            <a:extLst>
              <a:ext uri="{FF2B5EF4-FFF2-40B4-BE49-F238E27FC236}">
                <a16:creationId xmlns:a16="http://schemas.microsoft.com/office/drawing/2014/main" id="{597DA347-773E-54D2-8D62-A5AB41A43AE6}"/>
              </a:ext>
            </a:extLst>
          </p:cNvPr>
          <p:cNvPicPr>
            <a:picLocks noChangeAspect="1" noChangeArrowheads="1"/>
          </p:cNvPicPr>
          <p:nvPr/>
        </p:nvPicPr>
        <p:blipFill rotWithShape="1">
          <a:blip r:embed="rId3">
            <a:lum contrast="20000"/>
            <a:extLst>
              <a:ext uri="{28A0092B-C50C-407E-A947-70E740481C1C}">
                <a14:useLocalDpi xmlns:a14="http://schemas.microsoft.com/office/drawing/2010/main" val="0"/>
              </a:ext>
            </a:extLst>
          </a:blip>
          <a:srcRect l="6374" t="4404" r="3130" b="39468"/>
          <a:stretch/>
        </p:blipFill>
        <p:spPr bwMode="auto">
          <a:xfrm>
            <a:off x="-1588" y="0"/>
            <a:ext cx="12193588" cy="56719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a:extLst>
              <a:ext uri="{FF2B5EF4-FFF2-40B4-BE49-F238E27FC236}">
                <a16:creationId xmlns:a16="http://schemas.microsoft.com/office/drawing/2014/main" id="{6D4D4608-DBDE-03AC-D190-0DE587F1FD2B}"/>
              </a:ext>
            </a:extLst>
          </p:cNvPr>
          <p:cNvSpPr txBox="1">
            <a:spLocks noChangeArrowheads="1"/>
          </p:cNvSpPr>
          <p:nvPr/>
        </p:nvSpPr>
        <p:spPr bwMode="auto">
          <a:xfrm>
            <a:off x="728662" y="1026352"/>
            <a:ext cx="6864833" cy="1263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500"/>
              </a:spcAft>
              <a:buClrTx/>
              <a:buSzTx/>
              <a:buFontTx/>
              <a:buNone/>
              <a:tabLst/>
            </a:pPr>
            <a:r>
              <a:rPr kumimoji="0" lang="en-CA" altLang="en-US" sz="2400" b="1" i="0" u="none" strike="noStrike" cap="none" normalizeH="0" baseline="0" dirty="0" err="1">
                <a:ln>
                  <a:noFill/>
                </a:ln>
                <a:solidFill>
                  <a:srgbClr val="000000"/>
                </a:solidFill>
                <a:effectLst/>
                <a:latin typeface="Avenir Next LT Pro" panose="020B0504020202020204" pitchFamily="34" charset="0"/>
              </a:rPr>
              <a:t>CaMS</a:t>
            </a:r>
            <a:r>
              <a:rPr kumimoji="0" lang="en-CA" altLang="en-US" sz="2400" b="1" i="0" u="none" strike="noStrike" cap="none" normalizeH="0" baseline="0" dirty="0">
                <a:ln>
                  <a:noFill/>
                </a:ln>
                <a:solidFill>
                  <a:srgbClr val="000000"/>
                </a:solidFill>
                <a:effectLst/>
                <a:latin typeface="Avenir Next LT Pro" panose="020B0504020202020204" pitchFamily="34" charset="0"/>
              </a:rPr>
              <a:t> REPORT 61            </a:t>
            </a:r>
          </a:p>
          <a:p>
            <a:pPr marL="0" marR="0" lvl="0" indent="0" algn="l" defTabSz="914400" rtl="0" eaLnBrk="0" fontAlgn="base" latinLnBrk="0" hangingPunct="0">
              <a:lnSpc>
                <a:spcPct val="100000"/>
              </a:lnSpc>
              <a:spcBef>
                <a:spcPct val="0"/>
              </a:spcBef>
              <a:spcAft>
                <a:spcPts val="1000"/>
              </a:spcAft>
              <a:buClrTx/>
              <a:buSzTx/>
              <a:buFontTx/>
              <a:buNone/>
              <a:tabLst/>
            </a:pPr>
            <a:r>
              <a:rPr kumimoji="0" lang="en-CA" altLang="en-US" b="0" i="0" u="none" strike="noStrike" cap="none" normalizeH="0" baseline="0" dirty="0">
                <a:ln>
                  <a:noFill/>
                </a:ln>
                <a:solidFill>
                  <a:srgbClr val="000000"/>
                </a:solidFill>
                <a:effectLst/>
                <a:latin typeface="Avenir Next LT Pro" panose="020B0504020202020204" pitchFamily="34" charset="0"/>
              </a:rPr>
              <a:t>HOW TO UNDERSTAND &amp; USE YOUR LBS CASE ACTIVITY DATA</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 name="Text Box 4">
            <a:extLst>
              <a:ext uri="{FF2B5EF4-FFF2-40B4-BE49-F238E27FC236}">
                <a16:creationId xmlns:a16="http://schemas.microsoft.com/office/drawing/2014/main" id="{74FB2EA2-5EF6-5DF3-AA21-6A0F223620CB}"/>
              </a:ext>
            </a:extLst>
          </p:cNvPr>
          <p:cNvSpPr txBox="1">
            <a:spLocks noChangeArrowheads="1"/>
          </p:cNvSpPr>
          <p:nvPr/>
        </p:nvSpPr>
        <p:spPr bwMode="auto">
          <a:xfrm>
            <a:off x="735013" y="4333047"/>
            <a:ext cx="5917578" cy="9413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200"/>
              </a:spcAft>
              <a:buClrTx/>
              <a:buSzTx/>
              <a:buFontTx/>
              <a:buNone/>
              <a:tabLst/>
            </a:pPr>
            <a:r>
              <a:rPr kumimoji="0" lang="en-CA" altLang="en-US" sz="1800" b="1" i="0" u="none" strike="noStrike" cap="none" normalizeH="0" baseline="0" dirty="0">
                <a:ln>
                  <a:noFill/>
                </a:ln>
                <a:solidFill>
                  <a:srgbClr val="000000"/>
                </a:solidFill>
                <a:effectLst/>
                <a:latin typeface="Avenir Next LT Pro" panose="020B0504020202020204" pitchFamily="34" charset="0"/>
              </a:rPr>
              <a:t>SEPTEMBER 21 2:00—3:30PM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5">
            <a:extLst>
              <a:ext uri="{FF2B5EF4-FFF2-40B4-BE49-F238E27FC236}">
                <a16:creationId xmlns:a16="http://schemas.microsoft.com/office/drawing/2014/main" id="{657EBB32-E0E0-D05A-2246-08B6435563C9}"/>
              </a:ext>
            </a:extLst>
          </p:cNvPr>
          <p:cNvSpPr txBox="1">
            <a:spLocks noChangeArrowheads="1"/>
          </p:cNvSpPr>
          <p:nvPr/>
        </p:nvSpPr>
        <p:spPr bwMode="auto">
          <a:xfrm>
            <a:off x="727075" y="1935232"/>
            <a:ext cx="6627882" cy="2305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0" i="0" u="none" strike="noStrike" cap="none" normalizeH="0" baseline="0" dirty="0">
                <a:ln>
                  <a:noFill/>
                </a:ln>
                <a:solidFill>
                  <a:srgbClr val="000000"/>
                </a:solidFill>
                <a:effectLst/>
                <a:latin typeface="Avenir Next LT Pro" panose="020B0504020202020204" pitchFamily="34" charset="0"/>
              </a:rPr>
              <a:t>The </a:t>
            </a:r>
            <a:r>
              <a:rPr kumimoji="0" lang="en-CA" altLang="en-US" sz="1600" b="0" i="0" u="none" strike="noStrike" cap="none" normalizeH="0" baseline="0" dirty="0" err="1">
                <a:ln>
                  <a:noFill/>
                </a:ln>
                <a:solidFill>
                  <a:srgbClr val="000000"/>
                </a:solidFill>
                <a:effectLst/>
                <a:latin typeface="Avenir Next LT Pro" panose="020B0504020202020204" pitchFamily="34" charset="0"/>
              </a:rPr>
              <a:t>CaMS</a:t>
            </a:r>
            <a:r>
              <a:rPr kumimoji="0" lang="en-CA" altLang="en-US" sz="1600" b="0" i="0" u="none" strike="noStrike" cap="none" normalizeH="0" baseline="0" dirty="0">
                <a:ln>
                  <a:noFill/>
                </a:ln>
                <a:solidFill>
                  <a:srgbClr val="000000"/>
                </a:solidFill>
                <a:effectLst/>
                <a:latin typeface="Avenir Next LT Pro" panose="020B0504020202020204" pitchFamily="34" charset="0"/>
              </a:rPr>
              <a:t> Case Activity Report 61 is one of the most complex but most useful of the LBS </a:t>
            </a:r>
            <a:r>
              <a:rPr kumimoji="0" lang="en-CA" altLang="en-US" sz="1600" b="0" i="0" u="none" strike="noStrike" cap="none" normalizeH="0" baseline="0" dirty="0" err="1">
                <a:ln>
                  <a:noFill/>
                </a:ln>
                <a:solidFill>
                  <a:srgbClr val="000000"/>
                </a:solidFill>
                <a:effectLst/>
                <a:latin typeface="Avenir Next LT Pro" panose="020B0504020202020204" pitchFamily="34" charset="0"/>
              </a:rPr>
              <a:t>CaMS</a:t>
            </a:r>
            <a:r>
              <a:rPr kumimoji="0" lang="en-CA" altLang="en-US" sz="1600" b="0" i="0" u="none" strike="noStrike" cap="none" normalizeH="0" baseline="0" dirty="0">
                <a:ln>
                  <a:noFill/>
                </a:ln>
                <a:solidFill>
                  <a:srgbClr val="000000"/>
                </a:solidFill>
                <a:effectLst/>
                <a:latin typeface="Avenir Next LT Pro" panose="020B0504020202020204" pitchFamily="34" charset="0"/>
              </a:rPr>
              <a:t> reports. Join this webinar to learn more about sorting and accessing the case activity data in Excel so that you can better use and analyze it to support your LBS program and performance measures. </a:t>
            </a:r>
          </a:p>
          <a:p>
            <a:pPr marL="0" marR="0" lvl="0" indent="0" algn="l" defTabSz="914400" rtl="0" eaLnBrk="0" fontAlgn="base" latinLnBrk="0" hangingPunct="0">
              <a:lnSpc>
                <a:spcPct val="100000"/>
              </a:lnSpc>
              <a:spcBef>
                <a:spcPts val="1200"/>
              </a:spcBef>
              <a:spcAft>
                <a:spcPct val="0"/>
              </a:spcAft>
              <a:buClrTx/>
              <a:buSzTx/>
              <a:buFontTx/>
              <a:buNone/>
              <a:tabLst/>
            </a:pPr>
            <a:r>
              <a:rPr kumimoji="0" lang="en-CA" altLang="en-US" sz="1600" b="0" i="0" u="none" strike="noStrike" cap="none" normalizeH="0" baseline="0" dirty="0">
                <a:ln>
                  <a:noFill/>
                </a:ln>
                <a:solidFill>
                  <a:srgbClr val="000000"/>
                </a:solidFill>
                <a:effectLst/>
                <a:latin typeface="Avenir Next LT Pro" panose="020B0504020202020204" pitchFamily="34" charset="0"/>
              </a:rPr>
              <a:t>We will also look at specific examples of issues and anomalies in some sample case activity data to illustrate how it can be used to promote data integrity and consistency within your program.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3" name="Google Shape;60;g9c9307fa39_0_0">
            <a:extLst>
              <a:ext uri="{FF2B5EF4-FFF2-40B4-BE49-F238E27FC236}">
                <a16:creationId xmlns:a16="http://schemas.microsoft.com/office/drawing/2014/main" id="{D5BA3C62-5D86-EAE5-8EFC-6F8425BF1600}"/>
              </a:ext>
            </a:extLst>
          </p:cNvPr>
          <p:cNvSpPr txBox="1">
            <a:spLocks/>
          </p:cNvSpPr>
          <p:nvPr/>
        </p:nvSpPr>
        <p:spPr>
          <a:xfrm>
            <a:off x="1088574" y="586402"/>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cs typeface="Calibri" panose="020F0502020204030204" pitchFamily="34" charset="0"/>
              </a:rPr>
              <a:t>OTHER</a:t>
            </a:r>
            <a:r>
              <a:rPr lang="en-CA" sz="2800" b="1" kern="0" dirty="0">
                <a:solidFill>
                  <a:schemeClr val="tx1"/>
                </a:solidFill>
                <a:latin typeface="Avenir Next LT Pro" panose="020B0504020202020204" pitchFamily="34" charset="0"/>
                <a:cs typeface="Calibri" panose="020F0502020204030204" pitchFamily="34" charset="0"/>
              </a:rPr>
              <a:t>             USEFUL </a:t>
            </a:r>
            <a:r>
              <a:rPr lang="en-CA" sz="2800" kern="0" dirty="0">
                <a:solidFill>
                  <a:schemeClr val="tx1"/>
                </a:solidFill>
                <a:latin typeface="Avenir Next LT Pro" panose="020B0504020202020204" pitchFamily="34" charset="0"/>
                <a:cs typeface="Calibri" panose="020F0502020204030204" pitchFamily="34" charset="0"/>
              </a:rPr>
              <a:t>REPORTS</a:t>
            </a:r>
          </a:p>
          <a:p>
            <a:pPr>
              <a:buSzPts val="4000"/>
            </a:pPr>
            <a:r>
              <a:rPr lang="en-CA" sz="2800" b="1" kern="0" dirty="0">
                <a:latin typeface="Avenir Next LT Pro" panose="020B0504020202020204" pitchFamily="34" charset="0"/>
              </a:rPr>
              <a:t>                        </a:t>
            </a:r>
          </a:p>
        </p:txBody>
      </p:sp>
      <p:sp>
        <p:nvSpPr>
          <p:cNvPr id="12" name="Content Placeholder 6">
            <a:extLst>
              <a:ext uri="{FF2B5EF4-FFF2-40B4-BE49-F238E27FC236}">
                <a16:creationId xmlns:a16="http://schemas.microsoft.com/office/drawing/2014/main" id="{8BB25539-7432-0C29-8477-72F10773D6F5}"/>
              </a:ext>
            </a:extLst>
          </p:cNvPr>
          <p:cNvSpPr txBox="1">
            <a:spLocks/>
          </p:cNvSpPr>
          <p:nvPr/>
        </p:nvSpPr>
        <p:spPr>
          <a:xfrm>
            <a:off x="4131733" y="658977"/>
            <a:ext cx="6405638" cy="1379598"/>
          </a:xfrm>
          <a:prstGeom prst="rect">
            <a:avLst/>
          </a:prstGeom>
          <a:ln w="25400" cmpd="sng">
            <a:solidFill>
              <a:schemeClr val="bg1"/>
            </a:solidFill>
          </a:ln>
        </p:spPr>
        <p:txBody>
          <a:bodyPr lIns="91440" tIns="45720" rIns="91440" bIns="4572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Bef>
                <a:spcPts val="600"/>
              </a:spcBef>
            </a:pPr>
            <a:r>
              <a:rPr lang="en-US" sz="1600" b="1" dirty="0">
                <a:latin typeface="Avenir Next LT Pro" panose="020B0504020202020204" pitchFamily="34" charset="0"/>
                <a:cs typeface="Calibri"/>
              </a:rPr>
              <a:t>REPORT 60B: LBS-ALL DATA SERVICE PLAN/PROFILE</a:t>
            </a:r>
            <a:endParaRPr lang="en-US" sz="1600" b="1" dirty="0">
              <a:latin typeface="Avenir Next LT Pro" panose="020B0504020202020204" pitchFamily="34" charset="0"/>
              <a:cs typeface="Calibri" panose="020F0502020204030204" pitchFamily="34" charset="0"/>
            </a:endParaRPr>
          </a:p>
          <a:p>
            <a:pPr marL="285750" indent="-285750">
              <a:buSzPct val="127000"/>
              <a:buChar char="•"/>
            </a:pPr>
            <a:r>
              <a:rPr lang="en-US" dirty="0">
                <a:latin typeface="Avenir Next LT Pro" panose="020B0504020202020204" pitchFamily="34" charset="0"/>
                <a:cs typeface="Calibri"/>
              </a:rPr>
              <a:t>PDF: Monthly</a:t>
            </a:r>
          </a:p>
          <a:p>
            <a:pPr marL="285750" indent="-285750">
              <a:buSzPct val="127000"/>
              <a:buChar char="•"/>
            </a:pPr>
            <a:r>
              <a:rPr lang="en-US" b="1" dirty="0">
                <a:latin typeface="Avenir Next LT Pro" panose="020B0504020202020204" pitchFamily="34" charset="0"/>
                <a:cs typeface="Calibri"/>
              </a:rPr>
              <a:t>Summarizes </a:t>
            </a:r>
            <a:r>
              <a:rPr lang="en-US" dirty="0">
                <a:latin typeface="Avenir Next LT Pro" panose="020B0504020202020204" pitchFamily="34" charset="0"/>
                <a:cs typeface="Calibri"/>
              </a:rPr>
              <a:t>all plan/profile information for the current fiscal year</a:t>
            </a:r>
            <a:endParaRPr lang="en-US" dirty="0">
              <a:latin typeface="Avenir Next LT Pro" panose="020B0504020202020204" pitchFamily="34" charset="0"/>
              <a:cs typeface="Calibri" panose="020F0502020204030204" pitchFamily="34" charset="0"/>
            </a:endParaRPr>
          </a:p>
          <a:p>
            <a:pPr marL="285750" indent="-285750">
              <a:buSzPct val="127000"/>
              <a:buFont typeface="Arial" panose="020B0604020202020204" pitchFamily="34" charset="0"/>
              <a:buChar char="•"/>
            </a:pPr>
            <a:r>
              <a:rPr lang="en-US" dirty="0">
                <a:latin typeface="Avenir Next LT Pro" panose="020B0504020202020204" pitchFamily="34" charset="0"/>
                <a:cs typeface="Calibri"/>
              </a:rPr>
              <a:t>Gives you summary data for 4 of the 5 core measures</a:t>
            </a:r>
          </a:p>
          <a:p>
            <a:pPr marL="285750" indent="-285750">
              <a:buSzPct val="127000"/>
              <a:buFont typeface="Arial" panose="020B0604020202020204" pitchFamily="34" charset="0"/>
              <a:buChar char="•"/>
            </a:pPr>
            <a:r>
              <a:rPr lang="en-US" dirty="0">
                <a:latin typeface="Avenir Next LT Pro" panose="020B0504020202020204" pitchFamily="34" charset="0"/>
                <a:cs typeface="Calibri"/>
              </a:rPr>
              <a:t>Available by site as well as regional and provincial rollup reports</a:t>
            </a:r>
          </a:p>
        </p:txBody>
      </p:sp>
      <p:sp>
        <p:nvSpPr>
          <p:cNvPr id="13" name="Content Placeholder 5">
            <a:extLst>
              <a:ext uri="{FF2B5EF4-FFF2-40B4-BE49-F238E27FC236}">
                <a16:creationId xmlns:a16="http://schemas.microsoft.com/office/drawing/2014/main" id="{69938C5C-AF44-422E-D93D-F5497830E104}"/>
              </a:ext>
            </a:extLst>
          </p:cNvPr>
          <p:cNvSpPr txBox="1">
            <a:spLocks/>
          </p:cNvSpPr>
          <p:nvPr/>
        </p:nvSpPr>
        <p:spPr>
          <a:xfrm>
            <a:off x="4131733" y="2169472"/>
            <a:ext cx="6507238" cy="1674201"/>
          </a:xfrm>
          <a:prstGeom prst="rect">
            <a:avLst/>
          </a:prstGeom>
          <a:noFill/>
          <a:ln w="25400" cmpd="sng">
            <a:solidFill>
              <a:schemeClr val="bg1"/>
            </a:solid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50000"/>
              </a:lnSpc>
              <a:spcBef>
                <a:spcPts val="0"/>
              </a:spcBef>
              <a:buNone/>
            </a:pPr>
            <a:r>
              <a:rPr lang="en-US" sz="1600" b="1" dirty="0">
                <a:latin typeface="Avenir Next LT Pro" panose="020B0504020202020204" pitchFamily="34" charset="0"/>
              </a:rPr>
              <a:t>REPORT 60D: LBS-ALL DATA OUTCOMES/FOLLOW-UPS</a:t>
            </a:r>
          </a:p>
          <a:p>
            <a:pPr marL="285750" indent="-285750">
              <a:lnSpc>
                <a:spcPct val="100000"/>
              </a:lnSpc>
              <a:spcBef>
                <a:spcPts val="0"/>
              </a:spcBef>
              <a:buClr>
                <a:srgbClr val="000000"/>
              </a:buClr>
              <a:buSzPct val="120000"/>
            </a:pPr>
            <a:r>
              <a:rPr lang="en-US" sz="1400" dirty="0">
                <a:solidFill>
                  <a:srgbClr val="000000"/>
                </a:solidFill>
                <a:latin typeface="Avenir Next LT Pro" panose="020B0504020202020204" pitchFamily="34" charset="0"/>
                <a:sym typeface="Arial"/>
              </a:rPr>
              <a:t>PDF: Monthly</a:t>
            </a:r>
          </a:p>
          <a:p>
            <a:pPr marL="285750" indent="-285750">
              <a:lnSpc>
                <a:spcPct val="100000"/>
              </a:lnSpc>
              <a:spcBef>
                <a:spcPts val="0"/>
              </a:spcBef>
              <a:buClr>
                <a:srgbClr val="000000"/>
              </a:buClr>
              <a:buSzPct val="120000"/>
            </a:pPr>
            <a:r>
              <a:rPr lang="en-US" sz="1400" b="1" dirty="0">
                <a:solidFill>
                  <a:srgbClr val="000000"/>
                </a:solidFill>
                <a:latin typeface="Avenir Next LT Pro" panose="020B0504020202020204" pitchFamily="34" charset="0"/>
                <a:sym typeface="Arial"/>
              </a:rPr>
              <a:t>Summarizes</a:t>
            </a:r>
            <a:r>
              <a:rPr lang="en-US" sz="1400" dirty="0">
                <a:solidFill>
                  <a:srgbClr val="000000"/>
                </a:solidFill>
                <a:latin typeface="Avenir Next LT Pro" panose="020B0504020202020204" pitchFamily="34" charset="0"/>
                <a:sym typeface="Arial"/>
              </a:rPr>
              <a:t> all outcome information for the current fiscal year</a:t>
            </a:r>
          </a:p>
          <a:p>
            <a:pPr marL="285750" indent="-285750">
              <a:lnSpc>
                <a:spcPct val="100000"/>
              </a:lnSpc>
              <a:spcBef>
                <a:spcPts val="0"/>
              </a:spcBef>
              <a:buClr>
                <a:srgbClr val="000000"/>
              </a:buClr>
              <a:buSzPct val="120000"/>
            </a:pPr>
            <a:r>
              <a:rPr lang="en-US" sz="1400" dirty="0">
                <a:solidFill>
                  <a:srgbClr val="000000"/>
                </a:solidFill>
                <a:latin typeface="Avenir Next LT Pro" panose="020B0504020202020204" pitchFamily="34" charset="0"/>
                <a:sym typeface="Arial"/>
              </a:rPr>
              <a:t>Gives you summary data on completions and outcomes at exit, 3, 6 and 12 months</a:t>
            </a:r>
          </a:p>
          <a:p>
            <a:pPr marL="285750" indent="-285750">
              <a:lnSpc>
                <a:spcPct val="100000"/>
              </a:lnSpc>
              <a:spcBef>
                <a:spcPts val="0"/>
              </a:spcBef>
              <a:buClr>
                <a:srgbClr val="000000"/>
              </a:buClr>
              <a:buSzPct val="120000"/>
            </a:pPr>
            <a:r>
              <a:rPr lang="en-US" sz="1400" dirty="0">
                <a:solidFill>
                  <a:srgbClr val="000000"/>
                </a:solidFill>
                <a:latin typeface="Avenir Next LT Pro" panose="020B0504020202020204" pitchFamily="34" charset="0"/>
                <a:sym typeface="Arial"/>
              </a:rPr>
              <a:t>Available by site as well as regional and provincial roll up reports</a:t>
            </a:r>
          </a:p>
          <a:p>
            <a:pPr marL="285750" indent="-285750"/>
            <a:endParaRPr lang="en-US" sz="1800" dirty="0"/>
          </a:p>
        </p:txBody>
      </p:sp>
      <p:sp>
        <p:nvSpPr>
          <p:cNvPr id="14" name="Content Placeholder 7">
            <a:extLst>
              <a:ext uri="{FF2B5EF4-FFF2-40B4-BE49-F238E27FC236}">
                <a16:creationId xmlns:a16="http://schemas.microsoft.com/office/drawing/2014/main" id="{DD7DC1C2-0BB6-8C48-2CFA-C3D74FA25C61}"/>
              </a:ext>
            </a:extLst>
          </p:cNvPr>
          <p:cNvSpPr txBox="1">
            <a:spLocks/>
          </p:cNvSpPr>
          <p:nvPr/>
        </p:nvSpPr>
        <p:spPr>
          <a:xfrm>
            <a:off x="4131733" y="3894472"/>
            <a:ext cx="6973572" cy="1808455"/>
          </a:xfrm>
          <a:prstGeom prst="rect">
            <a:avLst/>
          </a:prstGeom>
          <a:ln w="25400" cmpd="sng">
            <a:solidFill>
              <a:schemeClr val="bg1"/>
            </a:solidFill>
          </a:ln>
        </p:spPr>
        <p:txBody>
          <a:bodyPr lIns="91440" tIns="45720" rIns="91440" bIns="45720" anchor="t">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1600" b="1" dirty="0">
                <a:latin typeface="Avenir Next LT Pro" panose="020B0504020202020204" pitchFamily="34" charset="0"/>
                <a:cs typeface="Calibri" panose="020F0502020204030204" pitchFamily="34" charset="0"/>
              </a:rPr>
              <a:t>REPORT 61: </a:t>
            </a:r>
            <a:r>
              <a:rPr lang="en-US" sz="1600" b="1" dirty="0">
                <a:latin typeface="Avenir Next LT Pro" panose="020B0504020202020204" pitchFamily="34" charset="0"/>
                <a:cs typeface="Calibri"/>
              </a:rPr>
              <a:t>LBS CASE ACTIVITY</a:t>
            </a:r>
            <a:endParaRPr lang="en-US" sz="1600" b="1" dirty="0">
              <a:latin typeface="Avenir Next LT Pro" panose="020B0504020202020204" pitchFamily="34" charset="0"/>
              <a:cs typeface="Calibri" panose="020F0502020204030204" pitchFamily="34" charset="0"/>
            </a:endParaRPr>
          </a:p>
          <a:p>
            <a:pPr marL="285750" indent="-285750">
              <a:buSzPct val="127000"/>
              <a:buChar char="•"/>
            </a:pPr>
            <a:r>
              <a:rPr lang="en-US" dirty="0">
                <a:latin typeface="Avenir Next LT Pro" panose="020B0504020202020204" pitchFamily="34" charset="0"/>
                <a:cs typeface="Calibri"/>
              </a:rPr>
              <a:t>Excel: Weekly</a:t>
            </a:r>
          </a:p>
          <a:p>
            <a:pPr marL="285750" indent="-285750">
              <a:buSzPct val="127000"/>
              <a:buChar char="•"/>
            </a:pPr>
            <a:r>
              <a:rPr lang="en-US" dirty="0">
                <a:latin typeface="Avenir Next LT Pro" panose="020B0504020202020204" pitchFamily="34" charset="0"/>
                <a:cs typeface="Calibri"/>
              </a:rPr>
              <a:t>Shows all </a:t>
            </a:r>
            <a:r>
              <a:rPr lang="en-US" b="1" dirty="0">
                <a:latin typeface="Avenir Next LT Pro" panose="020B0504020202020204" pitchFamily="34" charset="0"/>
                <a:cs typeface="Calibri"/>
              </a:rPr>
              <a:t>detailed data </a:t>
            </a:r>
            <a:r>
              <a:rPr lang="en-US" dirty="0">
                <a:latin typeface="Avenir Next LT Pro" panose="020B0504020202020204" pitchFamily="34" charset="0"/>
                <a:cs typeface="Calibri"/>
              </a:rPr>
              <a:t>for all service plans that are </a:t>
            </a:r>
            <a:r>
              <a:rPr lang="en-US" dirty="0">
                <a:latin typeface="Avenir Next LT Pro" panose="020B0504020202020204" pitchFamily="34" charset="0"/>
                <a:cs typeface="Calibri"/>
                <a:sym typeface="Calibri"/>
              </a:rPr>
              <a:t>“Open”, “Approved” or “Active” in the current fiscal year</a:t>
            </a:r>
          </a:p>
          <a:p>
            <a:pPr marL="285750" indent="-285750">
              <a:buSzPct val="127000"/>
              <a:buChar char="•"/>
            </a:pPr>
            <a:r>
              <a:rPr lang="en-US" dirty="0">
                <a:latin typeface="Avenir Next LT Pro" panose="020B0504020202020204" pitchFamily="34" charset="0"/>
                <a:cs typeface="Calibri"/>
                <a:sym typeface="Calibri"/>
              </a:rPr>
              <a:t>Also includes data for service plans that are “Closed” within the current or previous fiscal year</a:t>
            </a:r>
            <a:r>
              <a:rPr lang="en-US" dirty="0">
                <a:latin typeface="Arial" panose="020B0604020202020204" pitchFamily="34" charset="0"/>
                <a:cs typeface="Calibri"/>
                <a:sym typeface="Calibri"/>
              </a:rPr>
              <a:t> </a:t>
            </a:r>
          </a:p>
          <a:p>
            <a:pPr marL="285750" indent="-285750">
              <a:buSzPct val="127000"/>
              <a:buChar char="•"/>
            </a:pPr>
            <a:r>
              <a:rPr lang="en-US" dirty="0">
                <a:latin typeface="Avenir Next LT Pro" panose="020B0504020202020204" pitchFamily="34" charset="0"/>
                <a:cs typeface="Calibri"/>
              </a:rPr>
              <a:t>Available by site</a:t>
            </a:r>
          </a:p>
          <a:p>
            <a:pPr marL="285750" indent="-285750">
              <a:buSzPct val="127000"/>
              <a:buChar char="•"/>
            </a:pPr>
            <a:r>
              <a:rPr lang="en-US" dirty="0">
                <a:latin typeface="Avenir Next LT Pro" panose="020B0504020202020204" pitchFamily="34" charset="0"/>
                <a:cs typeface="Calibri"/>
              </a:rPr>
              <a:t>LBS Service Providers only – Ministry does not normally use this report.</a:t>
            </a:r>
          </a:p>
        </p:txBody>
      </p:sp>
      <p:sp>
        <p:nvSpPr>
          <p:cNvPr id="15" name="Star: 5 Points 14">
            <a:extLst>
              <a:ext uri="{FF2B5EF4-FFF2-40B4-BE49-F238E27FC236}">
                <a16:creationId xmlns:a16="http://schemas.microsoft.com/office/drawing/2014/main" id="{DE555518-FA18-86B5-9794-C8F78902BAFA}"/>
              </a:ext>
            </a:extLst>
          </p:cNvPr>
          <p:cNvSpPr/>
          <p:nvPr/>
        </p:nvSpPr>
        <p:spPr>
          <a:xfrm>
            <a:off x="3788227" y="3981555"/>
            <a:ext cx="340111" cy="306613"/>
          </a:xfrm>
          <a:prstGeom prst="star5">
            <a:avLst>
              <a:gd name="adj" fmla="val 19098"/>
              <a:gd name="hf" fmla="val 105146"/>
              <a:gd name="vf" fmla="val 110557"/>
            </a:avLst>
          </a:prstGeom>
          <a:solidFill>
            <a:srgbClr val="FF0000"/>
          </a:solidFill>
          <a:ln>
            <a:solidFill>
              <a:srgbClr val="AA3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133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3" name="Google Shape;60;g9c9307fa39_0_0">
            <a:extLst>
              <a:ext uri="{FF2B5EF4-FFF2-40B4-BE49-F238E27FC236}">
                <a16:creationId xmlns:a16="http://schemas.microsoft.com/office/drawing/2014/main" id="{D5BA3C62-5D86-EAE5-8EFC-6F8425BF1600}"/>
              </a:ext>
            </a:extLst>
          </p:cNvPr>
          <p:cNvSpPr txBox="1">
            <a:spLocks/>
          </p:cNvSpPr>
          <p:nvPr/>
        </p:nvSpPr>
        <p:spPr>
          <a:xfrm>
            <a:off x="1088574" y="586402"/>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cs typeface="Calibri" panose="020F0502020204030204" pitchFamily="34" charset="0"/>
              </a:rPr>
              <a:t>OTHER</a:t>
            </a:r>
            <a:r>
              <a:rPr lang="en-CA" sz="2800" b="1" kern="0" dirty="0">
                <a:solidFill>
                  <a:schemeClr val="tx1"/>
                </a:solidFill>
                <a:latin typeface="Avenir Next LT Pro" panose="020B0504020202020204" pitchFamily="34" charset="0"/>
                <a:cs typeface="Calibri" panose="020F0502020204030204" pitchFamily="34" charset="0"/>
              </a:rPr>
              <a:t>             USEFUL </a:t>
            </a:r>
            <a:r>
              <a:rPr lang="en-CA" sz="2800" kern="0" dirty="0">
                <a:solidFill>
                  <a:schemeClr val="tx1"/>
                </a:solidFill>
                <a:latin typeface="Avenir Next LT Pro" panose="020B0504020202020204" pitchFamily="34" charset="0"/>
                <a:cs typeface="Calibri" panose="020F0502020204030204" pitchFamily="34" charset="0"/>
              </a:rPr>
              <a:t>RESOURCES</a:t>
            </a:r>
          </a:p>
          <a:p>
            <a:pPr>
              <a:buSzPts val="4000"/>
            </a:pPr>
            <a:r>
              <a:rPr lang="en-CA" sz="2800" b="1" kern="0" dirty="0">
                <a:latin typeface="Avenir Next LT Pro" panose="020B0504020202020204" pitchFamily="34" charset="0"/>
              </a:rPr>
              <a:t>                        </a:t>
            </a:r>
          </a:p>
        </p:txBody>
      </p:sp>
      <p:pic>
        <p:nvPicPr>
          <p:cNvPr id="5" name="Picture 4">
            <a:extLst>
              <a:ext uri="{FF2B5EF4-FFF2-40B4-BE49-F238E27FC236}">
                <a16:creationId xmlns:a16="http://schemas.microsoft.com/office/drawing/2014/main" id="{E640C257-B17F-46B9-EBF0-B9E1773D1837}"/>
              </a:ext>
            </a:extLst>
          </p:cNvPr>
          <p:cNvPicPr>
            <a:picLocks noChangeAspect="1"/>
          </p:cNvPicPr>
          <p:nvPr/>
        </p:nvPicPr>
        <p:blipFill>
          <a:blip r:embed="rId2"/>
          <a:stretch>
            <a:fillRect/>
          </a:stretch>
        </p:blipFill>
        <p:spPr>
          <a:xfrm>
            <a:off x="4565385" y="982244"/>
            <a:ext cx="3228791" cy="1917015"/>
          </a:xfrm>
          <a:prstGeom prst="rect">
            <a:avLst/>
          </a:prstGeom>
          <a:effectLst>
            <a:outerShdw blurRad="50800" dist="38100" dir="2700000" algn="tl" rotWithShape="0">
              <a:prstClr val="black">
                <a:alpha val="40000"/>
              </a:prstClr>
            </a:outerShdw>
          </a:effectLst>
        </p:spPr>
      </p:pic>
      <p:pic>
        <p:nvPicPr>
          <p:cNvPr id="6" name="Picture 5" descr="Diagram&#10;&#10;Description automatically generated">
            <a:extLst>
              <a:ext uri="{FF2B5EF4-FFF2-40B4-BE49-F238E27FC236}">
                <a16:creationId xmlns:a16="http://schemas.microsoft.com/office/drawing/2014/main" id="{7A2E0FEA-8802-8990-8956-CA7BB9FAC4C3}"/>
              </a:ext>
            </a:extLst>
          </p:cNvPr>
          <p:cNvPicPr>
            <a:picLocks noChangeAspect="1"/>
          </p:cNvPicPr>
          <p:nvPr/>
        </p:nvPicPr>
        <p:blipFill>
          <a:blip r:embed="rId3"/>
          <a:stretch>
            <a:fillRect/>
          </a:stretch>
        </p:blipFill>
        <p:spPr>
          <a:xfrm>
            <a:off x="4565385" y="3235643"/>
            <a:ext cx="3228791" cy="1816196"/>
          </a:xfrm>
          <a:prstGeom prst="rect">
            <a:avLst/>
          </a:prstGeom>
          <a:effectLst>
            <a:outerShdw blurRad="50800" dist="50800" dir="1800000" algn="ctr" rotWithShape="0">
              <a:srgbClr val="000000">
                <a:alpha val="43137"/>
              </a:srgbClr>
            </a:outerShdw>
          </a:effectLst>
        </p:spPr>
      </p:pic>
      <p:sp>
        <p:nvSpPr>
          <p:cNvPr id="8" name="TextBox 7">
            <a:extLst>
              <a:ext uri="{FF2B5EF4-FFF2-40B4-BE49-F238E27FC236}">
                <a16:creationId xmlns:a16="http://schemas.microsoft.com/office/drawing/2014/main" id="{26DBB73D-A5EF-D8EB-94F3-1ECB950F22F3}"/>
              </a:ext>
            </a:extLst>
          </p:cNvPr>
          <p:cNvSpPr txBox="1"/>
          <p:nvPr/>
        </p:nvSpPr>
        <p:spPr>
          <a:xfrm>
            <a:off x="8069948" y="1283086"/>
            <a:ext cx="2351314" cy="1323439"/>
          </a:xfrm>
          <a:prstGeom prst="rect">
            <a:avLst/>
          </a:prstGeom>
          <a:noFill/>
        </p:spPr>
        <p:txBody>
          <a:bodyPr wrap="square" rtlCol="0">
            <a:spAutoFit/>
          </a:bodyPr>
          <a:lstStyle/>
          <a:p>
            <a:r>
              <a:rPr lang="en-CA" sz="1600" b="0" dirty="0">
                <a:latin typeface="Avenir Next LT Pro" panose="020B0504020202020204" pitchFamily="34" charset="0"/>
                <a:hlinkClick r:id="rId4"/>
              </a:rPr>
              <a:t>https://e-channel.ca/practitioners/resources/pop-up-pd/2021-2022-pop-up-pd-resources/</a:t>
            </a:r>
            <a:endParaRPr lang="en-CA" sz="1600" dirty="0">
              <a:latin typeface="Avenir Next LT Pro" panose="020B0504020202020204" pitchFamily="34" charset="0"/>
            </a:endParaRPr>
          </a:p>
        </p:txBody>
      </p:sp>
      <p:sp>
        <p:nvSpPr>
          <p:cNvPr id="9" name="TextBox 8">
            <a:extLst>
              <a:ext uri="{FF2B5EF4-FFF2-40B4-BE49-F238E27FC236}">
                <a16:creationId xmlns:a16="http://schemas.microsoft.com/office/drawing/2014/main" id="{6C871D61-BD17-A45E-7803-193EA67A15E6}"/>
              </a:ext>
            </a:extLst>
          </p:cNvPr>
          <p:cNvSpPr txBox="1"/>
          <p:nvPr/>
        </p:nvSpPr>
        <p:spPr>
          <a:xfrm>
            <a:off x="8069948" y="3482021"/>
            <a:ext cx="2351314" cy="1323439"/>
          </a:xfrm>
          <a:prstGeom prst="rect">
            <a:avLst/>
          </a:prstGeom>
          <a:noFill/>
        </p:spPr>
        <p:txBody>
          <a:bodyPr wrap="square" rtlCol="0">
            <a:spAutoFit/>
          </a:bodyPr>
          <a:lstStyle/>
          <a:p>
            <a:r>
              <a:rPr lang="en-CA" sz="1600" b="0" dirty="0">
                <a:latin typeface="Avenir Next LT Pro" panose="020B0504020202020204" pitchFamily="34" charset="0"/>
                <a:hlinkClick r:id="rId5"/>
              </a:rPr>
              <a:t>https://e-channel.ca/practitioners/resources/pop-up-pd/2022-2023-pop-up-pd-resources/</a:t>
            </a:r>
            <a:endParaRPr lang="en-CA" sz="1600" dirty="0">
              <a:latin typeface="Avenir Next LT Pro" panose="020B0504020202020204" pitchFamily="34" charset="0"/>
            </a:endParaRPr>
          </a:p>
        </p:txBody>
      </p:sp>
    </p:spTree>
    <p:extLst>
      <p:ext uri="{BB962C8B-B14F-4D97-AF65-F5344CB8AC3E}">
        <p14:creationId xmlns:p14="http://schemas.microsoft.com/office/powerpoint/2010/main" val="370844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3" name="Google Shape;60;g9c9307fa39_0_0">
            <a:extLst>
              <a:ext uri="{FF2B5EF4-FFF2-40B4-BE49-F238E27FC236}">
                <a16:creationId xmlns:a16="http://schemas.microsoft.com/office/drawing/2014/main" id="{D5BA3C62-5D86-EAE5-8EFC-6F8425BF1600}"/>
              </a:ext>
            </a:extLst>
          </p:cNvPr>
          <p:cNvSpPr txBox="1">
            <a:spLocks/>
          </p:cNvSpPr>
          <p:nvPr/>
        </p:nvSpPr>
        <p:spPr>
          <a:xfrm>
            <a:off x="1088574" y="7896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b="1" kern="0" dirty="0">
                <a:solidFill>
                  <a:schemeClr val="tx1"/>
                </a:solidFill>
                <a:latin typeface="Avenir Next LT Pro" panose="020B0504020202020204" pitchFamily="34" charset="0"/>
                <a:cs typeface="Calibri" panose="020F0502020204030204" pitchFamily="34" charset="0"/>
              </a:rPr>
              <a:t>4. </a:t>
            </a:r>
            <a:r>
              <a:rPr lang="en-CA" sz="2800" kern="0" dirty="0">
                <a:solidFill>
                  <a:schemeClr val="tx1"/>
                </a:solidFill>
                <a:latin typeface="Avenir Next LT Pro" panose="020B0504020202020204" pitchFamily="34" charset="0"/>
                <a:cs typeface="Calibri" panose="020F0502020204030204" pitchFamily="34" charset="0"/>
              </a:rPr>
              <a:t>WHY USE </a:t>
            </a:r>
            <a:r>
              <a:rPr lang="en-CA" sz="2800" b="1" kern="0" dirty="0">
                <a:solidFill>
                  <a:schemeClr val="tx1"/>
                </a:solidFill>
                <a:latin typeface="Avenir Next LT Pro" panose="020B0504020202020204" pitchFamily="34" charset="0"/>
                <a:cs typeface="Calibri" panose="020F0502020204030204" pitchFamily="34" charset="0"/>
              </a:rPr>
              <a:t>REPORT #61: </a:t>
            </a:r>
            <a:r>
              <a:rPr lang="en-CA" sz="2800" kern="0" dirty="0">
                <a:solidFill>
                  <a:schemeClr val="tx1"/>
                </a:solidFill>
                <a:latin typeface="Avenir Next LT Pro" panose="020B0504020202020204" pitchFamily="34" charset="0"/>
                <a:cs typeface="Calibri" panose="020F0502020204030204" pitchFamily="34" charset="0"/>
              </a:rPr>
              <a:t>LBS CASE ACTIVITY?</a:t>
            </a:r>
          </a:p>
          <a:p>
            <a:pPr>
              <a:buSzPts val="4000"/>
            </a:pPr>
            <a:r>
              <a:rPr lang="en-CA" sz="2800" b="1" kern="0" dirty="0">
                <a:latin typeface="Avenir Next LT Pro" panose="020B0504020202020204" pitchFamily="34" charset="0"/>
              </a:rPr>
              <a:t>     </a:t>
            </a:r>
          </a:p>
        </p:txBody>
      </p:sp>
      <p:sp>
        <p:nvSpPr>
          <p:cNvPr id="4" name="Google Shape;67;p2">
            <a:extLst>
              <a:ext uri="{FF2B5EF4-FFF2-40B4-BE49-F238E27FC236}">
                <a16:creationId xmlns:a16="http://schemas.microsoft.com/office/drawing/2014/main" id="{215C4429-511F-59E6-31C3-B0EDEE4B90FE}"/>
              </a:ext>
            </a:extLst>
          </p:cNvPr>
          <p:cNvSpPr txBox="1"/>
          <p:nvPr/>
        </p:nvSpPr>
        <p:spPr>
          <a:xfrm>
            <a:off x="4284133" y="1330792"/>
            <a:ext cx="6545947" cy="3139281"/>
          </a:xfrm>
          <a:prstGeom prst="rect">
            <a:avLst/>
          </a:prstGeom>
          <a:noFill/>
          <a:ln>
            <a:noFill/>
          </a:ln>
        </p:spPr>
        <p:txBody>
          <a:bodyPr spcFirstLastPara="1" wrap="square" lIns="91425" tIns="45700" rIns="91425" bIns="45700" anchor="t" anchorCtr="0">
            <a:spAutoFit/>
          </a:bodyPr>
          <a:lstStyle/>
          <a:p>
            <a:pPr marL="152400" marR="0" lvl="0" defTabSz="914400" rtl="0" eaLnBrk="1" fontAlgn="auto" latinLnBrk="0" hangingPunct="1">
              <a:spcBef>
                <a:spcPts val="0"/>
              </a:spcBef>
              <a:spcAft>
                <a:spcPts val="0"/>
              </a:spcAft>
              <a:buClr>
                <a:srgbClr val="000000"/>
              </a:buClr>
              <a:buSzPts val="2400"/>
              <a:tabLst/>
              <a:defRPr/>
            </a:pPr>
            <a:r>
              <a:rPr lang="en-US" b="1" kern="0" dirty="0">
                <a:solidFill>
                  <a:srgbClr val="000000"/>
                </a:solidFill>
                <a:latin typeface="Avenir Next LT Pro" panose="020B0504020202020204" pitchFamily="34" charset="0"/>
                <a:ea typeface="Calibri"/>
                <a:cs typeface="Calibri" panose="020F0502020204030204" pitchFamily="34" charset="0"/>
                <a:sym typeface="Book Antiqua"/>
              </a:rPr>
              <a:t>As a Service Provider, Report #61 </a:t>
            </a:r>
            <a:r>
              <a:rPr kumimoji="0" lang="en-US" b="1"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is your quality assurance report</a:t>
            </a:r>
            <a:r>
              <a:rPr kumimoji="0" lang="en-US"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 </a:t>
            </a:r>
          </a:p>
          <a:p>
            <a:pPr marL="152400" marR="0" lvl="0" defTabSz="914400" rtl="0" eaLnBrk="1" fontAlgn="auto" latinLnBrk="0" hangingPunct="1">
              <a:spcBef>
                <a:spcPts val="0"/>
              </a:spcBef>
              <a:spcAft>
                <a:spcPts val="0"/>
              </a:spcAft>
              <a:buClr>
                <a:srgbClr val="000000"/>
              </a:buClr>
              <a:buSzPts val="2400"/>
              <a:tabLst/>
              <a:defRPr/>
            </a:pPr>
            <a:endParaRPr lang="en-US" kern="0" dirty="0">
              <a:solidFill>
                <a:srgbClr val="000000"/>
              </a:solidFill>
              <a:latin typeface="Avenir Next LT Pro" panose="020B0504020202020204" pitchFamily="34" charset="0"/>
              <a:ea typeface="Calibri"/>
              <a:cs typeface="Calibri" panose="020F0502020204030204" pitchFamily="34" charset="0"/>
              <a:sym typeface="Book Antiqua"/>
            </a:endParaRPr>
          </a:p>
          <a:p>
            <a:pPr marL="152400" marR="0" lvl="0" defTabSz="914400" rtl="0" eaLnBrk="1" fontAlgn="auto" latinLnBrk="0" hangingPunct="1">
              <a:spcBef>
                <a:spcPts val="0"/>
              </a:spcBef>
              <a:spcAft>
                <a:spcPts val="0"/>
              </a:spcAft>
              <a:buClr>
                <a:srgbClr val="000000"/>
              </a:buClr>
              <a:buSzPts val="2400"/>
              <a:tabLst/>
              <a:defRPr/>
            </a:pPr>
            <a:r>
              <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The detail provided for </a:t>
            </a:r>
            <a:r>
              <a:rPr kumimoji="0" lang="en-US" sz="1600" b="0" i="0" u="sng"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each service plan </a:t>
            </a:r>
            <a:r>
              <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allows you to find issues that are otherwise buried in the EOIS-CaMS system</a:t>
            </a:r>
            <a:r>
              <a:rPr lang="en-US" sz="1600" kern="0" dirty="0">
                <a:solidFill>
                  <a:srgbClr val="000000"/>
                </a:solidFill>
                <a:latin typeface="Avenir Next LT Pro" panose="020B0504020202020204" pitchFamily="34" charset="0"/>
                <a:ea typeface="Calibri"/>
                <a:cs typeface="Calibri" panose="020F0502020204030204" pitchFamily="34" charset="0"/>
                <a:sym typeface="Book Antiqua"/>
              </a:rPr>
              <a:t>. You can then t</a:t>
            </a:r>
            <a:r>
              <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ake corrective action.</a:t>
            </a:r>
          </a:p>
          <a:p>
            <a:pPr marL="152400" marR="0" lvl="0" defTabSz="914400" rtl="0" eaLnBrk="1" fontAlgn="auto" latinLnBrk="0" hangingPunct="1">
              <a:spcBef>
                <a:spcPts val="0"/>
              </a:spcBef>
              <a:spcAft>
                <a:spcPts val="0"/>
              </a:spcAft>
              <a:buClr>
                <a:srgbClr val="000000"/>
              </a:buClr>
              <a:buSzPts val="2400"/>
              <a:tabLst/>
              <a:defRPr/>
            </a:pPr>
            <a:endParaRPr lang="en-US" sz="1600" kern="0" dirty="0">
              <a:solidFill>
                <a:srgbClr val="000000"/>
              </a:solidFill>
              <a:latin typeface="Avenir Next LT Pro" panose="020B0504020202020204" pitchFamily="34" charset="0"/>
              <a:ea typeface="Calibri"/>
              <a:cs typeface="Calibri" panose="020F0502020204030204" pitchFamily="34" charset="0"/>
              <a:sym typeface="Book Antiqua"/>
            </a:endParaRPr>
          </a:p>
          <a:p>
            <a:pPr marL="152400" marR="0" lvl="0" defTabSz="914400" rtl="0" eaLnBrk="1" fontAlgn="auto" latinLnBrk="0" hangingPunct="1">
              <a:spcBef>
                <a:spcPts val="0"/>
              </a:spcBef>
              <a:spcAft>
                <a:spcPts val="0"/>
              </a:spcAft>
              <a:buClr>
                <a:srgbClr val="000000"/>
              </a:buClr>
              <a:buSzPts val="2400"/>
              <a:tabLst/>
              <a:defRPr/>
            </a:pPr>
            <a:r>
              <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If data is wrong or missing from this report, it will be wrong or missing in the other LBS reports.</a:t>
            </a:r>
          </a:p>
          <a:p>
            <a:pPr marL="152400" marR="0" lvl="0" defTabSz="914400" rtl="0" eaLnBrk="1" fontAlgn="auto" latinLnBrk="0" hangingPunct="1">
              <a:spcBef>
                <a:spcPts val="0"/>
              </a:spcBef>
              <a:spcAft>
                <a:spcPts val="0"/>
              </a:spcAft>
              <a:buClr>
                <a:srgbClr val="000000"/>
              </a:buClr>
              <a:buSzPts val="2400"/>
              <a:tabLst/>
              <a:defRPr/>
            </a:pPr>
            <a:endParaRPr lang="en-US" sz="1600" kern="0" dirty="0">
              <a:solidFill>
                <a:srgbClr val="000000"/>
              </a:solidFill>
              <a:latin typeface="Avenir Next LT Pro" panose="020B0504020202020204" pitchFamily="34" charset="0"/>
              <a:ea typeface="Calibri"/>
              <a:cs typeface="Calibri" panose="020F0502020204030204" pitchFamily="34" charset="0"/>
              <a:sym typeface="Book Antiqua"/>
            </a:endParaRPr>
          </a:p>
          <a:p>
            <a:pPr marL="152400" marR="0" lvl="0" defTabSz="914400" rtl="0" eaLnBrk="1" fontAlgn="auto" latinLnBrk="0" hangingPunct="1">
              <a:spcBef>
                <a:spcPts val="0"/>
              </a:spcBef>
              <a:spcAft>
                <a:spcPts val="0"/>
              </a:spcAft>
              <a:buClr>
                <a:srgbClr val="000000"/>
              </a:buClr>
              <a:buSzPts val="2400"/>
              <a:tabLst/>
              <a:defRPr/>
            </a:pPr>
            <a:r>
              <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In addition to improving data integrity, Report #61 data can allow you to gain insights into your learners, program</a:t>
            </a:r>
            <a:r>
              <a:rPr lang="en-US" sz="1600" kern="0" dirty="0">
                <a:solidFill>
                  <a:srgbClr val="000000"/>
                </a:solidFill>
                <a:latin typeface="Avenir Next LT Pro" panose="020B0504020202020204" pitchFamily="34" charset="0"/>
                <a:ea typeface="Calibri"/>
                <a:cs typeface="Calibri" panose="020F0502020204030204" pitchFamily="34" charset="0"/>
                <a:sym typeface="Book Antiqua"/>
              </a:rPr>
              <a:t> and processes.</a:t>
            </a:r>
            <a:endParaRPr kumimoji="0" sz="160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31203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2">
            <a:extLst>
              <a:ext uri="{FF2B5EF4-FFF2-40B4-BE49-F238E27FC236}">
                <a16:creationId xmlns:a16="http://schemas.microsoft.com/office/drawing/2014/main" id="{E04CFDF4-D07E-49D6-95D3-328E047EC357}"/>
              </a:ext>
            </a:extLst>
          </p:cNvPr>
          <p:cNvSpPr txBox="1"/>
          <p:nvPr/>
        </p:nvSpPr>
        <p:spPr>
          <a:xfrm>
            <a:off x="1009650" y="871560"/>
            <a:ext cx="10485203" cy="707846"/>
          </a:xfrm>
          <a:prstGeom prst="rect">
            <a:avLst/>
          </a:prstGeom>
          <a:noFill/>
          <a:ln>
            <a:noFill/>
          </a:ln>
        </p:spPr>
        <p:txBody>
          <a:bodyPr spcFirstLastPara="1" wrap="square" lIns="91425" tIns="45700" rIns="91425" bIns="45700" anchor="t" anchorCtr="0">
            <a:spAutoFit/>
          </a:bodyPr>
          <a:lstStyle/>
          <a:p>
            <a:r>
              <a:rPr lang="en-US" sz="2000" b="1" kern="0" dirty="0">
                <a:solidFill>
                  <a:srgbClr val="000000"/>
                </a:solidFill>
                <a:latin typeface="Avenir Next LT Pro" panose="020B0504020202020204" pitchFamily="34" charset="0"/>
                <a:cs typeface="Calibri" panose="020F0502020204030204" pitchFamily="34" charset="0"/>
              </a:rPr>
              <a:t>Report #61 contains (almost) every detail about each service plan.</a:t>
            </a:r>
          </a:p>
          <a:p>
            <a:r>
              <a:rPr lang="en-US" sz="2000" kern="0" dirty="0">
                <a:solidFill>
                  <a:srgbClr val="000000"/>
                </a:solidFill>
                <a:latin typeface="Avenir Next LT Pro" panose="020B0504020202020204" pitchFamily="34" charset="0"/>
                <a:cs typeface="Calibri" panose="020F0502020204030204" pitchFamily="34" charset="0"/>
              </a:rPr>
              <a:t>The 114 columns (!) are fields that for the most part come from:</a:t>
            </a:r>
            <a:endParaRPr lang="en-US" sz="2000" dirty="0">
              <a:latin typeface="Calibri" panose="020F0502020204030204" pitchFamily="34" charset="0"/>
              <a:cs typeface="Calibri" panose="020F0502020204030204" pitchFamily="34" charset="0"/>
            </a:endParaRPr>
          </a:p>
        </p:txBody>
      </p:sp>
      <p:sp>
        <p:nvSpPr>
          <p:cNvPr id="4" name="Flowchart: Document 3">
            <a:extLst>
              <a:ext uri="{FF2B5EF4-FFF2-40B4-BE49-F238E27FC236}">
                <a16:creationId xmlns:a16="http://schemas.microsoft.com/office/drawing/2014/main" id="{562409C7-144E-0B7E-8907-6A4808CD5DB9}"/>
              </a:ext>
            </a:extLst>
          </p:cNvPr>
          <p:cNvSpPr/>
          <p:nvPr/>
        </p:nvSpPr>
        <p:spPr>
          <a:xfrm>
            <a:off x="1045523" y="2069396"/>
            <a:ext cx="2286000" cy="2476508"/>
          </a:xfrm>
          <a:prstGeom prst="flowChartDocument">
            <a:avLst/>
          </a:prstGeom>
          <a:noFill/>
          <a:ln cmpd="sng">
            <a:no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rtlCol="0" anchor="t"/>
          <a:lstStyle/>
          <a:p>
            <a:pPr>
              <a:spcAft>
                <a:spcPts val="100"/>
              </a:spcAft>
            </a:pPr>
            <a:r>
              <a:rPr lang="en-US" b="1" dirty="0">
                <a:solidFill>
                  <a:schemeClr val="tx1"/>
                </a:solidFill>
                <a:latin typeface="Avenir Next LT Pro" panose="020B0504020202020204" pitchFamily="34" charset="0"/>
                <a:cs typeface="Calibri"/>
              </a:rPr>
              <a:t>LBS Participant Registration Form</a:t>
            </a:r>
            <a:r>
              <a:rPr lang="en-US" b="1" dirty="0">
                <a:solidFill>
                  <a:srgbClr val="AA3B3F"/>
                </a:solidFill>
                <a:latin typeface="Avenir Next LT Pro" panose="020B0504020202020204" pitchFamily="34" charset="0"/>
                <a:cs typeface="Calibri"/>
              </a:rPr>
              <a:t>*</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cs typeface="Calibri" panose="020F0502020204030204" pitchFamily="34" charset="0"/>
              </a:rPr>
              <a:t>Learner Profile</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cs typeface="Calibri" panose="020F0502020204030204" pitchFamily="34" charset="0"/>
              </a:rPr>
              <a:t>Referred In</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cs typeface="Calibri" panose="020F0502020204030204" pitchFamily="34" charset="0"/>
              </a:rPr>
              <a:t>Intake Assessment</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cs typeface="Calibri" panose="020F0502020204030204" pitchFamily="34" charset="0"/>
              </a:rPr>
              <a:t>Goal Path</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cs typeface="Calibri" panose="020F0502020204030204" pitchFamily="34" charset="0"/>
              </a:rPr>
              <a:t>First Plan Items</a:t>
            </a:r>
          </a:p>
        </p:txBody>
      </p:sp>
      <p:sp>
        <p:nvSpPr>
          <p:cNvPr id="5" name="Flowchart: Document 4">
            <a:extLst>
              <a:ext uri="{FF2B5EF4-FFF2-40B4-BE49-F238E27FC236}">
                <a16:creationId xmlns:a16="http://schemas.microsoft.com/office/drawing/2014/main" id="{4AAC6576-81A1-A1C5-A8E6-AAE9D06DCBE8}"/>
              </a:ext>
            </a:extLst>
          </p:cNvPr>
          <p:cNvSpPr/>
          <p:nvPr/>
        </p:nvSpPr>
        <p:spPr>
          <a:xfrm>
            <a:off x="3766665" y="2066228"/>
            <a:ext cx="2286000" cy="1746637"/>
          </a:xfrm>
          <a:prstGeom prst="flowChartDocumen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rtlCol="0" anchor="t"/>
          <a:lstStyle/>
          <a:p>
            <a:r>
              <a:rPr lang="en-US" b="1" dirty="0">
                <a:solidFill>
                  <a:schemeClr val="tx1"/>
                </a:solidFill>
                <a:latin typeface="Avenir Next LT Pro" panose="020B0504020202020204" pitchFamily="34" charset="0"/>
                <a:cs typeface="Calibri"/>
              </a:rPr>
              <a:t>Training delivery</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cs typeface="Calibri" panose="020F0502020204030204" pitchFamily="34" charset="0"/>
              </a:rPr>
              <a:t>Competencies</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cs typeface="Calibri" panose="020F0502020204030204" pitchFamily="34" charset="0"/>
              </a:rPr>
              <a:t>Milestones</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cs typeface="Calibri" panose="020F0502020204030204" pitchFamily="34" charset="0"/>
              </a:rPr>
              <a:t>Learning activities</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cs typeface="Calibri" panose="020F0502020204030204" pitchFamily="34" charset="0"/>
              </a:rPr>
              <a:t>Referrals out</a:t>
            </a:r>
          </a:p>
        </p:txBody>
      </p:sp>
      <p:sp>
        <p:nvSpPr>
          <p:cNvPr id="6" name="Flowchart: Document 5">
            <a:extLst>
              <a:ext uri="{FF2B5EF4-FFF2-40B4-BE49-F238E27FC236}">
                <a16:creationId xmlns:a16="http://schemas.microsoft.com/office/drawing/2014/main" id="{0AF50E43-750A-7659-C1A2-E5107B6A839E}"/>
              </a:ext>
            </a:extLst>
          </p:cNvPr>
          <p:cNvSpPr/>
          <p:nvPr/>
        </p:nvSpPr>
        <p:spPr>
          <a:xfrm>
            <a:off x="6482144" y="2058724"/>
            <a:ext cx="2286000" cy="1991923"/>
          </a:xfrm>
          <a:prstGeom prst="flowChartDocumen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rtlCol="0" anchor="t"/>
          <a:lstStyle/>
          <a:p>
            <a:r>
              <a:rPr lang="en-US" b="1" dirty="0">
                <a:solidFill>
                  <a:schemeClr val="tx1"/>
                </a:solidFill>
                <a:latin typeface="Avenir Next LT Pro" panose="020B0504020202020204" pitchFamily="34" charset="0"/>
                <a:cs typeface="Calibri"/>
              </a:rPr>
              <a:t>LBS Exit and Follow Up Form</a:t>
            </a:r>
            <a:r>
              <a:rPr lang="en-US" b="1" dirty="0">
                <a:solidFill>
                  <a:srgbClr val="AA3B3F"/>
                </a:solidFill>
                <a:latin typeface="Avenir Next LT Pro" panose="020B0504020202020204" pitchFamily="34" charset="0"/>
                <a:cs typeface="Calibri"/>
              </a:rPr>
              <a:t>*</a:t>
            </a:r>
            <a:endParaRPr lang="en-US" b="1" dirty="0">
              <a:solidFill>
                <a:srgbClr val="AA3B3F"/>
              </a:solidFill>
              <a:latin typeface="Avenir Next LT Pro" panose="020B050402020202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Avenir Next LT Pro" panose="020B0504020202020204" pitchFamily="34" charset="0"/>
                <a:cs typeface="Calibri" panose="020F0502020204030204" pitchFamily="34" charset="0"/>
              </a:rPr>
              <a:t>Exit</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cs typeface="Calibri" panose="020F0502020204030204" pitchFamily="34" charset="0"/>
              </a:rPr>
              <a:t>3 months</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cs typeface="Calibri"/>
              </a:rPr>
              <a:t>6 months</a:t>
            </a:r>
          </a:p>
          <a:p>
            <a:pPr marL="285750" indent="-285750">
              <a:buFont typeface="Arial" panose="020B0604020202020204" pitchFamily="34" charset="0"/>
              <a:buChar char="•"/>
            </a:pPr>
            <a:r>
              <a:rPr lang="en-US" dirty="0">
                <a:solidFill>
                  <a:schemeClr val="tx1"/>
                </a:solidFill>
                <a:latin typeface="Avenir Next LT Pro" panose="020B0504020202020204" pitchFamily="34" charset="0"/>
                <a:cs typeface="Calibri" panose="020F0502020204030204" pitchFamily="34" charset="0"/>
              </a:rPr>
              <a:t>12 months</a:t>
            </a:r>
          </a:p>
        </p:txBody>
      </p:sp>
      <p:sp>
        <p:nvSpPr>
          <p:cNvPr id="7" name="TextBox 6">
            <a:extLst>
              <a:ext uri="{FF2B5EF4-FFF2-40B4-BE49-F238E27FC236}">
                <a16:creationId xmlns:a16="http://schemas.microsoft.com/office/drawing/2014/main" id="{5C1BAE06-B640-A1CA-2F05-0372DA191AF0}"/>
              </a:ext>
            </a:extLst>
          </p:cNvPr>
          <p:cNvSpPr txBox="1"/>
          <p:nvPr/>
        </p:nvSpPr>
        <p:spPr>
          <a:xfrm>
            <a:off x="9179300" y="2332781"/>
            <a:ext cx="217924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AA3B3F"/>
                </a:solidFill>
                <a:latin typeface="Avenir Next LT Pro" panose="020B0504020202020204" pitchFamily="34" charset="0"/>
                <a:cs typeface="Calibri"/>
              </a:rPr>
              <a:t>*</a:t>
            </a:r>
            <a:r>
              <a:rPr lang="en-US" sz="1400" b="1" dirty="0">
                <a:solidFill>
                  <a:srgbClr val="AA3B3F"/>
                </a:solidFill>
                <a:latin typeface="Avenir Next LT Pro" panose="020B0504020202020204" pitchFamily="34" charset="0"/>
                <a:cs typeface="Calibri" panose="020F0502020204030204" pitchFamily="34" charset="0"/>
              </a:rPr>
              <a:t> </a:t>
            </a:r>
            <a:r>
              <a:rPr lang="en-US" sz="1400" kern="0" dirty="0">
                <a:solidFill>
                  <a:srgbClr val="AA3B3F"/>
                </a:solidFill>
                <a:latin typeface="Avenir Next LT Pro" panose="020B0504020202020204" pitchFamily="34" charset="0"/>
                <a:cs typeface="Calibri" panose="020F0502020204030204" pitchFamily="34" charset="0"/>
              </a:rPr>
              <a:t>Forms are updated periodically by the Ministry. Is your program using the latest versions?</a:t>
            </a:r>
          </a:p>
        </p:txBody>
      </p:sp>
      <p:sp>
        <p:nvSpPr>
          <p:cNvPr id="9" name="Google Shape;67;p2">
            <a:extLst>
              <a:ext uri="{FF2B5EF4-FFF2-40B4-BE49-F238E27FC236}">
                <a16:creationId xmlns:a16="http://schemas.microsoft.com/office/drawing/2014/main" id="{43CF7C06-6797-3099-8F78-248154CE7931}"/>
              </a:ext>
            </a:extLst>
          </p:cNvPr>
          <p:cNvSpPr txBox="1"/>
          <p:nvPr/>
        </p:nvSpPr>
        <p:spPr>
          <a:xfrm>
            <a:off x="1045523" y="4715977"/>
            <a:ext cx="10313019" cy="338514"/>
          </a:xfrm>
          <a:prstGeom prst="rect">
            <a:avLst/>
          </a:prstGeom>
          <a:noFill/>
          <a:ln>
            <a:noFill/>
          </a:ln>
        </p:spPr>
        <p:txBody>
          <a:bodyPr spcFirstLastPara="1" wrap="square" lIns="91425" tIns="45700" rIns="91425" bIns="45700" anchor="t" anchorCtr="0">
            <a:spAutoFit/>
          </a:bodyPr>
          <a:lstStyle/>
          <a:p>
            <a:r>
              <a:rPr lang="en-US" sz="1600" kern="0" dirty="0">
                <a:solidFill>
                  <a:srgbClr val="000000"/>
                </a:solidFill>
                <a:latin typeface="Avenir Next LT Pro" panose="020B0504020202020204" pitchFamily="34" charset="0"/>
                <a:cs typeface="Calibri" panose="020F0502020204030204" pitchFamily="34" charset="0"/>
              </a:rPr>
              <a:t>Other fields, like Program Duration, are generated by the system.</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442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962E9C45-160B-79F4-FCDC-563FF4B1E601}"/>
              </a:ext>
            </a:extLst>
          </p:cNvPr>
          <p:cNvCxnSpPr>
            <a:cxnSpLocks/>
          </p:cNvCxnSpPr>
          <p:nvPr/>
        </p:nvCxnSpPr>
        <p:spPr>
          <a:xfrm>
            <a:off x="6357614" y="3326569"/>
            <a:ext cx="367036" cy="37184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A41F311-3A34-71ED-7745-FDBD20FB661B}"/>
              </a:ext>
            </a:extLst>
          </p:cNvPr>
          <p:cNvCxnSpPr>
            <a:cxnSpLocks/>
          </p:cNvCxnSpPr>
          <p:nvPr/>
        </p:nvCxnSpPr>
        <p:spPr>
          <a:xfrm>
            <a:off x="3143250" y="2408431"/>
            <a:ext cx="509751" cy="3819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3ADAB954-E12F-4039-D5D1-822C4D399B70}"/>
              </a:ext>
            </a:extLst>
          </p:cNvPr>
          <p:cNvCxnSpPr>
            <a:cxnSpLocks/>
          </p:cNvCxnSpPr>
          <p:nvPr/>
        </p:nvCxnSpPr>
        <p:spPr>
          <a:xfrm flipH="1">
            <a:off x="6111072" y="2385322"/>
            <a:ext cx="417857" cy="41043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5C26ECF-E298-1AD6-3506-C52CFC3AAE6F}"/>
              </a:ext>
            </a:extLst>
          </p:cNvPr>
          <p:cNvCxnSpPr>
            <a:cxnSpLocks/>
          </p:cNvCxnSpPr>
          <p:nvPr/>
        </p:nvCxnSpPr>
        <p:spPr>
          <a:xfrm>
            <a:off x="4885761" y="2232337"/>
            <a:ext cx="0" cy="56285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Flowchart: Document 3">
            <a:extLst>
              <a:ext uri="{FF2B5EF4-FFF2-40B4-BE49-F238E27FC236}">
                <a16:creationId xmlns:a16="http://schemas.microsoft.com/office/drawing/2014/main" id="{BFD313A1-FFA9-3A7D-993B-C900E9FFCADB}"/>
              </a:ext>
            </a:extLst>
          </p:cNvPr>
          <p:cNvSpPr/>
          <p:nvPr/>
        </p:nvSpPr>
        <p:spPr>
          <a:xfrm>
            <a:off x="1021619" y="779152"/>
            <a:ext cx="2286000" cy="2476508"/>
          </a:xfrm>
          <a:prstGeom prst="flowChartDocumen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rtlCol="0" anchor="t"/>
          <a:lstStyle/>
          <a:p>
            <a:pPr>
              <a:spcAft>
                <a:spcPts val="200"/>
              </a:spcAft>
            </a:pPr>
            <a:r>
              <a:rPr lang="en-US" b="1" dirty="0">
                <a:solidFill>
                  <a:schemeClr val="tx1"/>
                </a:solidFill>
                <a:latin typeface="Avenir Next LT Pro" panose="020B0504020202020204" pitchFamily="34" charset="0"/>
                <a:cs typeface="Calibri"/>
              </a:rPr>
              <a:t>LBS Participant Registration Form</a:t>
            </a:r>
          </a:p>
          <a:p>
            <a:pPr marL="285750" indent="-285750">
              <a:buFont typeface="Arial" panose="020B0604020202020204" pitchFamily="34" charset="0"/>
              <a:buChar char="•"/>
            </a:pPr>
            <a:r>
              <a:rPr lang="en-US" sz="1600" dirty="0">
                <a:solidFill>
                  <a:schemeClr val="tx1"/>
                </a:solidFill>
                <a:latin typeface="Avenir Next LT Pro" panose="020B0504020202020204" pitchFamily="34" charset="0"/>
                <a:cs typeface="Calibri" panose="020F0502020204030204" pitchFamily="34" charset="0"/>
              </a:rPr>
              <a:t>Learner Profile</a:t>
            </a:r>
          </a:p>
          <a:p>
            <a:pPr marL="285750" indent="-285750">
              <a:buFont typeface="Arial" panose="020B0604020202020204" pitchFamily="34" charset="0"/>
              <a:buChar char="•"/>
            </a:pPr>
            <a:r>
              <a:rPr lang="en-US" sz="1600" dirty="0">
                <a:solidFill>
                  <a:schemeClr val="tx1"/>
                </a:solidFill>
                <a:latin typeface="Avenir Next LT Pro" panose="020B0504020202020204" pitchFamily="34" charset="0"/>
                <a:cs typeface="Calibri" panose="020F0502020204030204" pitchFamily="34" charset="0"/>
              </a:rPr>
              <a:t>Referred In</a:t>
            </a:r>
          </a:p>
          <a:p>
            <a:pPr marL="285750" indent="-285750">
              <a:buFont typeface="Arial" panose="020B0604020202020204" pitchFamily="34" charset="0"/>
              <a:buChar char="•"/>
            </a:pPr>
            <a:r>
              <a:rPr lang="en-US" sz="1600" dirty="0">
                <a:solidFill>
                  <a:schemeClr val="tx1"/>
                </a:solidFill>
                <a:latin typeface="Avenir Next LT Pro" panose="020B0504020202020204" pitchFamily="34" charset="0"/>
                <a:cs typeface="Calibri" panose="020F0502020204030204" pitchFamily="34" charset="0"/>
              </a:rPr>
              <a:t>Intake Assessment</a:t>
            </a:r>
          </a:p>
          <a:p>
            <a:pPr marL="285750" indent="-285750">
              <a:buFont typeface="Arial" panose="020B0604020202020204" pitchFamily="34" charset="0"/>
              <a:buChar char="•"/>
            </a:pPr>
            <a:r>
              <a:rPr lang="en-US" sz="1600" dirty="0">
                <a:solidFill>
                  <a:schemeClr val="tx1"/>
                </a:solidFill>
                <a:latin typeface="Avenir Next LT Pro" panose="020B0504020202020204" pitchFamily="34" charset="0"/>
                <a:cs typeface="Calibri" panose="020F0502020204030204" pitchFamily="34" charset="0"/>
              </a:rPr>
              <a:t>Goal Path</a:t>
            </a:r>
          </a:p>
          <a:p>
            <a:pPr marL="285750" indent="-285750">
              <a:buFont typeface="Arial" panose="020B0604020202020204" pitchFamily="34" charset="0"/>
              <a:buChar char="•"/>
            </a:pPr>
            <a:r>
              <a:rPr lang="en-US" sz="1600" dirty="0">
                <a:solidFill>
                  <a:schemeClr val="tx1"/>
                </a:solidFill>
                <a:latin typeface="Avenir Next LT Pro" panose="020B0504020202020204" pitchFamily="34" charset="0"/>
                <a:cs typeface="Calibri" panose="020F0502020204030204" pitchFamily="34" charset="0"/>
              </a:rPr>
              <a:t>First Plan Items</a:t>
            </a:r>
          </a:p>
        </p:txBody>
      </p:sp>
      <p:sp>
        <p:nvSpPr>
          <p:cNvPr id="5" name="Flowchart: Document 4">
            <a:extLst>
              <a:ext uri="{FF2B5EF4-FFF2-40B4-BE49-F238E27FC236}">
                <a16:creationId xmlns:a16="http://schemas.microsoft.com/office/drawing/2014/main" id="{50F00D1E-DBFE-569A-C513-47F1C59B1064}"/>
              </a:ext>
            </a:extLst>
          </p:cNvPr>
          <p:cNvSpPr/>
          <p:nvPr/>
        </p:nvSpPr>
        <p:spPr>
          <a:xfrm>
            <a:off x="3742761" y="775984"/>
            <a:ext cx="2286000" cy="1746637"/>
          </a:xfrm>
          <a:prstGeom prst="flowChartDocumen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rtlCol="0" anchor="t"/>
          <a:lstStyle/>
          <a:p>
            <a:r>
              <a:rPr lang="en-US" b="1" dirty="0">
                <a:solidFill>
                  <a:schemeClr val="tx1"/>
                </a:solidFill>
                <a:latin typeface="Avenir Next LT Pro" panose="020B0504020202020204" pitchFamily="34" charset="0"/>
                <a:cs typeface="Calibri"/>
              </a:rPr>
              <a:t>Training delivery</a:t>
            </a:r>
          </a:p>
          <a:p>
            <a:pPr marL="285750" indent="-285750">
              <a:buFont typeface="Arial" panose="020B0604020202020204" pitchFamily="34" charset="0"/>
              <a:buChar char="•"/>
            </a:pPr>
            <a:r>
              <a:rPr lang="en-US" sz="1600" dirty="0">
                <a:solidFill>
                  <a:schemeClr val="tx1"/>
                </a:solidFill>
                <a:latin typeface="Avenir Next LT Pro" panose="020B0504020202020204" pitchFamily="34" charset="0"/>
                <a:cs typeface="Calibri" panose="020F0502020204030204" pitchFamily="34" charset="0"/>
              </a:rPr>
              <a:t>Competencies</a:t>
            </a:r>
          </a:p>
          <a:p>
            <a:pPr marL="285750" indent="-285750">
              <a:buFont typeface="Arial" panose="020B0604020202020204" pitchFamily="34" charset="0"/>
              <a:buChar char="•"/>
            </a:pPr>
            <a:r>
              <a:rPr lang="en-US" sz="1600" dirty="0">
                <a:solidFill>
                  <a:schemeClr val="tx1"/>
                </a:solidFill>
                <a:latin typeface="Avenir Next LT Pro" panose="020B0504020202020204" pitchFamily="34" charset="0"/>
                <a:cs typeface="Calibri" panose="020F0502020204030204" pitchFamily="34" charset="0"/>
              </a:rPr>
              <a:t>Milestones</a:t>
            </a:r>
          </a:p>
          <a:p>
            <a:pPr marL="285750" indent="-285750">
              <a:buFont typeface="Arial" panose="020B0604020202020204" pitchFamily="34" charset="0"/>
              <a:buChar char="•"/>
            </a:pPr>
            <a:r>
              <a:rPr lang="en-US" sz="1600" dirty="0">
                <a:solidFill>
                  <a:schemeClr val="tx1"/>
                </a:solidFill>
                <a:latin typeface="Avenir Next LT Pro" panose="020B0504020202020204" pitchFamily="34" charset="0"/>
                <a:cs typeface="Calibri" panose="020F0502020204030204" pitchFamily="34" charset="0"/>
              </a:rPr>
              <a:t>Learning activities</a:t>
            </a:r>
          </a:p>
          <a:p>
            <a:pPr marL="285750" indent="-285750">
              <a:buFont typeface="Arial" panose="020B0604020202020204" pitchFamily="34" charset="0"/>
              <a:buChar char="•"/>
            </a:pPr>
            <a:r>
              <a:rPr lang="en-US" sz="1600" dirty="0">
                <a:solidFill>
                  <a:schemeClr val="tx1"/>
                </a:solidFill>
                <a:latin typeface="Avenir Next LT Pro" panose="020B0504020202020204" pitchFamily="34" charset="0"/>
                <a:cs typeface="Calibri" panose="020F0502020204030204" pitchFamily="34" charset="0"/>
              </a:rPr>
              <a:t>Referrals out</a:t>
            </a:r>
          </a:p>
        </p:txBody>
      </p:sp>
      <p:sp>
        <p:nvSpPr>
          <p:cNvPr id="7" name="Flowchart: Document 6">
            <a:extLst>
              <a:ext uri="{FF2B5EF4-FFF2-40B4-BE49-F238E27FC236}">
                <a16:creationId xmlns:a16="http://schemas.microsoft.com/office/drawing/2014/main" id="{63C0DE57-367D-8687-5C06-281CC015D967}"/>
              </a:ext>
            </a:extLst>
          </p:cNvPr>
          <p:cNvSpPr/>
          <p:nvPr/>
        </p:nvSpPr>
        <p:spPr>
          <a:xfrm>
            <a:off x="6458240" y="768480"/>
            <a:ext cx="2286000" cy="1991923"/>
          </a:xfrm>
          <a:prstGeom prst="flowChartDocumen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91440" rIns="91440" rtlCol="0" anchor="t"/>
          <a:lstStyle/>
          <a:p>
            <a:r>
              <a:rPr lang="en-US" b="1" dirty="0">
                <a:solidFill>
                  <a:schemeClr val="tx1"/>
                </a:solidFill>
                <a:latin typeface="Avenir Next LT Pro" panose="020B0504020202020204" pitchFamily="34" charset="0"/>
                <a:cs typeface="Calibri" panose="020F0502020204030204" pitchFamily="34" charset="0"/>
              </a:rPr>
              <a:t>LBS Exit and Follow Up Form</a:t>
            </a:r>
          </a:p>
          <a:p>
            <a:pPr marL="285750" indent="-285750">
              <a:buFont typeface="Arial" panose="020B0604020202020204" pitchFamily="34" charset="0"/>
              <a:buChar char="•"/>
            </a:pPr>
            <a:r>
              <a:rPr lang="en-US" sz="1600" dirty="0">
                <a:solidFill>
                  <a:schemeClr val="tx1"/>
                </a:solidFill>
                <a:latin typeface="Avenir Next LT Pro" panose="020B0504020202020204" pitchFamily="34" charset="0"/>
                <a:cs typeface="Calibri" panose="020F0502020204030204" pitchFamily="34" charset="0"/>
              </a:rPr>
              <a:t>Exit</a:t>
            </a:r>
          </a:p>
          <a:p>
            <a:pPr marL="285750" indent="-285750">
              <a:buFont typeface="Arial" panose="020B0604020202020204" pitchFamily="34" charset="0"/>
              <a:buChar char="•"/>
            </a:pPr>
            <a:r>
              <a:rPr lang="en-US" sz="1600" dirty="0">
                <a:solidFill>
                  <a:schemeClr val="tx1"/>
                </a:solidFill>
                <a:latin typeface="Avenir Next LT Pro" panose="020B0504020202020204" pitchFamily="34" charset="0"/>
                <a:cs typeface="Calibri" panose="020F0502020204030204" pitchFamily="34" charset="0"/>
              </a:rPr>
              <a:t>3 months</a:t>
            </a:r>
          </a:p>
          <a:p>
            <a:pPr marL="285750" indent="-285750">
              <a:buFont typeface="Arial" panose="020B0604020202020204" pitchFamily="34" charset="0"/>
              <a:buChar char="•"/>
            </a:pPr>
            <a:r>
              <a:rPr lang="en-US" sz="1600" dirty="0">
                <a:solidFill>
                  <a:schemeClr val="tx1"/>
                </a:solidFill>
                <a:latin typeface="Avenir Next LT Pro" panose="020B0504020202020204" pitchFamily="34" charset="0"/>
                <a:cs typeface="Calibri" panose="020F0502020204030204" pitchFamily="34" charset="0"/>
              </a:rPr>
              <a:t>6 months</a:t>
            </a:r>
          </a:p>
          <a:p>
            <a:pPr marL="285750" indent="-285750">
              <a:buFont typeface="Arial" panose="020B0604020202020204" pitchFamily="34" charset="0"/>
              <a:buChar char="•"/>
            </a:pPr>
            <a:r>
              <a:rPr lang="en-US" sz="1600" dirty="0">
                <a:solidFill>
                  <a:schemeClr val="tx1"/>
                </a:solidFill>
                <a:latin typeface="Avenir Next LT Pro" panose="020B0504020202020204" pitchFamily="34" charset="0"/>
                <a:cs typeface="Calibri" panose="020F0502020204030204" pitchFamily="34" charset="0"/>
              </a:rPr>
              <a:t>12 months</a:t>
            </a:r>
          </a:p>
        </p:txBody>
      </p:sp>
      <p:sp>
        <p:nvSpPr>
          <p:cNvPr id="8" name="TextBox 7">
            <a:extLst>
              <a:ext uri="{FF2B5EF4-FFF2-40B4-BE49-F238E27FC236}">
                <a16:creationId xmlns:a16="http://schemas.microsoft.com/office/drawing/2014/main" id="{F9016A04-8683-A340-E82C-C186D1CF97E7}"/>
              </a:ext>
            </a:extLst>
          </p:cNvPr>
          <p:cNvSpPr txBox="1"/>
          <p:nvPr/>
        </p:nvSpPr>
        <p:spPr>
          <a:xfrm>
            <a:off x="3372643" y="2886192"/>
            <a:ext cx="3156286" cy="369332"/>
          </a:xfrm>
          <a:prstGeom prst="rect">
            <a:avLst/>
          </a:prstGeom>
          <a:solidFill>
            <a:srgbClr val="C00000"/>
          </a:solidFill>
          <a:ln>
            <a:solidFill>
              <a:srgbClr val="AA3B3F"/>
            </a:solidFill>
          </a:ln>
        </p:spPr>
        <p:txBody>
          <a:bodyPr wrap="square" rtlCol="0">
            <a:spAutoFit/>
          </a:bodyPr>
          <a:lstStyle/>
          <a:p>
            <a:pPr algn="ctr"/>
            <a:r>
              <a:rPr lang="en-US" b="1" dirty="0">
                <a:solidFill>
                  <a:schemeClr val="bg1"/>
                </a:solidFill>
                <a:latin typeface="Calibri" panose="020F0502020204030204" pitchFamily="34" charset="0"/>
                <a:cs typeface="Calibri" panose="020F0502020204030204" pitchFamily="34" charset="0"/>
              </a:rPr>
              <a:t>Data Entry in EOIS CaMS</a:t>
            </a:r>
          </a:p>
        </p:txBody>
      </p:sp>
      <p:sp>
        <p:nvSpPr>
          <p:cNvPr id="9" name="TextBox 8">
            <a:extLst>
              <a:ext uri="{FF2B5EF4-FFF2-40B4-BE49-F238E27FC236}">
                <a16:creationId xmlns:a16="http://schemas.microsoft.com/office/drawing/2014/main" id="{64FD4F3E-D529-5DAC-249E-F90F97542EA7}"/>
              </a:ext>
            </a:extLst>
          </p:cNvPr>
          <p:cNvSpPr txBox="1"/>
          <p:nvPr/>
        </p:nvSpPr>
        <p:spPr>
          <a:xfrm>
            <a:off x="3654308" y="3727315"/>
            <a:ext cx="2462905" cy="369332"/>
          </a:xfrm>
          <a:prstGeom prst="rect">
            <a:avLst/>
          </a:prstGeom>
          <a:noFill/>
          <a:ln w="28575">
            <a:solidFill>
              <a:srgbClr val="C00000"/>
            </a:solidFill>
          </a:ln>
        </p:spPr>
        <p:txBody>
          <a:bodyPr wrap="square" lIns="91440" tIns="45720" rIns="91440" bIns="45720" rtlCol="0" anchor="t">
            <a:spAutoFit/>
          </a:bodyPr>
          <a:lstStyle/>
          <a:p>
            <a:pPr algn="ctr"/>
            <a:r>
              <a:rPr lang="en-US" b="1" dirty="0">
                <a:latin typeface="Calibri" panose="020F0502020204030204" pitchFamily="34" charset="0"/>
                <a:cs typeface="Calibri" panose="020F0502020204030204" pitchFamily="34" charset="0"/>
              </a:rPr>
              <a:t>#61: LBS Case Activity</a:t>
            </a:r>
          </a:p>
        </p:txBody>
      </p:sp>
      <p:cxnSp>
        <p:nvCxnSpPr>
          <p:cNvPr id="24" name="Straight Arrow Connector 23">
            <a:extLst>
              <a:ext uri="{FF2B5EF4-FFF2-40B4-BE49-F238E27FC236}">
                <a16:creationId xmlns:a16="http://schemas.microsoft.com/office/drawing/2014/main" id="{E4B044BD-988A-33D3-A9AE-DB27AFB08A3B}"/>
              </a:ext>
            </a:extLst>
          </p:cNvPr>
          <p:cNvCxnSpPr>
            <a:cxnSpLocks/>
          </p:cNvCxnSpPr>
          <p:nvPr/>
        </p:nvCxnSpPr>
        <p:spPr>
          <a:xfrm>
            <a:off x="4876794" y="3297541"/>
            <a:ext cx="8967" cy="40337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5251833-407D-2B3E-4ABE-3F09949DCA92}"/>
              </a:ext>
            </a:extLst>
          </p:cNvPr>
          <p:cNvSpPr txBox="1"/>
          <p:nvPr/>
        </p:nvSpPr>
        <p:spPr>
          <a:xfrm>
            <a:off x="879337" y="3783999"/>
            <a:ext cx="2462905" cy="646331"/>
          </a:xfrm>
          <a:prstGeom prst="rect">
            <a:avLst/>
          </a:prstGeom>
          <a:noFill/>
          <a:ln w="28575">
            <a:solidFill>
              <a:srgbClr val="C00000"/>
            </a:solidFill>
          </a:ln>
        </p:spPr>
        <p:txBody>
          <a:bodyPr wrap="square" lIns="91440" tIns="45720" rIns="91440" bIns="45720" rtlCol="0" anchor="t">
            <a:spAutoFit/>
          </a:bodyPr>
          <a:lstStyle/>
          <a:p>
            <a:pPr algn="ctr"/>
            <a:r>
              <a:rPr lang="en-US" b="1" dirty="0">
                <a:latin typeface="Calibri" panose="020F0502020204030204" pitchFamily="34" charset="0"/>
                <a:cs typeface="Calibri" panose="020F0502020204030204" pitchFamily="34" charset="0"/>
              </a:rPr>
              <a:t>#60B: LBS Service Plan/Profile</a:t>
            </a:r>
          </a:p>
        </p:txBody>
      </p:sp>
      <p:sp>
        <p:nvSpPr>
          <p:cNvPr id="11" name="TextBox 10">
            <a:extLst>
              <a:ext uri="{FF2B5EF4-FFF2-40B4-BE49-F238E27FC236}">
                <a16:creationId xmlns:a16="http://schemas.microsoft.com/office/drawing/2014/main" id="{8C4FEFCD-770A-4956-3CCA-E63C056AB893}"/>
              </a:ext>
            </a:extLst>
          </p:cNvPr>
          <p:cNvSpPr txBox="1"/>
          <p:nvPr/>
        </p:nvSpPr>
        <p:spPr>
          <a:xfrm>
            <a:off x="6458240" y="3780610"/>
            <a:ext cx="2462905" cy="646331"/>
          </a:xfrm>
          <a:prstGeom prst="rect">
            <a:avLst/>
          </a:prstGeom>
          <a:noFill/>
          <a:ln w="28575">
            <a:solidFill>
              <a:srgbClr val="C00000"/>
            </a:solidFill>
          </a:ln>
        </p:spPr>
        <p:txBody>
          <a:bodyPr wrap="square" lIns="91440" tIns="45720" rIns="91440" bIns="45720" rtlCol="0" anchor="t">
            <a:spAutoFit/>
          </a:bodyPr>
          <a:lstStyle/>
          <a:p>
            <a:pPr algn="ctr"/>
            <a:r>
              <a:rPr lang="en-US" b="1" dirty="0">
                <a:latin typeface="Calibri" panose="020F0502020204030204" pitchFamily="34" charset="0"/>
                <a:cs typeface="Calibri" panose="020F0502020204030204" pitchFamily="34" charset="0"/>
              </a:rPr>
              <a:t>#60D: LBS Outcomes/Follow Ups</a:t>
            </a:r>
          </a:p>
        </p:txBody>
      </p:sp>
      <p:sp>
        <p:nvSpPr>
          <p:cNvPr id="12" name="TextBox 11">
            <a:extLst>
              <a:ext uri="{FF2B5EF4-FFF2-40B4-BE49-F238E27FC236}">
                <a16:creationId xmlns:a16="http://schemas.microsoft.com/office/drawing/2014/main" id="{2379A3B8-04D5-086B-E4D8-71E98BB7409B}"/>
              </a:ext>
            </a:extLst>
          </p:cNvPr>
          <p:cNvSpPr txBox="1"/>
          <p:nvPr/>
        </p:nvSpPr>
        <p:spPr>
          <a:xfrm>
            <a:off x="3395973" y="4625144"/>
            <a:ext cx="2961641" cy="369332"/>
          </a:xfrm>
          <a:prstGeom prst="rect">
            <a:avLst/>
          </a:prstGeom>
          <a:noFill/>
          <a:ln w="28575">
            <a:solidFill>
              <a:srgbClr val="C00000"/>
            </a:solidFill>
          </a:ln>
        </p:spPr>
        <p:txBody>
          <a:bodyPr wrap="square" lIns="91440" tIns="45720" rIns="91440" bIns="45720" rtlCol="0" anchor="t">
            <a:spAutoFit/>
          </a:bodyPr>
          <a:lstStyle/>
          <a:p>
            <a:pPr algn="ctr"/>
            <a:r>
              <a:rPr lang="en-US" b="1" dirty="0">
                <a:latin typeface="Calibri" panose="020F0502020204030204" pitchFamily="34" charset="0"/>
                <a:cs typeface="Calibri" panose="020F0502020204030204" pitchFamily="34" charset="0"/>
              </a:rPr>
              <a:t>#64: Detailed Service Quality</a:t>
            </a:r>
          </a:p>
        </p:txBody>
      </p:sp>
      <p:sp>
        <p:nvSpPr>
          <p:cNvPr id="13" name="Arrow: Right 12">
            <a:extLst>
              <a:ext uri="{FF2B5EF4-FFF2-40B4-BE49-F238E27FC236}">
                <a16:creationId xmlns:a16="http://schemas.microsoft.com/office/drawing/2014/main" id="{8343ACBF-DB8B-34ED-9BCB-BF01CBFC052F}"/>
              </a:ext>
            </a:extLst>
          </p:cNvPr>
          <p:cNvSpPr/>
          <p:nvPr/>
        </p:nvSpPr>
        <p:spPr>
          <a:xfrm rot="10800000">
            <a:off x="8919752" y="1606056"/>
            <a:ext cx="954169" cy="359433"/>
          </a:xfrm>
          <a:prstGeom prst="rightArrow">
            <a:avLst/>
          </a:prstGeom>
          <a:solidFill>
            <a:srgbClr val="C00000"/>
          </a:solidFill>
          <a:ln>
            <a:solidFill>
              <a:srgbClr val="AA3B3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solidFill>
                <a:srgbClr val="AA3B3F"/>
              </a:solidFill>
            </a:endParaRPr>
          </a:p>
        </p:txBody>
      </p:sp>
      <p:sp>
        <p:nvSpPr>
          <p:cNvPr id="15" name="Arrow: Right 14">
            <a:extLst>
              <a:ext uri="{FF2B5EF4-FFF2-40B4-BE49-F238E27FC236}">
                <a16:creationId xmlns:a16="http://schemas.microsoft.com/office/drawing/2014/main" id="{E68A7E7F-BC79-70FE-0D1D-CF9EA9CF140B}"/>
              </a:ext>
            </a:extLst>
          </p:cNvPr>
          <p:cNvSpPr/>
          <p:nvPr/>
        </p:nvSpPr>
        <p:spPr>
          <a:xfrm rot="10800000">
            <a:off x="8921145" y="2818783"/>
            <a:ext cx="954168" cy="359433"/>
          </a:xfrm>
          <a:prstGeom prst="rightArrow">
            <a:avLst/>
          </a:prstGeom>
          <a:solidFill>
            <a:srgbClr val="C00000"/>
          </a:solidFill>
          <a:ln>
            <a:solidFill>
              <a:srgbClr val="AA3B3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A604F86D-BC79-6042-9331-ECCABEFEE88D}"/>
              </a:ext>
            </a:extLst>
          </p:cNvPr>
          <p:cNvSpPr txBox="1"/>
          <p:nvPr/>
        </p:nvSpPr>
        <p:spPr>
          <a:xfrm>
            <a:off x="9987371" y="1562008"/>
            <a:ext cx="1907490" cy="453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00"/>
              </a:lnSpc>
            </a:pPr>
            <a:r>
              <a:rPr lang="en-US" sz="1400" b="1" kern="0" dirty="0">
                <a:solidFill>
                  <a:srgbClr val="C00000"/>
                </a:solidFill>
                <a:latin typeface="Calibri" panose="020F0502020204030204" pitchFamily="34" charset="0"/>
                <a:cs typeface="Calibri" panose="020F0502020204030204" pitchFamily="34" charset="0"/>
              </a:rPr>
              <a:t>Are there issues with data collection?</a:t>
            </a:r>
          </a:p>
        </p:txBody>
      </p:sp>
      <p:sp>
        <p:nvSpPr>
          <p:cNvPr id="17" name="TextBox 16">
            <a:extLst>
              <a:ext uri="{FF2B5EF4-FFF2-40B4-BE49-F238E27FC236}">
                <a16:creationId xmlns:a16="http://schemas.microsoft.com/office/drawing/2014/main" id="{B1CF6892-4DB6-8787-E56E-7EAF90BC2021}"/>
              </a:ext>
            </a:extLst>
          </p:cNvPr>
          <p:cNvSpPr txBox="1"/>
          <p:nvPr/>
        </p:nvSpPr>
        <p:spPr>
          <a:xfrm>
            <a:off x="9987371" y="2767744"/>
            <a:ext cx="187286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00"/>
              </a:lnSpc>
            </a:pPr>
            <a:r>
              <a:rPr lang="en-US" sz="1400" b="1" kern="0" dirty="0">
                <a:solidFill>
                  <a:srgbClr val="C00000"/>
                </a:solidFill>
                <a:latin typeface="Calibri" panose="020F0502020204030204" pitchFamily="34" charset="0"/>
                <a:cs typeface="Calibri" panose="020F0502020204030204" pitchFamily="34" charset="0"/>
              </a:rPr>
              <a:t>Are there issues with data entry?</a:t>
            </a:r>
          </a:p>
          <a:p>
            <a:pPr marL="285750" indent="-285750">
              <a:buFont typeface="Arial" panose="020B0604020202020204" pitchFamily="34" charset="0"/>
              <a:buChar char="•"/>
            </a:pPr>
            <a:r>
              <a:rPr lang="en-US" sz="1400" kern="0" dirty="0">
                <a:solidFill>
                  <a:srgbClr val="000000"/>
                </a:solidFill>
                <a:latin typeface="Calibri" panose="020F0502020204030204" pitchFamily="34" charset="0"/>
                <a:cs typeface="Calibri" panose="020F0502020204030204" pitchFamily="34" charset="0"/>
              </a:rPr>
              <a:t>Timeliness</a:t>
            </a:r>
          </a:p>
          <a:p>
            <a:pPr marL="285750" indent="-285750">
              <a:buFont typeface="Arial" panose="020B0604020202020204" pitchFamily="34" charset="0"/>
              <a:buChar char="•"/>
            </a:pPr>
            <a:r>
              <a:rPr lang="en-US" sz="1400" kern="0" dirty="0">
                <a:solidFill>
                  <a:srgbClr val="000000"/>
                </a:solidFill>
                <a:latin typeface="Calibri" panose="020F0502020204030204" pitchFamily="34" charset="0"/>
                <a:cs typeface="Calibri" panose="020F0502020204030204" pitchFamily="34" charset="0"/>
              </a:rPr>
              <a:t>Accuracy</a:t>
            </a:r>
          </a:p>
          <a:p>
            <a:pPr marL="285750" indent="-285750">
              <a:buFont typeface="Arial" panose="020B0604020202020204" pitchFamily="34" charset="0"/>
              <a:buChar char="•"/>
            </a:pPr>
            <a:r>
              <a:rPr lang="en-US" sz="1400" kern="0" dirty="0">
                <a:solidFill>
                  <a:srgbClr val="000000"/>
                </a:solidFill>
                <a:latin typeface="Calibri" panose="020F0502020204030204" pitchFamily="34" charset="0"/>
                <a:cs typeface="Calibri" panose="020F0502020204030204" pitchFamily="34" charset="0"/>
              </a:rPr>
              <a:t>Completeness</a:t>
            </a:r>
          </a:p>
          <a:p>
            <a:pPr marL="285750" indent="-285750">
              <a:buFont typeface="Arial" panose="020B0604020202020204" pitchFamily="34" charset="0"/>
              <a:buChar char="•"/>
            </a:pPr>
            <a:r>
              <a:rPr lang="en-US" sz="1400" kern="0" dirty="0">
                <a:solidFill>
                  <a:srgbClr val="000000"/>
                </a:solidFill>
                <a:latin typeface="Calibri" panose="020F0502020204030204" pitchFamily="34" charset="0"/>
                <a:cs typeface="Calibri" panose="020F0502020204030204" pitchFamily="34" charset="0"/>
              </a:rPr>
              <a:t>Understanding which reasons to use in which situation</a:t>
            </a:r>
          </a:p>
        </p:txBody>
      </p:sp>
      <p:cxnSp>
        <p:nvCxnSpPr>
          <p:cNvPr id="23" name="Straight Arrow Connector 22">
            <a:extLst>
              <a:ext uri="{FF2B5EF4-FFF2-40B4-BE49-F238E27FC236}">
                <a16:creationId xmlns:a16="http://schemas.microsoft.com/office/drawing/2014/main" id="{028DBD6D-E1F0-9D1E-9ECF-84BF70CC2A24}"/>
              </a:ext>
            </a:extLst>
          </p:cNvPr>
          <p:cNvCxnSpPr>
            <a:cxnSpLocks/>
          </p:cNvCxnSpPr>
          <p:nvPr/>
        </p:nvCxnSpPr>
        <p:spPr>
          <a:xfrm flipH="1">
            <a:off x="3307619" y="3326569"/>
            <a:ext cx="345382" cy="37184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B4E1B01-F490-E836-CECA-3DFBADDB4CA1}"/>
              </a:ext>
            </a:extLst>
          </p:cNvPr>
          <p:cNvCxnSpPr>
            <a:cxnSpLocks/>
          </p:cNvCxnSpPr>
          <p:nvPr/>
        </p:nvCxnSpPr>
        <p:spPr>
          <a:xfrm>
            <a:off x="4876794" y="4128747"/>
            <a:ext cx="0" cy="46544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0B60721A-6E13-9DCC-481B-68970A6D5210}"/>
              </a:ext>
            </a:extLst>
          </p:cNvPr>
          <p:cNvPicPr>
            <a:picLocks noChangeAspect="1"/>
          </p:cNvPicPr>
          <p:nvPr/>
        </p:nvPicPr>
        <p:blipFill>
          <a:blip r:embed="rId3"/>
          <a:stretch>
            <a:fillRect/>
          </a:stretch>
        </p:blipFill>
        <p:spPr>
          <a:xfrm rot="960084">
            <a:off x="11088740" y="5001144"/>
            <a:ext cx="465441" cy="380860"/>
          </a:xfrm>
          <a:prstGeom prst="rect">
            <a:avLst/>
          </a:prstGeom>
        </p:spPr>
      </p:pic>
      <p:sp>
        <p:nvSpPr>
          <p:cNvPr id="31" name="TextBox 30">
            <a:extLst>
              <a:ext uri="{FF2B5EF4-FFF2-40B4-BE49-F238E27FC236}">
                <a16:creationId xmlns:a16="http://schemas.microsoft.com/office/drawing/2014/main" id="{B1489A9E-153F-6D8F-015D-395D30F922B5}"/>
              </a:ext>
            </a:extLst>
          </p:cNvPr>
          <p:cNvSpPr txBox="1"/>
          <p:nvPr/>
        </p:nvSpPr>
        <p:spPr>
          <a:xfrm>
            <a:off x="10020597" y="4670979"/>
            <a:ext cx="1169481" cy="846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kern="0" dirty="0">
              <a:solidFill>
                <a:srgbClr val="000000"/>
              </a:solidFill>
              <a:latin typeface="Avenir Next LT Pro" panose="020B0504020202020204" pitchFamily="34" charset="0"/>
              <a:cs typeface="Calibri" panose="020F0502020204030204" pitchFamily="34" charset="0"/>
            </a:endParaRPr>
          </a:p>
          <a:p>
            <a:pPr>
              <a:lnSpc>
                <a:spcPts val="1400"/>
              </a:lnSpc>
            </a:pPr>
            <a:r>
              <a:rPr lang="en-US" sz="1400" kern="0" dirty="0">
                <a:solidFill>
                  <a:srgbClr val="C00000"/>
                </a:solidFill>
                <a:latin typeface="Avenir Next LT Pro" panose="020B0504020202020204" pitchFamily="34" charset="0"/>
                <a:cs typeface="Calibri" panose="020F0502020204030204" pitchFamily="34" charset="0"/>
              </a:rPr>
              <a:t>No issues? Time to celebrate!</a:t>
            </a:r>
          </a:p>
        </p:txBody>
      </p:sp>
    </p:spTree>
    <p:extLst>
      <p:ext uri="{BB962C8B-B14F-4D97-AF65-F5344CB8AC3E}">
        <p14:creationId xmlns:p14="http://schemas.microsoft.com/office/powerpoint/2010/main" val="194044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p:bldP spid="17"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3" name="Google Shape;60;g9c9307fa39_0_0">
            <a:extLst>
              <a:ext uri="{FF2B5EF4-FFF2-40B4-BE49-F238E27FC236}">
                <a16:creationId xmlns:a16="http://schemas.microsoft.com/office/drawing/2014/main" id="{D5BA3C62-5D86-EAE5-8EFC-6F8425BF1600}"/>
              </a:ext>
            </a:extLst>
          </p:cNvPr>
          <p:cNvSpPr txBox="1">
            <a:spLocks/>
          </p:cNvSpPr>
          <p:nvPr/>
        </p:nvSpPr>
        <p:spPr>
          <a:xfrm>
            <a:off x="1088574" y="4848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cs typeface="Calibri" panose="020F0502020204030204" pitchFamily="34" charset="0"/>
              </a:rPr>
              <a:t>NAVIGATING</a:t>
            </a:r>
            <a:r>
              <a:rPr lang="en-CA" sz="2800" b="1" kern="0" dirty="0">
                <a:solidFill>
                  <a:schemeClr val="tx1"/>
                </a:solidFill>
                <a:latin typeface="Avenir Next LT Pro" panose="020B0504020202020204" pitchFamily="34" charset="0"/>
                <a:cs typeface="Calibri" panose="020F0502020204030204" pitchFamily="34" charset="0"/>
              </a:rPr>
              <a:t> REPORT #61</a:t>
            </a:r>
          </a:p>
        </p:txBody>
      </p:sp>
      <p:sp>
        <p:nvSpPr>
          <p:cNvPr id="4" name="Google Shape;67;p2">
            <a:extLst>
              <a:ext uri="{FF2B5EF4-FFF2-40B4-BE49-F238E27FC236}">
                <a16:creationId xmlns:a16="http://schemas.microsoft.com/office/drawing/2014/main" id="{215C4429-511F-59E6-31C3-B0EDEE4B90FE}"/>
              </a:ext>
            </a:extLst>
          </p:cNvPr>
          <p:cNvSpPr txBox="1"/>
          <p:nvPr/>
        </p:nvSpPr>
        <p:spPr>
          <a:xfrm>
            <a:off x="4284133" y="1295917"/>
            <a:ext cx="4726517" cy="4250354"/>
          </a:xfrm>
          <a:prstGeom prst="rect">
            <a:avLst/>
          </a:prstGeom>
          <a:noFill/>
          <a:ln>
            <a:noFill/>
          </a:ln>
        </p:spPr>
        <p:txBody>
          <a:bodyPr spcFirstLastPara="1" wrap="square" lIns="91425" tIns="45700" rIns="91425" bIns="45700" anchor="t" anchorCtr="0">
            <a:spAutoFit/>
          </a:bodyPr>
          <a:lstStyle/>
          <a:p>
            <a:pPr marL="152400" marR="0" lvl="0" indent="0" defTabSz="914400" rtl="0" eaLnBrk="1" fontAlgn="auto" latinLnBrk="0" hangingPunct="1">
              <a:lnSpc>
                <a:spcPct val="90000"/>
              </a:lnSpc>
              <a:spcBef>
                <a:spcPts val="0"/>
              </a:spcBef>
              <a:spcAft>
                <a:spcPts val="0"/>
              </a:spcAft>
              <a:buClr>
                <a:srgbClr val="000000"/>
              </a:buClr>
              <a:buSzPts val="2400"/>
              <a:buFont typeface="Arial"/>
              <a:buNone/>
              <a:tabLst/>
              <a:defRPr/>
            </a:pPr>
            <a:endParaRPr lang="en-CA" kern="0" dirty="0">
              <a:solidFill>
                <a:srgbClr val="000000"/>
              </a:solidFill>
              <a:latin typeface="Avenir Next LT Pro" panose="020B0504020202020204" pitchFamily="34" charset="0"/>
              <a:ea typeface="Book Antiqua"/>
              <a:cs typeface="Calibri" panose="020F0502020204030204" pitchFamily="34" charset="0"/>
              <a:sym typeface="Book Antiqua"/>
            </a:endParaRPr>
          </a:p>
          <a:p>
            <a:pPr marL="152400" marR="0" lvl="0" defTabSz="914400" rtl="0" eaLnBrk="1" fontAlgn="auto" latinLnBrk="0" hangingPunct="1">
              <a:spcBef>
                <a:spcPts val="0"/>
              </a:spcBef>
              <a:spcAft>
                <a:spcPts val="0"/>
              </a:spcAft>
              <a:buClr>
                <a:srgbClr val="000000"/>
              </a:buClr>
              <a:buSzPts val="2400"/>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No need </a:t>
            </a: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to be</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 intimidated by the 114 columns and the hundreds of rows. While the report is large, there is some logic to its layout!</a:t>
            </a:r>
          </a:p>
          <a:p>
            <a:pPr marL="152400" marR="0" lvl="0" defTabSz="914400" rtl="0" eaLnBrk="1" fontAlgn="auto" latinLnBrk="0" hangingPunct="1">
              <a:spcBef>
                <a:spcPts val="0"/>
              </a:spcBef>
              <a:spcAft>
                <a:spcPts val="0"/>
              </a:spcAft>
              <a:buClr>
                <a:srgbClr val="000000"/>
              </a:buClr>
              <a:buSzPts val="2400"/>
              <a:tabLst/>
              <a:defRPr/>
            </a:pPr>
            <a:endParaRPr lang="en-CA" kern="0" dirty="0">
              <a:solidFill>
                <a:srgbClr val="000000"/>
              </a:solidFill>
              <a:latin typeface="Avenir Next LT Pro" panose="020B0504020202020204" pitchFamily="34" charset="0"/>
              <a:ea typeface="Calibri"/>
              <a:cs typeface="Calibri" panose="020F0502020204030204" pitchFamily="34" charset="0"/>
              <a:sym typeface="Book Antiqua"/>
            </a:endParaRPr>
          </a:p>
          <a:p>
            <a:pPr marL="152400" marR="0" lvl="0" defTabSz="914400" rtl="0" eaLnBrk="1" fontAlgn="auto" latinLnBrk="0" hangingPunct="1">
              <a:spcBef>
                <a:spcPts val="0"/>
              </a:spcBef>
              <a:spcAft>
                <a:spcPts val="0"/>
              </a:spcAft>
              <a:buClr>
                <a:srgbClr val="000000"/>
              </a:buClr>
              <a:buSzPts val="2400"/>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Remember </a:t>
            </a:r>
            <a:r>
              <a:rPr kumimoji="0" lang="en-CA" b="1"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the </a:t>
            </a:r>
            <a:r>
              <a:rPr lang="en-CA" b="1" kern="0" dirty="0">
                <a:solidFill>
                  <a:srgbClr val="000000"/>
                </a:solidFill>
                <a:latin typeface="Avenir Next LT Pro" panose="020B0504020202020204" pitchFamily="34" charset="0"/>
                <a:ea typeface="Calibri"/>
                <a:cs typeface="Calibri" panose="020F0502020204030204" pitchFamily="34" charset="0"/>
                <a:sym typeface="Book Antiqua"/>
              </a:rPr>
              <a:t>Service Provider User Guide </a:t>
            </a: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for the report is </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available on </a:t>
            </a:r>
            <a:r>
              <a:rPr kumimoji="0" lang="en-CA" b="0" i="0" u="none" strike="noStrike" kern="0" cap="none" spc="0" normalizeH="0" baseline="0" noProof="0" dirty="0" err="1">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myEOIS</a:t>
            </a: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 </a:t>
            </a: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The guide includes descriptions of the columns.</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 </a:t>
            </a:r>
          </a:p>
          <a:p>
            <a:pPr marL="152400" marR="0" lvl="0" defTabSz="914400" rtl="0" eaLnBrk="1" fontAlgn="auto" latinLnBrk="0" hangingPunct="1">
              <a:spcBef>
                <a:spcPts val="0"/>
              </a:spcBef>
              <a:spcAft>
                <a:spcPts val="0"/>
              </a:spcAft>
              <a:buClr>
                <a:srgbClr val="000000"/>
              </a:buClr>
              <a:buSzPts val="2400"/>
              <a:tabLst/>
              <a:defRPr/>
            </a:pPr>
            <a:endParaRPr lang="en-CA" kern="0" dirty="0">
              <a:solidFill>
                <a:srgbClr val="000000"/>
              </a:solidFill>
              <a:latin typeface="Avenir Next LT Pro" panose="020B0504020202020204" pitchFamily="34" charset="0"/>
              <a:ea typeface="Calibri"/>
              <a:cs typeface="Calibri" panose="020F0502020204030204" pitchFamily="34" charset="0"/>
              <a:sym typeface="Book Antiqua"/>
            </a:endParaRPr>
          </a:p>
          <a:p>
            <a:pPr marL="152400" marR="0" lvl="0" defTabSz="914400" rtl="0" eaLnBrk="1" fontAlgn="auto" latinLnBrk="0" hangingPunct="1">
              <a:spcBef>
                <a:spcPts val="0"/>
              </a:spcBef>
              <a:spcAft>
                <a:spcPts val="0"/>
              </a:spcAft>
              <a:buClr>
                <a:srgbClr val="000000"/>
              </a:buClr>
              <a:buSzPts val="2400"/>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Now let’s get into Report 61 itself. (Some intentional data entry errors are included to show different things to look for.)</a:t>
            </a:r>
          </a:p>
          <a:p>
            <a:pPr marL="152400" marR="0" lvl="0" defTabSz="914400" rtl="0" eaLnBrk="1" fontAlgn="auto" latinLnBrk="0" hangingPunct="1">
              <a:spcBef>
                <a:spcPts val="0"/>
              </a:spcBef>
              <a:spcAft>
                <a:spcPts val="0"/>
              </a:spcAft>
              <a:buClr>
                <a:srgbClr val="000000"/>
              </a:buClr>
              <a:buSzPts val="2400"/>
              <a:tabLst/>
              <a:defRPr/>
            </a:pPr>
            <a:endParaRPr lang="en-CA" sz="2000" kern="0" dirty="0">
              <a:solidFill>
                <a:srgbClr val="000000"/>
              </a:solidFill>
              <a:latin typeface="Avenir Next LT Pro" panose="020B0504020202020204" pitchFamily="34" charset="0"/>
              <a:ea typeface="Calibri"/>
              <a:cs typeface="Calibri" panose="020F0502020204030204" pitchFamily="34" charset="0"/>
              <a:sym typeface="Book Antiqua"/>
            </a:endParaRPr>
          </a:p>
        </p:txBody>
      </p:sp>
      <p:pic>
        <p:nvPicPr>
          <p:cNvPr id="7" name="Picture 6">
            <a:extLst>
              <a:ext uri="{FF2B5EF4-FFF2-40B4-BE49-F238E27FC236}">
                <a16:creationId xmlns:a16="http://schemas.microsoft.com/office/drawing/2014/main" id="{5B2BC5CD-4CCD-6B27-7A3C-C42BD70EF224}"/>
              </a:ext>
            </a:extLst>
          </p:cNvPr>
          <p:cNvPicPr>
            <a:picLocks noChangeAspect="1"/>
          </p:cNvPicPr>
          <p:nvPr/>
        </p:nvPicPr>
        <p:blipFill>
          <a:blip r:embed="rId2"/>
          <a:stretch>
            <a:fillRect/>
          </a:stretch>
        </p:blipFill>
        <p:spPr>
          <a:xfrm rot="300627">
            <a:off x="9096201" y="1645069"/>
            <a:ext cx="1898056" cy="245748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232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72F5A5-6953-7CCF-6998-4ADA8C94E69C}"/>
              </a:ext>
            </a:extLst>
          </p:cNvPr>
          <p:cNvPicPr>
            <a:picLocks noChangeAspect="1"/>
          </p:cNvPicPr>
          <p:nvPr/>
        </p:nvPicPr>
        <p:blipFill>
          <a:blip r:embed="rId3"/>
          <a:stretch>
            <a:fillRect/>
          </a:stretch>
        </p:blipFill>
        <p:spPr>
          <a:xfrm>
            <a:off x="0" y="244475"/>
            <a:ext cx="12192000" cy="6369050"/>
          </a:xfrm>
          <a:prstGeom prst="rect">
            <a:avLst/>
          </a:prstGeom>
        </p:spPr>
      </p:pic>
    </p:spTree>
    <p:extLst>
      <p:ext uri="{BB962C8B-B14F-4D97-AF65-F5344CB8AC3E}">
        <p14:creationId xmlns:p14="http://schemas.microsoft.com/office/powerpoint/2010/main" val="82680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F4F8C5-1420-50A7-D40C-16BF03D3B311}"/>
              </a:ext>
            </a:extLst>
          </p:cNvPr>
          <p:cNvPicPr>
            <a:picLocks noChangeAspect="1"/>
          </p:cNvPicPr>
          <p:nvPr/>
        </p:nvPicPr>
        <p:blipFill>
          <a:blip r:embed="rId3"/>
          <a:stretch>
            <a:fillRect/>
          </a:stretch>
        </p:blipFill>
        <p:spPr>
          <a:xfrm>
            <a:off x="0" y="244475"/>
            <a:ext cx="12192000" cy="6369050"/>
          </a:xfrm>
          <a:prstGeom prst="rect">
            <a:avLst/>
          </a:prstGeom>
        </p:spPr>
      </p:pic>
    </p:spTree>
    <p:extLst>
      <p:ext uri="{BB962C8B-B14F-4D97-AF65-F5344CB8AC3E}">
        <p14:creationId xmlns:p14="http://schemas.microsoft.com/office/powerpoint/2010/main" val="116071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EC2D56-3DA9-B6E0-1141-BEDEB5EB9976}"/>
              </a:ext>
            </a:extLst>
          </p:cNvPr>
          <p:cNvPicPr>
            <a:picLocks noChangeAspect="1"/>
          </p:cNvPicPr>
          <p:nvPr/>
        </p:nvPicPr>
        <p:blipFill>
          <a:blip r:embed="rId3"/>
          <a:stretch>
            <a:fillRect/>
          </a:stretch>
        </p:blipFill>
        <p:spPr>
          <a:xfrm>
            <a:off x="0" y="244475"/>
            <a:ext cx="12192000" cy="6369050"/>
          </a:xfrm>
          <a:prstGeom prst="rect">
            <a:avLst/>
          </a:prstGeom>
        </p:spPr>
      </p:pic>
    </p:spTree>
    <p:extLst>
      <p:ext uri="{BB962C8B-B14F-4D97-AF65-F5344CB8AC3E}">
        <p14:creationId xmlns:p14="http://schemas.microsoft.com/office/powerpoint/2010/main" val="397790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1A5F3C-A9EF-2A7C-35D2-99007C018B0E}"/>
              </a:ext>
            </a:extLst>
          </p:cNvPr>
          <p:cNvPicPr>
            <a:picLocks noChangeAspect="1"/>
          </p:cNvPicPr>
          <p:nvPr/>
        </p:nvPicPr>
        <p:blipFill>
          <a:blip r:embed="rId3"/>
          <a:stretch>
            <a:fillRect/>
          </a:stretch>
        </p:blipFill>
        <p:spPr>
          <a:xfrm>
            <a:off x="0" y="244475"/>
            <a:ext cx="12192000" cy="6369050"/>
          </a:xfrm>
          <a:prstGeom prst="rect">
            <a:avLst/>
          </a:prstGeom>
        </p:spPr>
      </p:pic>
    </p:spTree>
    <p:extLst>
      <p:ext uri="{BB962C8B-B14F-4D97-AF65-F5344CB8AC3E}">
        <p14:creationId xmlns:p14="http://schemas.microsoft.com/office/powerpoint/2010/main" val="114076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70D484D9-0FD0-7EEF-73DD-5A7080C6322E}"/>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rPr>
              <a:t>STATEMENT OF                    </a:t>
            </a:r>
            <a:r>
              <a:rPr lang="en-CA" sz="2800" b="1" kern="0" dirty="0">
                <a:solidFill>
                  <a:schemeClr val="tx1"/>
                </a:solidFill>
                <a:latin typeface="Avenir Next LT Pro" panose="020B0504020202020204" pitchFamily="34" charset="0"/>
              </a:rPr>
              <a:t>RECOGNITION</a:t>
            </a:r>
          </a:p>
        </p:txBody>
      </p:sp>
      <p:sp>
        <p:nvSpPr>
          <p:cNvPr id="6" name="Google Shape;67;p2">
            <a:extLst>
              <a:ext uri="{FF2B5EF4-FFF2-40B4-BE49-F238E27FC236}">
                <a16:creationId xmlns:a16="http://schemas.microsoft.com/office/drawing/2014/main" id="{D2E96461-6261-816B-EB81-B7F4DDACE973}"/>
              </a:ext>
            </a:extLst>
          </p:cNvPr>
          <p:cNvSpPr txBox="1"/>
          <p:nvPr/>
        </p:nvSpPr>
        <p:spPr>
          <a:xfrm>
            <a:off x="4368801" y="1330294"/>
            <a:ext cx="6930573" cy="3637879"/>
          </a:xfrm>
          <a:prstGeom prst="rect">
            <a:avLst/>
          </a:prstGeom>
          <a:noFill/>
          <a:ln>
            <a:noFill/>
          </a:ln>
        </p:spPr>
        <p:txBody>
          <a:bodyPr spcFirstLastPara="1" wrap="square" lIns="91425" tIns="45700" rIns="91425" bIns="45700" anchor="t" anchorCtr="0">
            <a:spAutoFit/>
          </a:bodyPr>
          <a:lstStyle/>
          <a:p>
            <a:pPr marL="152400" marR="0" lvl="0" indent="0" defTabSz="914400" rtl="0" eaLnBrk="1" fontAlgn="auto" latinLnBrk="0" hangingPunct="1">
              <a:lnSpc>
                <a:spcPct val="90000"/>
              </a:lnSpc>
              <a:spcBef>
                <a:spcPts val="0"/>
              </a:spcBef>
              <a:spcAft>
                <a:spcPts val="0"/>
              </a:spcAft>
              <a:buClr>
                <a:srgbClr val="000000"/>
              </a:buClr>
              <a:buSzPts val="2400"/>
              <a:buFont typeface="Arial"/>
              <a:buNone/>
              <a:tabLst/>
              <a:defRPr/>
            </a:pPr>
            <a:endParaRPr lang="en-CA" kern="0" dirty="0">
              <a:solidFill>
                <a:srgbClr val="000000"/>
              </a:solidFill>
              <a:latin typeface="Avenir Next LT Pro" panose="020B0504020202020204" pitchFamily="34" charset="0"/>
              <a:ea typeface="Book Antiqua"/>
              <a:cs typeface="Calibri" panose="020F0502020204030204" pitchFamily="34" charset="0"/>
              <a:sym typeface="Book Antiqua"/>
            </a:endParaRPr>
          </a:p>
          <a:p>
            <a:pPr marL="152400" marR="0" lvl="0" indent="0" defTabSz="914400" rtl="0" eaLnBrk="1" fontAlgn="auto" latinLnBrk="0" hangingPunct="1">
              <a:spcBef>
                <a:spcPts val="0"/>
              </a:spcBef>
              <a:spcAft>
                <a:spcPts val="0"/>
              </a:spcAft>
              <a:buClr>
                <a:srgbClr val="000000"/>
              </a:buClr>
              <a:buSzPts val="2400"/>
              <a:buFont typeface="Arial"/>
              <a:buNone/>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Book Antiqua"/>
                <a:cs typeface="Calibri" panose="020F0502020204030204" pitchFamily="34" charset="0"/>
                <a:sym typeface="Book Antiqua"/>
              </a:rPr>
              <a:t>While we meet today on a virtual platform, let’s take a moment to recognize, </a:t>
            </a:r>
            <a:r>
              <a:rPr lang="en-CA" kern="0" dirty="0">
                <a:solidFill>
                  <a:srgbClr val="000000"/>
                </a:solidFill>
                <a:latin typeface="Avenir Next LT Pro" panose="020B0504020202020204" pitchFamily="34" charset="0"/>
                <a:ea typeface="Book Antiqua"/>
                <a:cs typeface="Calibri" panose="020F0502020204030204" pitchFamily="34" charset="0"/>
                <a:sym typeface="Book Antiqua"/>
              </a:rPr>
              <a:t>respect and </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Book Antiqua"/>
                <a:cs typeface="Calibri" panose="020F0502020204030204" pitchFamily="34" charset="0"/>
                <a:sym typeface="Book Antiqua"/>
              </a:rPr>
              <a:t>acknowledge the importance of the lands we occupy and from which we benefit. </a:t>
            </a:r>
          </a:p>
          <a:p>
            <a:pPr marL="152400" marR="0" lvl="0" indent="0" defTabSz="914400" rtl="0" eaLnBrk="1" fontAlgn="auto" latinLnBrk="0" hangingPunct="1">
              <a:spcBef>
                <a:spcPts val="0"/>
              </a:spcBef>
              <a:spcAft>
                <a:spcPts val="0"/>
              </a:spcAft>
              <a:buClr>
                <a:srgbClr val="000000"/>
              </a:buClr>
              <a:buSzPts val="2400"/>
              <a:buFont typeface="Arial"/>
              <a:buNone/>
              <a:tabLst/>
              <a:defRPr/>
            </a:pPr>
            <a:endPar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Book Antiqua"/>
              <a:cs typeface="Calibri" panose="020F0502020204030204" pitchFamily="34" charset="0"/>
              <a:sym typeface="Book Antiqua"/>
            </a:endParaRPr>
          </a:p>
          <a:p>
            <a:pPr marL="152400">
              <a:buClr>
                <a:srgbClr val="000000"/>
              </a:buClr>
              <a:buSzPts val="2400"/>
              <a:defRPr/>
            </a:pPr>
            <a:r>
              <a:rPr kumimoji="0" lang="en-CA" b="0" i="0" u="none" strike="noStrike" kern="0" cap="none" spc="0" normalizeH="0" baseline="0" noProof="0" dirty="0">
                <a:ln>
                  <a:noFill/>
                </a:ln>
                <a:solidFill>
                  <a:srgbClr val="000000"/>
                </a:solidFill>
                <a:effectLst/>
                <a:uLnTx/>
                <a:uFillTx/>
                <a:latin typeface="Avenir Next LT Pro"/>
                <a:ea typeface="Book Antiqua"/>
                <a:cs typeface="Calibri"/>
                <a:sym typeface="Book Antiqua"/>
              </a:rPr>
              <a:t>Today, let’s reaffirm our commitment and responsibility</a:t>
            </a:r>
            <a:br>
              <a:rPr lang="en-CA" kern="0" dirty="0">
                <a:solidFill>
                  <a:srgbClr val="000000"/>
                </a:solidFill>
                <a:latin typeface="Avenir Next LT Pro"/>
                <a:ea typeface="Book Antiqua"/>
                <a:cs typeface="Calibri"/>
                <a:sym typeface="Book Antiqua"/>
              </a:rPr>
            </a:br>
            <a:r>
              <a:rPr lang="en-CA" kern="0" dirty="0">
                <a:solidFill>
                  <a:srgbClr val="000000"/>
                </a:solidFill>
                <a:latin typeface="Avenir Next LT Pro"/>
                <a:ea typeface="Book Antiqua"/>
                <a:cs typeface="Calibri"/>
                <a:sym typeface="Book Antiqua"/>
              </a:rPr>
              <a:t>to</a:t>
            </a:r>
            <a:r>
              <a:rPr kumimoji="0" lang="en-CA" b="0" i="0" u="none" strike="noStrike" kern="0" cap="none" spc="0" normalizeH="0" baseline="0" noProof="0" dirty="0">
                <a:ln>
                  <a:noFill/>
                </a:ln>
                <a:solidFill>
                  <a:srgbClr val="000000"/>
                </a:solidFill>
                <a:effectLst/>
                <a:uLnTx/>
                <a:uFillTx/>
                <a:latin typeface="Avenir Next LT Pro"/>
                <a:ea typeface="Book Antiqua"/>
                <a:cs typeface="Calibri"/>
                <a:sym typeface="Book Antiqua"/>
              </a:rPr>
              <a:t> improve relationships between nations -- and our own understanding of local Indigenous peoples and their cultures.</a:t>
            </a:r>
            <a:r>
              <a:rPr lang="en-CA" kern="0" dirty="0">
                <a:solidFill>
                  <a:srgbClr val="000000"/>
                </a:solidFill>
                <a:latin typeface="Avenir Next LT Pro"/>
                <a:ea typeface="Book Antiqua"/>
                <a:cs typeface="Calibri"/>
                <a:sym typeface="Book Antiqua"/>
              </a:rPr>
              <a:t> </a:t>
            </a:r>
            <a:endParaRPr lang="en-CA" b="0" i="0" u="none" strike="noStrike" kern="0" cap="none" spc="0" normalizeH="0" baseline="0" noProof="0" dirty="0">
              <a:ln>
                <a:noFill/>
              </a:ln>
              <a:solidFill>
                <a:srgbClr val="000000"/>
              </a:solidFill>
              <a:effectLst/>
              <a:uLnTx/>
              <a:uFillTx/>
              <a:latin typeface="Avenir Next LT Pro" panose="020B0504020202020204" pitchFamily="34" charset="0"/>
              <a:ea typeface="Book Antiqua"/>
              <a:cs typeface="Calibri" panose="020F0502020204030204" pitchFamily="34" charset="0"/>
            </a:endParaRPr>
          </a:p>
          <a:p>
            <a:pPr marL="152400" marR="0" lvl="0" indent="0" defTabSz="914400" rtl="0" eaLnBrk="1" fontAlgn="auto" latinLnBrk="0" hangingPunct="1">
              <a:spcBef>
                <a:spcPts val="0"/>
              </a:spcBef>
              <a:spcAft>
                <a:spcPts val="0"/>
              </a:spcAft>
              <a:buClr>
                <a:srgbClr val="000000"/>
              </a:buClr>
              <a:buSzPts val="2400"/>
              <a:buFont typeface="Arial"/>
              <a:buNone/>
              <a:tabLst/>
              <a:defRPr/>
            </a:pPr>
            <a:endParaRPr lang="en-CA" kern="0" dirty="0">
              <a:solidFill>
                <a:srgbClr val="000000"/>
              </a:solidFill>
              <a:latin typeface="Avenir Next LT Pro" panose="020B0504020202020204" pitchFamily="34" charset="0"/>
              <a:ea typeface="Book Antiqua"/>
              <a:cs typeface="Calibri" panose="020F0502020204030204" pitchFamily="34" charset="0"/>
              <a:sym typeface="Book Antiqua"/>
            </a:endParaRPr>
          </a:p>
          <a:p>
            <a:pPr marL="152400" marR="0" lvl="0" indent="0" defTabSz="914400" rtl="0" eaLnBrk="1" fontAlgn="auto" latinLnBrk="0" hangingPunct="1">
              <a:spcBef>
                <a:spcPts val="0"/>
              </a:spcBef>
              <a:spcAft>
                <a:spcPts val="0"/>
              </a:spcAft>
              <a:buClr>
                <a:srgbClr val="000000"/>
              </a:buClr>
              <a:buSzPts val="2400"/>
              <a:buFont typeface="Arial"/>
              <a:buNone/>
              <a:tabLst/>
              <a:defRPr/>
            </a:pPr>
            <a:r>
              <a:rPr lang="en-CA" kern="0" dirty="0">
                <a:solidFill>
                  <a:srgbClr val="000000"/>
                </a:solidFill>
                <a:latin typeface="Avenir Next LT Pro"/>
                <a:ea typeface="Book Antiqua"/>
                <a:cs typeface="Calibri"/>
                <a:sym typeface="Book Antiqua"/>
              </a:rPr>
              <a:t>L</a:t>
            </a:r>
            <a:r>
              <a:rPr kumimoji="0" lang="en-CA" b="0" i="0" u="none" strike="noStrike" kern="0" cap="none" spc="0" normalizeH="0" baseline="0" noProof="0" dirty="0">
                <a:ln>
                  <a:noFill/>
                </a:ln>
                <a:solidFill>
                  <a:srgbClr val="000000"/>
                </a:solidFill>
                <a:effectLst/>
                <a:uLnTx/>
                <a:uFillTx/>
                <a:latin typeface="Avenir Next LT Pro"/>
                <a:ea typeface="Book Antiqua"/>
                <a:cs typeface="Calibri"/>
                <a:sym typeface="Book Antiqua"/>
              </a:rPr>
              <a:t>et’s remind ourselves that, wherever we are, we live on the ancestral and unceded territory of Inuit, Métis, and First Nations people.</a:t>
            </a:r>
            <a:endParaRPr kumimoji="0" lang="en-CA" b="0" i="0" u="none" strike="noStrike" kern="0" cap="none" spc="0" normalizeH="0" baseline="0" noProof="0" dirty="0">
              <a:ln>
                <a:noFill/>
              </a:ln>
              <a:solidFill>
                <a:srgbClr val="000000"/>
              </a:solidFill>
              <a:effectLst/>
              <a:uLnTx/>
              <a:uFillTx/>
              <a:latin typeface="Avenir Next LT Pro"/>
              <a:ea typeface="Calibri"/>
              <a:cs typeface="Calibri"/>
              <a:sym typeface="Calibri"/>
            </a:endParaRPr>
          </a:p>
          <a:p>
            <a:pPr marR="0" lvl="0" defTabSz="914400" rtl="0" eaLnBrk="1" fontAlgn="auto" latinLnBrk="0" hangingPunct="1">
              <a:lnSpc>
                <a:spcPct val="90000"/>
              </a:lnSpc>
              <a:spcBef>
                <a:spcPts val="0"/>
              </a:spcBef>
              <a:spcAft>
                <a:spcPts val="0"/>
              </a:spcAft>
              <a:buClr>
                <a:srgbClr val="000000"/>
              </a:buClr>
              <a:buSzPts val="2400"/>
              <a:tabLst/>
              <a:defRPr/>
            </a:pP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03EF0C-36A4-713E-D41E-2CE4BA88E430}"/>
              </a:ext>
            </a:extLst>
          </p:cNvPr>
          <p:cNvPicPr>
            <a:picLocks noChangeAspect="1"/>
          </p:cNvPicPr>
          <p:nvPr/>
        </p:nvPicPr>
        <p:blipFill>
          <a:blip r:embed="rId3"/>
          <a:stretch>
            <a:fillRect/>
          </a:stretch>
        </p:blipFill>
        <p:spPr>
          <a:xfrm>
            <a:off x="0" y="244475"/>
            <a:ext cx="12192000" cy="6369050"/>
          </a:xfrm>
          <a:prstGeom prst="rect">
            <a:avLst/>
          </a:prstGeom>
        </p:spPr>
      </p:pic>
    </p:spTree>
    <p:extLst>
      <p:ext uri="{BB962C8B-B14F-4D97-AF65-F5344CB8AC3E}">
        <p14:creationId xmlns:p14="http://schemas.microsoft.com/office/powerpoint/2010/main" val="3454976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A9B572-EE9D-1850-2FBD-11CB3282C748}"/>
              </a:ext>
            </a:extLst>
          </p:cNvPr>
          <p:cNvPicPr>
            <a:picLocks noChangeAspect="1"/>
          </p:cNvPicPr>
          <p:nvPr/>
        </p:nvPicPr>
        <p:blipFill>
          <a:blip r:embed="rId3"/>
          <a:stretch>
            <a:fillRect/>
          </a:stretch>
        </p:blipFill>
        <p:spPr>
          <a:xfrm>
            <a:off x="0" y="241300"/>
            <a:ext cx="12192000" cy="6375400"/>
          </a:xfrm>
          <a:prstGeom prst="rect">
            <a:avLst/>
          </a:prstGeom>
        </p:spPr>
      </p:pic>
    </p:spTree>
    <p:extLst>
      <p:ext uri="{BB962C8B-B14F-4D97-AF65-F5344CB8AC3E}">
        <p14:creationId xmlns:p14="http://schemas.microsoft.com/office/powerpoint/2010/main" val="89681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8B4AA4-7C17-A74B-75CD-363C18197A58}"/>
              </a:ext>
            </a:extLst>
          </p:cNvPr>
          <p:cNvPicPr>
            <a:picLocks noChangeAspect="1"/>
          </p:cNvPicPr>
          <p:nvPr/>
        </p:nvPicPr>
        <p:blipFill>
          <a:blip r:embed="rId3"/>
          <a:stretch>
            <a:fillRect/>
          </a:stretch>
        </p:blipFill>
        <p:spPr>
          <a:xfrm>
            <a:off x="0" y="244475"/>
            <a:ext cx="12192000" cy="6369050"/>
          </a:xfrm>
          <a:prstGeom prst="rect">
            <a:avLst/>
          </a:prstGeom>
        </p:spPr>
      </p:pic>
    </p:spTree>
    <p:extLst>
      <p:ext uri="{BB962C8B-B14F-4D97-AF65-F5344CB8AC3E}">
        <p14:creationId xmlns:p14="http://schemas.microsoft.com/office/powerpoint/2010/main" val="41321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81816A-55B5-D331-A132-9DC4CA2A873B}"/>
              </a:ext>
            </a:extLst>
          </p:cNvPr>
          <p:cNvPicPr>
            <a:picLocks noChangeAspect="1"/>
          </p:cNvPicPr>
          <p:nvPr/>
        </p:nvPicPr>
        <p:blipFill>
          <a:blip r:embed="rId3"/>
          <a:stretch>
            <a:fillRect/>
          </a:stretch>
        </p:blipFill>
        <p:spPr>
          <a:xfrm>
            <a:off x="0" y="244475"/>
            <a:ext cx="12192000" cy="6369050"/>
          </a:xfrm>
          <a:prstGeom prst="rect">
            <a:avLst/>
          </a:prstGeom>
        </p:spPr>
      </p:pic>
    </p:spTree>
    <p:extLst>
      <p:ext uri="{BB962C8B-B14F-4D97-AF65-F5344CB8AC3E}">
        <p14:creationId xmlns:p14="http://schemas.microsoft.com/office/powerpoint/2010/main" val="745824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EE794-04BE-BA16-E336-594F2638F28D}"/>
              </a:ext>
            </a:extLst>
          </p:cNvPr>
          <p:cNvPicPr>
            <a:picLocks noChangeAspect="1"/>
          </p:cNvPicPr>
          <p:nvPr/>
        </p:nvPicPr>
        <p:blipFill>
          <a:blip r:embed="rId3"/>
          <a:stretch>
            <a:fillRect/>
          </a:stretch>
        </p:blipFill>
        <p:spPr>
          <a:xfrm>
            <a:off x="0" y="244475"/>
            <a:ext cx="12192000" cy="6369050"/>
          </a:xfrm>
          <a:prstGeom prst="rect">
            <a:avLst/>
          </a:prstGeom>
        </p:spPr>
      </p:pic>
    </p:spTree>
    <p:extLst>
      <p:ext uri="{BB962C8B-B14F-4D97-AF65-F5344CB8AC3E}">
        <p14:creationId xmlns:p14="http://schemas.microsoft.com/office/powerpoint/2010/main" val="227067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B6B7B0-8A62-0438-6266-34C28B4399DB}"/>
              </a:ext>
            </a:extLst>
          </p:cNvPr>
          <p:cNvPicPr>
            <a:picLocks noChangeAspect="1"/>
          </p:cNvPicPr>
          <p:nvPr/>
        </p:nvPicPr>
        <p:blipFill>
          <a:blip r:embed="rId3"/>
          <a:stretch>
            <a:fillRect/>
          </a:stretch>
        </p:blipFill>
        <p:spPr>
          <a:xfrm>
            <a:off x="0" y="244475"/>
            <a:ext cx="12192000" cy="6369050"/>
          </a:xfrm>
          <a:prstGeom prst="rect">
            <a:avLst/>
          </a:prstGeom>
        </p:spPr>
      </p:pic>
    </p:spTree>
    <p:extLst>
      <p:ext uri="{BB962C8B-B14F-4D97-AF65-F5344CB8AC3E}">
        <p14:creationId xmlns:p14="http://schemas.microsoft.com/office/powerpoint/2010/main" val="2726894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1BFDA1-C4E5-733A-EB0D-2241CF11322C}"/>
              </a:ext>
            </a:extLst>
          </p:cNvPr>
          <p:cNvPicPr>
            <a:picLocks noChangeAspect="1"/>
          </p:cNvPicPr>
          <p:nvPr/>
        </p:nvPicPr>
        <p:blipFill>
          <a:blip r:embed="rId3"/>
          <a:stretch>
            <a:fillRect/>
          </a:stretch>
        </p:blipFill>
        <p:spPr>
          <a:xfrm>
            <a:off x="969014" y="1067003"/>
            <a:ext cx="7932942" cy="4611735"/>
          </a:xfrm>
          <a:prstGeom prst="rect">
            <a:avLst/>
          </a:prstGeom>
          <a:ln>
            <a:solidFill>
              <a:schemeClr val="tx1"/>
            </a:solidFill>
          </a:ln>
        </p:spPr>
      </p:pic>
      <p:sp>
        <p:nvSpPr>
          <p:cNvPr id="3" name="TextBox 2">
            <a:extLst>
              <a:ext uri="{FF2B5EF4-FFF2-40B4-BE49-F238E27FC236}">
                <a16:creationId xmlns:a16="http://schemas.microsoft.com/office/drawing/2014/main" id="{ECB7B105-3DA5-60DA-CA0A-BE6FDB14A934}"/>
              </a:ext>
            </a:extLst>
          </p:cNvPr>
          <p:cNvSpPr txBox="1"/>
          <p:nvPr/>
        </p:nvSpPr>
        <p:spPr>
          <a:xfrm>
            <a:off x="389245" y="353283"/>
            <a:ext cx="11395981" cy="523220"/>
          </a:xfrm>
          <a:prstGeom prst="rect">
            <a:avLst/>
          </a:prstGeom>
          <a:noFill/>
        </p:spPr>
        <p:txBody>
          <a:bodyPr wrap="square">
            <a:spAutoFit/>
          </a:bodyPr>
          <a:lstStyle/>
          <a:p>
            <a:r>
              <a:rPr lang="en-US" sz="2800" b="1" kern="0" dirty="0">
                <a:latin typeface="Avenir Next LT Pro" panose="020B0504020202020204" pitchFamily="34" charset="0"/>
                <a:cs typeface="Calibri" panose="020F0502020204030204" pitchFamily="34" charset="0"/>
              </a:rPr>
              <a:t>5. NAVIGATING REPORT #61</a:t>
            </a:r>
            <a:r>
              <a:rPr lang="en-US" sz="2800" kern="0" dirty="0">
                <a:latin typeface="Avenir Next LT Pro" panose="020B0504020202020204" pitchFamily="34" charset="0"/>
                <a:cs typeface="Calibri" panose="020F0502020204030204" pitchFamily="34" charset="0"/>
              </a:rPr>
              <a:t>: A CLOSER LOOK AT THE COLUMNS</a:t>
            </a:r>
            <a:endParaRPr lang="en-CA" sz="2800" kern="0" dirty="0">
              <a:latin typeface="Avenir Next LT Pro" panose="020B050402020202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E771CD6-3DEE-3865-82CA-479196ABB297}"/>
              </a:ext>
            </a:extLst>
          </p:cNvPr>
          <p:cNvSpPr txBox="1"/>
          <p:nvPr/>
        </p:nvSpPr>
        <p:spPr>
          <a:xfrm>
            <a:off x="9288138" y="3059667"/>
            <a:ext cx="2125053" cy="738664"/>
          </a:xfrm>
          <a:prstGeom prst="rect">
            <a:avLst/>
          </a:prstGeom>
          <a:solidFill>
            <a:schemeClr val="accent6">
              <a:lumMod val="60000"/>
              <a:lumOff val="40000"/>
            </a:schemeClr>
          </a:solidFill>
        </p:spPr>
        <p:txBody>
          <a:bodyPr wrap="square" rtlCol="0">
            <a:spAutoFit/>
          </a:bodyPr>
          <a:lstStyle/>
          <a:p>
            <a:r>
              <a:rPr lang="en-US" sz="1400" b="1" kern="0" dirty="0">
                <a:solidFill>
                  <a:srgbClr val="000000"/>
                </a:solidFill>
                <a:latin typeface="Avenir Next LT Pro" panose="020B0504020202020204" pitchFamily="34" charset="0"/>
                <a:cs typeface="Calibri" panose="020F0502020204030204" pitchFamily="34" charset="0"/>
              </a:rPr>
              <a:t>Program Status </a:t>
            </a:r>
            <a:r>
              <a:rPr lang="en-US" sz="1400" kern="0" dirty="0">
                <a:solidFill>
                  <a:srgbClr val="000000"/>
                </a:solidFill>
                <a:latin typeface="Avenir Next LT Pro" panose="020B0504020202020204" pitchFamily="34" charset="0"/>
                <a:cs typeface="Calibri" panose="020F0502020204030204" pitchFamily="34" charset="0"/>
              </a:rPr>
              <a:t>is a key column for filtering data</a:t>
            </a:r>
          </a:p>
        </p:txBody>
      </p:sp>
      <p:sp>
        <p:nvSpPr>
          <p:cNvPr id="5" name="TextBox 4">
            <a:extLst>
              <a:ext uri="{FF2B5EF4-FFF2-40B4-BE49-F238E27FC236}">
                <a16:creationId xmlns:a16="http://schemas.microsoft.com/office/drawing/2014/main" id="{CC7D623D-1456-1D67-675C-6CA64ECAF79C}"/>
              </a:ext>
            </a:extLst>
          </p:cNvPr>
          <p:cNvSpPr txBox="1"/>
          <p:nvPr/>
        </p:nvSpPr>
        <p:spPr>
          <a:xfrm>
            <a:off x="9288139" y="4164810"/>
            <a:ext cx="212505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kern="0" dirty="0">
                <a:solidFill>
                  <a:srgbClr val="000000"/>
                </a:solidFill>
                <a:latin typeface="Avenir Next LT Pro" panose="020B0504020202020204" pitchFamily="34" charset="0"/>
                <a:cs typeface="Calibri" panose="020F0502020204030204" pitchFamily="34" charset="0"/>
              </a:rPr>
              <a:t>There is no column to identify  if a learner’s SIN is entered.</a:t>
            </a:r>
          </a:p>
        </p:txBody>
      </p:sp>
    </p:spTree>
    <p:extLst>
      <p:ext uri="{BB962C8B-B14F-4D97-AF65-F5344CB8AC3E}">
        <p14:creationId xmlns:p14="http://schemas.microsoft.com/office/powerpoint/2010/main" val="84268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3" name="Google Shape;60;g9c9307fa39_0_0">
            <a:extLst>
              <a:ext uri="{FF2B5EF4-FFF2-40B4-BE49-F238E27FC236}">
                <a16:creationId xmlns:a16="http://schemas.microsoft.com/office/drawing/2014/main" id="{D5BA3C62-5D86-EAE5-8EFC-6F8425BF1600}"/>
              </a:ext>
            </a:extLst>
          </p:cNvPr>
          <p:cNvSpPr txBox="1">
            <a:spLocks/>
          </p:cNvSpPr>
          <p:nvPr/>
        </p:nvSpPr>
        <p:spPr>
          <a:xfrm>
            <a:off x="1088574" y="7896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b="1" kern="0" dirty="0">
                <a:solidFill>
                  <a:schemeClr val="tx1"/>
                </a:solidFill>
                <a:latin typeface="Avenir Next LT Pro" panose="020B0504020202020204" pitchFamily="34" charset="0"/>
                <a:cs typeface="Calibri" panose="020F0502020204030204" pitchFamily="34" charset="0"/>
              </a:rPr>
              <a:t>PREPARE A COPY </a:t>
            </a:r>
            <a:r>
              <a:rPr lang="en-CA" sz="2800" kern="0" dirty="0">
                <a:solidFill>
                  <a:schemeClr val="tx1"/>
                </a:solidFill>
                <a:latin typeface="Avenir Next LT Pro" panose="020B0504020202020204" pitchFamily="34" charset="0"/>
                <a:cs typeface="Calibri" panose="020F0502020204030204" pitchFamily="34" charset="0"/>
              </a:rPr>
              <a:t>FOR     EASIER ANALYSIS</a:t>
            </a:r>
          </a:p>
          <a:p>
            <a:pPr>
              <a:buSzPts val="4000"/>
            </a:pPr>
            <a:r>
              <a:rPr lang="en-CA" sz="2800" b="1" kern="0" dirty="0">
                <a:latin typeface="Avenir Next LT Pro" panose="020B0504020202020204" pitchFamily="34" charset="0"/>
              </a:rPr>
              <a:t>     </a:t>
            </a:r>
          </a:p>
        </p:txBody>
      </p:sp>
      <p:sp>
        <p:nvSpPr>
          <p:cNvPr id="4" name="Google Shape;67;p2">
            <a:extLst>
              <a:ext uri="{FF2B5EF4-FFF2-40B4-BE49-F238E27FC236}">
                <a16:creationId xmlns:a16="http://schemas.microsoft.com/office/drawing/2014/main" id="{215C4429-511F-59E6-31C3-B0EDEE4B90FE}"/>
              </a:ext>
            </a:extLst>
          </p:cNvPr>
          <p:cNvSpPr txBox="1"/>
          <p:nvPr/>
        </p:nvSpPr>
        <p:spPr>
          <a:xfrm>
            <a:off x="4325253" y="1193371"/>
            <a:ext cx="6930573" cy="3650190"/>
          </a:xfrm>
          <a:prstGeom prst="rect">
            <a:avLst/>
          </a:prstGeom>
          <a:noFill/>
          <a:ln>
            <a:noFill/>
          </a:ln>
        </p:spPr>
        <p:txBody>
          <a:bodyPr spcFirstLastPara="1" wrap="square" lIns="91425" tIns="45700" rIns="91425" bIns="45700" anchor="t" anchorCtr="0">
            <a:spAutoFit/>
          </a:bodyPr>
          <a:lstStyle/>
          <a:p>
            <a:pPr marL="152400" marR="0" lvl="0" indent="0" defTabSz="914400" rtl="0" eaLnBrk="1" fontAlgn="auto" latinLnBrk="0" hangingPunct="1">
              <a:lnSpc>
                <a:spcPct val="90000"/>
              </a:lnSpc>
              <a:spcBef>
                <a:spcPts val="0"/>
              </a:spcBef>
              <a:spcAft>
                <a:spcPts val="0"/>
              </a:spcAft>
              <a:buClr>
                <a:srgbClr val="000000"/>
              </a:buClr>
              <a:buSzPts val="2400"/>
              <a:buFont typeface="Arial"/>
              <a:buNone/>
              <a:tabLst/>
              <a:defRPr/>
            </a:pPr>
            <a:endParaRPr lang="en-CA" kern="0" dirty="0">
              <a:solidFill>
                <a:srgbClr val="000000"/>
              </a:solidFill>
              <a:latin typeface="Avenir Next LT Pro" panose="020B0504020202020204" pitchFamily="34" charset="0"/>
              <a:ea typeface="Book Antiqua"/>
              <a:cs typeface="Calibri" panose="020F0502020204030204" pitchFamily="34" charset="0"/>
              <a:sym typeface="Book Antiqua"/>
            </a:endParaRPr>
          </a:p>
          <a:p>
            <a:pPr marL="152400" marR="0" lvl="0" defTabSz="914400" rtl="0" eaLnBrk="1" fontAlgn="auto" latinLnBrk="0" hangingPunct="1">
              <a:spcBef>
                <a:spcPts val="0"/>
              </a:spcBef>
              <a:spcAft>
                <a:spcPts val="0"/>
              </a:spcAft>
              <a:buClr>
                <a:srgbClr val="000000"/>
              </a:buClr>
              <a:buSzPts val="2400"/>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Report #61 is unwieldy. Taking a copy and making a few adjustments to the layout and view can make it easier to work with. </a:t>
            </a:r>
            <a:r>
              <a:rPr kumimoji="0" lang="en-CA" b="1"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We’ll go through these steps one at a time.</a:t>
            </a:r>
          </a:p>
          <a:p>
            <a:pPr marL="609600" marR="0" lvl="0" indent="-457200" defTabSz="914400" rtl="0" eaLnBrk="1" fontAlgn="auto" latinLnBrk="0" hangingPunct="1">
              <a:spcBef>
                <a:spcPts val="0"/>
              </a:spcBef>
              <a:spcAft>
                <a:spcPts val="0"/>
              </a:spcAft>
              <a:buClr>
                <a:srgbClr val="000000"/>
              </a:buClr>
              <a:buSzPts val="2400"/>
              <a:buFont typeface="+mj-lt"/>
              <a:buAutoNum type="arabicPeriod"/>
              <a:tabLst/>
              <a:defRPr/>
            </a:pPr>
            <a:endParaRPr kumimoji="0" lang="en-CA" sz="200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endParaRPr>
          </a:p>
          <a:p>
            <a:pPr marL="609600" marR="0" lvl="0" indent="-457200" defTabSz="914400" rtl="0" eaLnBrk="1" fontAlgn="auto" latinLnBrk="0" hangingPunct="1">
              <a:lnSpc>
                <a:spcPts val="2700"/>
              </a:lnSpc>
              <a:spcBef>
                <a:spcPts val="0"/>
              </a:spcBef>
              <a:spcAft>
                <a:spcPts val="0"/>
              </a:spcAft>
              <a:buClr>
                <a:srgbClr val="000000"/>
              </a:buClr>
              <a:buSzPct val="100000"/>
              <a:buFont typeface="+mj-lt"/>
              <a:buAutoNum type="arabicPeriod"/>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Make a copy of the Excel sheet </a:t>
            </a:r>
          </a:p>
          <a:p>
            <a:pPr marL="609600" marR="0" lvl="0" indent="-457200" defTabSz="914400" rtl="0" eaLnBrk="1" fontAlgn="auto" latinLnBrk="0" hangingPunct="1">
              <a:lnSpc>
                <a:spcPts val="2700"/>
              </a:lnSpc>
              <a:spcBef>
                <a:spcPts val="0"/>
              </a:spcBef>
              <a:spcAft>
                <a:spcPts val="0"/>
              </a:spcAft>
              <a:buClr>
                <a:srgbClr val="000000"/>
              </a:buClr>
              <a:buSzPct val="100000"/>
              <a:buFont typeface="+mj-lt"/>
              <a:buAutoNum type="arabicPeriod"/>
              <a:tabLst/>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Delete the rows in the report header</a:t>
            </a:r>
          </a:p>
          <a:p>
            <a:pPr marL="609600" marR="0" lvl="0" indent="-457200" defTabSz="914400" rtl="0" eaLnBrk="1" fontAlgn="auto" latinLnBrk="0" hangingPunct="1">
              <a:lnSpc>
                <a:spcPts val="2700"/>
              </a:lnSpc>
              <a:spcBef>
                <a:spcPts val="0"/>
              </a:spcBef>
              <a:spcAft>
                <a:spcPts val="0"/>
              </a:spcAft>
              <a:buClr>
                <a:srgbClr val="000000"/>
              </a:buClr>
              <a:buSzPct val="100000"/>
              <a:buFont typeface="+mj-lt"/>
              <a:buAutoNum type="arabicPeriod"/>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Make the column names legible</a:t>
            </a:r>
            <a:endParaRPr lang="en-CA" kern="0" dirty="0">
              <a:solidFill>
                <a:srgbClr val="000000"/>
              </a:solidFill>
              <a:latin typeface="Avenir Next LT Pro" panose="020B0504020202020204" pitchFamily="34" charset="0"/>
              <a:ea typeface="Calibri"/>
              <a:cs typeface="Calibri" panose="020F0502020204030204" pitchFamily="34" charset="0"/>
              <a:sym typeface="Book Antiqua"/>
            </a:endParaRPr>
          </a:p>
          <a:p>
            <a:pPr marL="609600" marR="0" lvl="0" indent="-457200" defTabSz="914400" rtl="0" eaLnBrk="1" fontAlgn="auto" latinLnBrk="0" hangingPunct="1">
              <a:lnSpc>
                <a:spcPts val="2700"/>
              </a:lnSpc>
              <a:spcBef>
                <a:spcPts val="0"/>
              </a:spcBef>
              <a:spcAft>
                <a:spcPts val="0"/>
              </a:spcAft>
              <a:buClr>
                <a:srgbClr val="000000"/>
              </a:buClr>
              <a:buSzPct val="100000"/>
              <a:buFont typeface="+mj-lt"/>
              <a:buAutoNum type="arabicPeriod"/>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Move the Program Status to the first column (Col A)</a:t>
            </a:r>
          </a:p>
          <a:p>
            <a:pPr marL="609600" marR="0" lvl="0" indent="-457200" defTabSz="914400" rtl="0" eaLnBrk="1" fontAlgn="auto" latinLnBrk="0" hangingPunct="1">
              <a:lnSpc>
                <a:spcPts val="2700"/>
              </a:lnSpc>
              <a:spcBef>
                <a:spcPts val="0"/>
              </a:spcBef>
              <a:spcAft>
                <a:spcPts val="0"/>
              </a:spcAft>
              <a:buClr>
                <a:srgbClr val="000000"/>
              </a:buClr>
              <a:buSzPct val="100000"/>
              <a:buFont typeface="+mj-lt"/>
              <a:buAutoNum type="arabicPeriod"/>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Add filters</a:t>
            </a:r>
          </a:p>
          <a:p>
            <a:pPr marL="609600" marR="0" lvl="0" indent="-457200" defTabSz="914400" rtl="0" eaLnBrk="1" fontAlgn="auto" latinLnBrk="0" hangingPunct="1">
              <a:lnSpc>
                <a:spcPts val="2700"/>
              </a:lnSpc>
              <a:spcBef>
                <a:spcPts val="0"/>
              </a:spcBef>
              <a:spcAft>
                <a:spcPts val="0"/>
              </a:spcAft>
              <a:buClr>
                <a:srgbClr val="000000"/>
              </a:buClr>
              <a:buSzPct val="100000"/>
              <a:buFont typeface="+mj-lt"/>
              <a:buAutoNum type="arabicPeriod"/>
              <a:tabLst/>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Freeze panes - </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 </a:t>
            </a:r>
            <a:r>
              <a:rPr lang="en-CA" kern="0" dirty="0">
                <a:solidFill>
                  <a:srgbClr val="000000"/>
                </a:solidFill>
                <a:latin typeface="Avenir Next LT Pro" panose="020B0504020202020204" pitchFamily="34" charset="0"/>
                <a:ea typeface="Calibri"/>
                <a:cs typeface="Calibri" panose="020F0502020204030204" pitchFamily="34" charset="0"/>
                <a:sym typeface="Calibri"/>
              </a:rPr>
              <a:t>first three columns and the first row</a:t>
            </a: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Calibri"/>
            </a:endParaRPr>
          </a:p>
        </p:txBody>
      </p:sp>
      <p:sp>
        <p:nvSpPr>
          <p:cNvPr id="5" name="TextBox 4">
            <a:extLst>
              <a:ext uri="{FF2B5EF4-FFF2-40B4-BE49-F238E27FC236}">
                <a16:creationId xmlns:a16="http://schemas.microsoft.com/office/drawing/2014/main" id="{457658F0-4AF7-1BFB-C46D-F6CF1AB8011B}"/>
              </a:ext>
            </a:extLst>
          </p:cNvPr>
          <p:cNvSpPr txBox="1"/>
          <p:nvPr/>
        </p:nvSpPr>
        <p:spPr>
          <a:xfrm>
            <a:off x="5061716" y="4888302"/>
            <a:ext cx="5457645" cy="646331"/>
          </a:xfrm>
          <a:prstGeom prst="rect">
            <a:avLst/>
          </a:prstGeom>
          <a:noFill/>
        </p:spPr>
        <p:txBody>
          <a:bodyPr wrap="square" rtlCol="0">
            <a:spAutoFit/>
          </a:bodyPr>
          <a:lstStyle/>
          <a:p>
            <a:pPr algn="ctr"/>
            <a:r>
              <a:rPr lang="en-CA" b="1" kern="0" dirty="0">
                <a:latin typeface="Avenir Next LT Pro" panose="020B0504020202020204" pitchFamily="34" charset="0"/>
                <a:cs typeface="Calibri" panose="020F0502020204030204" pitchFamily="34" charset="0"/>
                <a:sym typeface="Calibri"/>
              </a:rPr>
              <a:t>Tip: </a:t>
            </a:r>
            <a:r>
              <a:rPr lang="en-CA" kern="0" dirty="0">
                <a:solidFill>
                  <a:srgbClr val="000000"/>
                </a:solidFill>
                <a:latin typeface="Avenir Next LT Pro" panose="020B0504020202020204" pitchFamily="34" charset="0"/>
                <a:cs typeface="Calibri" panose="020F0502020204030204" pitchFamily="34" charset="0"/>
              </a:rPr>
              <a:t>Excel Online doesn’t have all the tools we’ll need, so use a desktop version if you can.</a:t>
            </a:r>
          </a:p>
        </p:txBody>
      </p:sp>
    </p:spTree>
    <p:extLst>
      <p:ext uri="{BB962C8B-B14F-4D97-AF65-F5344CB8AC3E}">
        <p14:creationId xmlns:p14="http://schemas.microsoft.com/office/powerpoint/2010/main" val="2276309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E7B5D9-0B33-CD4E-E432-BE61B7F03D1B}"/>
              </a:ext>
            </a:extLst>
          </p:cNvPr>
          <p:cNvPicPr>
            <a:picLocks noChangeAspect="1"/>
          </p:cNvPicPr>
          <p:nvPr/>
        </p:nvPicPr>
        <p:blipFill>
          <a:blip r:embed="rId3"/>
          <a:stretch>
            <a:fillRect/>
          </a:stretch>
        </p:blipFill>
        <p:spPr>
          <a:xfrm>
            <a:off x="0" y="244475"/>
            <a:ext cx="12192000" cy="6369050"/>
          </a:xfrm>
          <a:prstGeom prst="rect">
            <a:avLst/>
          </a:prstGeom>
        </p:spPr>
      </p:pic>
      <p:pic>
        <p:nvPicPr>
          <p:cNvPr id="5" name="Picture 4">
            <a:extLst>
              <a:ext uri="{FF2B5EF4-FFF2-40B4-BE49-F238E27FC236}">
                <a16:creationId xmlns:a16="http://schemas.microsoft.com/office/drawing/2014/main" id="{C2B2DEE0-E455-47F6-3B89-BF10641A3909}"/>
              </a:ext>
            </a:extLst>
          </p:cNvPr>
          <p:cNvPicPr>
            <a:picLocks noChangeAspect="1"/>
          </p:cNvPicPr>
          <p:nvPr/>
        </p:nvPicPr>
        <p:blipFill>
          <a:blip r:embed="rId4"/>
          <a:stretch>
            <a:fillRect/>
          </a:stretch>
        </p:blipFill>
        <p:spPr>
          <a:xfrm>
            <a:off x="351961" y="3116107"/>
            <a:ext cx="4561905" cy="3638095"/>
          </a:xfrm>
          <a:prstGeom prst="rect">
            <a:avLst/>
          </a:prstGeom>
          <a:ln>
            <a:solidFill>
              <a:schemeClr val="tx1"/>
            </a:solidFill>
          </a:ln>
        </p:spPr>
      </p:pic>
    </p:spTree>
    <p:extLst>
      <p:ext uri="{BB962C8B-B14F-4D97-AF65-F5344CB8AC3E}">
        <p14:creationId xmlns:p14="http://schemas.microsoft.com/office/powerpoint/2010/main" val="260084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6C87D-BCA5-0C4D-F4D4-4495A42D2202}"/>
              </a:ext>
            </a:extLst>
          </p:cNvPr>
          <p:cNvPicPr>
            <a:picLocks noChangeAspect="1"/>
          </p:cNvPicPr>
          <p:nvPr/>
        </p:nvPicPr>
        <p:blipFill>
          <a:blip r:embed="rId3"/>
          <a:stretch>
            <a:fillRect/>
          </a:stretch>
        </p:blipFill>
        <p:spPr>
          <a:xfrm>
            <a:off x="0" y="244475"/>
            <a:ext cx="12192000" cy="6369050"/>
          </a:xfrm>
          <a:prstGeom prst="rect">
            <a:avLst/>
          </a:prstGeom>
        </p:spPr>
      </p:pic>
      <p:pic>
        <p:nvPicPr>
          <p:cNvPr id="4" name="Picture 3">
            <a:extLst>
              <a:ext uri="{FF2B5EF4-FFF2-40B4-BE49-F238E27FC236}">
                <a16:creationId xmlns:a16="http://schemas.microsoft.com/office/drawing/2014/main" id="{31FEC0F9-9523-9619-11D7-A05DB6DA37CF}"/>
              </a:ext>
            </a:extLst>
          </p:cNvPr>
          <p:cNvPicPr>
            <a:picLocks noChangeAspect="1"/>
          </p:cNvPicPr>
          <p:nvPr/>
        </p:nvPicPr>
        <p:blipFill>
          <a:blip r:embed="rId4"/>
          <a:stretch>
            <a:fillRect/>
          </a:stretch>
        </p:blipFill>
        <p:spPr>
          <a:xfrm>
            <a:off x="511696" y="3252190"/>
            <a:ext cx="2980952" cy="3038095"/>
          </a:xfrm>
          <a:prstGeom prst="rect">
            <a:avLst/>
          </a:prstGeom>
          <a:ln>
            <a:solidFill>
              <a:schemeClr val="tx1"/>
            </a:solidFill>
          </a:ln>
        </p:spPr>
      </p:pic>
    </p:spTree>
    <p:extLst>
      <p:ext uri="{BB962C8B-B14F-4D97-AF65-F5344CB8AC3E}">
        <p14:creationId xmlns:p14="http://schemas.microsoft.com/office/powerpoint/2010/main" val="13958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2"/>
          <p:cNvSpPr txBox="1"/>
          <p:nvPr/>
        </p:nvSpPr>
        <p:spPr>
          <a:xfrm>
            <a:off x="4368801" y="1330294"/>
            <a:ext cx="6930573" cy="3333180"/>
          </a:xfrm>
          <a:prstGeom prst="rect">
            <a:avLst/>
          </a:prstGeom>
          <a:noFill/>
          <a:ln>
            <a:noFill/>
          </a:ln>
        </p:spPr>
        <p:txBody>
          <a:bodyPr spcFirstLastPara="1" wrap="square" lIns="91425" tIns="45700" rIns="91425" bIns="45700" anchor="t" anchorCtr="0">
            <a:spAutoFit/>
          </a:bodyPr>
          <a:lstStyle/>
          <a:p>
            <a:pPr marL="285750" marR="0" lvl="0" indent="-285750"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free webinar series developed by Ontario’s LBS Regional Networks &amp; the Provincial Support Organizations for Literacy</a:t>
            </a: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285750" marR="0" lvl="0" indent="-133350" defTabSz="914400" rtl="0" eaLnBrk="1" fontAlgn="auto" latinLnBrk="0" hangingPunct="1">
              <a:lnSpc>
                <a:spcPct val="90000"/>
              </a:lnSpc>
              <a:spcBef>
                <a:spcPts val="0"/>
              </a:spcBef>
              <a:spcAft>
                <a:spcPts val="0"/>
              </a:spcAft>
              <a:buClr>
                <a:srgbClr val="000000"/>
              </a:buClr>
              <a:buSzPts val="2400"/>
              <a:buFont typeface="Arial"/>
              <a:buNone/>
              <a:tabLst/>
              <a:defRPr/>
            </a:pP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285750" marR="0" lvl="0" indent="-285750"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supports LBS practitioners with presentations on topics important to them</a:t>
            </a: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285750" marR="0" lvl="0" indent="-133350" defTabSz="914400" rtl="0" eaLnBrk="1" fontAlgn="auto" latinLnBrk="0" hangingPunct="1">
              <a:lnSpc>
                <a:spcPct val="90000"/>
              </a:lnSpc>
              <a:spcBef>
                <a:spcPts val="0"/>
              </a:spcBef>
              <a:spcAft>
                <a:spcPts val="0"/>
              </a:spcAft>
              <a:buClr>
                <a:srgbClr val="000000"/>
              </a:buClr>
              <a:buSzPts val="2400"/>
              <a:buFont typeface="Arial"/>
              <a:buNone/>
              <a:tabLst/>
              <a:defRPr/>
            </a:pP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285750" marR="0" lvl="0" indent="-285750"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English language webinars presented for LBS practitioners annually since 2015-2016</a:t>
            </a:r>
          </a:p>
          <a:p>
            <a:pPr marR="0" lvl="0" defTabSz="914400" rtl="0" eaLnBrk="1" fontAlgn="auto" latinLnBrk="0" hangingPunct="1">
              <a:lnSpc>
                <a:spcPct val="90000"/>
              </a:lnSpc>
              <a:spcBef>
                <a:spcPts val="0"/>
              </a:spcBef>
              <a:spcAft>
                <a:spcPts val="0"/>
              </a:spcAft>
              <a:buClr>
                <a:srgbClr val="000000"/>
              </a:buClr>
              <a:buSzPts val="2400"/>
              <a:tabLst/>
              <a:defRPr/>
            </a:pP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285750" marR="0" lvl="0" indent="-285750"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CA" b="1"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all</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 webinar presentations, recording links &amp; transcripts here: </a:t>
            </a:r>
          </a:p>
          <a:p>
            <a:pPr marR="0" lvl="0" defTabSz="914400" rtl="0" eaLnBrk="1" fontAlgn="auto" latinLnBrk="0" hangingPunct="1">
              <a:lnSpc>
                <a:spcPct val="90000"/>
              </a:lnSpc>
              <a:spcBef>
                <a:spcPts val="0"/>
              </a:spcBef>
              <a:spcAft>
                <a:spcPts val="0"/>
              </a:spcAft>
              <a:buClr>
                <a:srgbClr val="000000"/>
              </a:buClr>
              <a:buSzPts val="2400"/>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     </a:t>
            </a:r>
            <a:r>
              <a:rPr kumimoji="0" lang="en-CA" b="0" i="0" u="sng"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hlinkClick r:id="rId3">
                  <a:extLst>
                    <a:ext uri="{A12FA001-AC4F-418D-AE19-62706E023703}">
                      <ahyp:hlinkClr xmlns:ahyp="http://schemas.microsoft.com/office/drawing/2018/hyperlinkcolor" val="tx"/>
                    </a:ext>
                  </a:extLst>
                </a:hlinkClick>
              </a:rPr>
              <a:t>Pop Up PD Resources for LBS Educators</a:t>
            </a: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0" marR="0" lvl="0" indent="0"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	</a:t>
            </a: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285750" marR="0" lvl="0" indent="-285750" defTabSz="914400" rtl="0" eaLnBrk="1" fontAlgn="auto" latinLnBrk="0" hangingPunct="1">
              <a:lnSpc>
                <a:spcPct val="90000"/>
              </a:lnSpc>
              <a:spcBef>
                <a:spcPts val="0"/>
              </a:spcBef>
              <a:spcAft>
                <a:spcPts val="0"/>
              </a:spcAft>
              <a:buClr>
                <a:srgbClr val="000000"/>
              </a:buClr>
              <a:buSzPts val="2400"/>
              <a:buFont typeface="Arial"/>
              <a:buChar char="•"/>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webinar topic ideas welcome at:  </a:t>
            </a:r>
            <a:r>
              <a:rPr kumimoji="0" lang="en-CA" b="0" i="0" u="sng"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hlinkClick r:id="rId4">
                  <a:extLst>
                    <a:ext uri="{A12FA001-AC4F-418D-AE19-62706E023703}">
                      <ahyp:hlinkClr xmlns:ahyp="http://schemas.microsoft.com/office/drawing/2018/hyperlinkcolor" val="tx"/>
                    </a:ext>
                  </a:extLst>
                </a:hlinkClick>
              </a:rPr>
              <a:t>e-channel@contactnorth.ca</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 </a:t>
            </a: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p:txBody>
      </p:sp>
      <p:sp>
        <p:nvSpPr>
          <p:cNvPr id="2" name="Google Shape;60;g9c9307fa39_0_0">
            <a:extLst>
              <a:ext uri="{FF2B5EF4-FFF2-40B4-BE49-F238E27FC236}">
                <a16:creationId xmlns:a16="http://schemas.microsoft.com/office/drawing/2014/main" id="{F78BF510-0C32-6699-411D-5E73CAA67AA1}"/>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rPr>
              <a:t>ABOUT                    </a:t>
            </a:r>
            <a:r>
              <a:rPr lang="en-CA" sz="2800" b="1" kern="0" dirty="0">
                <a:solidFill>
                  <a:schemeClr val="tx1"/>
                </a:solidFill>
                <a:latin typeface="Avenir Next LT Pro" panose="020B0504020202020204" pitchFamily="34" charset="0"/>
              </a:rPr>
              <a:t>POP UP PD              </a:t>
            </a:r>
            <a:r>
              <a:rPr lang="en-CA" sz="2800" kern="0" dirty="0">
                <a:solidFill>
                  <a:schemeClr val="tx1"/>
                </a:solidFill>
                <a:latin typeface="Avenir Next LT Pro" panose="020B0504020202020204" pitchFamily="34" charset="0"/>
              </a:rPr>
              <a:t>FOR</a:t>
            </a:r>
            <a:r>
              <a:rPr lang="en-CA" sz="2800" b="1" kern="0" dirty="0">
                <a:solidFill>
                  <a:schemeClr val="tx1"/>
                </a:solidFill>
                <a:latin typeface="Avenir Next LT Pro" panose="020B0504020202020204" pitchFamily="34" charset="0"/>
              </a:rPr>
              <a:t> LITERACY EDUCATORS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907D3-70E8-3613-E1F7-8988399B1152}"/>
              </a:ext>
            </a:extLst>
          </p:cNvPr>
          <p:cNvPicPr>
            <a:picLocks noChangeAspect="1"/>
          </p:cNvPicPr>
          <p:nvPr/>
        </p:nvPicPr>
        <p:blipFill>
          <a:blip r:embed="rId3"/>
          <a:stretch>
            <a:fillRect/>
          </a:stretch>
        </p:blipFill>
        <p:spPr>
          <a:xfrm>
            <a:off x="0" y="231775"/>
            <a:ext cx="12192000" cy="6394450"/>
          </a:xfrm>
          <a:prstGeom prst="rect">
            <a:avLst/>
          </a:prstGeom>
        </p:spPr>
      </p:pic>
      <p:sp>
        <p:nvSpPr>
          <p:cNvPr id="4" name="TextBox 3">
            <a:extLst>
              <a:ext uri="{FF2B5EF4-FFF2-40B4-BE49-F238E27FC236}">
                <a16:creationId xmlns:a16="http://schemas.microsoft.com/office/drawing/2014/main" id="{F07D93BD-C2A1-0AD5-B53E-DB1B589239BB}"/>
              </a:ext>
            </a:extLst>
          </p:cNvPr>
          <p:cNvSpPr txBox="1"/>
          <p:nvPr/>
        </p:nvSpPr>
        <p:spPr>
          <a:xfrm>
            <a:off x="1241571" y="5184395"/>
            <a:ext cx="3372374" cy="923330"/>
          </a:xfrm>
          <a:prstGeom prst="rect">
            <a:avLst/>
          </a:prstGeom>
          <a:solidFill>
            <a:schemeClr val="bg1"/>
          </a:solidFill>
          <a:ln>
            <a:solidFill>
              <a:schemeClr val="tx1"/>
            </a:solidFill>
          </a:ln>
        </p:spPr>
        <p:txBody>
          <a:bodyPr wrap="square" rtlCol="0">
            <a:spAutoFit/>
          </a:bodyPr>
          <a:lstStyle/>
          <a:p>
            <a:r>
              <a:rPr lang="en-US" dirty="0">
                <a:solidFill>
                  <a:srgbClr val="FF0000"/>
                </a:solidFill>
              </a:rPr>
              <a:t>Rename the sheet.</a:t>
            </a:r>
          </a:p>
          <a:p>
            <a:r>
              <a:rPr lang="en-US" dirty="0">
                <a:solidFill>
                  <a:srgbClr val="FF0000"/>
                </a:solidFill>
              </a:rPr>
              <a:t>Just use the  “Copy” sheet to do your analysis.</a:t>
            </a:r>
          </a:p>
        </p:txBody>
      </p:sp>
    </p:spTree>
    <p:extLst>
      <p:ext uri="{BB962C8B-B14F-4D97-AF65-F5344CB8AC3E}">
        <p14:creationId xmlns:p14="http://schemas.microsoft.com/office/powerpoint/2010/main" val="2827293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A207A7-843A-CB91-F7EA-8EACA4C1B669}"/>
              </a:ext>
            </a:extLst>
          </p:cNvPr>
          <p:cNvPicPr>
            <a:picLocks noChangeAspect="1"/>
          </p:cNvPicPr>
          <p:nvPr/>
        </p:nvPicPr>
        <p:blipFill>
          <a:blip r:embed="rId3"/>
          <a:stretch>
            <a:fillRect/>
          </a:stretch>
        </p:blipFill>
        <p:spPr>
          <a:xfrm>
            <a:off x="0" y="179820"/>
            <a:ext cx="12192000" cy="6369050"/>
          </a:xfrm>
          <a:prstGeom prst="rect">
            <a:avLst/>
          </a:prstGeom>
        </p:spPr>
      </p:pic>
      <p:sp>
        <p:nvSpPr>
          <p:cNvPr id="2" name="TextBox 1">
            <a:extLst>
              <a:ext uri="{FF2B5EF4-FFF2-40B4-BE49-F238E27FC236}">
                <a16:creationId xmlns:a16="http://schemas.microsoft.com/office/drawing/2014/main" id="{161786E0-39B5-0BF1-F757-F77FD2AF1C27}"/>
              </a:ext>
            </a:extLst>
          </p:cNvPr>
          <p:cNvSpPr txBox="1"/>
          <p:nvPr/>
        </p:nvSpPr>
        <p:spPr>
          <a:xfrm>
            <a:off x="9483306" y="1725283"/>
            <a:ext cx="1800045" cy="738664"/>
          </a:xfrm>
          <a:prstGeom prst="rect">
            <a:avLst/>
          </a:prstGeom>
          <a:noFill/>
        </p:spPr>
        <p:txBody>
          <a:bodyPr wrap="square" rtlCol="0">
            <a:spAutoFit/>
          </a:bodyPr>
          <a:lstStyle/>
          <a:p>
            <a:r>
              <a:rPr lang="en-CA" sz="1400" dirty="0">
                <a:solidFill>
                  <a:srgbClr val="FF0000"/>
                </a:solidFill>
              </a:rPr>
              <a:t>(</a:t>
            </a:r>
            <a:r>
              <a:rPr lang="en-CA" sz="1400" dirty="0">
                <a:solidFill>
                  <a:srgbClr val="FF0000"/>
                </a:solidFill>
                <a:latin typeface="+mj-lt"/>
              </a:rPr>
              <a:t>Delete the EO </a:t>
            </a:r>
            <a:r>
              <a:rPr lang="en-CA" sz="1400" dirty="0" err="1">
                <a:solidFill>
                  <a:srgbClr val="FF0000"/>
                </a:solidFill>
                <a:latin typeface="+mj-lt"/>
              </a:rPr>
              <a:t>logosat</a:t>
            </a:r>
            <a:r>
              <a:rPr lang="en-CA" sz="1400" dirty="0">
                <a:solidFill>
                  <a:srgbClr val="FF0000"/>
                </a:solidFill>
                <a:latin typeface="+mj-lt"/>
              </a:rPr>
              <a:t> the top right too!)</a:t>
            </a:r>
          </a:p>
        </p:txBody>
      </p:sp>
    </p:spTree>
    <p:extLst>
      <p:ext uri="{BB962C8B-B14F-4D97-AF65-F5344CB8AC3E}">
        <p14:creationId xmlns:p14="http://schemas.microsoft.com/office/powerpoint/2010/main" val="3176571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6A24165E-4C6C-621B-C47C-50B9965B1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53" y="1024322"/>
            <a:ext cx="11961092" cy="2404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1CA074D9-791B-F1F5-3D09-DCBCD269D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53" y="3603433"/>
            <a:ext cx="11961091" cy="22302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155373-2942-D572-2E34-63BACD4E786F}"/>
              </a:ext>
            </a:extLst>
          </p:cNvPr>
          <p:cNvSpPr txBox="1"/>
          <p:nvPr/>
        </p:nvSpPr>
        <p:spPr>
          <a:xfrm>
            <a:off x="604010" y="421272"/>
            <a:ext cx="3926047" cy="369332"/>
          </a:xfrm>
          <a:prstGeom prst="rect">
            <a:avLst/>
          </a:prstGeom>
          <a:solidFill>
            <a:schemeClr val="bg1"/>
          </a:solidFill>
          <a:ln>
            <a:noFill/>
          </a:ln>
        </p:spPr>
        <p:txBody>
          <a:bodyPr wrap="square" rtlCol="0">
            <a:spAutoFit/>
          </a:bodyPr>
          <a:lstStyle/>
          <a:p>
            <a:r>
              <a:rPr lang="en-US" dirty="0">
                <a:solidFill>
                  <a:srgbClr val="FF0000"/>
                </a:solidFill>
                <a:latin typeface="Avenir Next LT Pro" panose="020B0504020202020204" pitchFamily="34" charset="0"/>
              </a:rPr>
              <a:t>3. Make the column names legible.</a:t>
            </a:r>
          </a:p>
        </p:txBody>
      </p:sp>
    </p:spTree>
    <p:extLst>
      <p:ext uri="{BB962C8B-B14F-4D97-AF65-F5344CB8AC3E}">
        <p14:creationId xmlns:p14="http://schemas.microsoft.com/office/powerpoint/2010/main" val="40946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72027-4818-FB8E-C9D9-E965A106BE26}"/>
              </a:ext>
            </a:extLst>
          </p:cNvPr>
          <p:cNvPicPr>
            <a:picLocks noChangeAspect="1"/>
          </p:cNvPicPr>
          <p:nvPr/>
        </p:nvPicPr>
        <p:blipFill rotWithShape="1">
          <a:blip r:embed="rId3"/>
          <a:srcRect b="29536"/>
          <a:stretch/>
        </p:blipFill>
        <p:spPr>
          <a:xfrm>
            <a:off x="0" y="242525"/>
            <a:ext cx="12192000" cy="2693622"/>
          </a:xfrm>
          <a:prstGeom prst="rect">
            <a:avLst/>
          </a:prstGeom>
          <a:ln>
            <a:solidFill>
              <a:schemeClr val="tx1"/>
            </a:solidFill>
          </a:ln>
        </p:spPr>
      </p:pic>
      <p:pic>
        <p:nvPicPr>
          <p:cNvPr id="6" name="Picture 5">
            <a:extLst>
              <a:ext uri="{FF2B5EF4-FFF2-40B4-BE49-F238E27FC236}">
                <a16:creationId xmlns:a16="http://schemas.microsoft.com/office/drawing/2014/main" id="{368517CB-6A0E-3099-C8C2-DAEFFC011BA4}"/>
              </a:ext>
            </a:extLst>
          </p:cNvPr>
          <p:cNvPicPr>
            <a:picLocks noChangeAspect="1"/>
          </p:cNvPicPr>
          <p:nvPr/>
        </p:nvPicPr>
        <p:blipFill>
          <a:blip r:embed="rId4"/>
          <a:stretch>
            <a:fillRect/>
          </a:stretch>
        </p:blipFill>
        <p:spPr>
          <a:xfrm>
            <a:off x="8389" y="3057620"/>
            <a:ext cx="12192000" cy="3662066"/>
          </a:xfrm>
          <a:prstGeom prst="rect">
            <a:avLst/>
          </a:prstGeom>
          <a:ln>
            <a:solidFill>
              <a:schemeClr val="tx1"/>
            </a:solidFill>
          </a:ln>
        </p:spPr>
      </p:pic>
      <p:sp>
        <p:nvSpPr>
          <p:cNvPr id="2" name="TextBox 1">
            <a:extLst>
              <a:ext uri="{FF2B5EF4-FFF2-40B4-BE49-F238E27FC236}">
                <a16:creationId xmlns:a16="http://schemas.microsoft.com/office/drawing/2014/main" id="{A6155373-2942-D572-2E34-63BACD4E786F}"/>
              </a:ext>
            </a:extLst>
          </p:cNvPr>
          <p:cNvSpPr txBox="1"/>
          <p:nvPr/>
        </p:nvSpPr>
        <p:spPr>
          <a:xfrm>
            <a:off x="335559" y="412882"/>
            <a:ext cx="8833605" cy="369332"/>
          </a:xfrm>
          <a:prstGeom prst="rect">
            <a:avLst/>
          </a:prstGeom>
          <a:solidFill>
            <a:schemeClr val="bg1"/>
          </a:solidFill>
          <a:ln>
            <a:solidFill>
              <a:schemeClr val="tx1"/>
            </a:solidFill>
          </a:ln>
        </p:spPr>
        <p:txBody>
          <a:bodyPr wrap="square" rtlCol="0">
            <a:spAutoFit/>
          </a:bodyPr>
          <a:lstStyle/>
          <a:p>
            <a:r>
              <a:rPr lang="en-US" dirty="0">
                <a:solidFill>
                  <a:srgbClr val="FF0000"/>
                </a:solidFill>
                <a:latin typeface="Avenir Next LT Pro" panose="020B0504020202020204" pitchFamily="34" charset="0"/>
              </a:rPr>
              <a:t>4. Move the Program Status column to the left to become the first column (col A)</a:t>
            </a:r>
          </a:p>
        </p:txBody>
      </p:sp>
      <p:pic>
        <p:nvPicPr>
          <p:cNvPr id="8" name="Picture 7">
            <a:extLst>
              <a:ext uri="{FF2B5EF4-FFF2-40B4-BE49-F238E27FC236}">
                <a16:creationId xmlns:a16="http://schemas.microsoft.com/office/drawing/2014/main" id="{2E2E3DFA-FF8E-1C29-57AD-6C926A0356E9}"/>
              </a:ext>
            </a:extLst>
          </p:cNvPr>
          <p:cNvPicPr>
            <a:picLocks noChangeAspect="1"/>
          </p:cNvPicPr>
          <p:nvPr/>
        </p:nvPicPr>
        <p:blipFill>
          <a:blip r:embed="rId5"/>
          <a:stretch>
            <a:fillRect/>
          </a:stretch>
        </p:blipFill>
        <p:spPr>
          <a:xfrm>
            <a:off x="4441041" y="4102217"/>
            <a:ext cx="7690263" cy="2617469"/>
          </a:xfrm>
          <a:prstGeom prst="rect">
            <a:avLst/>
          </a:prstGeom>
          <a:ln w="38100">
            <a:solidFill>
              <a:schemeClr val="tx1"/>
            </a:solidFill>
          </a:ln>
        </p:spPr>
      </p:pic>
    </p:spTree>
    <p:extLst>
      <p:ext uri="{BB962C8B-B14F-4D97-AF65-F5344CB8AC3E}">
        <p14:creationId xmlns:p14="http://schemas.microsoft.com/office/powerpoint/2010/main" val="147768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55373-2942-D572-2E34-63BACD4E786F}"/>
              </a:ext>
            </a:extLst>
          </p:cNvPr>
          <p:cNvSpPr txBox="1"/>
          <p:nvPr/>
        </p:nvSpPr>
        <p:spPr>
          <a:xfrm>
            <a:off x="604010" y="421272"/>
            <a:ext cx="3926047" cy="369332"/>
          </a:xfrm>
          <a:prstGeom prst="rect">
            <a:avLst/>
          </a:prstGeom>
          <a:solidFill>
            <a:schemeClr val="bg1"/>
          </a:solidFill>
          <a:ln>
            <a:noFill/>
          </a:ln>
        </p:spPr>
        <p:txBody>
          <a:bodyPr wrap="square" rtlCol="0">
            <a:spAutoFit/>
          </a:bodyPr>
          <a:lstStyle/>
          <a:p>
            <a:r>
              <a:rPr lang="en-US" dirty="0">
                <a:solidFill>
                  <a:srgbClr val="FF0000"/>
                </a:solidFill>
                <a:latin typeface="Avenir Next LT Pro" panose="020B0504020202020204" pitchFamily="34" charset="0"/>
              </a:rPr>
              <a:t>5. Add filters</a:t>
            </a:r>
          </a:p>
        </p:txBody>
      </p:sp>
      <p:pic>
        <p:nvPicPr>
          <p:cNvPr id="4" name="Picture 3">
            <a:extLst>
              <a:ext uri="{FF2B5EF4-FFF2-40B4-BE49-F238E27FC236}">
                <a16:creationId xmlns:a16="http://schemas.microsoft.com/office/drawing/2014/main" id="{D30C1682-5669-3CBE-9D03-2C24F9366244}"/>
              </a:ext>
            </a:extLst>
          </p:cNvPr>
          <p:cNvPicPr>
            <a:picLocks noChangeAspect="1"/>
          </p:cNvPicPr>
          <p:nvPr/>
        </p:nvPicPr>
        <p:blipFill>
          <a:blip r:embed="rId3"/>
          <a:stretch>
            <a:fillRect/>
          </a:stretch>
        </p:blipFill>
        <p:spPr>
          <a:xfrm>
            <a:off x="60035" y="973322"/>
            <a:ext cx="12071927" cy="1823364"/>
          </a:xfrm>
          <a:prstGeom prst="rect">
            <a:avLst/>
          </a:prstGeom>
          <a:ln>
            <a:solidFill>
              <a:schemeClr val="tx1"/>
            </a:solidFill>
          </a:ln>
        </p:spPr>
      </p:pic>
      <p:pic>
        <p:nvPicPr>
          <p:cNvPr id="6" name="Picture 5">
            <a:extLst>
              <a:ext uri="{FF2B5EF4-FFF2-40B4-BE49-F238E27FC236}">
                <a16:creationId xmlns:a16="http://schemas.microsoft.com/office/drawing/2014/main" id="{26E1B1BF-3238-7575-A7E5-1A65EF11B140}"/>
              </a:ext>
            </a:extLst>
          </p:cNvPr>
          <p:cNvPicPr>
            <a:picLocks noChangeAspect="1"/>
          </p:cNvPicPr>
          <p:nvPr/>
        </p:nvPicPr>
        <p:blipFill>
          <a:blip r:embed="rId4"/>
          <a:stretch>
            <a:fillRect/>
          </a:stretch>
        </p:blipFill>
        <p:spPr>
          <a:xfrm>
            <a:off x="60035" y="3053294"/>
            <a:ext cx="12071927" cy="2665884"/>
          </a:xfrm>
          <a:prstGeom prst="rect">
            <a:avLst/>
          </a:prstGeom>
          <a:ln>
            <a:solidFill>
              <a:schemeClr val="tx1"/>
            </a:solidFill>
          </a:ln>
        </p:spPr>
      </p:pic>
    </p:spTree>
    <p:extLst>
      <p:ext uri="{BB962C8B-B14F-4D97-AF65-F5344CB8AC3E}">
        <p14:creationId xmlns:p14="http://schemas.microsoft.com/office/powerpoint/2010/main" val="795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55373-2942-D572-2E34-63BACD4E786F}"/>
              </a:ext>
            </a:extLst>
          </p:cNvPr>
          <p:cNvSpPr txBox="1"/>
          <p:nvPr/>
        </p:nvSpPr>
        <p:spPr>
          <a:xfrm>
            <a:off x="604010" y="421272"/>
            <a:ext cx="3926047" cy="369332"/>
          </a:xfrm>
          <a:prstGeom prst="rect">
            <a:avLst/>
          </a:prstGeom>
          <a:solidFill>
            <a:schemeClr val="bg1"/>
          </a:solidFill>
          <a:ln>
            <a:noFill/>
          </a:ln>
        </p:spPr>
        <p:txBody>
          <a:bodyPr wrap="square" rtlCol="0">
            <a:spAutoFit/>
          </a:bodyPr>
          <a:lstStyle/>
          <a:p>
            <a:r>
              <a:rPr lang="en-US" dirty="0">
                <a:solidFill>
                  <a:srgbClr val="FF0000"/>
                </a:solidFill>
                <a:latin typeface="Avenir Next LT Pro" panose="020B0504020202020204" pitchFamily="34" charset="0"/>
              </a:rPr>
              <a:t>6. Freeze Panes</a:t>
            </a:r>
          </a:p>
        </p:txBody>
      </p:sp>
      <p:pic>
        <p:nvPicPr>
          <p:cNvPr id="14" name="Picture 13">
            <a:extLst>
              <a:ext uri="{FF2B5EF4-FFF2-40B4-BE49-F238E27FC236}">
                <a16:creationId xmlns:a16="http://schemas.microsoft.com/office/drawing/2014/main" id="{1A71F34B-24DE-A69F-F183-126F1BC3704F}"/>
              </a:ext>
            </a:extLst>
          </p:cNvPr>
          <p:cNvPicPr>
            <a:picLocks noChangeAspect="1"/>
          </p:cNvPicPr>
          <p:nvPr/>
        </p:nvPicPr>
        <p:blipFill>
          <a:blip r:embed="rId3"/>
          <a:stretch>
            <a:fillRect/>
          </a:stretch>
        </p:blipFill>
        <p:spPr>
          <a:xfrm>
            <a:off x="83126" y="3671883"/>
            <a:ext cx="12025746" cy="2630632"/>
          </a:xfrm>
          <a:prstGeom prst="rect">
            <a:avLst/>
          </a:prstGeom>
          <a:ln>
            <a:solidFill>
              <a:schemeClr val="tx1"/>
            </a:solidFill>
          </a:ln>
        </p:spPr>
      </p:pic>
      <p:pic>
        <p:nvPicPr>
          <p:cNvPr id="16" name="Picture 15">
            <a:extLst>
              <a:ext uri="{FF2B5EF4-FFF2-40B4-BE49-F238E27FC236}">
                <a16:creationId xmlns:a16="http://schemas.microsoft.com/office/drawing/2014/main" id="{DE97985A-D62F-57B9-02C8-FB458326937E}"/>
              </a:ext>
            </a:extLst>
          </p:cNvPr>
          <p:cNvPicPr>
            <a:picLocks noChangeAspect="1"/>
          </p:cNvPicPr>
          <p:nvPr/>
        </p:nvPicPr>
        <p:blipFill>
          <a:blip r:embed="rId4"/>
          <a:stretch>
            <a:fillRect/>
          </a:stretch>
        </p:blipFill>
        <p:spPr>
          <a:xfrm>
            <a:off x="83127" y="833984"/>
            <a:ext cx="12025745" cy="2712056"/>
          </a:xfrm>
          <a:prstGeom prst="rect">
            <a:avLst/>
          </a:prstGeom>
          <a:ln>
            <a:solidFill>
              <a:schemeClr val="tx1"/>
            </a:solidFill>
          </a:ln>
        </p:spPr>
      </p:pic>
    </p:spTree>
    <p:extLst>
      <p:ext uri="{BB962C8B-B14F-4D97-AF65-F5344CB8AC3E}">
        <p14:creationId xmlns:p14="http://schemas.microsoft.com/office/powerpoint/2010/main" val="7279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3" name="Google Shape;60;g9c9307fa39_0_0">
            <a:extLst>
              <a:ext uri="{FF2B5EF4-FFF2-40B4-BE49-F238E27FC236}">
                <a16:creationId xmlns:a16="http://schemas.microsoft.com/office/drawing/2014/main" id="{D5BA3C62-5D86-EAE5-8EFC-6F8425BF1600}"/>
              </a:ext>
            </a:extLst>
          </p:cNvPr>
          <p:cNvSpPr txBox="1">
            <a:spLocks/>
          </p:cNvSpPr>
          <p:nvPr/>
        </p:nvSpPr>
        <p:spPr>
          <a:xfrm>
            <a:off x="1109134" y="569498"/>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cs typeface="Calibri" panose="020F0502020204030204" pitchFamily="34" charset="0"/>
              </a:rPr>
              <a:t>DIVE INTO           </a:t>
            </a:r>
            <a:r>
              <a:rPr lang="en-CA" sz="2800" b="1" kern="0" dirty="0">
                <a:solidFill>
                  <a:schemeClr val="tx1"/>
                </a:solidFill>
                <a:latin typeface="Avenir Next LT Pro" panose="020B0504020202020204" pitchFamily="34" charset="0"/>
                <a:cs typeface="Calibri" panose="020F0502020204030204" pitchFamily="34" charset="0"/>
              </a:rPr>
              <a:t>THE DETAILS!</a:t>
            </a:r>
          </a:p>
        </p:txBody>
      </p:sp>
      <p:sp>
        <p:nvSpPr>
          <p:cNvPr id="4" name="Google Shape;67;p2">
            <a:extLst>
              <a:ext uri="{FF2B5EF4-FFF2-40B4-BE49-F238E27FC236}">
                <a16:creationId xmlns:a16="http://schemas.microsoft.com/office/drawing/2014/main" id="{215C4429-511F-59E6-31C3-B0EDEE4B90FE}"/>
              </a:ext>
            </a:extLst>
          </p:cNvPr>
          <p:cNvSpPr txBox="1"/>
          <p:nvPr/>
        </p:nvSpPr>
        <p:spPr>
          <a:xfrm>
            <a:off x="4325253" y="1873209"/>
            <a:ext cx="6589490" cy="3111581"/>
          </a:xfrm>
          <a:prstGeom prst="rect">
            <a:avLst/>
          </a:prstGeom>
          <a:noFill/>
          <a:ln>
            <a:noFill/>
          </a:ln>
        </p:spPr>
        <p:txBody>
          <a:bodyPr spcFirstLastPara="1" wrap="square" lIns="91425" tIns="45700" rIns="91425" bIns="45700" anchor="t" anchorCtr="0">
            <a:spAutoFit/>
          </a:bodyPr>
          <a:lstStyle/>
          <a:p>
            <a:pPr marL="152400" marR="0" lvl="0" defTabSz="914400" rtl="0" eaLnBrk="1" fontAlgn="auto" latinLnBrk="0" hangingPunct="1">
              <a:spcBef>
                <a:spcPts val="0"/>
              </a:spcBef>
              <a:spcAft>
                <a:spcPts val="0"/>
              </a:spcAft>
              <a:buClr>
                <a:srgbClr val="000000"/>
              </a:buClr>
              <a:buSzPts val="2400"/>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Use the filters to work your way through the columns looking for anything odd, missing or interesting</a:t>
            </a: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 within</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             the context of your learners, program and processes.</a:t>
            </a:r>
          </a:p>
          <a:p>
            <a:pPr marL="152400">
              <a:buClr>
                <a:srgbClr val="000000"/>
              </a:buClr>
              <a:buSzPts val="2400"/>
              <a:defRPr/>
            </a:pPr>
            <a:endParaRPr lang="en-CA" kern="0" dirty="0">
              <a:solidFill>
                <a:srgbClr val="000000"/>
              </a:solidFill>
              <a:latin typeface="Avenir Next LT Pro" panose="020B0504020202020204" pitchFamily="34" charset="0"/>
              <a:ea typeface="Calibri"/>
              <a:cs typeface="Calibri" panose="020F0502020204030204" pitchFamily="34" charset="0"/>
              <a:sym typeface="Book Antiqua"/>
            </a:endParaRPr>
          </a:p>
          <a:p>
            <a:pPr marL="152400">
              <a:buClr>
                <a:srgbClr val="000000"/>
              </a:buClr>
              <a:buSzPts val="2400"/>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Note, this isn’t a full </a:t>
            </a: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audit for </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data accuracy against                    the learner </a:t>
            </a: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f</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ile, but it will point you to files you may                       want to check in more detail. </a:t>
            </a:r>
          </a:p>
          <a:p>
            <a:pPr marL="152400">
              <a:buClr>
                <a:srgbClr val="000000"/>
              </a:buClr>
              <a:buSzPts val="2400"/>
              <a:defRPr/>
            </a:pPr>
            <a:endParaRPr lang="en-CA" kern="0" dirty="0">
              <a:solidFill>
                <a:srgbClr val="000000"/>
              </a:solidFill>
              <a:latin typeface="Avenir Next LT Pro" panose="020B0504020202020204" pitchFamily="34" charset="0"/>
              <a:ea typeface="Calibri"/>
              <a:cs typeface="Calibri" panose="020F0502020204030204" pitchFamily="34" charset="0"/>
              <a:sym typeface="Book Antiqua"/>
            </a:endParaRPr>
          </a:p>
          <a:p>
            <a:pPr marL="152400">
              <a:buClr>
                <a:srgbClr val="000000"/>
              </a:buClr>
              <a:buSzPts val="2400"/>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It may also point to issues in your data collection and/or data entry processes.</a:t>
            </a:r>
          </a:p>
          <a:p>
            <a:pPr marR="0" lvl="0" defTabSz="914400" rtl="0" eaLnBrk="1" fontAlgn="auto" latinLnBrk="0" hangingPunct="1">
              <a:lnSpc>
                <a:spcPct val="90000"/>
              </a:lnSpc>
              <a:spcBef>
                <a:spcPts val="0"/>
              </a:spcBef>
              <a:spcAft>
                <a:spcPts val="0"/>
              </a:spcAft>
              <a:buClr>
                <a:srgbClr val="000000"/>
              </a:buClr>
              <a:buSzPts val="2400"/>
              <a:tabLst/>
              <a:defRPr/>
            </a:pP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p:txBody>
      </p:sp>
    </p:spTree>
    <p:extLst>
      <p:ext uri="{BB962C8B-B14F-4D97-AF65-F5344CB8AC3E}">
        <p14:creationId xmlns:p14="http://schemas.microsoft.com/office/powerpoint/2010/main" val="2092249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3" name="Google Shape;60;g9c9307fa39_0_0">
            <a:extLst>
              <a:ext uri="{FF2B5EF4-FFF2-40B4-BE49-F238E27FC236}">
                <a16:creationId xmlns:a16="http://schemas.microsoft.com/office/drawing/2014/main" id="{D5BA3C62-5D86-EAE5-8EFC-6F8425BF1600}"/>
              </a:ext>
            </a:extLst>
          </p:cNvPr>
          <p:cNvSpPr txBox="1">
            <a:spLocks/>
          </p:cNvSpPr>
          <p:nvPr/>
        </p:nvSpPr>
        <p:spPr>
          <a:xfrm>
            <a:off x="1109134" y="772703"/>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cs typeface="Calibri" panose="020F0502020204030204" pitchFamily="34" charset="0"/>
              </a:rPr>
              <a:t>DIVE INTO           </a:t>
            </a:r>
            <a:r>
              <a:rPr lang="en-CA" sz="2800" b="1" kern="0" dirty="0">
                <a:solidFill>
                  <a:schemeClr val="tx1"/>
                </a:solidFill>
                <a:latin typeface="Avenir Next LT Pro" panose="020B0504020202020204" pitchFamily="34" charset="0"/>
                <a:cs typeface="Calibri" panose="020F0502020204030204" pitchFamily="34" charset="0"/>
              </a:rPr>
              <a:t>THE DETAILS!</a:t>
            </a:r>
          </a:p>
        </p:txBody>
      </p:sp>
      <p:sp>
        <p:nvSpPr>
          <p:cNvPr id="6" name="TextBox 5">
            <a:extLst>
              <a:ext uri="{FF2B5EF4-FFF2-40B4-BE49-F238E27FC236}">
                <a16:creationId xmlns:a16="http://schemas.microsoft.com/office/drawing/2014/main" id="{09D093B5-B51C-7126-3C08-5C0F8E89D4DC}"/>
              </a:ext>
            </a:extLst>
          </p:cNvPr>
          <p:cNvSpPr txBox="1"/>
          <p:nvPr/>
        </p:nvSpPr>
        <p:spPr>
          <a:xfrm>
            <a:off x="4477653" y="892939"/>
            <a:ext cx="6096000" cy="4314066"/>
          </a:xfrm>
          <a:prstGeom prst="rect">
            <a:avLst/>
          </a:prstGeom>
          <a:noFill/>
        </p:spPr>
        <p:txBody>
          <a:bodyPr wrap="square">
            <a:spAutoFit/>
          </a:bodyPr>
          <a:lstStyle/>
          <a:p>
            <a:pPr marR="0" lvl="0" indent="-457200" defTabSz="914400" rtl="0" eaLnBrk="1" fontAlgn="auto" latinLnBrk="0" hangingPunct="1">
              <a:lnSpc>
                <a:spcPts val="3600"/>
              </a:lnSpc>
              <a:spcBef>
                <a:spcPts val="0"/>
              </a:spcBef>
              <a:spcAft>
                <a:spcPts val="0"/>
              </a:spcAft>
              <a:buClr>
                <a:srgbClr val="000000"/>
              </a:buClr>
              <a:buSzPct val="100000"/>
              <a:buFont typeface="+mj-lt"/>
              <a:buAutoNum type="arabicPeriod"/>
              <a:tabLst/>
              <a:defRPr/>
            </a:pPr>
            <a:r>
              <a:rPr lang="en-CA" sz="1800" kern="0" dirty="0">
                <a:solidFill>
                  <a:srgbClr val="000000"/>
                </a:solidFill>
                <a:latin typeface="Avenir Next LT Pro" panose="020B0504020202020204" pitchFamily="34" charset="0"/>
                <a:ea typeface="Calibri"/>
                <a:cs typeface="Calibri" panose="020F0502020204030204" pitchFamily="34" charset="0"/>
                <a:sym typeface="Book Antiqua"/>
              </a:rPr>
              <a:t>Open the filter</a:t>
            </a:r>
          </a:p>
          <a:p>
            <a:pPr marR="0" lvl="0" indent="-457200" defTabSz="914400" rtl="0" eaLnBrk="1" fontAlgn="auto" latinLnBrk="0" hangingPunct="1">
              <a:lnSpc>
                <a:spcPts val="3600"/>
              </a:lnSpc>
              <a:spcBef>
                <a:spcPts val="0"/>
              </a:spcBef>
              <a:spcAft>
                <a:spcPts val="0"/>
              </a:spcAft>
              <a:buClr>
                <a:srgbClr val="000000"/>
              </a:buClr>
              <a:buSzPct val="100000"/>
              <a:buFont typeface="+mj-lt"/>
              <a:buAutoNum type="arabicPeriod"/>
              <a:tabLst/>
              <a:defRPr/>
            </a:pPr>
            <a:r>
              <a:rPr lang="en-CA" sz="1800" kern="0" dirty="0">
                <a:solidFill>
                  <a:srgbClr val="000000"/>
                </a:solidFill>
                <a:latin typeface="Avenir Next LT Pro" panose="020B0504020202020204" pitchFamily="34" charset="0"/>
                <a:ea typeface="Calibri"/>
                <a:cs typeface="Calibri" panose="020F0502020204030204" pitchFamily="34" charset="0"/>
                <a:sym typeface="Book Antiqua"/>
              </a:rPr>
              <a:t>Choose the value you want to filter on</a:t>
            </a:r>
          </a:p>
          <a:p>
            <a:pPr marR="0" lvl="0" indent="-457200" defTabSz="914400" rtl="0" eaLnBrk="1" fontAlgn="auto" latinLnBrk="0" hangingPunct="1">
              <a:lnSpc>
                <a:spcPts val="3600"/>
              </a:lnSpc>
              <a:spcBef>
                <a:spcPts val="0"/>
              </a:spcBef>
              <a:spcAft>
                <a:spcPts val="0"/>
              </a:spcAft>
              <a:buClr>
                <a:srgbClr val="000000"/>
              </a:buClr>
              <a:buSzPct val="100000"/>
              <a:buFont typeface="+mj-lt"/>
              <a:buAutoNum type="arabicPeriod"/>
              <a:tabLst/>
              <a:defRPr/>
            </a:pPr>
            <a:r>
              <a:rPr lang="en-CA" sz="1800" kern="0" dirty="0">
                <a:solidFill>
                  <a:srgbClr val="000000"/>
                </a:solidFill>
                <a:latin typeface="Avenir Next LT Pro" panose="020B0504020202020204" pitchFamily="34" charset="0"/>
                <a:ea typeface="Calibri"/>
                <a:cs typeface="Calibri" panose="020F0502020204030204" pitchFamily="34" charset="0"/>
                <a:sym typeface="Book Antiqua"/>
              </a:rPr>
              <a:t>Format the cell that is “interesting”</a:t>
            </a:r>
          </a:p>
          <a:p>
            <a:pPr marR="0" lvl="0" indent="-457200" defTabSz="914400" rtl="0" eaLnBrk="1" fontAlgn="auto" latinLnBrk="0" hangingPunct="1">
              <a:lnSpc>
                <a:spcPts val="3600"/>
              </a:lnSpc>
              <a:spcBef>
                <a:spcPts val="0"/>
              </a:spcBef>
              <a:spcAft>
                <a:spcPts val="0"/>
              </a:spcAft>
              <a:buClr>
                <a:srgbClr val="000000"/>
              </a:buClr>
              <a:buSzPct val="100000"/>
              <a:buFont typeface="+mj-lt"/>
              <a:buAutoNum type="arabicPeriod"/>
              <a:tabLst/>
              <a:defRPr/>
            </a:pPr>
            <a:r>
              <a:rPr lang="en-CA" sz="1800" kern="0" dirty="0">
                <a:solidFill>
                  <a:srgbClr val="000000"/>
                </a:solidFill>
                <a:latin typeface="Avenir Next LT Pro" panose="020B0504020202020204" pitchFamily="34" charset="0"/>
                <a:ea typeface="Calibri"/>
                <a:cs typeface="Calibri" panose="020F0502020204030204" pitchFamily="34" charset="0"/>
                <a:sym typeface="Book Antiqua"/>
              </a:rPr>
              <a:t>Select the row and give it a background colour</a:t>
            </a:r>
          </a:p>
          <a:p>
            <a:pPr marR="0" lvl="0" indent="-457200" defTabSz="914400" rtl="0" eaLnBrk="1" fontAlgn="auto" latinLnBrk="0" hangingPunct="1">
              <a:lnSpc>
                <a:spcPts val="3600"/>
              </a:lnSpc>
              <a:spcBef>
                <a:spcPts val="0"/>
              </a:spcBef>
              <a:spcAft>
                <a:spcPts val="0"/>
              </a:spcAft>
              <a:buClr>
                <a:srgbClr val="000000"/>
              </a:buClr>
              <a:buSzPct val="100000"/>
              <a:buFont typeface="+mj-lt"/>
              <a:buAutoNum type="arabicPeriod"/>
              <a:tabLst/>
              <a:defRPr/>
            </a:pPr>
            <a:r>
              <a:rPr lang="en-CA" sz="1800" kern="0" dirty="0">
                <a:solidFill>
                  <a:srgbClr val="000000"/>
                </a:solidFill>
                <a:latin typeface="Avenir Next LT Pro" panose="020B0504020202020204" pitchFamily="34" charset="0"/>
                <a:ea typeface="Calibri"/>
                <a:cs typeface="Calibri" panose="020F0502020204030204" pitchFamily="34" charset="0"/>
                <a:sym typeface="Book Antiqua"/>
              </a:rPr>
              <a:t>Clear the filter and move to the next column</a:t>
            </a:r>
          </a:p>
          <a:p>
            <a:pPr marR="0" lvl="0" indent="-457200" defTabSz="914400" rtl="0" eaLnBrk="1" fontAlgn="auto" latinLnBrk="0" hangingPunct="1">
              <a:lnSpc>
                <a:spcPts val="3600"/>
              </a:lnSpc>
              <a:spcBef>
                <a:spcPts val="0"/>
              </a:spcBef>
              <a:spcAft>
                <a:spcPts val="0"/>
              </a:spcAft>
              <a:buClr>
                <a:srgbClr val="000000"/>
              </a:buClr>
              <a:buSzPct val="100000"/>
              <a:buFont typeface="+mj-lt"/>
              <a:buAutoNum type="arabicPeriod"/>
              <a:tabLst/>
              <a:defRPr/>
            </a:pPr>
            <a:r>
              <a:rPr lang="en-CA" sz="1800" kern="0" dirty="0">
                <a:solidFill>
                  <a:srgbClr val="000000"/>
                </a:solidFill>
                <a:latin typeface="Avenir Next LT Pro" panose="020B0504020202020204" pitchFamily="34" charset="0"/>
                <a:ea typeface="Calibri"/>
                <a:cs typeface="Calibri" panose="020F0502020204030204" pitchFamily="34" charset="0"/>
                <a:sym typeface="Book Antiqua"/>
              </a:rPr>
              <a:t>Repeat…1- 6.</a:t>
            </a:r>
          </a:p>
          <a:p>
            <a:pPr marR="0" lvl="0" indent="-457200" defTabSz="914400" rtl="0" eaLnBrk="1" fontAlgn="auto" latinLnBrk="0" hangingPunct="1">
              <a:lnSpc>
                <a:spcPts val="3600"/>
              </a:lnSpc>
              <a:spcBef>
                <a:spcPts val="0"/>
              </a:spcBef>
              <a:spcAft>
                <a:spcPts val="0"/>
              </a:spcAft>
              <a:buClr>
                <a:srgbClr val="000000"/>
              </a:buClr>
              <a:buSzPct val="100000"/>
              <a:buFont typeface="+mj-lt"/>
              <a:buAutoNum type="arabicPeriod"/>
              <a:tabLst/>
              <a:defRPr/>
            </a:pPr>
            <a:r>
              <a:rPr lang="en-CA" sz="1800" kern="0" dirty="0">
                <a:solidFill>
                  <a:srgbClr val="000000"/>
                </a:solidFill>
                <a:latin typeface="Avenir Next LT Pro" panose="020B0504020202020204" pitchFamily="34" charset="0"/>
                <a:ea typeface="Calibri"/>
                <a:cs typeface="Calibri" panose="020F0502020204030204" pitchFamily="34" charset="0"/>
                <a:sym typeface="Book Antiqua"/>
              </a:rPr>
              <a:t>Clear all filters</a:t>
            </a:r>
          </a:p>
          <a:p>
            <a:pPr marL="468000" marR="0" lvl="0" indent="-457200" defTabSz="914400" rtl="0" eaLnBrk="1" fontAlgn="auto" latinLnBrk="0" hangingPunct="1">
              <a:lnSpc>
                <a:spcPts val="2500"/>
              </a:lnSpc>
              <a:spcBef>
                <a:spcPts val="400"/>
              </a:spcBef>
              <a:spcAft>
                <a:spcPts val="0"/>
              </a:spcAft>
              <a:buClr>
                <a:srgbClr val="000000"/>
              </a:buClr>
              <a:buSzPct val="100000"/>
              <a:buFont typeface="+mj-lt"/>
              <a:buAutoNum type="arabicPeriod"/>
              <a:tabLst/>
              <a:defRPr/>
            </a:pPr>
            <a:r>
              <a:rPr lang="en-CA" sz="1800" kern="0" dirty="0">
                <a:solidFill>
                  <a:srgbClr val="000000"/>
                </a:solidFill>
                <a:latin typeface="Avenir Next LT Pro" panose="020B0504020202020204" pitchFamily="34" charset="0"/>
                <a:ea typeface="Calibri"/>
                <a:cs typeface="Calibri" panose="020F0502020204030204" pitchFamily="34" charset="0"/>
                <a:sym typeface="Book Antiqua"/>
              </a:rPr>
              <a:t>Filter Program Status by colour – this give you the </a:t>
            </a: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   </a:t>
            </a:r>
            <a:r>
              <a:rPr lang="en-CA" sz="1800" kern="0" dirty="0">
                <a:solidFill>
                  <a:srgbClr val="000000"/>
                </a:solidFill>
                <a:latin typeface="Avenir Next LT Pro" panose="020B0504020202020204" pitchFamily="34" charset="0"/>
                <a:ea typeface="Calibri"/>
                <a:cs typeface="Calibri" panose="020F0502020204030204" pitchFamily="34" charset="0"/>
                <a:sym typeface="Book Antiqua"/>
              </a:rPr>
              <a:t>rows (service plans) with “interesting” entries to investigate.</a:t>
            </a:r>
          </a:p>
        </p:txBody>
      </p:sp>
    </p:spTree>
    <p:extLst>
      <p:ext uri="{BB962C8B-B14F-4D97-AF65-F5344CB8AC3E}">
        <p14:creationId xmlns:p14="http://schemas.microsoft.com/office/powerpoint/2010/main" val="730514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2">
            <a:extLst>
              <a:ext uri="{FF2B5EF4-FFF2-40B4-BE49-F238E27FC236}">
                <a16:creationId xmlns:a16="http://schemas.microsoft.com/office/drawing/2014/main" id="{E04CFDF4-D07E-49D6-95D3-328E047EC357}"/>
              </a:ext>
            </a:extLst>
          </p:cNvPr>
          <p:cNvSpPr txBox="1"/>
          <p:nvPr/>
        </p:nvSpPr>
        <p:spPr>
          <a:xfrm>
            <a:off x="1123252" y="1046018"/>
            <a:ext cx="9078751" cy="630902"/>
          </a:xfrm>
          <a:prstGeom prst="rect">
            <a:avLst/>
          </a:prstGeom>
          <a:noFill/>
          <a:ln>
            <a:noFill/>
          </a:ln>
        </p:spPr>
        <p:txBody>
          <a:bodyPr spcFirstLastPara="1" wrap="square" lIns="91425" tIns="45700" rIns="91425" bIns="45700" anchor="t" anchorCtr="0">
            <a:spAutoFit/>
          </a:bodyPr>
          <a:lstStyle/>
          <a:p>
            <a:pPr marL="152400">
              <a:lnSpc>
                <a:spcPts val="2100"/>
              </a:lnSpc>
              <a:buClr>
                <a:srgbClr val="000000"/>
              </a:buClr>
              <a:buSzPts val="2400"/>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Two Open cases were identified in the report summary. Open cases are not counted in the core measures, so they are worth investigating.</a:t>
            </a:r>
          </a:p>
        </p:txBody>
      </p:sp>
      <p:sp>
        <p:nvSpPr>
          <p:cNvPr id="22" name="Google Shape;67;p2">
            <a:extLst>
              <a:ext uri="{FF2B5EF4-FFF2-40B4-BE49-F238E27FC236}">
                <a16:creationId xmlns:a16="http://schemas.microsoft.com/office/drawing/2014/main" id="{09EAEDDF-E609-D963-AD8C-32C05004EE1E}"/>
              </a:ext>
            </a:extLst>
          </p:cNvPr>
          <p:cNvSpPr txBox="1"/>
          <p:nvPr/>
        </p:nvSpPr>
        <p:spPr>
          <a:xfrm>
            <a:off x="5933548" y="3943555"/>
            <a:ext cx="4589094" cy="1605527"/>
          </a:xfrm>
          <a:prstGeom prst="rect">
            <a:avLst/>
          </a:prstGeom>
          <a:noFill/>
          <a:ln>
            <a:noFill/>
          </a:ln>
        </p:spPr>
        <p:txBody>
          <a:bodyPr spcFirstLastPara="1" wrap="square" lIns="91425" tIns="45700" rIns="91425" bIns="45700" anchor="t" anchorCtr="0">
            <a:spAutoFit/>
          </a:bodyPr>
          <a:lstStyle/>
          <a:p>
            <a:pPr marL="152400" marR="0" lvl="0" defTabSz="914400" rtl="0" eaLnBrk="1" fontAlgn="auto" latinLnBrk="0" hangingPunct="1">
              <a:spcBef>
                <a:spcPts val="0"/>
              </a:spcBef>
              <a:spcAft>
                <a:spcPts val="0"/>
              </a:spcAft>
              <a:buClr>
                <a:srgbClr val="000000"/>
              </a:buClr>
              <a:buSzPts val="2400"/>
              <a:tabLst/>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1.  Open the filter</a:t>
            </a:r>
          </a:p>
          <a:p>
            <a:pPr marL="152400" marR="0" lvl="0" defTabSz="914400" rtl="0" eaLnBrk="1" fontAlgn="auto" latinLnBrk="0" hangingPunct="1">
              <a:spcBef>
                <a:spcPts val="0"/>
              </a:spcBef>
              <a:spcAft>
                <a:spcPts val="0"/>
              </a:spcAft>
              <a:buClr>
                <a:srgbClr val="000000"/>
              </a:buClr>
              <a:buSzPts val="2400"/>
              <a:tabLst/>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2.  Choose the filter value</a:t>
            </a:r>
          </a:p>
          <a:p>
            <a:pPr marL="152400" marR="0" lvl="0" defTabSz="914400" rtl="0" eaLnBrk="1" fontAlgn="auto" latinLnBrk="0" hangingPunct="1">
              <a:spcBef>
                <a:spcPts val="0"/>
              </a:spcBef>
              <a:spcAft>
                <a:spcPts val="0"/>
              </a:spcAft>
              <a:buClr>
                <a:srgbClr val="000000"/>
              </a:buClr>
              <a:buSzPts val="2400"/>
              <a:tabLst/>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3.  Format the interesting cells</a:t>
            </a:r>
          </a:p>
          <a:p>
            <a:pPr marL="152400" marR="0" lvl="0" defTabSz="914400" rtl="0" eaLnBrk="1" fontAlgn="auto" latinLnBrk="0" hangingPunct="1">
              <a:spcBef>
                <a:spcPts val="0"/>
              </a:spcBef>
              <a:spcAft>
                <a:spcPts val="0"/>
              </a:spcAft>
              <a:buClr>
                <a:srgbClr val="000000"/>
              </a:buClr>
              <a:buSzPts val="2400"/>
              <a:tabLst/>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4.  Select and colour the rows</a:t>
            </a:r>
          </a:p>
          <a:p>
            <a:pPr marL="152400" marR="0" lvl="0" defTabSz="914400" rtl="0" eaLnBrk="1" fontAlgn="auto" latinLnBrk="0" hangingPunct="1">
              <a:spcBef>
                <a:spcPts val="600"/>
              </a:spcBef>
              <a:spcAft>
                <a:spcPts val="0"/>
              </a:spcAft>
              <a:buClr>
                <a:srgbClr val="000000"/>
              </a:buClr>
              <a:buSzPts val="2400"/>
              <a:tabLst/>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Clear the filter and move on…</a:t>
            </a:r>
          </a:p>
        </p:txBody>
      </p:sp>
      <p:pic>
        <p:nvPicPr>
          <p:cNvPr id="5" name="Picture 4">
            <a:extLst>
              <a:ext uri="{FF2B5EF4-FFF2-40B4-BE49-F238E27FC236}">
                <a16:creationId xmlns:a16="http://schemas.microsoft.com/office/drawing/2014/main" id="{FCF85FA8-2705-E51E-ACA6-B30FB9504C6E}"/>
              </a:ext>
            </a:extLst>
          </p:cNvPr>
          <p:cNvPicPr>
            <a:picLocks noChangeAspect="1"/>
          </p:cNvPicPr>
          <p:nvPr/>
        </p:nvPicPr>
        <p:blipFill>
          <a:blip r:embed="rId3"/>
          <a:stretch>
            <a:fillRect/>
          </a:stretch>
        </p:blipFill>
        <p:spPr>
          <a:xfrm>
            <a:off x="1382048" y="1799016"/>
            <a:ext cx="1378280" cy="3817994"/>
          </a:xfrm>
          <a:prstGeom prst="rect">
            <a:avLst/>
          </a:prstGeom>
          <a:ln>
            <a:solidFill>
              <a:schemeClr val="tx1"/>
            </a:solidFill>
          </a:ln>
        </p:spPr>
      </p:pic>
      <p:pic>
        <p:nvPicPr>
          <p:cNvPr id="7" name="Picture 6">
            <a:extLst>
              <a:ext uri="{FF2B5EF4-FFF2-40B4-BE49-F238E27FC236}">
                <a16:creationId xmlns:a16="http://schemas.microsoft.com/office/drawing/2014/main" id="{25636882-790A-DF0C-CCD3-00555BF5AED2}"/>
              </a:ext>
            </a:extLst>
          </p:cNvPr>
          <p:cNvPicPr>
            <a:picLocks noChangeAspect="1"/>
          </p:cNvPicPr>
          <p:nvPr/>
        </p:nvPicPr>
        <p:blipFill>
          <a:blip r:embed="rId4"/>
          <a:stretch>
            <a:fillRect/>
          </a:stretch>
        </p:blipFill>
        <p:spPr>
          <a:xfrm>
            <a:off x="2996098" y="1799020"/>
            <a:ext cx="8021651" cy="1850214"/>
          </a:xfrm>
          <a:prstGeom prst="rect">
            <a:avLst/>
          </a:prstGeom>
          <a:ln>
            <a:solidFill>
              <a:schemeClr val="tx1"/>
            </a:solidFill>
          </a:ln>
        </p:spPr>
      </p:pic>
      <p:pic>
        <p:nvPicPr>
          <p:cNvPr id="11" name="Picture 10">
            <a:extLst>
              <a:ext uri="{FF2B5EF4-FFF2-40B4-BE49-F238E27FC236}">
                <a16:creationId xmlns:a16="http://schemas.microsoft.com/office/drawing/2014/main" id="{49A6BBFD-58A5-9F72-A00D-9D97AB116455}"/>
              </a:ext>
            </a:extLst>
          </p:cNvPr>
          <p:cNvPicPr>
            <a:picLocks noChangeAspect="1"/>
          </p:cNvPicPr>
          <p:nvPr/>
        </p:nvPicPr>
        <p:blipFill>
          <a:blip r:embed="rId5"/>
          <a:stretch>
            <a:fillRect/>
          </a:stretch>
        </p:blipFill>
        <p:spPr>
          <a:xfrm>
            <a:off x="2996098" y="3781177"/>
            <a:ext cx="2606430" cy="1835833"/>
          </a:xfrm>
          <a:prstGeom prst="rect">
            <a:avLst/>
          </a:prstGeom>
          <a:ln>
            <a:solidFill>
              <a:schemeClr val="tx1"/>
            </a:solidFill>
          </a:ln>
        </p:spPr>
      </p:pic>
      <p:sp>
        <p:nvSpPr>
          <p:cNvPr id="4" name="TextBox 3">
            <a:extLst>
              <a:ext uri="{FF2B5EF4-FFF2-40B4-BE49-F238E27FC236}">
                <a16:creationId xmlns:a16="http://schemas.microsoft.com/office/drawing/2014/main" id="{AD43E052-FCC4-08E7-8895-2EC6F1650B72}"/>
              </a:ext>
            </a:extLst>
          </p:cNvPr>
          <p:cNvSpPr txBox="1"/>
          <p:nvPr/>
        </p:nvSpPr>
        <p:spPr>
          <a:xfrm>
            <a:off x="606957" y="467583"/>
            <a:ext cx="11395981" cy="523220"/>
          </a:xfrm>
          <a:prstGeom prst="rect">
            <a:avLst/>
          </a:prstGeom>
          <a:noFill/>
        </p:spPr>
        <p:txBody>
          <a:bodyPr wrap="square">
            <a:spAutoFit/>
          </a:bodyPr>
          <a:lstStyle/>
          <a:p>
            <a:r>
              <a:rPr lang="en-US" sz="2800" b="1" kern="0" dirty="0">
                <a:latin typeface="Avenir Next LT Pro" panose="020B0504020202020204" pitchFamily="34" charset="0"/>
                <a:cs typeface="Calibri" panose="020F0502020204030204" pitchFamily="34" charset="0"/>
              </a:rPr>
              <a:t>7.1 </a:t>
            </a:r>
            <a:r>
              <a:rPr lang="en-US" sz="2800" kern="0" dirty="0">
                <a:latin typeface="Avenir Next LT Pro" panose="020B0504020202020204" pitchFamily="34" charset="0"/>
                <a:cs typeface="Calibri" panose="020F0502020204030204" pitchFamily="34" charset="0"/>
              </a:rPr>
              <a:t>PROGRAM STATUS: </a:t>
            </a:r>
            <a:r>
              <a:rPr lang="en-US" sz="2800" b="1" kern="0" dirty="0">
                <a:latin typeface="Avenir Next LT Pro" panose="020B0504020202020204" pitchFamily="34" charset="0"/>
                <a:cs typeface="Calibri" panose="020F0502020204030204" pitchFamily="34" charset="0"/>
              </a:rPr>
              <a:t>OPEN</a:t>
            </a:r>
            <a:endParaRPr lang="en-CA" sz="2800" kern="0" dirty="0">
              <a:latin typeface="Avenir Next LT Pro" panose="020B0504020202020204" pitchFamily="34" charset="0"/>
              <a:cs typeface="Calibri" panose="020F0502020204030204" pitchFamily="34" charset="0"/>
            </a:endParaRPr>
          </a:p>
        </p:txBody>
      </p:sp>
    </p:spTree>
    <p:extLst>
      <p:ext uri="{BB962C8B-B14F-4D97-AF65-F5344CB8AC3E}">
        <p14:creationId xmlns:p14="http://schemas.microsoft.com/office/powerpoint/2010/main" val="340124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2">
            <a:extLst>
              <a:ext uri="{FF2B5EF4-FFF2-40B4-BE49-F238E27FC236}">
                <a16:creationId xmlns:a16="http://schemas.microsoft.com/office/drawing/2014/main" id="{E04CFDF4-D07E-49D6-95D3-328E047EC357}"/>
              </a:ext>
            </a:extLst>
          </p:cNvPr>
          <p:cNvSpPr txBox="1"/>
          <p:nvPr/>
        </p:nvSpPr>
        <p:spPr>
          <a:xfrm>
            <a:off x="4636587" y="1821527"/>
            <a:ext cx="5516647" cy="3070031"/>
          </a:xfrm>
          <a:prstGeom prst="rect">
            <a:avLst/>
          </a:prstGeom>
          <a:noFill/>
          <a:ln>
            <a:noFill/>
          </a:ln>
        </p:spPr>
        <p:txBody>
          <a:bodyPr spcFirstLastPara="1" wrap="square" lIns="91425" tIns="45700" rIns="91425" bIns="45700" anchor="t" anchorCtr="0">
            <a:spAutoFit/>
          </a:bodyPr>
          <a:lstStyle/>
          <a:p>
            <a:pPr>
              <a:buClr>
                <a:srgbClr val="000000"/>
              </a:buClr>
              <a:buSzPts val="2400"/>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Cases in the Active status can be edited                                                                                                    to correct data issues.</a:t>
            </a:r>
          </a:p>
          <a:p>
            <a:pPr marL="152400">
              <a:lnSpc>
                <a:spcPts val="2700"/>
              </a:lnSpc>
              <a:buClr>
                <a:srgbClr val="000000"/>
              </a:buClr>
              <a:buSzPts val="2400"/>
              <a:defRPr/>
            </a:pPr>
            <a:endParaRPr lang="en-CA" kern="0" dirty="0">
              <a:solidFill>
                <a:srgbClr val="000000"/>
              </a:solidFill>
              <a:latin typeface="Avenir Next LT Pro" panose="020B0504020202020204" pitchFamily="34" charset="0"/>
              <a:ea typeface="Calibri"/>
              <a:cs typeface="Calibri" panose="020F0502020204030204" pitchFamily="34" charset="0"/>
              <a:sym typeface="Book Antiqua"/>
            </a:endParaRPr>
          </a:p>
          <a:p>
            <a:pPr marL="495300" indent="-342900">
              <a:lnSpc>
                <a:spcPts val="2700"/>
              </a:lnSpc>
              <a:buClr>
                <a:srgbClr val="000000"/>
              </a:buClr>
              <a:buSzPts val="2400"/>
              <a:buFont typeface="Arial" panose="020B0604020202020204" pitchFamily="34" charset="0"/>
              <a:buChar char="•"/>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Set the </a:t>
            </a:r>
            <a:r>
              <a:rPr lang="en-CA" b="1" kern="0" dirty="0">
                <a:solidFill>
                  <a:srgbClr val="000000"/>
                </a:solidFill>
                <a:latin typeface="Avenir Next LT Pro" panose="020B0504020202020204" pitchFamily="34" charset="0"/>
                <a:ea typeface="Calibri"/>
                <a:cs typeface="Calibri" panose="020F0502020204030204" pitchFamily="34" charset="0"/>
                <a:sym typeface="Book Antiqua"/>
              </a:rPr>
              <a:t>Program Status </a:t>
            </a: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filter as Active</a:t>
            </a:r>
          </a:p>
          <a:p>
            <a:pPr marL="495300" indent="-342900">
              <a:lnSpc>
                <a:spcPts val="2700"/>
              </a:lnSpc>
              <a:buClr>
                <a:srgbClr val="000000"/>
              </a:buClr>
              <a:buSzPts val="2400"/>
              <a:buFont typeface="Arial" panose="020B0604020202020204" pitchFamily="34" charset="0"/>
              <a:buChar char="•"/>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Open </a:t>
            </a:r>
            <a:r>
              <a:rPr lang="en-CA" b="1" kern="0" dirty="0">
                <a:solidFill>
                  <a:srgbClr val="000000"/>
                </a:solidFill>
                <a:latin typeface="Avenir Next LT Pro" panose="020B0504020202020204" pitchFamily="34" charset="0"/>
                <a:ea typeface="Calibri"/>
                <a:cs typeface="Calibri" panose="020F0502020204030204" pitchFamily="34" charset="0"/>
                <a:sym typeface="Book Antiqua"/>
              </a:rPr>
              <a:t>I Identify As</a:t>
            </a: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 for a second filter </a:t>
            </a:r>
          </a:p>
          <a:p>
            <a:pPr marL="152400">
              <a:lnSpc>
                <a:spcPts val="2700"/>
              </a:lnSpc>
              <a:buClr>
                <a:srgbClr val="000000"/>
              </a:buClr>
              <a:buSzPts val="2400"/>
              <a:defRPr/>
            </a:pPr>
            <a:endParaRPr lang="en-CA" kern="0" dirty="0">
              <a:solidFill>
                <a:srgbClr val="000000"/>
              </a:solidFill>
              <a:latin typeface="Avenir Next LT Pro" panose="020B0504020202020204" pitchFamily="34" charset="0"/>
              <a:ea typeface="Calibri"/>
              <a:cs typeface="Calibri" panose="020F0502020204030204" pitchFamily="34" charset="0"/>
              <a:sym typeface="Book Antiqua"/>
            </a:endParaRPr>
          </a:p>
          <a:p>
            <a:pPr marL="952500" lvl="1" indent="-342900">
              <a:lnSpc>
                <a:spcPts val="2700"/>
              </a:lnSpc>
              <a:buClr>
                <a:srgbClr val="000000"/>
              </a:buClr>
              <a:buSzPts val="2400"/>
              <a:buFont typeface="Arial" panose="020B0604020202020204" pitchFamily="34" charset="0"/>
              <a:buChar char="•"/>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No blanks, all valid entries</a:t>
            </a:r>
          </a:p>
          <a:p>
            <a:pPr marL="952500" lvl="1" indent="-342900">
              <a:lnSpc>
                <a:spcPts val="2700"/>
              </a:lnSpc>
              <a:buClr>
                <a:srgbClr val="000000"/>
              </a:buClr>
              <a:buSzPts val="2400"/>
              <a:buFont typeface="Arial" panose="020B0604020202020204" pitchFamily="34" charset="0"/>
              <a:buChar char="•"/>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Nothing of note</a:t>
            </a:r>
          </a:p>
          <a:p>
            <a:pPr marL="952500" lvl="1" indent="-342900">
              <a:lnSpc>
                <a:spcPts val="2700"/>
              </a:lnSpc>
              <a:buClr>
                <a:srgbClr val="000000"/>
              </a:buClr>
              <a:buSzPts val="2400"/>
              <a:buFont typeface="Arial" panose="020B0604020202020204" pitchFamily="34" charset="0"/>
              <a:buChar char="•"/>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Move on to </a:t>
            </a:r>
            <a:r>
              <a:rPr lang="en-CA" b="1" kern="0" dirty="0">
                <a:solidFill>
                  <a:srgbClr val="000000"/>
                </a:solidFill>
                <a:latin typeface="Avenir Next LT Pro" panose="020B0504020202020204" pitchFamily="34" charset="0"/>
                <a:ea typeface="Calibri"/>
                <a:cs typeface="Calibri" panose="020F0502020204030204" pitchFamily="34" charset="0"/>
                <a:sym typeface="Book Antiqua"/>
              </a:rPr>
              <a:t>Age</a:t>
            </a:r>
          </a:p>
        </p:txBody>
      </p:sp>
      <p:pic>
        <p:nvPicPr>
          <p:cNvPr id="5" name="Picture 4">
            <a:extLst>
              <a:ext uri="{FF2B5EF4-FFF2-40B4-BE49-F238E27FC236}">
                <a16:creationId xmlns:a16="http://schemas.microsoft.com/office/drawing/2014/main" id="{960E9BB7-CD0B-26E9-3703-03FC603750DC}"/>
              </a:ext>
            </a:extLst>
          </p:cNvPr>
          <p:cNvPicPr>
            <a:picLocks noChangeAspect="1"/>
          </p:cNvPicPr>
          <p:nvPr/>
        </p:nvPicPr>
        <p:blipFill>
          <a:blip r:embed="rId3"/>
          <a:stretch>
            <a:fillRect/>
          </a:stretch>
        </p:blipFill>
        <p:spPr>
          <a:xfrm>
            <a:off x="1368695" y="1325085"/>
            <a:ext cx="2819461" cy="4062914"/>
          </a:xfrm>
          <a:prstGeom prst="rect">
            <a:avLst/>
          </a:prstGeom>
          <a:ln>
            <a:solidFill>
              <a:schemeClr val="tx1"/>
            </a:solidFill>
          </a:ln>
        </p:spPr>
      </p:pic>
      <p:sp>
        <p:nvSpPr>
          <p:cNvPr id="4" name="TextBox 3">
            <a:extLst>
              <a:ext uri="{FF2B5EF4-FFF2-40B4-BE49-F238E27FC236}">
                <a16:creationId xmlns:a16="http://schemas.microsoft.com/office/drawing/2014/main" id="{84BE6436-E6DF-BB86-1197-3B1D299AEEE5}"/>
              </a:ext>
            </a:extLst>
          </p:cNvPr>
          <p:cNvSpPr txBox="1"/>
          <p:nvPr/>
        </p:nvSpPr>
        <p:spPr>
          <a:xfrm>
            <a:off x="606957" y="467583"/>
            <a:ext cx="11395981" cy="523220"/>
          </a:xfrm>
          <a:prstGeom prst="rect">
            <a:avLst/>
          </a:prstGeom>
          <a:noFill/>
        </p:spPr>
        <p:txBody>
          <a:bodyPr wrap="square">
            <a:spAutoFit/>
          </a:bodyPr>
          <a:lstStyle/>
          <a:p>
            <a:r>
              <a:rPr lang="en-US" sz="2800" b="1" kern="0" dirty="0">
                <a:latin typeface="Avenir Next LT Pro" panose="020B0504020202020204" pitchFamily="34" charset="0"/>
                <a:cs typeface="Calibri" panose="020F0502020204030204" pitchFamily="34" charset="0"/>
              </a:rPr>
              <a:t>7.2 </a:t>
            </a:r>
            <a:r>
              <a:rPr lang="en-US" sz="2800" kern="0" dirty="0">
                <a:latin typeface="Avenir Next LT Pro" panose="020B0504020202020204" pitchFamily="34" charset="0"/>
                <a:cs typeface="Calibri" panose="020F0502020204030204" pitchFamily="34" charset="0"/>
              </a:rPr>
              <a:t>PROGRAM STATUS: </a:t>
            </a:r>
            <a:r>
              <a:rPr lang="en-US" sz="2800" b="1" kern="0" dirty="0">
                <a:latin typeface="Avenir Next LT Pro" panose="020B0504020202020204" pitchFamily="34" charset="0"/>
                <a:cs typeface="Calibri" panose="020F0502020204030204" pitchFamily="34" charset="0"/>
              </a:rPr>
              <a:t>ACTIVE + “I IDENTIFY AS”</a:t>
            </a:r>
            <a:endParaRPr lang="en-CA" sz="2800" kern="0" dirty="0">
              <a:latin typeface="Avenir Next LT Pro" panose="020B0504020202020204" pitchFamily="34" charset="0"/>
              <a:cs typeface="Calibri" panose="020F0502020204030204" pitchFamily="34" charset="0"/>
            </a:endParaRPr>
          </a:p>
        </p:txBody>
      </p:sp>
    </p:spTree>
    <p:extLst>
      <p:ext uri="{BB962C8B-B14F-4D97-AF65-F5344CB8AC3E}">
        <p14:creationId xmlns:p14="http://schemas.microsoft.com/office/powerpoint/2010/main" val="1222110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7;p2">
            <a:extLst>
              <a:ext uri="{FF2B5EF4-FFF2-40B4-BE49-F238E27FC236}">
                <a16:creationId xmlns:a16="http://schemas.microsoft.com/office/drawing/2014/main" id="{7C267580-4F6D-BC04-D120-E46E6957B952}"/>
              </a:ext>
            </a:extLst>
          </p:cNvPr>
          <p:cNvSpPr txBox="1"/>
          <p:nvPr/>
        </p:nvSpPr>
        <p:spPr>
          <a:xfrm>
            <a:off x="4368801" y="590066"/>
            <a:ext cx="6930573" cy="4801274"/>
          </a:xfrm>
          <a:prstGeom prst="rect">
            <a:avLst/>
          </a:prstGeom>
          <a:noFill/>
          <a:ln>
            <a:noFill/>
          </a:ln>
        </p:spPr>
        <p:txBody>
          <a:bodyPr spcFirstLastPara="1" wrap="square" lIns="91425" tIns="45700" rIns="91425" bIns="45700" anchor="t" anchorCtr="0">
            <a:spAutoFit/>
          </a:bodyPr>
          <a:lstStyle/>
          <a:p>
            <a:pPr>
              <a:lnSpc>
                <a:spcPct val="150000"/>
              </a:lnSpc>
              <a:buClr>
                <a:srgbClr val="000000"/>
              </a:buClr>
              <a:buSzPts val="2400"/>
              <a:defRPr/>
            </a:pPr>
            <a:r>
              <a:rPr lang="en-CA" b="1" kern="0" dirty="0">
                <a:latin typeface="Avenir Next LT Pro"/>
                <a:cs typeface="Calibri"/>
                <a:sym typeface="Arial"/>
              </a:rPr>
              <a:t>QUICK REVIEW</a:t>
            </a:r>
          </a:p>
          <a:p>
            <a:pPr>
              <a:lnSpc>
                <a:spcPct val="150000"/>
              </a:lnSpc>
              <a:buClr>
                <a:srgbClr val="000000"/>
              </a:buClr>
              <a:buSzPts val="2400"/>
              <a:defRPr/>
            </a:pPr>
            <a:r>
              <a:rPr lang="en-CA" kern="0" dirty="0">
                <a:solidFill>
                  <a:srgbClr val="000000"/>
                </a:solidFill>
                <a:latin typeface="Avenir Next LT Pro"/>
                <a:cs typeface="Calibri"/>
                <a:sym typeface="Arial"/>
              </a:rPr>
              <a:t>1. LBS Performance Management Measures</a:t>
            </a:r>
          </a:p>
          <a:p>
            <a:pPr>
              <a:lnSpc>
                <a:spcPct val="150000"/>
              </a:lnSpc>
              <a:buClr>
                <a:srgbClr val="000000"/>
              </a:buClr>
              <a:buSzPts val="2400"/>
              <a:defRPr/>
            </a:pPr>
            <a:r>
              <a:rPr lang="en-CA" kern="0" dirty="0">
                <a:solidFill>
                  <a:srgbClr val="000000"/>
                </a:solidFill>
                <a:latin typeface="Avenir Next LT Pro"/>
                <a:cs typeface="Calibri"/>
                <a:sym typeface="Arial"/>
              </a:rPr>
              <a:t>2. LBS Detailed Service Quality Report #64 </a:t>
            </a:r>
          </a:p>
          <a:p>
            <a:pPr>
              <a:lnSpc>
                <a:spcPct val="150000"/>
              </a:lnSpc>
              <a:buClr>
                <a:srgbClr val="000000"/>
              </a:buClr>
              <a:buSzPts val="2400"/>
              <a:defRPr/>
            </a:pPr>
            <a:r>
              <a:rPr lang="en-CA" kern="0" dirty="0">
                <a:solidFill>
                  <a:srgbClr val="000000"/>
                </a:solidFill>
                <a:latin typeface="Avenir Next LT Pro"/>
                <a:cs typeface="Calibri"/>
                <a:sym typeface="Arial"/>
              </a:rPr>
              <a:t>3. Other Reports Available from EOIS-</a:t>
            </a:r>
            <a:r>
              <a:rPr lang="en-CA" kern="0" dirty="0" err="1">
                <a:solidFill>
                  <a:srgbClr val="000000"/>
                </a:solidFill>
                <a:latin typeface="Avenir Next LT Pro"/>
                <a:cs typeface="Calibri"/>
                <a:sym typeface="Arial"/>
              </a:rPr>
              <a:t>CaMS</a:t>
            </a:r>
            <a:endParaRPr lang="en-CA" kern="0" dirty="0">
              <a:solidFill>
                <a:srgbClr val="000000"/>
              </a:solidFill>
              <a:latin typeface="Avenir Next LT Pro"/>
              <a:cs typeface="Calibri"/>
              <a:sym typeface="Arial"/>
            </a:endParaRPr>
          </a:p>
          <a:p>
            <a:pPr>
              <a:lnSpc>
                <a:spcPct val="150000"/>
              </a:lnSpc>
              <a:buClr>
                <a:srgbClr val="000000"/>
              </a:buClr>
              <a:buSzPts val="2400"/>
              <a:defRPr/>
            </a:pPr>
            <a:r>
              <a:rPr lang="en-CA" b="1" kern="0" dirty="0">
                <a:latin typeface="Avenir Next LT Pro"/>
                <a:cs typeface="Calibri"/>
                <a:sym typeface="Arial"/>
              </a:rPr>
              <a:t>REPORT #61: LBS CASE ACTIVITY</a:t>
            </a:r>
          </a:p>
          <a:p>
            <a:pPr>
              <a:lnSpc>
                <a:spcPct val="150000"/>
              </a:lnSpc>
              <a:buClr>
                <a:srgbClr val="000000"/>
              </a:buClr>
              <a:buSzPts val="2400"/>
              <a:defRPr/>
            </a:pPr>
            <a:r>
              <a:rPr lang="en-CA" kern="0" dirty="0">
                <a:solidFill>
                  <a:srgbClr val="000000"/>
                </a:solidFill>
                <a:latin typeface="Avenir Next LT Pro"/>
                <a:cs typeface="Calibri"/>
                <a:sym typeface="Arial"/>
              </a:rPr>
              <a:t>4. Why Use Report #61</a:t>
            </a:r>
          </a:p>
          <a:p>
            <a:pPr>
              <a:lnSpc>
                <a:spcPct val="150000"/>
              </a:lnSpc>
              <a:buClr>
                <a:srgbClr val="000000"/>
              </a:buClr>
              <a:buSzPts val="2400"/>
              <a:defRPr/>
            </a:pPr>
            <a:r>
              <a:rPr lang="en-CA" kern="0" dirty="0">
                <a:solidFill>
                  <a:srgbClr val="000000"/>
                </a:solidFill>
                <a:latin typeface="Avenir Next LT Pro"/>
                <a:cs typeface="Calibri"/>
                <a:sym typeface="Arial"/>
              </a:rPr>
              <a:t>5. Navigating Report #61</a:t>
            </a:r>
          </a:p>
          <a:p>
            <a:pPr>
              <a:lnSpc>
                <a:spcPct val="150000"/>
              </a:lnSpc>
              <a:buClr>
                <a:srgbClr val="000000"/>
              </a:buClr>
              <a:buSzPts val="2400"/>
              <a:defRPr/>
            </a:pPr>
            <a:r>
              <a:rPr lang="en-CA" kern="0" dirty="0">
                <a:solidFill>
                  <a:srgbClr val="000000"/>
                </a:solidFill>
                <a:latin typeface="Avenir Next LT Pro"/>
                <a:cs typeface="Calibri"/>
                <a:sym typeface="Arial"/>
              </a:rPr>
              <a:t>5. Prepare a Copy for Easier Analysis </a:t>
            </a:r>
          </a:p>
          <a:p>
            <a:pPr>
              <a:lnSpc>
                <a:spcPct val="150000"/>
              </a:lnSpc>
              <a:buClr>
                <a:srgbClr val="000000"/>
              </a:buClr>
              <a:buSzPts val="2400"/>
              <a:defRPr/>
            </a:pPr>
            <a:r>
              <a:rPr lang="en-CA" kern="0" dirty="0">
                <a:solidFill>
                  <a:srgbClr val="000000"/>
                </a:solidFill>
                <a:latin typeface="Avenir Next LT Pro"/>
                <a:cs typeface="Calibri"/>
                <a:sym typeface="Arial"/>
              </a:rPr>
              <a:t>6. Dive into the Details</a:t>
            </a:r>
          </a:p>
          <a:p>
            <a:pPr>
              <a:lnSpc>
                <a:spcPct val="150000"/>
              </a:lnSpc>
              <a:buClr>
                <a:srgbClr val="000000"/>
              </a:buClr>
              <a:buSzPts val="2400"/>
              <a:defRPr/>
            </a:pPr>
            <a:r>
              <a:rPr lang="en-CA" kern="0" dirty="0">
                <a:solidFill>
                  <a:srgbClr val="000000"/>
                </a:solidFill>
                <a:latin typeface="Avenir Next LT Pro"/>
                <a:cs typeface="Calibri"/>
                <a:sym typeface="Arial"/>
              </a:rPr>
              <a:t>7. Taking it Further</a:t>
            </a:r>
          </a:p>
          <a:p>
            <a:pPr>
              <a:lnSpc>
                <a:spcPct val="100000"/>
              </a:lnSpc>
              <a:buClr>
                <a:srgbClr val="000000"/>
              </a:buClr>
              <a:buSzPts val="2400"/>
              <a:defRPr/>
            </a:pPr>
            <a:endParaRPr lang="en-CA" b="1" kern="0" dirty="0">
              <a:latin typeface="Avenir Next LT Pro"/>
              <a:cs typeface="Calibri"/>
              <a:sym typeface="Arial"/>
            </a:endParaRPr>
          </a:p>
          <a:p>
            <a:pPr>
              <a:lnSpc>
                <a:spcPct val="100000"/>
              </a:lnSpc>
              <a:buClr>
                <a:srgbClr val="000000"/>
              </a:buClr>
              <a:buSzPts val="2400"/>
              <a:defRPr/>
            </a:pPr>
            <a:r>
              <a:rPr lang="en-CA" b="1" kern="0" dirty="0">
                <a:latin typeface="Avenir Next LT Pro"/>
                <a:cs typeface="Calibri"/>
                <a:sym typeface="Arial"/>
              </a:rPr>
              <a:t>WRAP UP</a:t>
            </a:r>
          </a:p>
        </p:txBody>
      </p:sp>
      <p:sp>
        <p:nvSpPr>
          <p:cNvPr id="6" name="Google Shape;60;g9c9307fa39_0_0">
            <a:extLst>
              <a:ext uri="{FF2B5EF4-FFF2-40B4-BE49-F238E27FC236}">
                <a16:creationId xmlns:a16="http://schemas.microsoft.com/office/drawing/2014/main" id="{6E5DA37C-9F3B-7E82-DC4D-A6BADA5C2DB7}"/>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rPr>
              <a:t>TODAY’S                    </a:t>
            </a:r>
            <a:r>
              <a:rPr lang="en-CA" sz="2800" b="1" kern="0" dirty="0">
                <a:solidFill>
                  <a:schemeClr val="tx1"/>
                </a:solidFill>
                <a:latin typeface="Avenir Next LT Pro" panose="020B0504020202020204" pitchFamily="34" charset="0"/>
              </a:rPr>
              <a:t>WEBINAR</a:t>
            </a:r>
          </a:p>
        </p:txBody>
      </p:sp>
    </p:spTree>
    <p:extLst>
      <p:ext uri="{BB962C8B-B14F-4D97-AF65-F5344CB8AC3E}">
        <p14:creationId xmlns:p14="http://schemas.microsoft.com/office/powerpoint/2010/main" val="191809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2">
            <a:extLst>
              <a:ext uri="{FF2B5EF4-FFF2-40B4-BE49-F238E27FC236}">
                <a16:creationId xmlns:a16="http://schemas.microsoft.com/office/drawing/2014/main" id="{E04CFDF4-D07E-49D6-95D3-328E047EC357}"/>
              </a:ext>
            </a:extLst>
          </p:cNvPr>
          <p:cNvSpPr txBox="1"/>
          <p:nvPr/>
        </p:nvSpPr>
        <p:spPr>
          <a:xfrm>
            <a:off x="5185227" y="1547207"/>
            <a:ext cx="5731205" cy="3647112"/>
          </a:xfrm>
          <a:prstGeom prst="rect">
            <a:avLst/>
          </a:prstGeom>
          <a:noFill/>
          <a:ln>
            <a:noFill/>
          </a:ln>
        </p:spPr>
        <p:txBody>
          <a:bodyPr spcFirstLastPara="1" wrap="square" lIns="91425" tIns="45700" rIns="91425" bIns="45700" anchor="t" anchorCtr="0">
            <a:spAutoFit/>
          </a:bodyPr>
          <a:lstStyle/>
          <a:p>
            <a:pPr>
              <a:spcAft>
                <a:spcPts val="400"/>
              </a:spcAft>
            </a:pPr>
            <a:r>
              <a:rPr lang="en-US" sz="1800" b="1" kern="0" dirty="0">
                <a:solidFill>
                  <a:srgbClr val="000000"/>
                </a:solidFill>
                <a:latin typeface="Avenir Next LT Pro" panose="020B0504020202020204" pitchFamily="34" charset="0"/>
                <a:cs typeface="Calibri" panose="020F0502020204030204" pitchFamily="34" charset="0"/>
              </a:rPr>
              <a:t>A bit young for LBS. </a:t>
            </a:r>
          </a:p>
          <a:p>
            <a:pPr>
              <a:spcAft>
                <a:spcPts val="600"/>
              </a:spcAft>
            </a:pPr>
            <a:r>
              <a:rPr lang="en-US" sz="1800" kern="0" dirty="0">
                <a:solidFill>
                  <a:srgbClr val="000000"/>
                </a:solidFill>
                <a:latin typeface="Avenir Next LT Pro" panose="020B0504020202020204" pitchFamily="34" charset="0"/>
                <a:cs typeface="Calibri" panose="020F0502020204030204" pitchFamily="34" charset="0"/>
              </a:rPr>
              <a:t>Possible data entry issue in the Date of Birth field</a:t>
            </a:r>
          </a:p>
          <a:p>
            <a:pPr marL="288000" indent="-288000">
              <a:lnSpc>
                <a:spcPts val="2600"/>
              </a:lnSpc>
              <a:buFont typeface="+mj-lt"/>
              <a:buAutoNum type="arabicPeriod"/>
            </a:pPr>
            <a:r>
              <a:rPr lang="en-US" sz="1800" kern="0" dirty="0">
                <a:solidFill>
                  <a:srgbClr val="000000"/>
                </a:solidFill>
                <a:latin typeface="Avenir Next LT Pro" panose="020B0504020202020204" pitchFamily="34" charset="0"/>
                <a:cs typeface="Calibri" panose="020F0502020204030204" pitchFamily="34" charset="0"/>
              </a:rPr>
              <a:t>Filter on 0 and 1 to find the effected service plans.</a:t>
            </a:r>
          </a:p>
          <a:p>
            <a:pPr marL="288000" indent="-288000">
              <a:lnSpc>
                <a:spcPts val="2600"/>
              </a:lnSpc>
              <a:buFont typeface="+mj-lt"/>
              <a:buAutoNum type="arabicPeriod"/>
            </a:pPr>
            <a:r>
              <a:rPr lang="en-US" sz="1800" kern="0" dirty="0">
                <a:solidFill>
                  <a:srgbClr val="000000"/>
                </a:solidFill>
                <a:latin typeface="Avenir Next LT Pro" panose="020B0504020202020204" pitchFamily="34" charset="0"/>
                <a:cs typeface="Calibri" panose="020F0502020204030204" pitchFamily="34" charset="0"/>
              </a:rPr>
              <a:t>Format the cells</a:t>
            </a:r>
          </a:p>
          <a:p>
            <a:pPr marL="288000" indent="-288000">
              <a:lnSpc>
                <a:spcPts val="2600"/>
              </a:lnSpc>
              <a:buFont typeface="+mj-lt"/>
              <a:buAutoNum type="arabicPeriod"/>
            </a:pPr>
            <a:r>
              <a:rPr lang="en-US" sz="1800" kern="0" dirty="0" err="1">
                <a:solidFill>
                  <a:srgbClr val="000000"/>
                </a:solidFill>
                <a:latin typeface="Avenir Next LT Pro" panose="020B0504020202020204" pitchFamily="34" charset="0"/>
                <a:cs typeface="Calibri" panose="020F0502020204030204" pitchFamily="34" charset="0"/>
              </a:rPr>
              <a:t>Colour</a:t>
            </a:r>
            <a:r>
              <a:rPr lang="en-US" sz="1800" kern="0" dirty="0">
                <a:solidFill>
                  <a:srgbClr val="000000"/>
                </a:solidFill>
                <a:latin typeface="Avenir Next LT Pro" panose="020B0504020202020204" pitchFamily="34" charset="0"/>
                <a:cs typeface="Calibri" panose="020F0502020204030204" pitchFamily="34" charset="0"/>
              </a:rPr>
              <a:t> the rows </a:t>
            </a:r>
          </a:p>
          <a:p>
            <a:pPr marL="288000" indent="-288000">
              <a:lnSpc>
                <a:spcPts val="2600"/>
              </a:lnSpc>
              <a:spcAft>
                <a:spcPts val="600"/>
              </a:spcAft>
              <a:buFont typeface="+mj-lt"/>
              <a:buAutoNum type="arabicPeriod"/>
            </a:pPr>
            <a:r>
              <a:rPr lang="en-US" sz="1800" kern="0" dirty="0">
                <a:solidFill>
                  <a:srgbClr val="000000"/>
                </a:solidFill>
                <a:latin typeface="Avenir Next LT Pro" panose="020B0504020202020204" pitchFamily="34" charset="0"/>
                <a:cs typeface="Calibri" panose="020F0502020204030204" pitchFamily="34" charset="0"/>
              </a:rPr>
              <a:t>Clear the Age filter</a:t>
            </a:r>
          </a:p>
          <a:p>
            <a:pPr>
              <a:spcAft>
                <a:spcPts val="600"/>
              </a:spcAft>
            </a:pPr>
            <a:r>
              <a:rPr lang="en-US" sz="1800" kern="0" dirty="0">
                <a:solidFill>
                  <a:srgbClr val="000000"/>
                </a:solidFill>
                <a:latin typeface="Avenir Next LT Pro" panose="020B0504020202020204" pitchFamily="34" charset="0"/>
                <a:cs typeface="Calibri" panose="020F0502020204030204" pitchFamily="34" charset="0"/>
              </a:rPr>
              <a:t>Left uncorrected, these learners will continue to roll up in the “&lt;18” age category in Report #60B Learner Profile</a:t>
            </a:r>
            <a:r>
              <a:rPr lang="en-US" sz="1800" dirty="0">
                <a:latin typeface="Avenir Next LT Pro" panose="020B0504020202020204" pitchFamily="34" charset="0"/>
                <a:cs typeface="Calibri" panose="020F0502020204030204" pitchFamily="34" charset="0"/>
              </a:rPr>
              <a:t>.</a:t>
            </a:r>
          </a:p>
          <a:p>
            <a:r>
              <a:rPr lang="en-US" sz="1800" kern="0" dirty="0">
                <a:solidFill>
                  <a:srgbClr val="000000"/>
                </a:solidFill>
                <a:latin typeface="Avenir Next LT Pro" panose="020B0504020202020204" pitchFamily="34" charset="0"/>
                <a:cs typeface="Calibri" panose="020F0502020204030204" pitchFamily="34" charset="0"/>
              </a:rPr>
              <a:t>May be missing out on having these learners count in the Suitability core measure if they are 45 - 64 years.</a:t>
            </a:r>
            <a:endParaRPr lang="en-CA" sz="2000" b="1" kern="0" dirty="0">
              <a:solidFill>
                <a:srgbClr val="000000"/>
              </a:solidFill>
              <a:latin typeface="Avenir Next LT Pro" panose="020B0504020202020204" pitchFamily="34" charset="0"/>
              <a:ea typeface="Calibri"/>
              <a:cs typeface="Calibri" panose="020F0502020204030204" pitchFamily="34" charset="0"/>
              <a:sym typeface="Book Antiqua"/>
            </a:endParaRPr>
          </a:p>
        </p:txBody>
      </p:sp>
      <p:sp>
        <p:nvSpPr>
          <p:cNvPr id="4" name="TextBox 3">
            <a:extLst>
              <a:ext uri="{FF2B5EF4-FFF2-40B4-BE49-F238E27FC236}">
                <a16:creationId xmlns:a16="http://schemas.microsoft.com/office/drawing/2014/main" id="{84BE6436-E6DF-BB86-1197-3B1D299AEEE5}"/>
              </a:ext>
            </a:extLst>
          </p:cNvPr>
          <p:cNvSpPr txBox="1"/>
          <p:nvPr/>
        </p:nvSpPr>
        <p:spPr>
          <a:xfrm>
            <a:off x="606957" y="467583"/>
            <a:ext cx="11395981" cy="523220"/>
          </a:xfrm>
          <a:prstGeom prst="rect">
            <a:avLst/>
          </a:prstGeom>
          <a:noFill/>
        </p:spPr>
        <p:txBody>
          <a:bodyPr wrap="square">
            <a:spAutoFit/>
          </a:bodyPr>
          <a:lstStyle/>
          <a:p>
            <a:r>
              <a:rPr lang="en-US" sz="2800" b="1" kern="0" dirty="0">
                <a:latin typeface="Avenir Next LT Pro" panose="020B0504020202020204" pitchFamily="34" charset="0"/>
                <a:cs typeface="Calibri" panose="020F0502020204030204" pitchFamily="34" charset="0"/>
              </a:rPr>
              <a:t>7.3 </a:t>
            </a:r>
            <a:r>
              <a:rPr lang="en-US" sz="2800" kern="0" dirty="0">
                <a:latin typeface="Avenir Next LT Pro" panose="020B0504020202020204" pitchFamily="34" charset="0"/>
                <a:cs typeface="Calibri" panose="020F0502020204030204" pitchFamily="34" charset="0"/>
              </a:rPr>
              <a:t>PROGRAM STATUS: </a:t>
            </a:r>
            <a:r>
              <a:rPr lang="en-US" sz="2800" b="1" kern="0" dirty="0">
                <a:latin typeface="Avenir Next LT Pro" panose="020B0504020202020204" pitchFamily="34" charset="0"/>
                <a:cs typeface="Calibri" panose="020F0502020204030204" pitchFamily="34" charset="0"/>
              </a:rPr>
              <a:t>ACTIVE + “AGE”</a:t>
            </a:r>
            <a:endParaRPr lang="en-CA" sz="2800" kern="0" dirty="0">
              <a:latin typeface="Avenir Next LT Pro" panose="020B0504020202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92E220F-F2EF-93D2-EF58-E7EB83909D08}"/>
              </a:ext>
            </a:extLst>
          </p:cNvPr>
          <p:cNvPicPr>
            <a:picLocks noChangeAspect="1"/>
          </p:cNvPicPr>
          <p:nvPr/>
        </p:nvPicPr>
        <p:blipFill>
          <a:blip r:embed="rId3"/>
          <a:stretch>
            <a:fillRect/>
          </a:stretch>
        </p:blipFill>
        <p:spPr>
          <a:xfrm>
            <a:off x="1351768" y="1390181"/>
            <a:ext cx="3379902" cy="3932722"/>
          </a:xfrm>
          <a:prstGeom prst="rect">
            <a:avLst/>
          </a:prstGeom>
          <a:ln>
            <a:solidFill>
              <a:schemeClr val="tx1"/>
            </a:solidFill>
          </a:ln>
        </p:spPr>
      </p:pic>
    </p:spTree>
    <p:extLst>
      <p:ext uri="{BB962C8B-B14F-4D97-AF65-F5344CB8AC3E}">
        <p14:creationId xmlns:p14="http://schemas.microsoft.com/office/powerpoint/2010/main" val="3220270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2">
            <a:extLst>
              <a:ext uri="{FF2B5EF4-FFF2-40B4-BE49-F238E27FC236}">
                <a16:creationId xmlns:a16="http://schemas.microsoft.com/office/drawing/2014/main" id="{E04CFDF4-D07E-49D6-95D3-328E047EC357}"/>
              </a:ext>
            </a:extLst>
          </p:cNvPr>
          <p:cNvSpPr txBox="1"/>
          <p:nvPr/>
        </p:nvSpPr>
        <p:spPr>
          <a:xfrm>
            <a:off x="5185227" y="1547207"/>
            <a:ext cx="5731205" cy="3693278"/>
          </a:xfrm>
          <a:prstGeom prst="rect">
            <a:avLst/>
          </a:prstGeom>
          <a:noFill/>
          <a:ln>
            <a:noFill/>
          </a:ln>
        </p:spPr>
        <p:txBody>
          <a:bodyPr spcFirstLastPara="1" wrap="square" lIns="91425" tIns="45700" rIns="91425" bIns="45700" anchor="t" anchorCtr="0">
            <a:spAutoFit/>
          </a:bodyPr>
          <a:lstStyle/>
          <a:p>
            <a:r>
              <a:rPr lang="en-US" sz="1800" b="1" kern="0" dirty="0">
                <a:solidFill>
                  <a:srgbClr val="000000"/>
                </a:solidFill>
                <a:latin typeface="Avenir Next LT Pro" panose="020B0504020202020204" pitchFamily="34" charset="0"/>
                <a:cs typeface="Calibri" panose="020F0502020204030204" pitchFamily="34" charset="0"/>
              </a:rPr>
              <a:t>Continue through the next columns…</a:t>
            </a:r>
          </a:p>
          <a:p>
            <a:endParaRPr lang="en-US" sz="1800" kern="0" dirty="0">
              <a:solidFill>
                <a:srgbClr val="000000"/>
              </a:solidFill>
              <a:latin typeface="Avenir Next LT Pro" panose="020B0504020202020204" pitchFamily="34" charset="0"/>
              <a:cs typeface="Calibri" panose="020F0502020204030204" pitchFamily="34" charset="0"/>
            </a:endParaRPr>
          </a:p>
          <a:p>
            <a:r>
              <a:rPr lang="en-US" sz="1800" b="1" kern="0" dirty="0">
                <a:solidFill>
                  <a:srgbClr val="000000"/>
                </a:solidFill>
                <a:latin typeface="Avenir Next LT Pro" panose="020B0504020202020204" pitchFamily="34" charset="0"/>
                <a:cs typeface="Calibri" panose="020F0502020204030204" pitchFamily="34" charset="0"/>
              </a:rPr>
              <a:t>SSI</a:t>
            </a:r>
            <a:r>
              <a:rPr lang="en-US" sz="1800" kern="0" dirty="0">
                <a:solidFill>
                  <a:srgbClr val="000000"/>
                </a:solidFill>
                <a:latin typeface="Avenir Next LT Pro" panose="020B0504020202020204" pitchFamily="34" charset="0"/>
                <a:cs typeface="Calibri" panose="020F0502020204030204" pitchFamily="34" charset="0"/>
              </a:rPr>
              <a:t>: Self-Service Portal – do any learners find their way to your program through the portal?</a:t>
            </a:r>
          </a:p>
          <a:p>
            <a:endParaRPr lang="en-US" b="1" kern="0" dirty="0">
              <a:solidFill>
                <a:srgbClr val="000000"/>
              </a:solidFill>
              <a:latin typeface="Avenir Next LT Pro" panose="020B0504020202020204" pitchFamily="34" charset="0"/>
              <a:cs typeface="Calibri" panose="020F0502020204030204" pitchFamily="34" charset="0"/>
            </a:endParaRPr>
          </a:p>
          <a:p>
            <a:r>
              <a:rPr lang="en-US" sz="1800" b="1" kern="0" dirty="0">
                <a:solidFill>
                  <a:srgbClr val="000000"/>
                </a:solidFill>
                <a:latin typeface="Avenir Next LT Pro" panose="020B0504020202020204" pitchFamily="34" charset="0"/>
                <a:cs typeface="Calibri" panose="020F0502020204030204" pitchFamily="34" charset="0"/>
              </a:rPr>
              <a:t>E-Channel: </a:t>
            </a:r>
            <a:r>
              <a:rPr lang="en-US" sz="1800" kern="0" dirty="0">
                <a:solidFill>
                  <a:srgbClr val="000000"/>
                </a:solidFill>
                <a:latin typeface="Avenir Next LT Pro" panose="020B0504020202020204" pitchFamily="34" charset="0"/>
                <a:cs typeface="Calibri" panose="020F0502020204030204" pitchFamily="34" charset="0"/>
              </a:rPr>
              <a:t>each program should only have one valid answer Yes or No. </a:t>
            </a:r>
          </a:p>
          <a:p>
            <a:endParaRPr lang="en-US" sz="1800" kern="0" dirty="0">
              <a:solidFill>
                <a:srgbClr val="000000"/>
              </a:solidFill>
              <a:latin typeface="Avenir Next LT Pro" panose="020B0504020202020204" pitchFamily="34" charset="0"/>
              <a:cs typeface="Calibri" panose="020F0502020204030204" pitchFamily="34" charset="0"/>
            </a:endParaRPr>
          </a:p>
          <a:p>
            <a:r>
              <a:rPr lang="en-US" sz="1800" kern="0" dirty="0">
                <a:solidFill>
                  <a:srgbClr val="000000"/>
                </a:solidFill>
                <a:latin typeface="Avenir Next LT Pro" panose="020B0504020202020204" pitchFamily="34" charset="0"/>
                <a:cs typeface="Calibri" panose="020F0502020204030204" pitchFamily="34" charset="0"/>
              </a:rPr>
              <a:t>There are both answers here. For this site, the answer should be Yes so: Filter on No, format the cells, </a:t>
            </a:r>
            <a:r>
              <a:rPr lang="en-US" sz="1800" kern="0" dirty="0" err="1">
                <a:solidFill>
                  <a:srgbClr val="000000"/>
                </a:solidFill>
                <a:latin typeface="Avenir Next LT Pro" panose="020B0504020202020204" pitchFamily="34" charset="0"/>
                <a:cs typeface="Calibri" panose="020F0502020204030204" pitchFamily="34" charset="0"/>
              </a:rPr>
              <a:t>colour</a:t>
            </a:r>
            <a:r>
              <a:rPr lang="en-US" sz="1800" kern="0" dirty="0">
                <a:solidFill>
                  <a:srgbClr val="000000"/>
                </a:solidFill>
                <a:latin typeface="Avenir Next LT Pro" panose="020B0504020202020204" pitchFamily="34" charset="0"/>
                <a:cs typeface="Calibri" panose="020F0502020204030204" pitchFamily="34" charset="0"/>
              </a:rPr>
              <a:t> the rows, clear the filter, and move on to Education. </a:t>
            </a:r>
            <a:endParaRPr lang="en-CA" sz="1800" kern="0" dirty="0">
              <a:solidFill>
                <a:srgbClr val="000000"/>
              </a:solidFill>
              <a:latin typeface="Avenir Next LT Pro" panose="020B0504020202020204" pitchFamily="34" charset="0"/>
              <a:cs typeface="Calibri" panose="020F0502020204030204" pitchFamily="34" charset="0"/>
              <a:sym typeface="Book Antiqua"/>
            </a:endParaRPr>
          </a:p>
          <a:p>
            <a:endParaRPr lang="en-US" sz="1800" kern="0" dirty="0">
              <a:solidFill>
                <a:srgbClr val="00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4BE6436-E6DF-BB86-1197-3B1D299AEEE5}"/>
              </a:ext>
            </a:extLst>
          </p:cNvPr>
          <p:cNvSpPr txBox="1"/>
          <p:nvPr/>
        </p:nvSpPr>
        <p:spPr>
          <a:xfrm>
            <a:off x="606957" y="467583"/>
            <a:ext cx="11395981" cy="523220"/>
          </a:xfrm>
          <a:prstGeom prst="rect">
            <a:avLst/>
          </a:prstGeom>
          <a:noFill/>
        </p:spPr>
        <p:txBody>
          <a:bodyPr wrap="square">
            <a:spAutoFit/>
          </a:bodyPr>
          <a:lstStyle/>
          <a:p>
            <a:r>
              <a:rPr lang="en-US" sz="2800" b="1" kern="0" dirty="0">
                <a:latin typeface="Avenir Next LT Pro" panose="020B0504020202020204" pitchFamily="34" charset="0"/>
                <a:cs typeface="Calibri" panose="020F0502020204030204" pitchFamily="34" charset="0"/>
              </a:rPr>
              <a:t>7.4 </a:t>
            </a:r>
            <a:r>
              <a:rPr lang="en-US" sz="2800" kern="0" dirty="0">
                <a:latin typeface="Avenir Next LT Pro" panose="020B0504020202020204" pitchFamily="34" charset="0"/>
                <a:cs typeface="Calibri" panose="020F0502020204030204" pitchFamily="34" charset="0"/>
              </a:rPr>
              <a:t>PROGRAM STATUS: </a:t>
            </a:r>
            <a:r>
              <a:rPr lang="en-US" sz="2800" b="1" kern="0" dirty="0">
                <a:latin typeface="Avenir Next LT Pro" panose="020B0504020202020204" pitchFamily="34" charset="0"/>
                <a:cs typeface="Calibri" panose="020F0502020204030204" pitchFamily="34" charset="0"/>
              </a:rPr>
              <a:t>ACTIVE + …</a:t>
            </a:r>
            <a:endParaRPr lang="en-CA" sz="2800" kern="0" dirty="0">
              <a:latin typeface="Avenir Next LT Pro" panose="020B050402020202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5483CECE-7F06-DAAB-3097-5D62F4B17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855" y="1211385"/>
            <a:ext cx="3196207" cy="411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93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2">
            <a:extLst>
              <a:ext uri="{FF2B5EF4-FFF2-40B4-BE49-F238E27FC236}">
                <a16:creationId xmlns:a16="http://schemas.microsoft.com/office/drawing/2014/main" id="{E04CFDF4-D07E-49D6-95D3-328E047EC357}"/>
              </a:ext>
            </a:extLst>
          </p:cNvPr>
          <p:cNvSpPr txBox="1"/>
          <p:nvPr/>
        </p:nvSpPr>
        <p:spPr>
          <a:xfrm>
            <a:off x="5417455" y="1313699"/>
            <a:ext cx="5731205" cy="4780756"/>
          </a:xfrm>
          <a:prstGeom prst="rect">
            <a:avLst/>
          </a:prstGeom>
          <a:noFill/>
          <a:ln>
            <a:noFill/>
          </a:ln>
        </p:spPr>
        <p:txBody>
          <a:bodyPr spcFirstLastPara="1" wrap="square" lIns="91425" tIns="45700" rIns="91425" bIns="45700" anchor="t" anchorCtr="0">
            <a:spAutoFit/>
          </a:bodyPr>
          <a:lstStyle/>
          <a:p>
            <a:r>
              <a:rPr lang="en-US" sz="1800" b="1" kern="0" dirty="0">
                <a:solidFill>
                  <a:srgbClr val="000000"/>
                </a:solidFill>
                <a:latin typeface="Avenir Next LT Pro" panose="020B0504020202020204" pitchFamily="34" charset="0"/>
                <a:cs typeface="Calibri" panose="020F0502020204030204" pitchFamily="34" charset="0"/>
              </a:rPr>
              <a:t>Education</a:t>
            </a:r>
            <a:r>
              <a:rPr lang="en-US" sz="1800" kern="0" dirty="0">
                <a:solidFill>
                  <a:srgbClr val="000000"/>
                </a:solidFill>
                <a:latin typeface="Avenir Next LT Pro" panose="020B0504020202020204" pitchFamily="34" charset="0"/>
                <a:cs typeface="Calibri" panose="020F0502020204030204" pitchFamily="34" charset="0"/>
              </a:rPr>
              <a:t>: scroll down to the bottom of the filter options to see that there are some Blanks. For some fields it is OK for there to be no entry, but Education should have an entry (from the LBS Participant Registration form). Filter on (Blanks), format the cells, </a:t>
            </a:r>
            <a:r>
              <a:rPr lang="en-US" sz="1800" kern="0" dirty="0" err="1">
                <a:solidFill>
                  <a:srgbClr val="000000"/>
                </a:solidFill>
                <a:latin typeface="Avenir Next LT Pro" panose="020B0504020202020204" pitchFamily="34" charset="0"/>
                <a:cs typeface="Calibri" panose="020F0502020204030204" pitchFamily="34" charset="0"/>
              </a:rPr>
              <a:t>colour</a:t>
            </a:r>
            <a:r>
              <a:rPr lang="en-US" sz="1800" kern="0" dirty="0">
                <a:solidFill>
                  <a:srgbClr val="000000"/>
                </a:solidFill>
                <a:latin typeface="Avenir Next LT Pro" panose="020B0504020202020204" pitchFamily="34" charset="0"/>
                <a:cs typeface="Calibri" panose="020F0502020204030204" pitchFamily="34" charset="0"/>
              </a:rPr>
              <a:t> the rows, clear the filter and move on to…</a:t>
            </a:r>
          </a:p>
          <a:p>
            <a:pPr>
              <a:spcBef>
                <a:spcPts val="1000"/>
              </a:spcBef>
            </a:pPr>
            <a:r>
              <a:rPr lang="en-US" sz="1800" b="1" kern="0" dirty="0">
                <a:solidFill>
                  <a:srgbClr val="000000"/>
                </a:solidFill>
                <a:latin typeface="Avenir Next LT Pro" panose="020B0504020202020204" pitchFamily="34" charset="0"/>
                <a:cs typeface="Calibri" panose="020F0502020204030204" pitchFamily="34" charset="0"/>
              </a:rPr>
              <a:t>Skills for Success</a:t>
            </a:r>
            <a:r>
              <a:rPr lang="en-US" sz="1800" kern="0" dirty="0">
                <a:solidFill>
                  <a:srgbClr val="000000"/>
                </a:solidFill>
                <a:latin typeface="Avenir Next LT Pro" panose="020B0504020202020204" pitchFamily="34" charset="0"/>
                <a:cs typeface="Calibri" panose="020F0502020204030204" pitchFamily="34" charset="0"/>
              </a:rPr>
              <a:t>: New field for the Ministry-funded pilot projects for this year only. It should only be populated if your site has a funded Skills for Success pilot project. Skills for Success learners do not count towards the site’s LBS core measures.  </a:t>
            </a:r>
          </a:p>
          <a:p>
            <a:pPr>
              <a:spcBef>
                <a:spcPts val="1000"/>
              </a:spcBef>
            </a:pPr>
            <a:r>
              <a:rPr lang="en-US" sz="1800" b="1" kern="0" dirty="0">
                <a:solidFill>
                  <a:srgbClr val="000000"/>
                </a:solidFill>
                <a:latin typeface="Avenir Next LT Pro" panose="020B0504020202020204" pitchFamily="34" charset="0"/>
                <a:cs typeface="Calibri" panose="020F0502020204030204" pitchFamily="34" charset="0"/>
              </a:rPr>
              <a:t>Keep moving </a:t>
            </a:r>
            <a:r>
              <a:rPr lang="en-US" sz="1800" kern="0" dirty="0">
                <a:solidFill>
                  <a:srgbClr val="000000"/>
                </a:solidFill>
                <a:latin typeface="Avenir Next LT Pro" panose="020B0504020202020204" pitchFamily="34" charset="0"/>
                <a:cs typeface="Calibri" panose="020F0502020204030204" pitchFamily="34" charset="0"/>
              </a:rPr>
              <a:t>through the columns until you get to Number of Competencies.</a:t>
            </a:r>
          </a:p>
          <a:p>
            <a:endParaRPr lang="en-US" sz="1800" kern="0" dirty="0">
              <a:solidFill>
                <a:srgbClr val="000000"/>
              </a:solidFill>
              <a:latin typeface="Calibri" panose="020F0502020204030204" pitchFamily="34" charset="0"/>
              <a:cs typeface="Calibri" panose="020F0502020204030204" pitchFamily="34" charset="0"/>
            </a:endParaRPr>
          </a:p>
          <a:p>
            <a:endParaRPr lang="en-US" sz="1800" kern="0" dirty="0">
              <a:solidFill>
                <a:srgbClr val="000000"/>
              </a:solidFill>
              <a:latin typeface="Calibri" panose="020F0502020204030204" pitchFamily="34" charset="0"/>
              <a:cs typeface="Calibri" panose="020F0502020204030204" pitchFamily="34" charset="0"/>
            </a:endParaRPr>
          </a:p>
          <a:p>
            <a:endParaRPr lang="en-US" sz="1800" kern="0" dirty="0">
              <a:solidFill>
                <a:srgbClr val="00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4BE6436-E6DF-BB86-1197-3B1D299AEEE5}"/>
              </a:ext>
            </a:extLst>
          </p:cNvPr>
          <p:cNvSpPr txBox="1"/>
          <p:nvPr/>
        </p:nvSpPr>
        <p:spPr>
          <a:xfrm>
            <a:off x="606957" y="467583"/>
            <a:ext cx="11395981" cy="523220"/>
          </a:xfrm>
          <a:prstGeom prst="rect">
            <a:avLst/>
          </a:prstGeom>
          <a:noFill/>
        </p:spPr>
        <p:txBody>
          <a:bodyPr wrap="square">
            <a:spAutoFit/>
          </a:bodyPr>
          <a:lstStyle/>
          <a:p>
            <a:r>
              <a:rPr lang="en-US" sz="2800" b="1" kern="0" dirty="0">
                <a:latin typeface="Avenir Next LT Pro" panose="020B0504020202020204" pitchFamily="34" charset="0"/>
                <a:cs typeface="Calibri" panose="020F0502020204030204" pitchFamily="34" charset="0"/>
              </a:rPr>
              <a:t>7.4 </a:t>
            </a:r>
            <a:r>
              <a:rPr lang="en-US" sz="2800" kern="0" dirty="0">
                <a:latin typeface="Avenir Next LT Pro" panose="020B0504020202020204" pitchFamily="34" charset="0"/>
                <a:cs typeface="Calibri" panose="020F0502020204030204" pitchFamily="34" charset="0"/>
              </a:rPr>
              <a:t>PROGRAM STATUS: </a:t>
            </a:r>
            <a:r>
              <a:rPr lang="en-US" sz="2800" b="1" kern="0" dirty="0">
                <a:latin typeface="Avenir Next LT Pro" panose="020B0504020202020204" pitchFamily="34" charset="0"/>
                <a:cs typeface="Calibri" panose="020F0502020204030204" pitchFamily="34" charset="0"/>
              </a:rPr>
              <a:t>ACTIVE + …</a:t>
            </a:r>
            <a:endParaRPr lang="en-CA" sz="2800" kern="0" dirty="0">
              <a:latin typeface="Avenir Next LT Pro" panose="020B0504020202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C2E8D7F-86C5-E2CF-F920-661C4A0F0733}"/>
              </a:ext>
            </a:extLst>
          </p:cNvPr>
          <p:cNvPicPr>
            <a:picLocks noChangeAspect="1"/>
          </p:cNvPicPr>
          <p:nvPr/>
        </p:nvPicPr>
        <p:blipFill>
          <a:blip r:embed="rId3"/>
          <a:stretch>
            <a:fillRect/>
          </a:stretch>
        </p:blipFill>
        <p:spPr>
          <a:xfrm>
            <a:off x="1408315" y="1313699"/>
            <a:ext cx="3600333" cy="3970328"/>
          </a:xfrm>
          <a:prstGeom prst="rect">
            <a:avLst/>
          </a:prstGeom>
          <a:ln>
            <a:solidFill>
              <a:schemeClr val="tx1"/>
            </a:solidFill>
          </a:ln>
        </p:spPr>
      </p:pic>
    </p:spTree>
    <p:extLst>
      <p:ext uri="{BB962C8B-B14F-4D97-AF65-F5344CB8AC3E}">
        <p14:creationId xmlns:p14="http://schemas.microsoft.com/office/powerpoint/2010/main" val="2433511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2">
            <a:extLst>
              <a:ext uri="{FF2B5EF4-FFF2-40B4-BE49-F238E27FC236}">
                <a16:creationId xmlns:a16="http://schemas.microsoft.com/office/drawing/2014/main" id="{E04CFDF4-D07E-49D6-95D3-328E047EC357}"/>
              </a:ext>
            </a:extLst>
          </p:cNvPr>
          <p:cNvSpPr txBox="1"/>
          <p:nvPr/>
        </p:nvSpPr>
        <p:spPr>
          <a:xfrm>
            <a:off x="1190171" y="3345699"/>
            <a:ext cx="9958489" cy="2718653"/>
          </a:xfrm>
          <a:prstGeom prst="rect">
            <a:avLst/>
          </a:prstGeom>
          <a:noFill/>
          <a:ln>
            <a:noFill/>
          </a:ln>
        </p:spPr>
        <p:txBody>
          <a:bodyPr spcFirstLastPara="1" wrap="square" lIns="91425" tIns="45700" rIns="91425" bIns="45700" anchor="t" anchorCtr="0">
            <a:spAutoFit/>
          </a:bodyPr>
          <a:lstStyle/>
          <a:p>
            <a:r>
              <a:rPr lang="en-US" sz="1800" kern="0" dirty="0">
                <a:solidFill>
                  <a:srgbClr val="000000"/>
                </a:solidFill>
                <a:latin typeface="Avenir Next LT Pro" panose="020B0504020202020204" pitchFamily="34" charset="0"/>
                <a:cs typeface="Calibri" panose="020F0502020204030204" pitchFamily="34" charset="0"/>
              </a:rPr>
              <a:t>Looking at columns V – AC on their own doesn’t serve much purpose.</a:t>
            </a:r>
          </a:p>
          <a:p>
            <a:pPr>
              <a:spcBef>
                <a:spcPts val="800"/>
              </a:spcBef>
            </a:pPr>
            <a:r>
              <a:rPr lang="en-US" sz="1800" kern="0" dirty="0">
                <a:solidFill>
                  <a:srgbClr val="000000"/>
                </a:solidFill>
                <a:latin typeface="Avenir Next LT Pro" panose="020B0504020202020204" pitchFamily="34" charset="0"/>
                <a:cs typeface="Calibri" panose="020F0502020204030204" pitchFamily="34" charset="0"/>
              </a:rPr>
              <a:t>We’ll come back to the Milestone section.</a:t>
            </a:r>
          </a:p>
          <a:p>
            <a:pPr>
              <a:spcBef>
                <a:spcPts val="800"/>
              </a:spcBef>
            </a:pPr>
            <a:r>
              <a:rPr lang="en-US" sz="1800" b="1" kern="0" dirty="0">
                <a:solidFill>
                  <a:srgbClr val="000000"/>
                </a:solidFill>
                <a:latin typeface="Avenir Next LT Pro" panose="020B0504020202020204" pitchFamily="34" charset="0"/>
                <a:cs typeface="Calibri" panose="020F0502020204030204" pitchFamily="34" charset="0"/>
              </a:rPr>
              <a:t>Competency Client </a:t>
            </a:r>
            <a:r>
              <a:rPr lang="en-US" sz="1800" kern="0" dirty="0">
                <a:solidFill>
                  <a:srgbClr val="000000"/>
                </a:solidFill>
                <a:latin typeface="Avenir Next LT Pro" panose="020B0504020202020204" pitchFamily="34" charset="0"/>
                <a:cs typeface="Calibri" panose="020F0502020204030204" pitchFamily="34" charset="0"/>
              </a:rPr>
              <a:t>is important. For a service plan to count, the learner must have at least one competency and sub-</a:t>
            </a:r>
            <a:r>
              <a:rPr lang="en-US" kern="0" dirty="0">
                <a:solidFill>
                  <a:srgbClr val="000000"/>
                </a:solidFill>
                <a:latin typeface="Avenir Next LT Pro" panose="020B0504020202020204" pitchFamily="34" charset="0"/>
                <a:cs typeface="Calibri" panose="020F0502020204030204" pitchFamily="34" charset="0"/>
              </a:rPr>
              <a:t>goal with a status of “In Progress” or “Completed” </a:t>
            </a:r>
            <a:r>
              <a:rPr lang="en-US" sz="1800" kern="0" dirty="0">
                <a:solidFill>
                  <a:srgbClr val="000000"/>
                </a:solidFill>
                <a:latin typeface="Avenir Next LT Pro" panose="020B0504020202020204" pitchFamily="34" charset="0"/>
                <a:cs typeface="Calibri" panose="020F0502020204030204" pitchFamily="34" charset="0"/>
              </a:rPr>
              <a:t>in their learner plan. </a:t>
            </a:r>
          </a:p>
          <a:p>
            <a:pPr>
              <a:spcBef>
                <a:spcPts val="800"/>
              </a:spcBef>
            </a:pPr>
            <a:r>
              <a:rPr lang="en-US" kern="0" dirty="0">
                <a:solidFill>
                  <a:srgbClr val="000000"/>
                </a:solidFill>
                <a:latin typeface="Avenir Next LT Pro" panose="020B0504020202020204" pitchFamily="34" charset="0"/>
                <a:cs typeface="Calibri" panose="020F0502020204030204" pitchFamily="34" charset="0"/>
              </a:rPr>
              <a:t>(Excludes sub-goals that are “Learning Activities”, and excludes “Cancelled” plan items</a:t>
            </a:r>
            <a:endParaRPr lang="en-US" sz="1800" kern="0" dirty="0">
              <a:solidFill>
                <a:srgbClr val="000000"/>
              </a:solidFill>
              <a:latin typeface="Avenir Next LT Pro" panose="020B0504020202020204" pitchFamily="34" charset="0"/>
              <a:cs typeface="Calibri" panose="020F0502020204030204" pitchFamily="34" charset="0"/>
            </a:endParaRPr>
          </a:p>
          <a:p>
            <a:pPr>
              <a:spcBef>
                <a:spcPts val="800"/>
              </a:spcBef>
            </a:pPr>
            <a:r>
              <a:rPr lang="en-US" sz="1800" kern="0" dirty="0">
                <a:solidFill>
                  <a:srgbClr val="000000"/>
                </a:solidFill>
                <a:latin typeface="Avenir Next LT Pro" panose="020B0504020202020204" pitchFamily="34" charset="0"/>
                <a:cs typeface="Calibri" panose="020F0502020204030204" pitchFamily="34" charset="0"/>
              </a:rPr>
              <a:t>Open the filter for Competency Client to see if there are any service plans with No.</a:t>
            </a:r>
            <a:r>
              <a:rPr lang="en-US" sz="1800" b="0" i="0" u="none" strike="noStrike" baseline="0" dirty="0">
                <a:solidFill>
                  <a:srgbClr val="000000"/>
                </a:solidFill>
                <a:latin typeface="Arial" panose="020B0604020202020204" pitchFamily="34" charset="0"/>
              </a:rPr>
              <a:t>	</a:t>
            </a:r>
          </a:p>
          <a:p>
            <a:endParaRPr lang="en-US" sz="1800" kern="0" dirty="0">
              <a:solidFill>
                <a:srgbClr val="000000"/>
              </a:solidFill>
              <a:latin typeface="Avenir Next LT Pro" panose="020B050402020202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4BE6436-E6DF-BB86-1197-3B1D299AEEE5}"/>
              </a:ext>
            </a:extLst>
          </p:cNvPr>
          <p:cNvSpPr txBox="1"/>
          <p:nvPr/>
        </p:nvSpPr>
        <p:spPr>
          <a:xfrm>
            <a:off x="606957" y="467583"/>
            <a:ext cx="11395981" cy="523220"/>
          </a:xfrm>
          <a:prstGeom prst="rect">
            <a:avLst/>
          </a:prstGeom>
          <a:noFill/>
        </p:spPr>
        <p:txBody>
          <a:bodyPr wrap="square">
            <a:spAutoFit/>
          </a:bodyPr>
          <a:lstStyle/>
          <a:p>
            <a:r>
              <a:rPr lang="en-US" sz="2800" b="1" kern="0" dirty="0">
                <a:latin typeface="Avenir Next LT Pro" panose="020B0504020202020204" pitchFamily="34" charset="0"/>
                <a:cs typeface="Calibri" panose="020F0502020204030204" pitchFamily="34" charset="0"/>
              </a:rPr>
              <a:t>7.4 </a:t>
            </a:r>
            <a:r>
              <a:rPr lang="en-US" sz="2800" kern="0" dirty="0">
                <a:latin typeface="Avenir Next LT Pro" panose="020B0504020202020204" pitchFamily="34" charset="0"/>
                <a:cs typeface="Calibri" panose="020F0502020204030204" pitchFamily="34" charset="0"/>
              </a:rPr>
              <a:t>PROGRAM STATUS: </a:t>
            </a:r>
            <a:r>
              <a:rPr lang="en-US" sz="2800" b="1" kern="0" dirty="0">
                <a:latin typeface="Avenir Next LT Pro" panose="020B0504020202020204" pitchFamily="34" charset="0"/>
                <a:cs typeface="Calibri" panose="020F0502020204030204" pitchFamily="34" charset="0"/>
              </a:rPr>
              <a:t>ACTIVE + …</a:t>
            </a:r>
            <a:endParaRPr lang="en-CA" sz="2800" kern="0" dirty="0">
              <a:latin typeface="Avenir Next LT Pro" panose="020B0504020202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1994A70-9098-AB92-102E-8CBA5A50BD4B}"/>
              </a:ext>
            </a:extLst>
          </p:cNvPr>
          <p:cNvPicPr>
            <a:picLocks noChangeAspect="1"/>
          </p:cNvPicPr>
          <p:nvPr/>
        </p:nvPicPr>
        <p:blipFill>
          <a:blip r:embed="rId3"/>
          <a:stretch>
            <a:fillRect/>
          </a:stretch>
        </p:blipFill>
        <p:spPr>
          <a:xfrm>
            <a:off x="606957" y="1458842"/>
            <a:ext cx="10893790" cy="1553733"/>
          </a:xfrm>
          <a:prstGeom prst="rect">
            <a:avLst/>
          </a:prstGeom>
          <a:ln>
            <a:solidFill>
              <a:schemeClr val="tx1"/>
            </a:solidFill>
          </a:ln>
        </p:spPr>
      </p:pic>
    </p:spTree>
    <p:extLst>
      <p:ext uri="{BB962C8B-B14F-4D97-AF65-F5344CB8AC3E}">
        <p14:creationId xmlns:p14="http://schemas.microsoft.com/office/powerpoint/2010/main" val="1583107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2">
            <a:extLst>
              <a:ext uri="{FF2B5EF4-FFF2-40B4-BE49-F238E27FC236}">
                <a16:creationId xmlns:a16="http://schemas.microsoft.com/office/drawing/2014/main" id="{E04CFDF4-D07E-49D6-95D3-328E047EC357}"/>
              </a:ext>
            </a:extLst>
          </p:cNvPr>
          <p:cNvSpPr txBox="1"/>
          <p:nvPr/>
        </p:nvSpPr>
        <p:spPr>
          <a:xfrm>
            <a:off x="1219200" y="3360213"/>
            <a:ext cx="9929460" cy="2544246"/>
          </a:xfrm>
          <a:prstGeom prst="rect">
            <a:avLst/>
          </a:prstGeom>
          <a:noFill/>
          <a:ln>
            <a:noFill/>
          </a:ln>
        </p:spPr>
        <p:txBody>
          <a:bodyPr spcFirstLastPara="1" wrap="square" lIns="91425" tIns="45700" rIns="91425" bIns="45700" anchor="t" anchorCtr="0">
            <a:spAutoFit/>
          </a:bodyPr>
          <a:lstStyle/>
          <a:p>
            <a:pPr>
              <a:spcBef>
                <a:spcPts val="800"/>
              </a:spcBef>
            </a:pPr>
            <a:r>
              <a:rPr lang="en-US" sz="1800" b="1" kern="0" dirty="0">
                <a:solidFill>
                  <a:srgbClr val="000000"/>
                </a:solidFill>
                <a:latin typeface="Avenir Next LT Pro" panose="020B0504020202020204" pitchFamily="34" charset="0"/>
                <a:cs typeface="Calibri" panose="020F0502020204030204" pitchFamily="34" charset="0"/>
              </a:rPr>
              <a:t>Competency Client </a:t>
            </a:r>
            <a:r>
              <a:rPr lang="en-US" kern="0" dirty="0">
                <a:solidFill>
                  <a:srgbClr val="000000"/>
                </a:solidFill>
                <a:latin typeface="Avenir Next LT Pro" panose="020B0504020202020204" pitchFamily="34" charset="0"/>
                <a:cs typeface="Calibri" panose="020F0502020204030204" pitchFamily="34" charset="0"/>
              </a:rPr>
              <a:t>filtered </a:t>
            </a:r>
            <a:r>
              <a:rPr lang="en-US" sz="1800" kern="0" dirty="0">
                <a:solidFill>
                  <a:srgbClr val="000000"/>
                </a:solidFill>
                <a:latin typeface="Avenir Next LT Pro" panose="020B0504020202020204" pitchFamily="34" charset="0"/>
                <a:cs typeface="Calibri" panose="020F0502020204030204" pitchFamily="34" charset="0"/>
              </a:rPr>
              <a:t>as “No” is indeed showing no information in the Competency columns. </a:t>
            </a:r>
          </a:p>
          <a:p>
            <a:pPr>
              <a:spcBef>
                <a:spcPts val="800"/>
              </a:spcBef>
            </a:pPr>
            <a:r>
              <a:rPr lang="en-US" sz="1800" kern="0" dirty="0">
                <a:solidFill>
                  <a:srgbClr val="000000"/>
                </a:solidFill>
                <a:latin typeface="Avenir Next LT Pro" panose="020B0504020202020204" pitchFamily="34" charset="0"/>
                <a:cs typeface="Calibri" panose="020F0502020204030204" pitchFamily="34" charset="0"/>
              </a:rPr>
              <a:t>The plans for the learners were all entered in </a:t>
            </a:r>
            <a:r>
              <a:rPr lang="en-US" sz="1800" kern="0" dirty="0" err="1">
                <a:solidFill>
                  <a:srgbClr val="000000"/>
                </a:solidFill>
                <a:latin typeface="Avenir Next LT Pro" panose="020B0504020202020204" pitchFamily="34" charset="0"/>
                <a:cs typeface="Calibri" panose="020F0502020204030204" pitchFamily="34" charset="0"/>
              </a:rPr>
              <a:t>CaMS</a:t>
            </a:r>
            <a:r>
              <a:rPr lang="en-US" sz="1800" kern="0" dirty="0">
                <a:solidFill>
                  <a:srgbClr val="000000"/>
                </a:solidFill>
                <a:latin typeface="Avenir Next LT Pro" panose="020B0504020202020204" pitchFamily="34" charset="0"/>
                <a:cs typeface="Calibri" panose="020F0502020204030204" pitchFamily="34" charset="0"/>
              </a:rPr>
              <a:t> on April 26, 2023 and they have been in the program for over 9 weeks (at the date this report was run). </a:t>
            </a:r>
          </a:p>
          <a:p>
            <a:pPr>
              <a:spcBef>
                <a:spcPts val="800"/>
              </a:spcBef>
            </a:pPr>
            <a:r>
              <a:rPr lang="en-US" sz="1800" kern="0" dirty="0">
                <a:solidFill>
                  <a:srgbClr val="000000"/>
                </a:solidFill>
                <a:latin typeface="Avenir Next LT Pro" panose="020B0504020202020204" pitchFamily="34" charset="0"/>
                <a:cs typeface="Calibri" panose="020F0502020204030204" pitchFamily="34" charset="0"/>
              </a:rPr>
              <a:t>An issue to investigate. </a:t>
            </a:r>
          </a:p>
          <a:p>
            <a:pPr>
              <a:spcBef>
                <a:spcPts val="800"/>
              </a:spcBef>
            </a:pPr>
            <a:r>
              <a:rPr lang="en-US" sz="1800" kern="0" dirty="0">
                <a:solidFill>
                  <a:srgbClr val="000000"/>
                </a:solidFill>
                <a:latin typeface="Avenir Next LT Pro" panose="020B0504020202020204" pitchFamily="34" charset="0"/>
                <a:cs typeface="Calibri" panose="020F0502020204030204" pitchFamily="34" charset="0"/>
              </a:rPr>
              <a:t>Format the No cells, </a:t>
            </a:r>
            <a:r>
              <a:rPr lang="en-US" sz="1800" kern="0" dirty="0" err="1">
                <a:solidFill>
                  <a:srgbClr val="000000"/>
                </a:solidFill>
                <a:latin typeface="Avenir Next LT Pro" panose="020B0504020202020204" pitchFamily="34" charset="0"/>
                <a:cs typeface="Calibri" panose="020F0502020204030204" pitchFamily="34" charset="0"/>
              </a:rPr>
              <a:t>colour</a:t>
            </a:r>
            <a:r>
              <a:rPr lang="en-US" sz="1800" kern="0" dirty="0">
                <a:solidFill>
                  <a:srgbClr val="000000"/>
                </a:solidFill>
                <a:latin typeface="Avenir Next LT Pro" panose="020B0504020202020204" pitchFamily="34" charset="0"/>
                <a:cs typeface="Calibri" panose="020F0502020204030204" pitchFamily="34" charset="0"/>
              </a:rPr>
              <a:t> the rows, clear the filter and move on…</a:t>
            </a:r>
          </a:p>
          <a:p>
            <a:pPr>
              <a:spcBef>
                <a:spcPts val="800"/>
              </a:spcBef>
            </a:pPr>
            <a:endParaRPr lang="en-US" sz="1800" kern="0" dirty="0">
              <a:solidFill>
                <a:srgbClr val="000000"/>
              </a:solidFill>
              <a:latin typeface="Avenir Next LT Pro" panose="020B050402020202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4BE6436-E6DF-BB86-1197-3B1D299AEEE5}"/>
              </a:ext>
            </a:extLst>
          </p:cNvPr>
          <p:cNvSpPr txBox="1"/>
          <p:nvPr/>
        </p:nvSpPr>
        <p:spPr>
          <a:xfrm>
            <a:off x="606957" y="467583"/>
            <a:ext cx="11395981" cy="523220"/>
          </a:xfrm>
          <a:prstGeom prst="rect">
            <a:avLst/>
          </a:prstGeom>
          <a:noFill/>
        </p:spPr>
        <p:txBody>
          <a:bodyPr wrap="square">
            <a:spAutoFit/>
          </a:bodyPr>
          <a:lstStyle/>
          <a:p>
            <a:r>
              <a:rPr lang="en-US" sz="2800" b="1" kern="0" dirty="0">
                <a:latin typeface="Avenir Next LT Pro" panose="020B0504020202020204" pitchFamily="34" charset="0"/>
                <a:cs typeface="Calibri" panose="020F0502020204030204" pitchFamily="34" charset="0"/>
              </a:rPr>
              <a:t>7.5 </a:t>
            </a:r>
            <a:r>
              <a:rPr lang="en-US" sz="2800" kern="0" dirty="0">
                <a:latin typeface="Avenir Next LT Pro" panose="020B0504020202020204" pitchFamily="34" charset="0"/>
                <a:cs typeface="Calibri" panose="020F0502020204030204" pitchFamily="34" charset="0"/>
              </a:rPr>
              <a:t>PROGRAM STATUS: </a:t>
            </a:r>
            <a:r>
              <a:rPr lang="en-US" sz="2800" b="1" kern="0" dirty="0">
                <a:latin typeface="Avenir Next LT Pro" panose="020B0504020202020204" pitchFamily="34" charset="0"/>
                <a:cs typeface="Calibri" panose="020F0502020204030204" pitchFamily="34" charset="0"/>
              </a:rPr>
              <a:t>ACTIVE + COMPETENCY CLIENT</a:t>
            </a:r>
            <a:endParaRPr lang="en-CA" sz="2800" kern="0" dirty="0">
              <a:latin typeface="Avenir Next LT Pro" panose="020B0504020202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4886456-8527-F976-9CAC-F9392E87B176}"/>
              </a:ext>
            </a:extLst>
          </p:cNvPr>
          <p:cNvPicPr>
            <a:picLocks noChangeAspect="1"/>
          </p:cNvPicPr>
          <p:nvPr/>
        </p:nvPicPr>
        <p:blipFill>
          <a:blip r:embed="rId2"/>
          <a:stretch>
            <a:fillRect/>
          </a:stretch>
        </p:blipFill>
        <p:spPr>
          <a:xfrm>
            <a:off x="145144" y="1434736"/>
            <a:ext cx="11930743" cy="1696697"/>
          </a:xfrm>
          <a:prstGeom prst="rect">
            <a:avLst/>
          </a:prstGeom>
          <a:ln>
            <a:solidFill>
              <a:schemeClr val="tx1"/>
            </a:solidFill>
          </a:ln>
        </p:spPr>
      </p:pic>
    </p:spTree>
    <p:extLst>
      <p:ext uri="{BB962C8B-B14F-4D97-AF65-F5344CB8AC3E}">
        <p14:creationId xmlns:p14="http://schemas.microsoft.com/office/powerpoint/2010/main" val="2258591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3" name="Google Shape;60;g9c9307fa39_0_0">
            <a:extLst>
              <a:ext uri="{FF2B5EF4-FFF2-40B4-BE49-F238E27FC236}">
                <a16:creationId xmlns:a16="http://schemas.microsoft.com/office/drawing/2014/main" id="{D5BA3C62-5D86-EAE5-8EFC-6F8425BF1600}"/>
              </a:ext>
            </a:extLst>
          </p:cNvPr>
          <p:cNvSpPr txBox="1">
            <a:spLocks/>
          </p:cNvSpPr>
          <p:nvPr/>
        </p:nvSpPr>
        <p:spPr>
          <a:xfrm>
            <a:off x="1109134" y="409846"/>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b="1" kern="0" dirty="0">
                <a:solidFill>
                  <a:schemeClr val="tx1"/>
                </a:solidFill>
                <a:latin typeface="Avenir Next LT Pro" panose="020B0504020202020204" pitchFamily="34" charset="0"/>
                <a:cs typeface="Calibri" panose="020F0502020204030204" pitchFamily="34" charset="0"/>
              </a:rPr>
              <a:t>7.6</a:t>
            </a:r>
            <a:r>
              <a:rPr lang="en-CA" sz="2800" kern="0" dirty="0">
                <a:solidFill>
                  <a:schemeClr val="tx1"/>
                </a:solidFill>
                <a:latin typeface="Avenir Next LT Pro" panose="020B0504020202020204" pitchFamily="34" charset="0"/>
                <a:cs typeface="Calibri" panose="020F0502020204030204" pitchFamily="34" charset="0"/>
              </a:rPr>
              <a:t> </a:t>
            </a:r>
          </a:p>
          <a:p>
            <a:pPr>
              <a:buSzPts val="4000"/>
            </a:pPr>
            <a:r>
              <a:rPr lang="en-CA" sz="2800" kern="0" dirty="0">
                <a:solidFill>
                  <a:schemeClr val="tx1"/>
                </a:solidFill>
                <a:latin typeface="Avenir Next LT Pro" panose="020B0504020202020204" pitchFamily="34" charset="0"/>
                <a:cs typeface="Calibri" panose="020F0502020204030204" pitchFamily="34" charset="0"/>
              </a:rPr>
              <a:t>PROGRAM STATUS: </a:t>
            </a:r>
          </a:p>
          <a:p>
            <a:pPr>
              <a:buSzPts val="4000"/>
            </a:pPr>
            <a:r>
              <a:rPr lang="en-CA" sz="2800" b="1" kern="0" dirty="0">
                <a:solidFill>
                  <a:schemeClr val="tx1"/>
                </a:solidFill>
                <a:latin typeface="Avenir Next LT Pro" panose="020B0504020202020204" pitchFamily="34" charset="0"/>
                <a:cs typeface="Calibri" panose="020F0502020204030204" pitchFamily="34" charset="0"/>
              </a:rPr>
              <a:t>ACTIVE + …</a:t>
            </a:r>
          </a:p>
        </p:txBody>
      </p:sp>
      <p:sp>
        <p:nvSpPr>
          <p:cNvPr id="6" name="TextBox 5">
            <a:extLst>
              <a:ext uri="{FF2B5EF4-FFF2-40B4-BE49-F238E27FC236}">
                <a16:creationId xmlns:a16="http://schemas.microsoft.com/office/drawing/2014/main" id="{09D093B5-B51C-7126-3C08-5C0F8E89D4DC}"/>
              </a:ext>
            </a:extLst>
          </p:cNvPr>
          <p:cNvSpPr txBox="1"/>
          <p:nvPr/>
        </p:nvSpPr>
        <p:spPr>
          <a:xfrm>
            <a:off x="4477653" y="675222"/>
            <a:ext cx="6477894" cy="4380686"/>
          </a:xfrm>
          <a:prstGeom prst="rect">
            <a:avLst/>
          </a:prstGeom>
          <a:noFill/>
        </p:spPr>
        <p:txBody>
          <a:bodyPr wrap="square">
            <a:spAutoFit/>
          </a:bodyPr>
          <a:lstStyle/>
          <a:p>
            <a:pPr>
              <a:spcBef>
                <a:spcPts val="800"/>
              </a:spcBef>
            </a:pPr>
            <a:r>
              <a:rPr lang="en-US" sz="1800" b="1" kern="0" dirty="0">
                <a:solidFill>
                  <a:srgbClr val="000000"/>
                </a:solidFill>
                <a:latin typeface="Avenir Next LT Pro" panose="020B0504020202020204" pitchFamily="34" charset="0"/>
                <a:cs typeface="Calibri" panose="020F0502020204030204" pitchFamily="34" charset="0"/>
              </a:rPr>
              <a:t>Re-Entry Client</a:t>
            </a:r>
            <a:r>
              <a:rPr lang="en-US" sz="1800" kern="0" dirty="0">
                <a:solidFill>
                  <a:srgbClr val="000000"/>
                </a:solidFill>
                <a:latin typeface="Avenir Next LT Pro" panose="020B0504020202020204" pitchFamily="34" charset="0"/>
                <a:cs typeface="Calibri" panose="020F0502020204030204" pitchFamily="34" charset="0"/>
              </a:rPr>
              <a:t>: In this sample report, there is no data in this column even though there are learners with multiple plans. We will show a different way to identify these learners. </a:t>
            </a:r>
          </a:p>
          <a:p>
            <a:pPr>
              <a:spcBef>
                <a:spcPts val="800"/>
              </a:spcBef>
            </a:pPr>
            <a:r>
              <a:rPr lang="en-US" sz="1800" b="1" kern="0" dirty="0">
                <a:solidFill>
                  <a:srgbClr val="000000"/>
                </a:solidFill>
                <a:latin typeface="Avenir Next LT Pro" panose="020B0504020202020204" pitchFamily="34" charset="0"/>
                <a:cs typeface="Calibri" panose="020F0502020204030204" pitchFamily="34" charset="0"/>
              </a:rPr>
              <a:t>Inactive: </a:t>
            </a:r>
            <a:r>
              <a:rPr lang="en-US" sz="1800" kern="0" dirty="0">
                <a:solidFill>
                  <a:srgbClr val="000000"/>
                </a:solidFill>
                <a:latin typeface="Avenir Next LT Pro" panose="020B0504020202020204" pitchFamily="34" charset="0"/>
                <a:cs typeface="Calibri" panose="020F0502020204030204" pitchFamily="34" charset="0"/>
              </a:rPr>
              <a:t>Service plan hasn’t been touched in EOIS-</a:t>
            </a:r>
            <a:r>
              <a:rPr lang="en-US" sz="1800" kern="0" dirty="0" err="1">
                <a:solidFill>
                  <a:srgbClr val="000000"/>
                </a:solidFill>
                <a:latin typeface="Avenir Next LT Pro" panose="020B0504020202020204" pitchFamily="34" charset="0"/>
                <a:cs typeface="Calibri" panose="020F0502020204030204" pitchFamily="34" charset="0"/>
              </a:rPr>
              <a:t>CaMS</a:t>
            </a:r>
            <a:r>
              <a:rPr lang="en-US" sz="1800" kern="0" dirty="0">
                <a:solidFill>
                  <a:srgbClr val="000000"/>
                </a:solidFill>
                <a:latin typeface="Avenir Next LT Pro" panose="020B0504020202020204" pitchFamily="34" charset="0"/>
                <a:cs typeface="Calibri" panose="020F0502020204030204" pitchFamily="34" charset="0"/>
              </a:rPr>
              <a:t> for 60 days. It doesn’t mean the learner hasn’t been doing anything, just that no updates have been made to their </a:t>
            </a:r>
            <a:r>
              <a:rPr lang="en-US" sz="1800" kern="0" dirty="0" err="1">
                <a:solidFill>
                  <a:srgbClr val="000000"/>
                </a:solidFill>
                <a:latin typeface="Avenir Next LT Pro" panose="020B0504020202020204" pitchFamily="34" charset="0"/>
                <a:cs typeface="Calibri" panose="020F0502020204030204" pitchFamily="34" charset="0"/>
              </a:rPr>
              <a:t>CaMS</a:t>
            </a:r>
            <a:r>
              <a:rPr lang="en-US" sz="1800" kern="0" dirty="0">
                <a:solidFill>
                  <a:srgbClr val="000000"/>
                </a:solidFill>
                <a:latin typeface="Avenir Next LT Pro" panose="020B0504020202020204" pitchFamily="34" charset="0"/>
                <a:cs typeface="Calibri" panose="020F0502020204030204" pitchFamily="34" charset="0"/>
              </a:rPr>
              <a:t> file in 60 or more days… which can be an issue to investigate.</a:t>
            </a:r>
          </a:p>
          <a:p>
            <a:pPr>
              <a:spcBef>
                <a:spcPts val="800"/>
              </a:spcBef>
            </a:pPr>
            <a:r>
              <a:rPr lang="en-US" sz="1800" b="1" kern="0" dirty="0">
                <a:solidFill>
                  <a:srgbClr val="000000"/>
                </a:solidFill>
                <a:latin typeface="Avenir Next LT Pro" panose="020B0504020202020204" pitchFamily="34" charset="0"/>
                <a:cs typeface="Calibri" panose="020F0502020204030204" pitchFamily="34" charset="0"/>
              </a:rPr>
              <a:t>Learner Gains Exempted</a:t>
            </a:r>
            <a:r>
              <a:rPr lang="en-US" sz="1800" kern="0" dirty="0">
                <a:solidFill>
                  <a:srgbClr val="000000"/>
                </a:solidFill>
                <a:latin typeface="Avenir Next LT Pro" panose="020B0504020202020204" pitchFamily="34" charset="0"/>
                <a:cs typeface="Calibri" panose="020F0502020204030204" pitchFamily="34" charset="0"/>
              </a:rPr>
              <a:t>: Should all be blank since Learner Gains measure is not </a:t>
            </a:r>
            <a:r>
              <a:rPr lang="en-US" kern="0" dirty="0">
                <a:solidFill>
                  <a:srgbClr val="000000"/>
                </a:solidFill>
                <a:latin typeface="Avenir Next LT Pro" panose="020B0504020202020204" pitchFamily="34" charset="0"/>
                <a:cs typeface="Calibri" panose="020F0502020204030204" pitchFamily="34" charset="0"/>
              </a:rPr>
              <a:t>currently used.</a:t>
            </a:r>
          </a:p>
          <a:p>
            <a:pPr>
              <a:spcBef>
                <a:spcPts val="800"/>
              </a:spcBef>
            </a:pPr>
            <a:r>
              <a:rPr lang="en-US" sz="1800" b="1" kern="0" dirty="0">
                <a:solidFill>
                  <a:srgbClr val="000000"/>
                </a:solidFill>
                <a:latin typeface="Avenir Next LT Pro" panose="020B0504020202020204" pitchFamily="34" charset="0"/>
                <a:cs typeface="Calibri" panose="020F0502020204030204" pitchFamily="34" charset="0"/>
              </a:rPr>
              <a:t>Service Provision Language</a:t>
            </a:r>
            <a:r>
              <a:rPr lang="en-US" sz="1800" kern="0" dirty="0">
                <a:solidFill>
                  <a:srgbClr val="000000"/>
                </a:solidFill>
                <a:latin typeface="Avenir Next LT Pro" panose="020B0504020202020204" pitchFamily="34" charset="0"/>
                <a:cs typeface="Calibri" panose="020F0502020204030204" pitchFamily="34" charset="0"/>
              </a:rPr>
              <a:t>: Check for consistency. Should only be one choice and no blanks.</a:t>
            </a:r>
          </a:p>
          <a:p>
            <a:pPr>
              <a:spcBef>
                <a:spcPts val="800"/>
              </a:spcBef>
            </a:pPr>
            <a:r>
              <a:rPr lang="en-US" sz="1800" b="1" kern="0" dirty="0">
                <a:solidFill>
                  <a:srgbClr val="000000"/>
                </a:solidFill>
                <a:latin typeface="Avenir Next LT Pro" panose="020B0504020202020204" pitchFamily="34" charset="0"/>
                <a:cs typeface="Calibri" panose="020F0502020204030204" pitchFamily="34" charset="0"/>
              </a:rPr>
              <a:t>Learner Profile and Assessment columns</a:t>
            </a:r>
            <a:r>
              <a:rPr lang="en-US" sz="1800" kern="0" dirty="0">
                <a:solidFill>
                  <a:srgbClr val="000000"/>
                </a:solidFill>
                <a:latin typeface="Avenir Next LT Pro" panose="020B0504020202020204" pitchFamily="34" charset="0"/>
                <a:cs typeface="Calibri" panose="020F0502020204030204" pitchFamily="34" charset="0"/>
              </a:rPr>
              <a:t>:                      Check for blanks</a:t>
            </a:r>
            <a:endParaRPr lang="en-CA" sz="1800" kern="0" dirty="0">
              <a:solidFill>
                <a:srgbClr val="000000"/>
              </a:solidFill>
              <a:latin typeface="Avenir Next LT Pro" panose="020B0504020202020204" pitchFamily="34" charset="0"/>
              <a:cs typeface="Calibri" panose="020F0502020204030204" pitchFamily="34" charset="0"/>
              <a:sym typeface="Book Antiqua"/>
            </a:endParaRPr>
          </a:p>
        </p:txBody>
      </p:sp>
    </p:spTree>
    <p:extLst>
      <p:ext uri="{BB962C8B-B14F-4D97-AF65-F5344CB8AC3E}">
        <p14:creationId xmlns:p14="http://schemas.microsoft.com/office/powerpoint/2010/main" val="258577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3" name="Google Shape;60;g9c9307fa39_0_0">
            <a:extLst>
              <a:ext uri="{FF2B5EF4-FFF2-40B4-BE49-F238E27FC236}">
                <a16:creationId xmlns:a16="http://schemas.microsoft.com/office/drawing/2014/main" id="{D5BA3C62-5D86-EAE5-8EFC-6F8425BF1600}"/>
              </a:ext>
            </a:extLst>
          </p:cNvPr>
          <p:cNvSpPr txBox="1">
            <a:spLocks/>
          </p:cNvSpPr>
          <p:nvPr/>
        </p:nvSpPr>
        <p:spPr>
          <a:xfrm>
            <a:off x="1109134" y="409846"/>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b="1" kern="0" dirty="0">
                <a:solidFill>
                  <a:schemeClr val="tx1"/>
                </a:solidFill>
                <a:latin typeface="Avenir Next LT Pro" panose="020B0504020202020204" pitchFamily="34" charset="0"/>
                <a:cs typeface="Calibri" panose="020F0502020204030204" pitchFamily="34" charset="0"/>
              </a:rPr>
              <a:t>7.7</a:t>
            </a:r>
            <a:r>
              <a:rPr lang="en-CA" sz="2800" kern="0" dirty="0">
                <a:solidFill>
                  <a:schemeClr val="tx1"/>
                </a:solidFill>
                <a:latin typeface="Avenir Next LT Pro" panose="020B0504020202020204" pitchFamily="34" charset="0"/>
                <a:cs typeface="Calibri" panose="020F0502020204030204" pitchFamily="34" charset="0"/>
              </a:rPr>
              <a:t> </a:t>
            </a:r>
          </a:p>
          <a:p>
            <a:pPr>
              <a:buSzPts val="4000"/>
            </a:pPr>
            <a:r>
              <a:rPr lang="en-CA" sz="2800" kern="0" dirty="0">
                <a:solidFill>
                  <a:schemeClr val="tx1"/>
                </a:solidFill>
                <a:latin typeface="Avenir Next LT Pro" panose="020B0504020202020204" pitchFamily="34" charset="0"/>
                <a:cs typeface="Calibri" panose="020F0502020204030204" pitchFamily="34" charset="0"/>
              </a:rPr>
              <a:t>PROGRAM STATUS: </a:t>
            </a:r>
          </a:p>
          <a:p>
            <a:pPr>
              <a:buSzPts val="4000"/>
            </a:pPr>
            <a:r>
              <a:rPr lang="en-CA" sz="2800" b="1" kern="0" dirty="0">
                <a:solidFill>
                  <a:schemeClr val="tx1"/>
                </a:solidFill>
                <a:latin typeface="Avenir Next LT Pro" panose="020B0504020202020204" pitchFamily="34" charset="0"/>
                <a:cs typeface="Calibri" panose="020F0502020204030204" pitchFamily="34" charset="0"/>
              </a:rPr>
              <a:t>CLOSED + …</a:t>
            </a:r>
          </a:p>
        </p:txBody>
      </p:sp>
      <p:sp>
        <p:nvSpPr>
          <p:cNvPr id="6" name="TextBox 5">
            <a:extLst>
              <a:ext uri="{FF2B5EF4-FFF2-40B4-BE49-F238E27FC236}">
                <a16:creationId xmlns:a16="http://schemas.microsoft.com/office/drawing/2014/main" id="{09D093B5-B51C-7126-3C08-5C0F8E89D4DC}"/>
              </a:ext>
            </a:extLst>
          </p:cNvPr>
          <p:cNvSpPr txBox="1"/>
          <p:nvPr/>
        </p:nvSpPr>
        <p:spPr>
          <a:xfrm>
            <a:off x="4477653" y="428479"/>
            <a:ext cx="6233890" cy="5416868"/>
          </a:xfrm>
          <a:prstGeom prst="rect">
            <a:avLst/>
          </a:prstGeom>
          <a:noFill/>
        </p:spPr>
        <p:txBody>
          <a:bodyPr wrap="square">
            <a:spAutoFit/>
          </a:bodyPr>
          <a:lstStyle/>
          <a:p>
            <a:pPr>
              <a:spcBef>
                <a:spcPts val="800"/>
              </a:spcBef>
            </a:pPr>
            <a:r>
              <a:rPr lang="en-US" sz="1800" kern="0" dirty="0">
                <a:solidFill>
                  <a:srgbClr val="000000"/>
                </a:solidFill>
                <a:latin typeface="Avenir Next LT Pro" panose="020B0504020202020204" pitchFamily="34" charset="0"/>
                <a:cs typeface="Calibri" panose="020F0502020204030204" pitchFamily="34" charset="0"/>
              </a:rPr>
              <a:t>After reviewing the columns for Active service plans, change the filter on Program Status to show </a:t>
            </a:r>
            <a:r>
              <a:rPr lang="en-US" sz="1800" b="1" kern="0" dirty="0">
                <a:solidFill>
                  <a:srgbClr val="000000"/>
                </a:solidFill>
                <a:latin typeface="Avenir Next LT Pro" panose="020B0504020202020204" pitchFamily="34" charset="0"/>
                <a:cs typeface="Calibri" panose="020F0502020204030204" pitchFamily="34" charset="0"/>
              </a:rPr>
              <a:t>Closed plans. </a:t>
            </a:r>
            <a:endParaRPr lang="en-US" sz="1800" kern="0" dirty="0">
              <a:solidFill>
                <a:srgbClr val="000000"/>
              </a:solidFill>
              <a:latin typeface="Avenir Next LT Pro" panose="020B0504020202020204" pitchFamily="34" charset="0"/>
              <a:cs typeface="Calibri" panose="020F0502020204030204" pitchFamily="34" charset="0"/>
            </a:endParaRPr>
          </a:p>
          <a:p>
            <a:pPr>
              <a:spcBef>
                <a:spcPts val="800"/>
              </a:spcBef>
            </a:pPr>
            <a:r>
              <a:rPr lang="en-US" sz="1800" kern="0" dirty="0">
                <a:solidFill>
                  <a:srgbClr val="000000"/>
                </a:solidFill>
                <a:latin typeface="Avenir Next LT Pro" panose="020B0504020202020204" pitchFamily="34" charset="0"/>
                <a:cs typeface="Calibri" panose="020F0502020204030204" pitchFamily="34" charset="0"/>
              </a:rPr>
              <a:t>While Closed plans can not be edited, it is important to know what data issues might be in this data so that you: </a:t>
            </a:r>
          </a:p>
          <a:p>
            <a:pPr marL="180000" indent="-180000">
              <a:spcBef>
                <a:spcPts val="600"/>
              </a:spcBef>
              <a:buFont typeface="Arial" panose="020B0604020202020204" pitchFamily="34" charset="0"/>
              <a:buChar char="•"/>
            </a:pPr>
            <a:r>
              <a:rPr lang="en-US" sz="1800" kern="0" dirty="0">
                <a:solidFill>
                  <a:srgbClr val="000000"/>
                </a:solidFill>
                <a:latin typeface="Avenir Next LT Pro" panose="020B0504020202020204" pitchFamily="34" charset="0"/>
                <a:cs typeface="Calibri" panose="020F0502020204030204" pitchFamily="34" charset="0"/>
              </a:rPr>
              <a:t>Can see what issues there might be in the data from the past </a:t>
            </a:r>
          </a:p>
          <a:p>
            <a:pPr marL="180000" indent="-180000">
              <a:spcBef>
                <a:spcPts val="600"/>
              </a:spcBef>
              <a:buFont typeface="Arial" panose="020B0604020202020204" pitchFamily="34" charset="0"/>
              <a:buChar char="•"/>
            </a:pPr>
            <a:r>
              <a:rPr lang="en-US" sz="1800" kern="0" dirty="0">
                <a:solidFill>
                  <a:srgbClr val="000000"/>
                </a:solidFill>
                <a:latin typeface="Avenir Next LT Pro" panose="020B0504020202020204" pitchFamily="34" charset="0"/>
                <a:cs typeface="Calibri" panose="020F0502020204030204" pitchFamily="34" charset="0"/>
              </a:rPr>
              <a:t>Identify any missed opportunities or skewed results because of these issues</a:t>
            </a:r>
          </a:p>
          <a:p>
            <a:pPr marL="180000" indent="-180000">
              <a:spcBef>
                <a:spcPts val="600"/>
              </a:spcBef>
              <a:buFont typeface="Arial" panose="020B0604020202020204" pitchFamily="34" charset="0"/>
              <a:buChar char="•"/>
            </a:pPr>
            <a:r>
              <a:rPr lang="en-US" sz="1800" kern="0" dirty="0">
                <a:solidFill>
                  <a:srgbClr val="000000"/>
                </a:solidFill>
                <a:latin typeface="Avenir Next LT Pro" panose="020B0504020202020204" pitchFamily="34" charset="0"/>
                <a:cs typeface="Calibri" panose="020F0502020204030204" pitchFamily="34" charset="0"/>
              </a:rPr>
              <a:t>Are prepared for questions that might be asked during a Ministry file audit</a:t>
            </a:r>
          </a:p>
          <a:p>
            <a:pPr>
              <a:spcBef>
                <a:spcPts val="800"/>
              </a:spcBef>
            </a:pPr>
            <a:r>
              <a:rPr lang="en-US" sz="1800" kern="0" dirty="0">
                <a:solidFill>
                  <a:srgbClr val="000000"/>
                </a:solidFill>
                <a:latin typeface="Avenir Next LT Pro" panose="020B0504020202020204" pitchFamily="34" charset="0"/>
                <a:cs typeface="Calibri" panose="020F0502020204030204" pitchFamily="34" charset="0"/>
              </a:rPr>
              <a:t>Closed plans have additional columns filled in such as: Program End Date, Program Duration Weeks, Completed All Goal Path Requirements, Closure Reason, Outcome at Exit, Follow Up @ 3, 6 and 12 month etc. This data for closed service plans is summarized in report </a:t>
            </a:r>
            <a:r>
              <a:rPr lang="en-US" sz="1800" b="1" kern="0" dirty="0">
                <a:solidFill>
                  <a:srgbClr val="000000"/>
                </a:solidFill>
                <a:latin typeface="Avenir Next LT Pro" panose="020B0504020202020204" pitchFamily="34" charset="0"/>
                <a:cs typeface="Calibri" panose="020F0502020204030204" pitchFamily="34" charset="0"/>
              </a:rPr>
              <a:t>#60D:                LBS All Data Outcomes </a:t>
            </a:r>
          </a:p>
        </p:txBody>
      </p:sp>
    </p:spTree>
    <p:extLst>
      <p:ext uri="{BB962C8B-B14F-4D97-AF65-F5344CB8AC3E}">
        <p14:creationId xmlns:p14="http://schemas.microsoft.com/office/powerpoint/2010/main" val="1465270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2">
            <a:extLst>
              <a:ext uri="{FF2B5EF4-FFF2-40B4-BE49-F238E27FC236}">
                <a16:creationId xmlns:a16="http://schemas.microsoft.com/office/drawing/2014/main" id="{E04CFDF4-D07E-49D6-95D3-328E047EC357}"/>
              </a:ext>
            </a:extLst>
          </p:cNvPr>
          <p:cNvSpPr txBox="1"/>
          <p:nvPr/>
        </p:nvSpPr>
        <p:spPr>
          <a:xfrm>
            <a:off x="1233714" y="1248025"/>
            <a:ext cx="10261140" cy="4401164"/>
          </a:xfrm>
          <a:prstGeom prst="rect">
            <a:avLst/>
          </a:prstGeom>
          <a:noFill/>
          <a:ln>
            <a:noFill/>
          </a:ln>
        </p:spPr>
        <p:txBody>
          <a:bodyPr spcFirstLastPara="1" wrap="square" lIns="91425" tIns="45700" rIns="91425" bIns="45700" anchor="t" anchorCtr="0">
            <a:spAutoFit/>
          </a:bodyPr>
          <a:lstStyle/>
          <a:p>
            <a:r>
              <a:rPr lang="en-US" kern="0" dirty="0">
                <a:solidFill>
                  <a:srgbClr val="000000"/>
                </a:solidFill>
                <a:latin typeface="Avenir Next LT Pro" panose="020B0504020202020204" pitchFamily="34" charset="0"/>
                <a:cs typeface="Calibri" panose="020F0502020204030204" pitchFamily="34" charset="0"/>
              </a:rPr>
              <a:t>Opening the filter for the Closure Reason column shows that the reason: “Training Provider Closed” was used in two cases. It is worth investigating why it was chosen. These entries also show up in the monthly Report #60D.</a:t>
            </a:r>
          </a:p>
          <a:p>
            <a:endParaRPr lang="en-US" sz="2000" kern="0" dirty="0">
              <a:solidFill>
                <a:srgbClr val="000000"/>
              </a:solidFill>
              <a:latin typeface="Avenir Next LT Pro" panose="020B0504020202020204" pitchFamily="34" charset="0"/>
              <a:cs typeface="Calibri" panose="020F0502020204030204" pitchFamily="34" charset="0"/>
            </a:endParaRPr>
          </a:p>
          <a:p>
            <a:endParaRPr lang="en-US" sz="2000" kern="0" dirty="0">
              <a:solidFill>
                <a:srgbClr val="000000"/>
              </a:solidFill>
              <a:latin typeface="Avenir Next LT Pro" panose="020B0504020202020204" pitchFamily="34" charset="0"/>
              <a:cs typeface="Calibri" panose="020F0502020204030204" pitchFamily="34" charset="0"/>
            </a:endParaRPr>
          </a:p>
          <a:p>
            <a:endParaRPr lang="en-US" sz="2000" kern="0" dirty="0">
              <a:solidFill>
                <a:srgbClr val="000000"/>
              </a:solidFill>
              <a:latin typeface="Avenir Next LT Pro" panose="020B0504020202020204" pitchFamily="34" charset="0"/>
              <a:cs typeface="Calibri" panose="020F0502020204030204" pitchFamily="34" charset="0"/>
            </a:endParaRPr>
          </a:p>
          <a:p>
            <a:endParaRPr lang="en-US" sz="2000" kern="0" dirty="0">
              <a:solidFill>
                <a:srgbClr val="000000"/>
              </a:solidFill>
              <a:latin typeface="Avenir Next LT Pro" panose="020B0504020202020204" pitchFamily="34" charset="0"/>
              <a:cs typeface="Calibri" panose="020F0502020204030204" pitchFamily="34" charset="0"/>
            </a:endParaRPr>
          </a:p>
          <a:p>
            <a:endParaRPr lang="en-US" sz="2000" kern="0" dirty="0">
              <a:solidFill>
                <a:srgbClr val="000000"/>
              </a:solidFill>
              <a:latin typeface="Avenir Next LT Pro" panose="020B0504020202020204" pitchFamily="34" charset="0"/>
              <a:cs typeface="Calibri" panose="020F0502020204030204" pitchFamily="34" charset="0"/>
            </a:endParaRPr>
          </a:p>
          <a:p>
            <a:endParaRPr lang="en-US" sz="2000" kern="0" dirty="0">
              <a:solidFill>
                <a:srgbClr val="000000"/>
              </a:solidFill>
              <a:latin typeface="Avenir Next LT Pro" panose="020B0504020202020204" pitchFamily="34" charset="0"/>
              <a:cs typeface="Calibri" panose="020F0502020204030204" pitchFamily="34" charset="0"/>
            </a:endParaRPr>
          </a:p>
          <a:p>
            <a:endParaRPr lang="en-US" sz="2000" kern="0" dirty="0">
              <a:solidFill>
                <a:srgbClr val="000000"/>
              </a:solidFill>
              <a:latin typeface="Avenir Next LT Pro" panose="020B0504020202020204" pitchFamily="34" charset="0"/>
              <a:cs typeface="Calibri" panose="020F0502020204030204" pitchFamily="34" charset="0"/>
            </a:endParaRPr>
          </a:p>
          <a:p>
            <a:endParaRPr lang="en-US" sz="2000" kern="0" dirty="0">
              <a:solidFill>
                <a:srgbClr val="000000"/>
              </a:solidFill>
              <a:latin typeface="Avenir Next LT Pro" panose="020B0504020202020204" pitchFamily="34" charset="0"/>
              <a:cs typeface="Calibri" panose="020F0502020204030204" pitchFamily="34" charset="0"/>
            </a:endParaRPr>
          </a:p>
          <a:p>
            <a:endParaRPr lang="en-US" sz="2000" kern="0" dirty="0">
              <a:solidFill>
                <a:srgbClr val="000000"/>
              </a:solidFill>
              <a:latin typeface="Avenir Next LT Pro" panose="020B0504020202020204" pitchFamily="34" charset="0"/>
              <a:cs typeface="Calibri" panose="020F0502020204030204" pitchFamily="34" charset="0"/>
            </a:endParaRPr>
          </a:p>
          <a:p>
            <a:pPr algn="ctr">
              <a:spcBef>
                <a:spcPts val="600"/>
              </a:spcBef>
            </a:pPr>
            <a:r>
              <a:rPr lang="en-US" b="1" kern="0" dirty="0">
                <a:solidFill>
                  <a:srgbClr val="000000"/>
                </a:solidFill>
                <a:latin typeface="Avenir Next LT Pro" panose="020B0504020202020204" pitchFamily="34" charset="0"/>
                <a:cs typeface="Calibri" panose="020F0502020204030204" pitchFamily="34" charset="0"/>
              </a:rPr>
              <a:t>*Report #61 allows you to trace back from the summary reports </a:t>
            </a:r>
          </a:p>
          <a:p>
            <a:pPr algn="ctr">
              <a:spcBef>
                <a:spcPts val="600"/>
              </a:spcBef>
            </a:pPr>
            <a:r>
              <a:rPr lang="en-US" b="1" kern="0" dirty="0">
                <a:solidFill>
                  <a:srgbClr val="000000"/>
                </a:solidFill>
                <a:latin typeface="Avenir Next LT Pro" panose="020B0504020202020204" pitchFamily="34" charset="0"/>
                <a:cs typeface="Calibri" panose="020F0502020204030204" pitchFamily="34" charset="0"/>
              </a:rPr>
              <a:t>(60B and 60D) to the specific cases/service plans*</a:t>
            </a:r>
            <a:endParaRPr lang="en-CA" b="1" kern="0" dirty="0">
              <a:solidFill>
                <a:srgbClr val="000000"/>
              </a:solidFill>
              <a:latin typeface="Avenir Next LT Pro" panose="020B0504020202020204" pitchFamily="34" charset="0"/>
              <a:ea typeface="Calibri"/>
              <a:cs typeface="Calibri" panose="020F0502020204030204" pitchFamily="34" charset="0"/>
              <a:sym typeface="Book Antiqua"/>
            </a:endParaRPr>
          </a:p>
        </p:txBody>
      </p:sp>
      <p:pic>
        <p:nvPicPr>
          <p:cNvPr id="5" name="Picture 4">
            <a:extLst>
              <a:ext uri="{FF2B5EF4-FFF2-40B4-BE49-F238E27FC236}">
                <a16:creationId xmlns:a16="http://schemas.microsoft.com/office/drawing/2014/main" id="{7FF034C9-A102-3F1A-0076-BA7902693BE1}"/>
              </a:ext>
            </a:extLst>
          </p:cNvPr>
          <p:cNvPicPr>
            <a:picLocks noChangeAspect="1"/>
          </p:cNvPicPr>
          <p:nvPr/>
        </p:nvPicPr>
        <p:blipFill>
          <a:blip r:embed="rId3"/>
          <a:stretch>
            <a:fillRect/>
          </a:stretch>
        </p:blipFill>
        <p:spPr>
          <a:xfrm>
            <a:off x="6851168" y="2423887"/>
            <a:ext cx="4235679" cy="2173280"/>
          </a:xfrm>
          <a:prstGeom prst="rect">
            <a:avLst/>
          </a:prstGeom>
          <a:ln>
            <a:solidFill>
              <a:schemeClr val="tx1"/>
            </a:solidFill>
          </a:ln>
        </p:spPr>
      </p:pic>
      <p:sp>
        <p:nvSpPr>
          <p:cNvPr id="6" name="Arrow: Left-Right 5">
            <a:extLst>
              <a:ext uri="{FF2B5EF4-FFF2-40B4-BE49-F238E27FC236}">
                <a16:creationId xmlns:a16="http://schemas.microsoft.com/office/drawing/2014/main" id="{23AF6A97-DB27-03D4-0D4D-9D4B4098DB77}"/>
              </a:ext>
            </a:extLst>
          </p:cNvPr>
          <p:cNvSpPr/>
          <p:nvPr/>
        </p:nvSpPr>
        <p:spPr>
          <a:xfrm>
            <a:off x="5604440" y="3342968"/>
            <a:ext cx="1115467" cy="202667"/>
          </a:xfrm>
          <a:prstGeom prst="leftRightArrow">
            <a:avLst/>
          </a:prstGeom>
          <a:solidFill>
            <a:srgbClr val="AA3B3F"/>
          </a:solidFill>
          <a:ln>
            <a:solidFill>
              <a:srgbClr val="AA3B3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solidFill>
                <a:srgbClr val="AA3B3F"/>
              </a:solidFill>
            </a:endParaRPr>
          </a:p>
        </p:txBody>
      </p:sp>
      <p:pic>
        <p:nvPicPr>
          <p:cNvPr id="1030" name="Picture 6">
            <a:extLst>
              <a:ext uri="{FF2B5EF4-FFF2-40B4-BE49-F238E27FC236}">
                <a16:creationId xmlns:a16="http://schemas.microsoft.com/office/drawing/2014/main" id="{FA586007-E7AE-C44E-D872-01F353E8A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532" y="2604781"/>
            <a:ext cx="4143375" cy="14763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D101DC-24A6-3F6D-ADF2-E204559A5DDB}"/>
              </a:ext>
            </a:extLst>
          </p:cNvPr>
          <p:cNvSpPr txBox="1"/>
          <p:nvPr/>
        </p:nvSpPr>
        <p:spPr>
          <a:xfrm>
            <a:off x="606957" y="467583"/>
            <a:ext cx="11395981" cy="954107"/>
          </a:xfrm>
          <a:prstGeom prst="rect">
            <a:avLst/>
          </a:prstGeom>
          <a:noFill/>
        </p:spPr>
        <p:txBody>
          <a:bodyPr wrap="square">
            <a:spAutoFit/>
          </a:bodyPr>
          <a:lstStyle/>
          <a:p>
            <a:pPr>
              <a:buSzPts val="4000"/>
            </a:pPr>
            <a:r>
              <a:rPr lang="en-US" sz="2800" b="1" kern="0" dirty="0">
                <a:latin typeface="Avenir Next LT Pro" panose="020B0504020202020204" pitchFamily="34" charset="0"/>
                <a:cs typeface="Calibri" panose="020F0502020204030204" pitchFamily="34" charset="0"/>
              </a:rPr>
              <a:t>7.7 </a:t>
            </a:r>
            <a:r>
              <a:rPr lang="en-CA" sz="2800" kern="0" dirty="0">
                <a:solidFill>
                  <a:schemeClr val="tx1"/>
                </a:solidFill>
                <a:latin typeface="Avenir Next LT Pro" panose="020B0504020202020204" pitchFamily="34" charset="0"/>
                <a:cs typeface="Calibri" panose="020F0502020204030204" pitchFamily="34" charset="0"/>
              </a:rPr>
              <a:t>PROGRAM STATUS: </a:t>
            </a:r>
            <a:r>
              <a:rPr lang="en-CA" sz="2800" b="1" kern="0" dirty="0">
                <a:solidFill>
                  <a:schemeClr val="tx1"/>
                </a:solidFill>
                <a:latin typeface="Avenir Next LT Pro" panose="020B0504020202020204" pitchFamily="34" charset="0"/>
                <a:cs typeface="Calibri" panose="020F0502020204030204" pitchFamily="34" charset="0"/>
              </a:rPr>
              <a:t>CLOSED + …</a:t>
            </a:r>
          </a:p>
          <a:p>
            <a:endParaRPr lang="en-CA" sz="2800" kern="0" dirty="0">
              <a:latin typeface="Avenir Next LT Pro" panose="020B0504020202020204" pitchFamily="34" charset="0"/>
              <a:cs typeface="Calibri" panose="020F0502020204030204" pitchFamily="34" charset="0"/>
            </a:endParaRPr>
          </a:p>
        </p:txBody>
      </p:sp>
    </p:spTree>
    <p:extLst>
      <p:ext uri="{BB962C8B-B14F-4D97-AF65-F5344CB8AC3E}">
        <p14:creationId xmlns:p14="http://schemas.microsoft.com/office/powerpoint/2010/main" val="4236366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62B0D4-5833-0B7A-B9A0-F3E1F2EF08DD}"/>
              </a:ext>
            </a:extLst>
          </p:cNvPr>
          <p:cNvSpPr txBox="1"/>
          <p:nvPr/>
        </p:nvSpPr>
        <p:spPr>
          <a:xfrm>
            <a:off x="606957" y="467583"/>
            <a:ext cx="11395981" cy="954107"/>
          </a:xfrm>
          <a:prstGeom prst="rect">
            <a:avLst/>
          </a:prstGeom>
          <a:noFill/>
        </p:spPr>
        <p:txBody>
          <a:bodyPr wrap="square">
            <a:spAutoFit/>
          </a:bodyPr>
          <a:lstStyle/>
          <a:p>
            <a:pPr>
              <a:buSzPts val="4000"/>
            </a:pPr>
            <a:r>
              <a:rPr lang="en-US" sz="2800" b="1" kern="0" dirty="0">
                <a:latin typeface="Avenir Next LT Pro" panose="020B0504020202020204" pitchFamily="34" charset="0"/>
                <a:cs typeface="Calibri" panose="020F0502020204030204" pitchFamily="34" charset="0"/>
              </a:rPr>
              <a:t>7.8 </a:t>
            </a:r>
            <a:r>
              <a:rPr lang="en-CA" sz="2800" b="1" kern="0" dirty="0">
                <a:solidFill>
                  <a:schemeClr val="tx1"/>
                </a:solidFill>
                <a:latin typeface="Avenir Next LT Pro" panose="020B0504020202020204" pitchFamily="34" charset="0"/>
                <a:cs typeface="Calibri" panose="020F0502020204030204" pitchFamily="34" charset="0"/>
              </a:rPr>
              <a:t>IDENTIFY</a:t>
            </a:r>
            <a:r>
              <a:rPr lang="en-CA" sz="2800" kern="0" dirty="0">
                <a:solidFill>
                  <a:schemeClr val="tx1"/>
                </a:solidFill>
                <a:latin typeface="Avenir Next LT Pro" panose="020B0504020202020204" pitchFamily="34" charset="0"/>
                <a:cs typeface="Calibri" panose="020F0502020204030204" pitchFamily="34" charset="0"/>
              </a:rPr>
              <a:t> ALL THE </a:t>
            </a:r>
            <a:r>
              <a:rPr lang="en-CA" sz="2800" b="1" kern="0" dirty="0">
                <a:solidFill>
                  <a:schemeClr val="tx1"/>
                </a:solidFill>
                <a:latin typeface="Avenir Next LT Pro" panose="020B0504020202020204" pitchFamily="34" charset="0"/>
                <a:cs typeface="Calibri" panose="020F0502020204030204" pitchFamily="34" charset="0"/>
              </a:rPr>
              <a:t>SERVICE PLANS </a:t>
            </a:r>
            <a:r>
              <a:rPr lang="en-CA" sz="2800" kern="0" dirty="0">
                <a:solidFill>
                  <a:schemeClr val="tx1"/>
                </a:solidFill>
                <a:latin typeface="Avenir Next LT Pro" panose="020B0504020202020204" pitchFamily="34" charset="0"/>
                <a:cs typeface="Calibri" panose="020F0502020204030204" pitchFamily="34" charset="0"/>
              </a:rPr>
              <a:t>TO INVESTIGATE</a:t>
            </a:r>
            <a:endParaRPr lang="en-CA" sz="2800" b="1" kern="0" dirty="0">
              <a:solidFill>
                <a:schemeClr val="tx1"/>
              </a:solidFill>
              <a:latin typeface="Avenir Next LT Pro" panose="020B0504020202020204" pitchFamily="34" charset="0"/>
              <a:cs typeface="Calibri" panose="020F0502020204030204" pitchFamily="34" charset="0"/>
            </a:endParaRPr>
          </a:p>
          <a:p>
            <a:endParaRPr lang="en-CA" sz="2800" kern="0" dirty="0">
              <a:latin typeface="Avenir Next LT Pro" panose="020B0504020202020204" pitchFamily="34" charset="0"/>
              <a:cs typeface="Calibri" panose="020F0502020204030204" pitchFamily="34" charset="0"/>
            </a:endParaRPr>
          </a:p>
        </p:txBody>
      </p:sp>
      <p:sp>
        <p:nvSpPr>
          <p:cNvPr id="2" name="Google Shape;67;p2">
            <a:extLst>
              <a:ext uri="{FF2B5EF4-FFF2-40B4-BE49-F238E27FC236}">
                <a16:creationId xmlns:a16="http://schemas.microsoft.com/office/drawing/2014/main" id="{E04CFDF4-D07E-49D6-95D3-328E047EC357}"/>
              </a:ext>
            </a:extLst>
          </p:cNvPr>
          <p:cNvSpPr txBox="1"/>
          <p:nvPr/>
        </p:nvSpPr>
        <p:spPr>
          <a:xfrm>
            <a:off x="3969751" y="1150484"/>
            <a:ext cx="6836647" cy="1908174"/>
          </a:xfrm>
          <a:prstGeom prst="rect">
            <a:avLst/>
          </a:prstGeom>
          <a:noFill/>
          <a:ln>
            <a:noFill/>
          </a:ln>
        </p:spPr>
        <p:txBody>
          <a:bodyPr spcFirstLastPara="1" wrap="square" lIns="91425" tIns="45700" rIns="91425" bIns="45700" anchor="t" anchorCtr="0">
            <a:spAutoFit/>
          </a:bodyPr>
          <a:lstStyle/>
          <a:p>
            <a:pPr>
              <a:spcBef>
                <a:spcPts val="600"/>
              </a:spcBef>
            </a:pPr>
            <a:r>
              <a:rPr lang="en-US" kern="0" dirty="0">
                <a:solidFill>
                  <a:srgbClr val="000000"/>
                </a:solidFill>
                <a:latin typeface="Avenir Next LT Pro" panose="020B0504020202020204" pitchFamily="34" charset="0"/>
                <a:cs typeface="Calibri" panose="020F0502020204030204" pitchFamily="34" charset="0"/>
              </a:rPr>
              <a:t>After clearing all filters, filter </a:t>
            </a:r>
            <a:r>
              <a:rPr lang="en-US" b="1" kern="0" dirty="0">
                <a:solidFill>
                  <a:srgbClr val="000000"/>
                </a:solidFill>
                <a:latin typeface="Avenir Next LT Pro" panose="020B0504020202020204" pitchFamily="34" charset="0"/>
                <a:cs typeface="Calibri" panose="020F0502020204030204" pitchFamily="34" charset="0"/>
              </a:rPr>
              <a:t>Program Status </a:t>
            </a:r>
            <a:r>
              <a:rPr lang="en-US" kern="0" dirty="0">
                <a:solidFill>
                  <a:srgbClr val="000000"/>
                </a:solidFill>
                <a:latin typeface="Avenir Next LT Pro" panose="020B0504020202020204" pitchFamily="34" charset="0"/>
                <a:cs typeface="Calibri" panose="020F0502020204030204" pitchFamily="34" charset="0"/>
              </a:rPr>
              <a:t>using Filter                 by Cell Colour (Steps 1 -3 shown). </a:t>
            </a:r>
          </a:p>
          <a:p>
            <a:pPr>
              <a:spcBef>
                <a:spcPts val="600"/>
              </a:spcBef>
            </a:pPr>
            <a:r>
              <a:rPr lang="en-US" kern="0" dirty="0">
                <a:solidFill>
                  <a:srgbClr val="000000"/>
                </a:solidFill>
                <a:latin typeface="Avenir Next LT Pro" panose="020B0504020202020204" pitchFamily="34" charset="0"/>
                <a:cs typeface="Calibri" panose="020F0502020204030204" pitchFamily="34" charset="0"/>
              </a:rPr>
              <a:t>The resulting list shows the service plans and cells that have been identified for investigation. Gaining an understanding             of the reasons behind the issues allows for the development            of appropriate solutions.</a:t>
            </a:r>
          </a:p>
        </p:txBody>
      </p:sp>
      <p:pic>
        <p:nvPicPr>
          <p:cNvPr id="4098" name="Picture 2">
            <a:extLst>
              <a:ext uri="{FF2B5EF4-FFF2-40B4-BE49-F238E27FC236}">
                <a16:creationId xmlns:a16="http://schemas.microsoft.com/office/drawing/2014/main" id="{4C986071-0364-927E-5985-F34503AFD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40" y="1286557"/>
            <a:ext cx="2745805" cy="39215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70041660-C574-78E7-94DD-3B334D4BE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863" y="3247343"/>
            <a:ext cx="7670334" cy="21662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18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4" name="Google Shape;67;p2">
            <a:extLst>
              <a:ext uri="{FF2B5EF4-FFF2-40B4-BE49-F238E27FC236}">
                <a16:creationId xmlns:a16="http://schemas.microsoft.com/office/drawing/2014/main" id="{215C4429-511F-59E6-31C3-B0EDEE4B90FE}"/>
              </a:ext>
            </a:extLst>
          </p:cNvPr>
          <p:cNvSpPr txBox="1"/>
          <p:nvPr/>
        </p:nvSpPr>
        <p:spPr>
          <a:xfrm>
            <a:off x="4325253" y="1416489"/>
            <a:ext cx="6930573" cy="3065414"/>
          </a:xfrm>
          <a:prstGeom prst="rect">
            <a:avLst/>
          </a:prstGeom>
          <a:noFill/>
          <a:ln>
            <a:noFill/>
          </a:ln>
        </p:spPr>
        <p:txBody>
          <a:bodyPr spcFirstLastPara="1" wrap="square" lIns="91425" tIns="45700" rIns="91425" bIns="45700" anchor="t" anchorCtr="0">
            <a:spAutoFit/>
          </a:bodyPr>
          <a:lstStyle/>
          <a:p>
            <a:pPr marL="152400" marR="0" lvl="0" defTabSz="914400" rtl="0" eaLnBrk="1" fontAlgn="auto" latinLnBrk="0" hangingPunct="1">
              <a:spcBef>
                <a:spcPts val="0"/>
              </a:spcBef>
              <a:spcAft>
                <a:spcPts val="0"/>
              </a:spcAft>
              <a:buClr>
                <a:srgbClr val="000000"/>
              </a:buClr>
              <a:buSzPts val="2400"/>
              <a:tabLst/>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After tackling data accuracy, completeness and consistency </a:t>
            </a:r>
            <a:r>
              <a:rPr lang="en-US" kern="0" dirty="0">
                <a:solidFill>
                  <a:srgbClr val="000000"/>
                </a:solidFill>
                <a:latin typeface="Avenir Next LT Pro" panose="020B0504020202020204" pitchFamily="34" charset="0"/>
                <a:cs typeface="Calibri" panose="020F0502020204030204" pitchFamily="34" charset="0"/>
              </a:rPr>
              <a:t>in data entry across case owners, Report #61 data can be used to gain further insights into your program. </a:t>
            </a:r>
          </a:p>
          <a:p>
            <a:pPr marL="152400" marR="0" lvl="0" defTabSz="914400" rtl="0" eaLnBrk="1" fontAlgn="auto" latinLnBrk="0" hangingPunct="1">
              <a:spcBef>
                <a:spcPts val="0"/>
              </a:spcBef>
              <a:spcAft>
                <a:spcPts val="0"/>
              </a:spcAft>
              <a:buClr>
                <a:srgbClr val="000000"/>
              </a:buClr>
              <a:buSzPts val="2400"/>
              <a:tabLst/>
              <a:defRPr/>
            </a:pPr>
            <a:endParaRPr lang="en-US" kern="0" dirty="0">
              <a:solidFill>
                <a:srgbClr val="000000"/>
              </a:solidFill>
              <a:latin typeface="Avenir Next LT Pro" panose="020B0504020202020204" pitchFamily="34" charset="0"/>
              <a:cs typeface="Calibri" panose="020F0502020204030204" pitchFamily="34" charset="0"/>
            </a:endParaRPr>
          </a:p>
          <a:p>
            <a:pPr marL="152400" marR="0" lvl="0" defTabSz="914400" rtl="0" eaLnBrk="1" fontAlgn="auto" latinLnBrk="0" hangingPunct="1">
              <a:spcBef>
                <a:spcPts val="0"/>
              </a:spcBef>
              <a:spcAft>
                <a:spcPts val="0"/>
              </a:spcAft>
              <a:buClr>
                <a:srgbClr val="000000"/>
              </a:buClr>
              <a:buSzPts val="2400"/>
              <a:tabLst/>
              <a:defRPr/>
            </a:pPr>
            <a:r>
              <a:rPr lang="en-US" b="1" kern="0" dirty="0">
                <a:solidFill>
                  <a:srgbClr val="000000"/>
                </a:solidFill>
                <a:latin typeface="Avenir Next LT Pro" panose="020B0504020202020204" pitchFamily="34" charset="0"/>
                <a:cs typeface="Calibri" panose="020F0502020204030204" pitchFamily="34" charset="0"/>
              </a:rPr>
              <a:t>Three examples:</a:t>
            </a:r>
          </a:p>
          <a:p>
            <a:pPr marL="152400" marR="0" lvl="0" defTabSz="914400" rtl="0" eaLnBrk="1" fontAlgn="auto" latinLnBrk="0" hangingPunct="1">
              <a:spcBef>
                <a:spcPts val="0"/>
              </a:spcBef>
              <a:spcAft>
                <a:spcPts val="0"/>
              </a:spcAft>
              <a:buClr>
                <a:srgbClr val="000000"/>
              </a:buClr>
              <a:buSzPts val="2400"/>
              <a:tabLst/>
              <a:defRPr/>
            </a:pPr>
            <a:endParaRPr lang="en-US" kern="0" dirty="0">
              <a:solidFill>
                <a:srgbClr val="000000"/>
              </a:solidFill>
              <a:latin typeface="Avenir Next LT Pro" panose="020B0504020202020204" pitchFamily="34" charset="0"/>
              <a:cs typeface="Calibri" panose="020F0502020204030204" pitchFamily="34" charset="0"/>
            </a:endParaRPr>
          </a:p>
          <a:p>
            <a:pPr marL="152400" marR="0" lvl="0" defTabSz="914400" rtl="0" eaLnBrk="1" fontAlgn="auto" latinLnBrk="0" hangingPunct="1">
              <a:spcBef>
                <a:spcPts val="600"/>
              </a:spcBef>
              <a:spcAft>
                <a:spcPts val="0"/>
              </a:spcAft>
              <a:buClr>
                <a:srgbClr val="000000"/>
              </a:buClr>
              <a:buSzPts val="2400"/>
              <a:tabLst/>
              <a:defRPr/>
            </a:pP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1.  Learners with more than one service plan</a:t>
            </a:r>
            <a:endPar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endParaRPr>
          </a:p>
          <a:p>
            <a:pPr marL="152400">
              <a:spcBef>
                <a:spcPts val="600"/>
              </a:spcBef>
              <a:buClr>
                <a:srgbClr val="000000"/>
              </a:buClr>
              <a:buSzPts val="2400"/>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2.  Milestones completed t</a:t>
            </a: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his year (</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Learner Progress)</a:t>
            </a: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 </a:t>
            </a:r>
            <a:endPar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endParaRPr>
          </a:p>
          <a:p>
            <a:pPr marL="152400">
              <a:spcBef>
                <a:spcPts val="600"/>
              </a:spcBef>
              <a:buClr>
                <a:srgbClr val="000000"/>
              </a:buClr>
              <a:buSzPts val="2400"/>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3.  Program duration </a:t>
            </a:r>
            <a:r>
              <a:rPr lang="en-CA" kern="0" dirty="0">
                <a:solidFill>
                  <a:srgbClr val="000000"/>
                </a:solidFill>
                <a:latin typeface="Avenir Next LT Pro" panose="020B0504020202020204" pitchFamily="34" charset="0"/>
                <a:ea typeface="Calibri"/>
                <a:cs typeface="Calibri" panose="020F0502020204030204" pitchFamily="34" charset="0"/>
                <a:sym typeface="Book Antiqua"/>
              </a:rPr>
              <a:t>p</a:t>
            </a:r>
            <a:r>
              <a:rPr kumimoji="0" lang="en-CA" b="0" i="0" u="none" strike="noStrike" kern="0" cap="none" spc="0" normalizeH="0" baseline="0" noProof="0" dirty="0" err="1">
                <a:ln>
                  <a:noFill/>
                </a:ln>
                <a:solidFill>
                  <a:srgbClr val="000000"/>
                </a:solidFill>
                <a:effectLst/>
                <a:uLnTx/>
                <a:uFillTx/>
                <a:latin typeface="Avenir Next LT Pro" panose="020B0504020202020204" pitchFamily="34" charset="0"/>
                <a:ea typeface="Calibri"/>
                <a:cs typeface="Calibri" panose="020F0502020204030204" pitchFamily="34" charset="0"/>
                <a:sym typeface="Book Antiqua"/>
              </a:rPr>
              <a:t>rofile</a:t>
            </a:r>
            <a:endParaRPr lang="en-CA" kern="0" dirty="0">
              <a:solidFill>
                <a:srgbClr val="000000"/>
              </a:solidFill>
              <a:latin typeface="Avenir Next LT Pro" panose="020B0504020202020204" pitchFamily="34" charset="0"/>
              <a:ea typeface="Calibri"/>
              <a:cs typeface="Calibri" panose="020F0502020204030204" pitchFamily="34" charset="0"/>
              <a:sym typeface="Book Antiqua"/>
            </a:endParaRPr>
          </a:p>
          <a:p>
            <a:pPr marR="0" lvl="0" defTabSz="914400" rtl="0" eaLnBrk="1" fontAlgn="auto" latinLnBrk="0" hangingPunct="1">
              <a:lnSpc>
                <a:spcPct val="90000"/>
              </a:lnSpc>
              <a:spcBef>
                <a:spcPts val="0"/>
              </a:spcBef>
              <a:spcAft>
                <a:spcPts val="0"/>
              </a:spcAft>
              <a:buClr>
                <a:srgbClr val="000000"/>
              </a:buClr>
              <a:buSzPts val="2400"/>
              <a:tabLst/>
              <a:defRPr/>
            </a:pP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p:txBody>
      </p:sp>
      <p:sp>
        <p:nvSpPr>
          <p:cNvPr id="5" name="Google Shape;60;g9c9307fa39_0_0">
            <a:extLst>
              <a:ext uri="{FF2B5EF4-FFF2-40B4-BE49-F238E27FC236}">
                <a16:creationId xmlns:a16="http://schemas.microsoft.com/office/drawing/2014/main" id="{9A020408-529A-E14A-EDDB-FC779180A9E3}"/>
              </a:ext>
            </a:extLst>
          </p:cNvPr>
          <p:cNvSpPr txBox="1">
            <a:spLocks/>
          </p:cNvSpPr>
          <p:nvPr/>
        </p:nvSpPr>
        <p:spPr>
          <a:xfrm>
            <a:off x="1109134" y="409846"/>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cs typeface="Calibri" panose="020F0502020204030204" pitchFamily="34" charset="0"/>
              </a:rPr>
              <a:t>TAKING IT </a:t>
            </a:r>
            <a:r>
              <a:rPr lang="en-CA" sz="2800" b="1" kern="0" dirty="0">
                <a:solidFill>
                  <a:schemeClr val="tx1"/>
                </a:solidFill>
                <a:latin typeface="Avenir Next LT Pro" panose="020B0504020202020204" pitchFamily="34" charset="0"/>
                <a:cs typeface="Calibri" panose="020F0502020204030204" pitchFamily="34" charset="0"/>
              </a:rPr>
              <a:t>FURTHER</a:t>
            </a:r>
          </a:p>
        </p:txBody>
      </p:sp>
    </p:spTree>
    <p:extLst>
      <p:ext uri="{BB962C8B-B14F-4D97-AF65-F5344CB8AC3E}">
        <p14:creationId xmlns:p14="http://schemas.microsoft.com/office/powerpoint/2010/main" val="52337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3" name="Google Shape;60;g9c9307fa39_0_0">
            <a:extLst>
              <a:ext uri="{FF2B5EF4-FFF2-40B4-BE49-F238E27FC236}">
                <a16:creationId xmlns:a16="http://schemas.microsoft.com/office/drawing/2014/main" id="{D5BA3C62-5D86-EAE5-8EFC-6F8425BF1600}"/>
              </a:ext>
            </a:extLst>
          </p:cNvPr>
          <p:cNvSpPr txBox="1">
            <a:spLocks/>
          </p:cNvSpPr>
          <p:nvPr/>
        </p:nvSpPr>
        <p:spPr>
          <a:xfrm>
            <a:off x="1088574" y="586402"/>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cs typeface="Calibri" panose="020F0502020204030204" pitchFamily="34" charset="0"/>
              </a:rPr>
              <a:t>OTHER</a:t>
            </a:r>
            <a:r>
              <a:rPr lang="en-CA" sz="2800" b="1" kern="0" dirty="0">
                <a:solidFill>
                  <a:schemeClr val="tx1"/>
                </a:solidFill>
                <a:latin typeface="Avenir Next LT Pro" panose="020B0504020202020204" pitchFamily="34" charset="0"/>
                <a:cs typeface="Calibri" panose="020F0502020204030204" pitchFamily="34" charset="0"/>
              </a:rPr>
              <a:t>             USEFUL </a:t>
            </a:r>
            <a:r>
              <a:rPr lang="en-CA" sz="2800" kern="0" dirty="0">
                <a:solidFill>
                  <a:schemeClr val="tx1"/>
                </a:solidFill>
                <a:latin typeface="Avenir Next LT Pro" panose="020B0504020202020204" pitchFamily="34" charset="0"/>
                <a:cs typeface="Calibri" panose="020F0502020204030204" pitchFamily="34" charset="0"/>
              </a:rPr>
              <a:t>RESOURCES</a:t>
            </a:r>
          </a:p>
          <a:p>
            <a:pPr>
              <a:buSzPts val="4000"/>
            </a:pPr>
            <a:r>
              <a:rPr lang="en-CA" sz="2800" b="1" kern="0" dirty="0">
                <a:latin typeface="Avenir Next LT Pro" panose="020B0504020202020204" pitchFamily="34" charset="0"/>
              </a:rPr>
              <a:t>                        </a:t>
            </a:r>
          </a:p>
        </p:txBody>
      </p:sp>
      <p:pic>
        <p:nvPicPr>
          <p:cNvPr id="5" name="Picture 4">
            <a:extLst>
              <a:ext uri="{FF2B5EF4-FFF2-40B4-BE49-F238E27FC236}">
                <a16:creationId xmlns:a16="http://schemas.microsoft.com/office/drawing/2014/main" id="{E640C257-B17F-46B9-EBF0-B9E1773D1837}"/>
              </a:ext>
            </a:extLst>
          </p:cNvPr>
          <p:cNvPicPr>
            <a:picLocks noChangeAspect="1"/>
          </p:cNvPicPr>
          <p:nvPr/>
        </p:nvPicPr>
        <p:blipFill>
          <a:blip r:embed="rId3"/>
          <a:stretch>
            <a:fillRect/>
          </a:stretch>
        </p:blipFill>
        <p:spPr>
          <a:xfrm>
            <a:off x="4565385" y="982244"/>
            <a:ext cx="3228791" cy="1917015"/>
          </a:xfrm>
          <a:prstGeom prst="rect">
            <a:avLst/>
          </a:prstGeom>
          <a:effectLst>
            <a:outerShdw blurRad="50800" dist="38100" dir="2700000" algn="tl" rotWithShape="0">
              <a:prstClr val="black">
                <a:alpha val="40000"/>
              </a:prstClr>
            </a:outerShdw>
          </a:effectLst>
        </p:spPr>
      </p:pic>
      <p:pic>
        <p:nvPicPr>
          <p:cNvPr id="6" name="Picture 5" descr="Diagram&#10;&#10;Description automatically generated">
            <a:extLst>
              <a:ext uri="{FF2B5EF4-FFF2-40B4-BE49-F238E27FC236}">
                <a16:creationId xmlns:a16="http://schemas.microsoft.com/office/drawing/2014/main" id="{7A2E0FEA-8802-8990-8956-CA7BB9FAC4C3}"/>
              </a:ext>
            </a:extLst>
          </p:cNvPr>
          <p:cNvPicPr>
            <a:picLocks noChangeAspect="1"/>
          </p:cNvPicPr>
          <p:nvPr/>
        </p:nvPicPr>
        <p:blipFill>
          <a:blip r:embed="rId4"/>
          <a:stretch>
            <a:fillRect/>
          </a:stretch>
        </p:blipFill>
        <p:spPr>
          <a:xfrm>
            <a:off x="4565385" y="3235643"/>
            <a:ext cx="3228791" cy="1816196"/>
          </a:xfrm>
          <a:prstGeom prst="rect">
            <a:avLst/>
          </a:prstGeom>
          <a:effectLst>
            <a:outerShdw blurRad="50800" dist="50800" dir="1800000" algn="ctr" rotWithShape="0">
              <a:srgbClr val="000000">
                <a:alpha val="43137"/>
              </a:srgbClr>
            </a:outerShdw>
          </a:effectLst>
        </p:spPr>
      </p:pic>
      <p:sp>
        <p:nvSpPr>
          <p:cNvPr id="8" name="TextBox 7">
            <a:extLst>
              <a:ext uri="{FF2B5EF4-FFF2-40B4-BE49-F238E27FC236}">
                <a16:creationId xmlns:a16="http://schemas.microsoft.com/office/drawing/2014/main" id="{26DBB73D-A5EF-D8EB-94F3-1ECB950F22F3}"/>
              </a:ext>
            </a:extLst>
          </p:cNvPr>
          <p:cNvSpPr txBox="1"/>
          <p:nvPr/>
        </p:nvSpPr>
        <p:spPr>
          <a:xfrm>
            <a:off x="8069948" y="1283086"/>
            <a:ext cx="2351314" cy="1323439"/>
          </a:xfrm>
          <a:prstGeom prst="rect">
            <a:avLst/>
          </a:prstGeom>
          <a:noFill/>
        </p:spPr>
        <p:txBody>
          <a:bodyPr wrap="square" rtlCol="0">
            <a:spAutoFit/>
          </a:bodyPr>
          <a:lstStyle/>
          <a:p>
            <a:r>
              <a:rPr lang="en-CA" sz="1600" b="0" dirty="0">
                <a:latin typeface="Avenir Next LT Pro" panose="020B0504020202020204" pitchFamily="34" charset="0"/>
                <a:hlinkClick r:id="rId5"/>
              </a:rPr>
              <a:t>https://e-channel.ca/practitioners/resources/pop-up-pd/2021-2022-pop-up-pd-resources/</a:t>
            </a:r>
            <a:endParaRPr lang="en-CA" sz="1600" dirty="0">
              <a:latin typeface="Avenir Next LT Pro" panose="020B0504020202020204" pitchFamily="34" charset="0"/>
            </a:endParaRPr>
          </a:p>
        </p:txBody>
      </p:sp>
      <p:sp>
        <p:nvSpPr>
          <p:cNvPr id="9" name="TextBox 8">
            <a:extLst>
              <a:ext uri="{FF2B5EF4-FFF2-40B4-BE49-F238E27FC236}">
                <a16:creationId xmlns:a16="http://schemas.microsoft.com/office/drawing/2014/main" id="{6C871D61-BD17-A45E-7803-193EA67A15E6}"/>
              </a:ext>
            </a:extLst>
          </p:cNvPr>
          <p:cNvSpPr txBox="1"/>
          <p:nvPr/>
        </p:nvSpPr>
        <p:spPr>
          <a:xfrm>
            <a:off x="8069948" y="3482021"/>
            <a:ext cx="2351314" cy="1323439"/>
          </a:xfrm>
          <a:prstGeom prst="rect">
            <a:avLst/>
          </a:prstGeom>
          <a:noFill/>
        </p:spPr>
        <p:txBody>
          <a:bodyPr wrap="square" rtlCol="0">
            <a:spAutoFit/>
          </a:bodyPr>
          <a:lstStyle/>
          <a:p>
            <a:r>
              <a:rPr lang="en-CA" sz="1600" b="0" dirty="0">
                <a:latin typeface="Avenir Next LT Pro" panose="020B0504020202020204" pitchFamily="34" charset="0"/>
                <a:hlinkClick r:id="rId6"/>
              </a:rPr>
              <a:t>https://e-channel.ca/practitioners/resources/pop-up-pd/2022-2023-pop-up-pd-resources/</a:t>
            </a:r>
            <a:endParaRPr lang="en-CA" sz="1600" dirty="0">
              <a:latin typeface="Avenir Next LT Pro" panose="020B0504020202020204" pitchFamily="34" charset="0"/>
            </a:endParaRPr>
          </a:p>
        </p:txBody>
      </p:sp>
    </p:spTree>
    <p:extLst>
      <p:ext uri="{BB962C8B-B14F-4D97-AF65-F5344CB8AC3E}">
        <p14:creationId xmlns:p14="http://schemas.microsoft.com/office/powerpoint/2010/main" val="3370570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4" name="Google Shape;67;p2">
            <a:extLst>
              <a:ext uri="{FF2B5EF4-FFF2-40B4-BE49-F238E27FC236}">
                <a16:creationId xmlns:a16="http://schemas.microsoft.com/office/drawing/2014/main" id="{215C4429-511F-59E6-31C3-B0EDEE4B90FE}"/>
              </a:ext>
            </a:extLst>
          </p:cNvPr>
          <p:cNvSpPr txBox="1"/>
          <p:nvPr/>
        </p:nvSpPr>
        <p:spPr>
          <a:xfrm>
            <a:off x="4470400" y="1416489"/>
            <a:ext cx="6785426" cy="3647112"/>
          </a:xfrm>
          <a:prstGeom prst="rect">
            <a:avLst/>
          </a:prstGeom>
          <a:noFill/>
          <a:ln>
            <a:noFill/>
          </a:ln>
        </p:spPr>
        <p:txBody>
          <a:bodyPr spcFirstLastPara="1" wrap="square" lIns="91425" tIns="45700" rIns="91425" bIns="45700" anchor="t" anchorCtr="0">
            <a:spAutoFit/>
          </a:bodyPr>
          <a:lstStyle/>
          <a:p>
            <a:r>
              <a:rPr lang="en-US" sz="1800" kern="0" dirty="0">
                <a:solidFill>
                  <a:srgbClr val="000000"/>
                </a:solidFill>
                <a:latin typeface="Avenir Next LT Pro" panose="020B0504020202020204" pitchFamily="34" charset="0"/>
                <a:cs typeface="Calibri" panose="020F0502020204030204" pitchFamily="34" charset="0"/>
              </a:rPr>
              <a:t>Learners leaving and returning to training is a characteristic of LBS programming. These learners can be identified in Report #61. It’s good to know: </a:t>
            </a:r>
          </a:p>
          <a:p>
            <a:endParaRPr lang="en-US" sz="1800" kern="0" dirty="0">
              <a:solidFill>
                <a:srgbClr val="000000"/>
              </a:solidFill>
              <a:latin typeface="Avenir Next LT Pro" panose="020B0504020202020204" pitchFamily="34" charset="0"/>
              <a:cs typeface="Calibri" panose="020F0502020204030204" pitchFamily="34" charset="0"/>
            </a:endParaRPr>
          </a:p>
          <a:p>
            <a:pPr marL="324000" indent="-324000">
              <a:spcBef>
                <a:spcPts val="600"/>
              </a:spcBef>
              <a:buFont typeface="Arial" panose="020B0604020202020204" pitchFamily="34" charset="0"/>
              <a:buChar char="•"/>
            </a:pPr>
            <a:r>
              <a:rPr lang="en-US" sz="1800" kern="0" dirty="0">
                <a:solidFill>
                  <a:srgbClr val="000000"/>
                </a:solidFill>
                <a:latin typeface="Avenir Next LT Pro" panose="020B0504020202020204" pitchFamily="34" charset="0"/>
                <a:cs typeface="Calibri" panose="020F0502020204030204" pitchFamily="34" charset="0"/>
              </a:rPr>
              <a:t>If a learner has </a:t>
            </a:r>
            <a:r>
              <a:rPr lang="en-US" sz="1800" b="1" kern="0" dirty="0">
                <a:solidFill>
                  <a:srgbClr val="000000"/>
                </a:solidFill>
                <a:latin typeface="Avenir Next LT Pro" panose="020B0504020202020204" pitchFamily="34" charset="0"/>
                <a:cs typeface="Calibri" panose="020F0502020204030204" pitchFamily="34" charset="0"/>
              </a:rPr>
              <a:t>multiple service plans </a:t>
            </a:r>
            <a:r>
              <a:rPr lang="en-US" sz="1800" kern="0" dirty="0">
                <a:solidFill>
                  <a:srgbClr val="000000"/>
                </a:solidFill>
                <a:latin typeface="Avenir Next LT Pro" panose="020B0504020202020204" pitchFamily="34" charset="0"/>
                <a:cs typeface="Calibri" panose="020F0502020204030204" pitchFamily="34" charset="0"/>
              </a:rPr>
              <a:t>in the same year, they count as one learner in the Learners Served core measure.</a:t>
            </a:r>
          </a:p>
          <a:p>
            <a:pPr marL="324000" indent="-324000">
              <a:spcBef>
                <a:spcPts val="600"/>
              </a:spcBef>
              <a:buFont typeface="Arial" panose="020B0604020202020204" pitchFamily="34" charset="0"/>
              <a:buChar char="•"/>
            </a:pPr>
            <a:r>
              <a:rPr lang="en-US" sz="1800" kern="0" dirty="0">
                <a:solidFill>
                  <a:srgbClr val="000000"/>
                </a:solidFill>
                <a:latin typeface="Avenir Next LT Pro" panose="020B0504020202020204" pitchFamily="34" charset="0"/>
                <a:cs typeface="Calibri" panose="020F0502020204030204" pitchFamily="34" charset="0"/>
              </a:rPr>
              <a:t>If a learner has </a:t>
            </a:r>
            <a:r>
              <a:rPr lang="en-US" sz="1800" b="1" kern="0" dirty="0">
                <a:solidFill>
                  <a:srgbClr val="000000"/>
                </a:solidFill>
                <a:latin typeface="Avenir Next LT Pro" panose="020B0504020202020204" pitchFamily="34" charset="0"/>
                <a:cs typeface="Calibri" panose="020F0502020204030204" pitchFamily="34" charset="0"/>
              </a:rPr>
              <a:t>multiple exits and returns</a:t>
            </a:r>
            <a:r>
              <a:rPr lang="en-US" sz="1800" kern="0" dirty="0">
                <a:solidFill>
                  <a:srgbClr val="000000"/>
                </a:solidFill>
                <a:latin typeface="Avenir Next LT Pro" panose="020B0504020202020204" pitchFamily="34" charset="0"/>
                <a:cs typeface="Calibri" panose="020F0502020204030204" pitchFamily="34" charset="0"/>
              </a:rPr>
              <a:t>, are there any actions that can be taken to help them succeed on their next attempt?</a:t>
            </a:r>
          </a:p>
          <a:p>
            <a:pPr marL="324000" indent="-324000">
              <a:spcBef>
                <a:spcPts val="600"/>
              </a:spcBef>
              <a:buFont typeface="Arial" panose="020B0604020202020204" pitchFamily="34" charset="0"/>
              <a:buChar char="•"/>
            </a:pPr>
            <a:r>
              <a:rPr lang="en-US" sz="1800" kern="0" dirty="0">
                <a:solidFill>
                  <a:srgbClr val="000000"/>
                </a:solidFill>
                <a:latin typeface="Avenir Next LT Pro" panose="020B0504020202020204" pitchFamily="34" charset="0"/>
                <a:cs typeface="Calibri" panose="020F0502020204030204" pitchFamily="34" charset="0"/>
              </a:rPr>
              <a:t>If the </a:t>
            </a:r>
            <a:r>
              <a:rPr lang="en-US" sz="1800" b="1" kern="0" dirty="0">
                <a:solidFill>
                  <a:srgbClr val="000000"/>
                </a:solidFill>
                <a:latin typeface="Avenir Next LT Pro" panose="020B0504020202020204" pitchFamily="34" charset="0"/>
                <a:cs typeface="Calibri" panose="020F0502020204030204" pitchFamily="34" charset="0"/>
              </a:rPr>
              <a:t>Closure Reason </a:t>
            </a:r>
            <a:r>
              <a:rPr lang="en-US" sz="1800" kern="0" dirty="0">
                <a:solidFill>
                  <a:srgbClr val="000000"/>
                </a:solidFill>
                <a:latin typeface="Avenir Next LT Pro" panose="020B0504020202020204" pitchFamily="34" charset="0"/>
                <a:cs typeface="Calibri" panose="020F0502020204030204" pitchFamily="34" charset="0"/>
              </a:rPr>
              <a:t>is given as Completion but they keep returning, this might be questioned in a file audit.</a:t>
            </a: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p:txBody>
      </p:sp>
      <p:sp>
        <p:nvSpPr>
          <p:cNvPr id="5" name="Google Shape;60;g9c9307fa39_0_0">
            <a:extLst>
              <a:ext uri="{FF2B5EF4-FFF2-40B4-BE49-F238E27FC236}">
                <a16:creationId xmlns:a16="http://schemas.microsoft.com/office/drawing/2014/main" id="{9A020408-529A-E14A-EDDB-FC779180A9E3}"/>
              </a:ext>
            </a:extLst>
          </p:cNvPr>
          <p:cNvSpPr txBox="1">
            <a:spLocks/>
          </p:cNvSpPr>
          <p:nvPr/>
        </p:nvSpPr>
        <p:spPr>
          <a:xfrm>
            <a:off x="1109134" y="409846"/>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cs typeface="Calibri" panose="020F0502020204030204" pitchFamily="34" charset="0"/>
              </a:rPr>
              <a:t>8.1 </a:t>
            </a:r>
          </a:p>
          <a:p>
            <a:pPr>
              <a:buSzPts val="4000"/>
            </a:pPr>
            <a:r>
              <a:rPr lang="en-CA" sz="2800" kern="0" dirty="0">
                <a:solidFill>
                  <a:schemeClr val="tx1"/>
                </a:solidFill>
                <a:latin typeface="Avenir Next LT Pro" panose="020B0504020202020204" pitchFamily="34" charset="0"/>
                <a:cs typeface="Calibri" panose="020F0502020204030204" pitchFamily="34" charset="0"/>
              </a:rPr>
              <a:t>LEARNERS           WITH </a:t>
            </a:r>
            <a:r>
              <a:rPr lang="en-CA" sz="2800" b="1" kern="0" dirty="0">
                <a:solidFill>
                  <a:schemeClr val="tx1"/>
                </a:solidFill>
                <a:latin typeface="Avenir Next LT Pro" panose="020B0504020202020204" pitchFamily="34" charset="0"/>
                <a:cs typeface="Calibri" panose="020F0502020204030204" pitchFamily="34" charset="0"/>
              </a:rPr>
              <a:t>MORE THAN ONE </a:t>
            </a:r>
            <a:r>
              <a:rPr lang="en-CA" sz="2800" kern="0" dirty="0">
                <a:solidFill>
                  <a:schemeClr val="tx1"/>
                </a:solidFill>
                <a:latin typeface="Avenir Next LT Pro" panose="020B0504020202020204" pitchFamily="34" charset="0"/>
                <a:cs typeface="Calibri" panose="020F0502020204030204" pitchFamily="34" charset="0"/>
              </a:rPr>
              <a:t>SERVICE PLAN</a:t>
            </a:r>
            <a:endParaRPr lang="en-CA" sz="2800" b="1" kern="0" dirty="0">
              <a:solidFill>
                <a:schemeClr val="tx1"/>
              </a:solidFill>
              <a:latin typeface="Avenir Next LT Pro" panose="020B0504020202020204" pitchFamily="34" charset="0"/>
              <a:cs typeface="Calibri" panose="020F0502020204030204" pitchFamily="34" charset="0"/>
            </a:endParaRPr>
          </a:p>
        </p:txBody>
      </p:sp>
    </p:spTree>
    <p:extLst>
      <p:ext uri="{BB962C8B-B14F-4D97-AF65-F5344CB8AC3E}">
        <p14:creationId xmlns:p14="http://schemas.microsoft.com/office/powerpoint/2010/main" val="2469748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2">
            <a:extLst>
              <a:ext uri="{FF2B5EF4-FFF2-40B4-BE49-F238E27FC236}">
                <a16:creationId xmlns:a16="http://schemas.microsoft.com/office/drawing/2014/main" id="{E04CFDF4-D07E-49D6-95D3-328E047EC357}"/>
              </a:ext>
            </a:extLst>
          </p:cNvPr>
          <p:cNvSpPr txBox="1"/>
          <p:nvPr/>
        </p:nvSpPr>
        <p:spPr>
          <a:xfrm>
            <a:off x="634288" y="1438618"/>
            <a:ext cx="4041177" cy="4431942"/>
          </a:xfrm>
          <a:prstGeom prst="rect">
            <a:avLst/>
          </a:prstGeom>
          <a:noFill/>
          <a:ln>
            <a:noFill/>
          </a:ln>
        </p:spPr>
        <p:txBody>
          <a:bodyPr spcFirstLastPara="1" wrap="square" lIns="91425" tIns="45700" rIns="91425" bIns="45700" anchor="t" anchorCtr="0">
            <a:spAutoFit/>
          </a:bodyPr>
          <a:lstStyle/>
          <a:p>
            <a:r>
              <a:rPr lang="en-US" b="1" kern="0" dirty="0">
                <a:solidFill>
                  <a:srgbClr val="000000"/>
                </a:solidFill>
                <a:latin typeface="Avenir Next LT Pro" panose="020B0504020202020204" pitchFamily="34" charset="0"/>
                <a:cs typeface="Calibri" panose="020F0502020204030204" pitchFamily="34" charset="0"/>
              </a:rPr>
              <a:t>After clearing all filters:</a:t>
            </a:r>
            <a:endParaRPr lang="en-US" kern="0" dirty="0">
              <a:solidFill>
                <a:srgbClr val="000000"/>
              </a:solidFill>
              <a:latin typeface="Avenir Next LT Pro" panose="020B0504020202020204" pitchFamily="34" charset="0"/>
              <a:cs typeface="Calibri" panose="020F0502020204030204" pitchFamily="34" charset="0"/>
            </a:endParaRPr>
          </a:p>
          <a:p>
            <a:pPr marL="324000" indent="-324000">
              <a:spcBef>
                <a:spcPts val="600"/>
              </a:spcBef>
              <a:buFont typeface="+mj-lt"/>
              <a:buAutoNum type="arabicPeriod"/>
            </a:pPr>
            <a:r>
              <a:rPr lang="en-US" kern="0" dirty="0">
                <a:solidFill>
                  <a:srgbClr val="000000"/>
                </a:solidFill>
                <a:latin typeface="Avenir Next LT Pro" panose="020B0504020202020204" pitchFamily="34" charset="0"/>
                <a:cs typeface="Calibri" panose="020F0502020204030204" pitchFamily="34" charset="0"/>
              </a:rPr>
              <a:t>Select the Client Name column</a:t>
            </a:r>
          </a:p>
          <a:p>
            <a:pPr marL="324000" indent="-324000">
              <a:spcBef>
                <a:spcPts val="600"/>
              </a:spcBef>
              <a:buFont typeface="+mj-lt"/>
              <a:buAutoNum type="arabicPeriod"/>
            </a:pPr>
            <a:r>
              <a:rPr lang="en-US" kern="0" dirty="0">
                <a:solidFill>
                  <a:srgbClr val="000000"/>
                </a:solidFill>
                <a:latin typeface="Avenir Next LT Pro" panose="020B0504020202020204" pitchFamily="34" charset="0"/>
                <a:cs typeface="Calibri" panose="020F0502020204030204" pitchFamily="34" charset="0"/>
              </a:rPr>
              <a:t>Click the Conditional Formatting tool</a:t>
            </a:r>
          </a:p>
          <a:p>
            <a:pPr marL="324000" indent="-324000">
              <a:spcBef>
                <a:spcPts val="600"/>
              </a:spcBef>
              <a:buFont typeface="+mj-lt"/>
              <a:buAutoNum type="arabicPeriod"/>
            </a:pPr>
            <a:r>
              <a:rPr lang="en-US" kern="0" dirty="0">
                <a:solidFill>
                  <a:srgbClr val="000000"/>
                </a:solidFill>
                <a:latin typeface="Avenir Next LT Pro" panose="020B0504020202020204" pitchFamily="34" charset="0"/>
                <a:cs typeface="Calibri" panose="020F0502020204030204" pitchFamily="34" charset="0"/>
              </a:rPr>
              <a:t>Click Highlight Cell Rules</a:t>
            </a:r>
          </a:p>
          <a:p>
            <a:pPr marL="324000" indent="-324000">
              <a:spcBef>
                <a:spcPts val="600"/>
              </a:spcBef>
              <a:buFont typeface="+mj-lt"/>
              <a:buAutoNum type="arabicPeriod"/>
            </a:pPr>
            <a:r>
              <a:rPr lang="en-US" kern="0" dirty="0">
                <a:solidFill>
                  <a:srgbClr val="000000"/>
                </a:solidFill>
                <a:latin typeface="Avenir Next LT Pro" panose="020B0504020202020204" pitchFamily="34" charset="0"/>
                <a:cs typeface="Calibri" panose="020F0502020204030204" pitchFamily="34" charset="0"/>
              </a:rPr>
              <a:t>Choose Duplicate Values and a colour</a:t>
            </a:r>
          </a:p>
          <a:p>
            <a:pPr marL="324000" indent="-324000">
              <a:spcBef>
                <a:spcPts val="600"/>
              </a:spcBef>
              <a:buFont typeface="+mj-lt"/>
              <a:buAutoNum type="arabicPeriod"/>
            </a:pPr>
            <a:r>
              <a:rPr lang="en-US" kern="0" dirty="0">
                <a:solidFill>
                  <a:srgbClr val="000000"/>
                </a:solidFill>
                <a:latin typeface="Avenir Next LT Pro" panose="020B0504020202020204" pitchFamily="34" charset="0"/>
                <a:cs typeface="Calibri" panose="020F0502020204030204" pitchFamily="34" charset="0"/>
              </a:rPr>
              <a:t>Open the Client Name filter</a:t>
            </a:r>
          </a:p>
          <a:p>
            <a:pPr marL="324000" indent="-324000">
              <a:spcBef>
                <a:spcPts val="600"/>
              </a:spcBef>
              <a:buFont typeface="+mj-lt"/>
              <a:buAutoNum type="arabicPeriod"/>
            </a:pPr>
            <a:r>
              <a:rPr lang="en-US" kern="0" dirty="0">
                <a:solidFill>
                  <a:srgbClr val="000000"/>
                </a:solidFill>
                <a:latin typeface="Avenir Next LT Pro" panose="020B0504020202020204" pitchFamily="34" charset="0"/>
                <a:cs typeface="Calibri" panose="020F0502020204030204" pitchFamily="34" charset="0"/>
              </a:rPr>
              <a:t>Choose Filter by Color</a:t>
            </a:r>
          </a:p>
          <a:p>
            <a:pPr marL="324000" indent="-324000">
              <a:spcBef>
                <a:spcPts val="600"/>
              </a:spcBef>
              <a:buFont typeface="+mj-lt"/>
              <a:buAutoNum type="arabicPeriod"/>
            </a:pPr>
            <a:r>
              <a:rPr lang="en-US" kern="0" dirty="0">
                <a:solidFill>
                  <a:srgbClr val="000000"/>
                </a:solidFill>
                <a:latin typeface="Avenir Next LT Pro" panose="020B0504020202020204" pitchFamily="34" charset="0"/>
                <a:cs typeface="Calibri" panose="020F0502020204030204" pitchFamily="34" charset="0"/>
              </a:rPr>
              <a:t>Choose the colour </a:t>
            </a:r>
          </a:p>
          <a:p>
            <a:pPr marL="324000" indent="-324000">
              <a:spcBef>
                <a:spcPts val="600"/>
              </a:spcBef>
              <a:buFont typeface="+mj-lt"/>
              <a:buAutoNum type="arabicPeriod"/>
            </a:pPr>
            <a:r>
              <a:rPr lang="en-US" kern="0" dirty="0">
                <a:solidFill>
                  <a:srgbClr val="000000"/>
                </a:solidFill>
                <a:latin typeface="Avenir Next LT Pro" panose="020B0504020202020204" pitchFamily="34" charset="0"/>
                <a:cs typeface="Calibri" panose="020F0502020204030204" pitchFamily="34" charset="0"/>
              </a:rPr>
              <a:t>Review the list</a:t>
            </a:r>
          </a:p>
          <a:p>
            <a:pPr marL="457200" indent="-457200">
              <a:buFont typeface="+mj-lt"/>
              <a:buAutoNum type="arabicPeriod"/>
            </a:pPr>
            <a:endParaRPr lang="en-US" sz="2000" kern="0" dirty="0">
              <a:solidFill>
                <a:srgbClr val="000000"/>
              </a:solidFill>
              <a:latin typeface="Avenir Next LT Pro" panose="020B0504020202020204" pitchFamily="34" charset="0"/>
              <a:cs typeface="Calibri" panose="020F0502020204030204" pitchFamily="34" charset="0"/>
            </a:endParaRPr>
          </a:p>
          <a:p>
            <a:endParaRPr lang="en-CA" sz="2400" b="1" kern="0" dirty="0">
              <a:solidFill>
                <a:srgbClr val="000000"/>
              </a:solidFill>
              <a:latin typeface="Avenir Next LT Pro" panose="020B0504020202020204" pitchFamily="34" charset="0"/>
              <a:ea typeface="Calibri"/>
              <a:cs typeface="Calibri" panose="020F0502020204030204" pitchFamily="34" charset="0"/>
              <a:sym typeface="Book Antiqua"/>
            </a:endParaRPr>
          </a:p>
        </p:txBody>
      </p:sp>
      <p:pic>
        <p:nvPicPr>
          <p:cNvPr id="2050" name="Picture 2">
            <a:extLst>
              <a:ext uri="{FF2B5EF4-FFF2-40B4-BE49-F238E27FC236}">
                <a16:creationId xmlns:a16="http://schemas.microsoft.com/office/drawing/2014/main" id="{CB31A9CF-20B4-6AC9-6CD2-B3A8BF6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112" y="1078644"/>
            <a:ext cx="6193042" cy="22390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70D7CD1-6053-9B3A-0C13-3EF995004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250" y="2798873"/>
            <a:ext cx="2231579" cy="2914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5133B63-A53B-7341-A532-060F03F0D132}"/>
              </a:ext>
            </a:extLst>
          </p:cNvPr>
          <p:cNvPicPr>
            <a:picLocks noChangeAspect="1"/>
          </p:cNvPicPr>
          <p:nvPr/>
        </p:nvPicPr>
        <p:blipFill>
          <a:blip r:embed="rId4"/>
          <a:stretch>
            <a:fillRect/>
          </a:stretch>
        </p:blipFill>
        <p:spPr>
          <a:xfrm>
            <a:off x="8279270" y="3600407"/>
            <a:ext cx="1822703" cy="1917697"/>
          </a:xfrm>
          <a:prstGeom prst="rect">
            <a:avLst/>
          </a:prstGeom>
          <a:ln>
            <a:solidFill>
              <a:schemeClr val="tx1"/>
            </a:solidFill>
          </a:ln>
        </p:spPr>
      </p:pic>
      <p:sp>
        <p:nvSpPr>
          <p:cNvPr id="4" name="TextBox 3">
            <a:extLst>
              <a:ext uri="{FF2B5EF4-FFF2-40B4-BE49-F238E27FC236}">
                <a16:creationId xmlns:a16="http://schemas.microsoft.com/office/drawing/2014/main" id="{C9413EA7-D7D6-0CD4-EFE0-D1864CB9232E}"/>
              </a:ext>
            </a:extLst>
          </p:cNvPr>
          <p:cNvSpPr txBox="1"/>
          <p:nvPr/>
        </p:nvSpPr>
        <p:spPr>
          <a:xfrm>
            <a:off x="606957" y="467583"/>
            <a:ext cx="11395981" cy="1384995"/>
          </a:xfrm>
          <a:prstGeom prst="rect">
            <a:avLst/>
          </a:prstGeom>
          <a:noFill/>
        </p:spPr>
        <p:txBody>
          <a:bodyPr wrap="square">
            <a:spAutoFit/>
          </a:bodyPr>
          <a:lstStyle/>
          <a:p>
            <a:pPr>
              <a:buSzPts val="4000"/>
            </a:pPr>
            <a:r>
              <a:rPr lang="en-US" sz="2800" b="1" kern="0" dirty="0">
                <a:latin typeface="Avenir Next LT Pro" panose="020B0504020202020204" pitchFamily="34" charset="0"/>
                <a:cs typeface="Calibri" panose="020F0502020204030204" pitchFamily="34" charset="0"/>
              </a:rPr>
              <a:t>8.1 </a:t>
            </a:r>
            <a:r>
              <a:rPr lang="en-CA" sz="2800" kern="0" dirty="0">
                <a:solidFill>
                  <a:schemeClr val="tx1"/>
                </a:solidFill>
                <a:latin typeface="Avenir Next LT Pro" panose="020B0504020202020204" pitchFamily="34" charset="0"/>
                <a:cs typeface="Calibri" panose="020F0502020204030204" pitchFamily="34" charset="0"/>
              </a:rPr>
              <a:t>LEARNERS WITH </a:t>
            </a:r>
            <a:r>
              <a:rPr lang="en-CA" sz="2800" b="1" kern="0" dirty="0">
                <a:solidFill>
                  <a:schemeClr val="tx1"/>
                </a:solidFill>
                <a:latin typeface="Avenir Next LT Pro" panose="020B0504020202020204" pitchFamily="34" charset="0"/>
                <a:cs typeface="Calibri" panose="020F0502020204030204" pitchFamily="34" charset="0"/>
              </a:rPr>
              <a:t>MORE THAN ONE </a:t>
            </a:r>
            <a:r>
              <a:rPr lang="en-CA" sz="2800" kern="0" dirty="0">
                <a:solidFill>
                  <a:schemeClr val="tx1"/>
                </a:solidFill>
                <a:latin typeface="Avenir Next LT Pro" panose="020B0504020202020204" pitchFamily="34" charset="0"/>
                <a:cs typeface="Calibri" panose="020F0502020204030204" pitchFamily="34" charset="0"/>
              </a:rPr>
              <a:t>SERVICE PLAN</a:t>
            </a:r>
            <a:endParaRPr lang="en-CA" sz="2800" b="1" kern="0" dirty="0">
              <a:solidFill>
                <a:schemeClr val="tx1"/>
              </a:solidFill>
              <a:latin typeface="Avenir Next LT Pro" panose="020B0504020202020204" pitchFamily="34" charset="0"/>
              <a:cs typeface="Calibri" panose="020F0502020204030204" pitchFamily="34" charset="0"/>
            </a:endParaRPr>
          </a:p>
          <a:p>
            <a:pPr>
              <a:buSzPts val="4000"/>
            </a:pPr>
            <a:endParaRPr lang="en-CA" sz="2800" b="1" kern="0" dirty="0">
              <a:solidFill>
                <a:schemeClr val="tx1"/>
              </a:solidFill>
              <a:latin typeface="Avenir Next LT Pro" panose="020B0504020202020204" pitchFamily="34" charset="0"/>
              <a:cs typeface="Calibri" panose="020F0502020204030204" pitchFamily="34" charset="0"/>
            </a:endParaRPr>
          </a:p>
          <a:p>
            <a:pPr>
              <a:spcAft>
                <a:spcPts val="800"/>
              </a:spcAft>
            </a:pPr>
            <a:endParaRPr lang="en-CA" sz="2800" kern="0" dirty="0">
              <a:latin typeface="Avenir Next LT Pro" panose="020B0504020202020204" pitchFamily="34" charset="0"/>
              <a:cs typeface="Calibri" panose="020F0502020204030204" pitchFamily="34" charset="0"/>
            </a:endParaRPr>
          </a:p>
        </p:txBody>
      </p:sp>
    </p:spTree>
    <p:extLst>
      <p:ext uri="{BB962C8B-B14F-4D97-AF65-F5344CB8AC3E}">
        <p14:creationId xmlns:p14="http://schemas.microsoft.com/office/powerpoint/2010/main" val="79696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4" name="Google Shape;67;p2">
            <a:extLst>
              <a:ext uri="{FF2B5EF4-FFF2-40B4-BE49-F238E27FC236}">
                <a16:creationId xmlns:a16="http://schemas.microsoft.com/office/drawing/2014/main" id="{215C4429-511F-59E6-31C3-B0EDEE4B90FE}"/>
              </a:ext>
            </a:extLst>
          </p:cNvPr>
          <p:cNvSpPr txBox="1"/>
          <p:nvPr/>
        </p:nvSpPr>
        <p:spPr>
          <a:xfrm>
            <a:off x="4470400" y="734316"/>
            <a:ext cx="6785426" cy="4688423"/>
          </a:xfrm>
          <a:prstGeom prst="rect">
            <a:avLst/>
          </a:prstGeom>
          <a:noFill/>
          <a:ln>
            <a:noFill/>
          </a:ln>
        </p:spPr>
        <p:txBody>
          <a:bodyPr spcFirstLastPara="1" wrap="square" lIns="91425" tIns="45700" rIns="91425" bIns="45700" anchor="t" anchorCtr="0">
            <a:spAutoFit/>
          </a:bodyPr>
          <a:lstStyle/>
          <a:p>
            <a:r>
              <a:rPr lang="en-US" sz="1800" kern="0" dirty="0">
                <a:solidFill>
                  <a:srgbClr val="000000"/>
                </a:solidFill>
                <a:latin typeface="Avenir Next LT Pro" panose="020B0504020202020204" pitchFamily="34" charset="0"/>
                <a:cs typeface="Calibri" panose="020F0502020204030204" pitchFamily="34" charset="0"/>
              </a:rPr>
              <a:t>For a service plan to count towards the Learner Progress core measure, it must have at least one milestone “attained” in the current fiscal year. Report #61 has columns related to milestones, but as none provide this specific information, we can make one. After clearing all filters, </a:t>
            </a:r>
          </a:p>
          <a:p>
            <a:pPr marL="324000" indent="-324000">
              <a:spcBef>
                <a:spcPts val="800"/>
              </a:spcBef>
              <a:buAutoNum type="arabicPeriod"/>
            </a:pPr>
            <a:r>
              <a:rPr lang="en-US" sz="1800" kern="0" dirty="0">
                <a:solidFill>
                  <a:srgbClr val="000000"/>
                </a:solidFill>
                <a:latin typeface="Avenir Next LT Pro" panose="020B0504020202020204" pitchFamily="34" charset="0"/>
                <a:cs typeface="Calibri" panose="020F0502020204030204" pitchFamily="34" charset="0"/>
              </a:rPr>
              <a:t>Insert a new column to the right of Current Number of Completed Milestones</a:t>
            </a:r>
          </a:p>
          <a:p>
            <a:pPr marL="324000" indent="-324000">
              <a:spcBef>
                <a:spcPts val="800"/>
              </a:spcBef>
              <a:buAutoNum type="arabicPeriod"/>
            </a:pPr>
            <a:r>
              <a:rPr lang="en-US" sz="1800" kern="0" dirty="0">
                <a:solidFill>
                  <a:srgbClr val="000000"/>
                </a:solidFill>
                <a:latin typeface="Avenir Next LT Pro" panose="020B0504020202020204" pitchFamily="34" charset="0"/>
                <a:cs typeface="Calibri" panose="020F0502020204030204" pitchFamily="34" charset="0"/>
              </a:rPr>
              <a:t>Name the new column Milestones Completed This Year</a:t>
            </a:r>
          </a:p>
          <a:p>
            <a:pPr marL="324000" indent="-324000">
              <a:spcBef>
                <a:spcPts val="800"/>
              </a:spcBef>
              <a:buAutoNum type="arabicPeriod"/>
            </a:pPr>
            <a:r>
              <a:rPr lang="en-US" sz="1800" kern="0" dirty="0">
                <a:solidFill>
                  <a:srgbClr val="000000"/>
                </a:solidFill>
                <a:latin typeface="Avenir Next LT Pro" panose="020B0504020202020204" pitchFamily="34" charset="0"/>
                <a:cs typeface="Calibri" panose="020F0502020204030204" pitchFamily="34" charset="0"/>
              </a:rPr>
              <a:t>Enter the formula: AB2 – AA2 (current # completed - # completed at start of year)</a:t>
            </a:r>
          </a:p>
          <a:p>
            <a:pPr marL="324000" indent="-324000">
              <a:spcBef>
                <a:spcPts val="800"/>
              </a:spcBef>
              <a:buAutoNum type="arabicPeriod"/>
            </a:pPr>
            <a:r>
              <a:rPr lang="en-US" sz="1800" kern="0" dirty="0">
                <a:solidFill>
                  <a:srgbClr val="000000"/>
                </a:solidFill>
                <a:latin typeface="Avenir Next LT Pro" panose="020B0504020202020204" pitchFamily="34" charset="0"/>
                <a:cs typeface="Calibri" panose="020F0502020204030204" pitchFamily="34" charset="0"/>
              </a:rPr>
              <a:t>Copy the formula down the column</a:t>
            </a:r>
          </a:p>
          <a:p>
            <a:pPr marL="324000" indent="-324000">
              <a:spcBef>
                <a:spcPts val="800"/>
              </a:spcBef>
              <a:buAutoNum type="arabicPeriod"/>
            </a:pPr>
            <a:r>
              <a:rPr lang="en-US" sz="1800" kern="0" dirty="0">
                <a:solidFill>
                  <a:srgbClr val="000000"/>
                </a:solidFill>
                <a:latin typeface="Avenir Next LT Pro" panose="020B0504020202020204" pitchFamily="34" charset="0"/>
                <a:cs typeface="Calibri" panose="020F0502020204030204" pitchFamily="34" charset="0"/>
              </a:rPr>
              <a:t>Filter Program Status by Active to see current learners only</a:t>
            </a:r>
          </a:p>
          <a:p>
            <a:pPr marL="324000" indent="-324000">
              <a:spcBef>
                <a:spcPts val="800"/>
              </a:spcBef>
              <a:buAutoNum type="arabicPeriod"/>
            </a:pPr>
            <a:r>
              <a:rPr lang="en-US" sz="1800" kern="0" dirty="0">
                <a:solidFill>
                  <a:srgbClr val="000000"/>
                </a:solidFill>
                <a:latin typeface="Avenir Next LT Pro" panose="020B0504020202020204" pitchFamily="34" charset="0"/>
                <a:cs typeface="Calibri" panose="020F0502020204030204" pitchFamily="34" charset="0"/>
              </a:rPr>
              <a:t>Filter Milestones Completed This Year with zero (0).</a:t>
            </a:r>
          </a:p>
          <a:p>
            <a:pPr marL="324000" indent="-324000">
              <a:spcBef>
                <a:spcPts val="800"/>
              </a:spcBef>
              <a:buAutoNum type="arabicPeriod"/>
            </a:pPr>
            <a:r>
              <a:rPr lang="en-US" sz="1800" kern="0" dirty="0">
                <a:solidFill>
                  <a:srgbClr val="000000"/>
                </a:solidFill>
                <a:latin typeface="Avenir Next LT Pro" panose="020B0504020202020204" pitchFamily="34" charset="0"/>
                <a:cs typeface="Calibri" panose="020F0502020204030204" pitchFamily="34" charset="0"/>
              </a:rPr>
              <a:t>Review the list</a:t>
            </a:r>
          </a:p>
        </p:txBody>
      </p:sp>
      <p:sp>
        <p:nvSpPr>
          <p:cNvPr id="5" name="Google Shape;60;g9c9307fa39_0_0">
            <a:extLst>
              <a:ext uri="{FF2B5EF4-FFF2-40B4-BE49-F238E27FC236}">
                <a16:creationId xmlns:a16="http://schemas.microsoft.com/office/drawing/2014/main" id="{9A020408-529A-E14A-EDDB-FC779180A9E3}"/>
              </a:ext>
            </a:extLst>
          </p:cNvPr>
          <p:cNvSpPr txBox="1">
            <a:spLocks/>
          </p:cNvSpPr>
          <p:nvPr/>
        </p:nvSpPr>
        <p:spPr>
          <a:xfrm>
            <a:off x="1109134" y="409846"/>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b="1" kern="0" dirty="0">
                <a:solidFill>
                  <a:schemeClr val="tx1"/>
                </a:solidFill>
                <a:latin typeface="Avenir Next LT Pro" panose="020B0504020202020204" pitchFamily="34" charset="0"/>
                <a:cs typeface="Calibri" panose="020F0502020204030204" pitchFamily="34" charset="0"/>
              </a:rPr>
              <a:t>8.2 </a:t>
            </a:r>
          </a:p>
          <a:p>
            <a:pPr>
              <a:buSzPts val="4000"/>
            </a:pPr>
            <a:r>
              <a:rPr lang="en-CA" sz="2800" b="1" kern="0" dirty="0">
                <a:solidFill>
                  <a:schemeClr val="tx1"/>
                </a:solidFill>
                <a:latin typeface="Avenir Next LT Pro" panose="020B0504020202020204" pitchFamily="34" charset="0"/>
                <a:cs typeface="Calibri" panose="020F0502020204030204" pitchFamily="34" charset="0"/>
              </a:rPr>
              <a:t>MILESTONES </a:t>
            </a:r>
            <a:r>
              <a:rPr lang="en-CA" sz="2800" kern="0" dirty="0">
                <a:solidFill>
                  <a:schemeClr val="tx1"/>
                </a:solidFill>
                <a:latin typeface="Avenir Next LT Pro" panose="020B0504020202020204" pitchFamily="34" charset="0"/>
                <a:cs typeface="Calibri" panose="020F0502020204030204" pitchFamily="34" charset="0"/>
              </a:rPr>
              <a:t>COMPLETED </a:t>
            </a:r>
            <a:r>
              <a:rPr lang="en-CA" sz="2800" b="1" kern="0" dirty="0">
                <a:solidFill>
                  <a:schemeClr val="tx1"/>
                </a:solidFill>
                <a:latin typeface="Avenir Next LT Pro" panose="020B0504020202020204" pitchFamily="34" charset="0"/>
                <a:cs typeface="Calibri" panose="020F0502020204030204" pitchFamily="34" charset="0"/>
              </a:rPr>
              <a:t>THIS YEAR</a:t>
            </a:r>
          </a:p>
        </p:txBody>
      </p:sp>
    </p:spTree>
    <p:extLst>
      <p:ext uri="{BB962C8B-B14F-4D97-AF65-F5344CB8AC3E}">
        <p14:creationId xmlns:p14="http://schemas.microsoft.com/office/powerpoint/2010/main" val="38144411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p2">
            <a:extLst>
              <a:ext uri="{FF2B5EF4-FFF2-40B4-BE49-F238E27FC236}">
                <a16:creationId xmlns:a16="http://schemas.microsoft.com/office/drawing/2014/main" id="{E04CFDF4-D07E-49D6-95D3-328E047EC357}"/>
              </a:ext>
            </a:extLst>
          </p:cNvPr>
          <p:cNvSpPr txBox="1"/>
          <p:nvPr/>
        </p:nvSpPr>
        <p:spPr>
          <a:xfrm>
            <a:off x="7664974" y="1423040"/>
            <a:ext cx="3569084" cy="4165202"/>
          </a:xfrm>
          <a:prstGeom prst="rect">
            <a:avLst/>
          </a:prstGeom>
          <a:noFill/>
          <a:ln>
            <a:noFill/>
          </a:ln>
        </p:spPr>
        <p:txBody>
          <a:bodyPr spcFirstLastPara="1" wrap="square" lIns="91425" tIns="45700" rIns="91425" bIns="45700" anchor="t" anchorCtr="0">
            <a:spAutoFit/>
          </a:bodyPr>
          <a:lstStyle/>
          <a:p>
            <a:r>
              <a:rPr lang="en-US" kern="0" dirty="0">
                <a:solidFill>
                  <a:srgbClr val="000000"/>
                </a:solidFill>
                <a:latin typeface="Avenir Next LT Pro" panose="020B0504020202020204" pitchFamily="34" charset="0"/>
                <a:cs typeface="Calibri" panose="020F0502020204030204" pitchFamily="34" charset="0"/>
              </a:rPr>
              <a:t>Early in the fiscal year, Learner Progress is not expected to be at the 60% target, as it takes time for learners to prepare to attempt a milestone.</a:t>
            </a:r>
          </a:p>
          <a:p>
            <a:pPr>
              <a:spcBef>
                <a:spcPts val="800"/>
              </a:spcBef>
            </a:pPr>
            <a:r>
              <a:rPr lang="en-US" kern="0" dirty="0">
                <a:solidFill>
                  <a:srgbClr val="000000"/>
                </a:solidFill>
                <a:latin typeface="Avenir Next LT Pro" panose="020B0504020202020204" pitchFamily="34" charset="0"/>
                <a:cs typeface="Calibri" panose="020F0502020204030204" pitchFamily="34" charset="0"/>
              </a:rPr>
              <a:t>Towards the end of the fiscal year, it is helpful to know which learners have yet to complete a milestone and identify if they are likely to complete one by March 31, to give you an idea of the year-end result to expect for the Progress measure.</a:t>
            </a:r>
          </a:p>
          <a:p>
            <a:endParaRPr lang="en-CA" sz="2400" b="1" kern="0" dirty="0">
              <a:solidFill>
                <a:srgbClr val="000000"/>
              </a:solidFill>
              <a:latin typeface="Avenir Next LT Pro" panose="020B0504020202020204" pitchFamily="34" charset="0"/>
              <a:ea typeface="Calibri"/>
              <a:cs typeface="Calibri" panose="020F0502020204030204" pitchFamily="34" charset="0"/>
              <a:sym typeface="Book Antiqua"/>
            </a:endParaRPr>
          </a:p>
        </p:txBody>
      </p:sp>
      <p:pic>
        <p:nvPicPr>
          <p:cNvPr id="5" name="Picture 4">
            <a:extLst>
              <a:ext uri="{FF2B5EF4-FFF2-40B4-BE49-F238E27FC236}">
                <a16:creationId xmlns:a16="http://schemas.microsoft.com/office/drawing/2014/main" id="{1D3D8E9B-28BD-FF78-05A4-ECF6ABC3B337}"/>
              </a:ext>
            </a:extLst>
          </p:cNvPr>
          <p:cNvPicPr>
            <a:picLocks noChangeAspect="1"/>
          </p:cNvPicPr>
          <p:nvPr/>
        </p:nvPicPr>
        <p:blipFill>
          <a:blip r:embed="rId2"/>
          <a:stretch>
            <a:fillRect/>
          </a:stretch>
        </p:blipFill>
        <p:spPr>
          <a:xfrm>
            <a:off x="1191518" y="3990224"/>
            <a:ext cx="6284253" cy="1197268"/>
          </a:xfrm>
          <a:prstGeom prst="rect">
            <a:avLst/>
          </a:prstGeom>
          <a:ln>
            <a:solidFill>
              <a:schemeClr val="tx1"/>
            </a:solidFill>
          </a:ln>
        </p:spPr>
      </p:pic>
      <p:pic>
        <p:nvPicPr>
          <p:cNvPr id="3080" name="Picture 8">
            <a:extLst>
              <a:ext uri="{FF2B5EF4-FFF2-40B4-BE49-F238E27FC236}">
                <a16:creationId xmlns:a16="http://schemas.microsoft.com/office/drawing/2014/main" id="{C3560AC4-79E6-C30F-1930-E66B004F3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720" y="1448822"/>
            <a:ext cx="5905850" cy="22102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C87305-D5A2-9E64-304E-9F945A4357CF}"/>
              </a:ext>
            </a:extLst>
          </p:cNvPr>
          <p:cNvSpPr txBox="1"/>
          <p:nvPr/>
        </p:nvSpPr>
        <p:spPr>
          <a:xfrm>
            <a:off x="606957" y="467583"/>
            <a:ext cx="11395981" cy="1384995"/>
          </a:xfrm>
          <a:prstGeom prst="rect">
            <a:avLst/>
          </a:prstGeom>
          <a:noFill/>
        </p:spPr>
        <p:txBody>
          <a:bodyPr wrap="square">
            <a:spAutoFit/>
          </a:bodyPr>
          <a:lstStyle/>
          <a:p>
            <a:pPr>
              <a:buSzPts val="4000"/>
            </a:pPr>
            <a:r>
              <a:rPr lang="en-US" sz="2800" b="1" kern="0" dirty="0">
                <a:latin typeface="Avenir Next LT Pro" panose="020B0504020202020204" pitchFamily="34" charset="0"/>
                <a:cs typeface="Calibri" panose="020F0502020204030204" pitchFamily="34" charset="0"/>
              </a:rPr>
              <a:t>8.2 </a:t>
            </a:r>
            <a:r>
              <a:rPr lang="en-CA" sz="2800" b="1" kern="0" dirty="0">
                <a:solidFill>
                  <a:schemeClr val="tx1"/>
                </a:solidFill>
                <a:latin typeface="Avenir Next LT Pro" panose="020B0504020202020204" pitchFamily="34" charset="0"/>
                <a:cs typeface="Calibri" panose="020F0502020204030204" pitchFamily="34" charset="0"/>
              </a:rPr>
              <a:t>MILESTONES </a:t>
            </a:r>
            <a:r>
              <a:rPr lang="en-CA" sz="2800" kern="0" dirty="0">
                <a:solidFill>
                  <a:schemeClr val="tx1"/>
                </a:solidFill>
                <a:latin typeface="Avenir Next LT Pro" panose="020B0504020202020204" pitchFamily="34" charset="0"/>
                <a:cs typeface="Calibri" panose="020F0502020204030204" pitchFamily="34" charset="0"/>
              </a:rPr>
              <a:t>COMPLETED </a:t>
            </a:r>
            <a:r>
              <a:rPr lang="en-CA" sz="2800" b="1" kern="0" dirty="0">
                <a:solidFill>
                  <a:schemeClr val="tx1"/>
                </a:solidFill>
                <a:latin typeface="Avenir Next LT Pro" panose="020B0504020202020204" pitchFamily="34" charset="0"/>
                <a:cs typeface="Calibri" panose="020F0502020204030204" pitchFamily="34" charset="0"/>
              </a:rPr>
              <a:t>THIS YEAR</a:t>
            </a:r>
          </a:p>
          <a:p>
            <a:pPr>
              <a:buSzPts val="4000"/>
            </a:pPr>
            <a:endParaRPr lang="en-CA" sz="2800" b="1" kern="0" dirty="0">
              <a:solidFill>
                <a:schemeClr val="tx1"/>
              </a:solidFill>
              <a:latin typeface="Avenir Next LT Pro" panose="020B0504020202020204" pitchFamily="34" charset="0"/>
              <a:cs typeface="Calibri" panose="020F0502020204030204" pitchFamily="34" charset="0"/>
            </a:endParaRPr>
          </a:p>
          <a:p>
            <a:pPr>
              <a:spcAft>
                <a:spcPts val="800"/>
              </a:spcAft>
            </a:pPr>
            <a:endParaRPr lang="en-CA" sz="2800" kern="0" dirty="0">
              <a:latin typeface="Avenir Next LT Pro" panose="020B0504020202020204" pitchFamily="34" charset="0"/>
              <a:cs typeface="Calibri" panose="020F0502020204030204" pitchFamily="34" charset="0"/>
            </a:endParaRPr>
          </a:p>
        </p:txBody>
      </p:sp>
    </p:spTree>
    <p:extLst>
      <p:ext uri="{BB962C8B-B14F-4D97-AF65-F5344CB8AC3E}">
        <p14:creationId xmlns:p14="http://schemas.microsoft.com/office/powerpoint/2010/main" val="272926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4" name="Google Shape;67;p2">
            <a:extLst>
              <a:ext uri="{FF2B5EF4-FFF2-40B4-BE49-F238E27FC236}">
                <a16:creationId xmlns:a16="http://schemas.microsoft.com/office/drawing/2014/main" id="{215C4429-511F-59E6-31C3-B0EDEE4B90FE}"/>
              </a:ext>
            </a:extLst>
          </p:cNvPr>
          <p:cNvSpPr txBox="1"/>
          <p:nvPr/>
        </p:nvSpPr>
        <p:spPr>
          <a:xfrm>
            <a:off x="4470399" y="342430"/>
            <a:ext cx="7170057" cy="5242420"/>
          </a:xfrm>
          <a:prstGeom prst="rect">
            <a:avLst/>
          </a:prstGeom>
          <a:noFill/>
          <a:ln>
            <a:noFill/>
          </a:ln>
        </p:spPr>
        <p:txBody>
          <a:bodyPr spcFirstLastPara="1" wrap="square" lIns="91425" tIns="45700" rIns="91425" bIns="45700" anchor="t" anchorCtr="0">
            <a:spAutoFit/>
          </a:bodyPr>
          <a:lstStyle/>
          <a:p>
            <a:pPr>
              <a:spcBef>
                <a:spcPts val="800"/>
              </a:spcBef>
            </a:pPr>
            <a:r>
              <a:rPr lang="en-US" sz="1800" kern="0" dirty="0">
                <a:solidFill>
                  <a:srgbClr val="000000"/>
                </a:solidFill>
                <a:latin typeface="Avenir Next LT Pro" panose="020B0504020202020204" pitchFamily="34" charset="0"/>
                <a:cs typeface="Calibri" panose="020F0502020204030204" pitchFamily="34" charset="0"/>
              </a:rPr>
              <a:t>These columns can be used to see how long learners stay in the program:</a:t>
            </a:r>
          </a:p>
          <a:p>
            <a:pPr marL="342900" indent="-342900">
              <a:spcBef>
                <a:spcPts val="800"/>
              </a:spcBef>
              <a:buFont typeface="Arial" panose="020B0604020202020204" pitchFamily="34" charset="0"/>
              <a:buChar char="•"/>
            </a:pPr>
            <a:r>
              <a:rPr lang="en-US" sz="1800" b="1" kern="0" dirty="0">
                <a:solidFill>
                  <a:srgbClr val="000000"/>
                </a:solidFill>
                <a:latin typeface="Avenir Next LT Pro" panose="020B0504020202020204" pitchFamily="34" charset="0"/>
                <a:cs typeface="Calibri" panose="020F0502020204030204" pitchFamily="34" charset="0"/>
              </a:rPr>
              <a:t>Program Start Date </a:t>
            </a:r>
            <a:r>
              <a:rPr lang="en-US" sz="1800" kern="0" dirty="0">
                <a:solidFill>
                  <a:srgbClr val="000000"/>
                </a:solidFill>
                <a:latin typeface="Avenir Next LT Pro" panose="020B0504020202020204" pitchFamily="34" charset="0"/>
                <a:cs typeface="Calibri" panose="020F0502020204030204" pitchFamily="34" charset="0"/>
              </a:rPr>
              <a:t>– date the service plan was opened                     in EOIS-</a:t>
            </a:r>
            <a:r>
              <a:rPr lang="en-US" sz="1800" kern="0" dirty="0" err="1">
                <a:solidFill>
                  <a:srgbClr val="000000"/>
                </a:solidFill>
                <a:latin typeface="Avenir Next LT Pro" panose="020B0504020202020204" pitchFamily="34" charset="0"/>
                <a:cs typeface="Calibri" panose="020F0502020204030204" pitchFamily="34" charset="0"/>
              </a:rPr>
              <a:t>CaMS</a:t>
            </a:r>
            <a:endParaRPr lang="en-US" sz="1800" kern="0" dirty="0">
              <a:solidFill>
                <a:srgbClr val="000000"/>
              </a:solidFill>
              <a:latin typeface="Avenir Next LT Pro" panose="020B0504020202020204" pitchFamily="34" charset="0"/>
              <a:cs typeface="Calibri" panose="020F0502020204030204" pitchFamily="34" charset="0"/>
            </a:endParaRPr>
          </a:p>
          <a:p>
            <a:pPr marL="342900" indent="-342900">
              <a:spcBef>
                <a:spcPts val="800"/>
              </a:spcBef>
              <a:buFont typeface="Arial" panose="020B0604020202020204" pitchFamily="34" charset="0"/>
              <a:buChar char="•"/>
            </a:pPr>
            <a:r>
              <a:rPr lang="en-US" sz="1800" b="1" kern="0" dirty="0">
                <a:solidFill>
                  <a:srgbClr val="000000"/>
                </a:solidFill>
                <a:latin typeface="Avenir Next LT Pro" panose="020B0504020202020204" pitchFamily="34" charset="0"/>
                <a:cs typeface="Calibri" panose="020F0502020204030204" pitchFamily="34" charset="0"/>
              </a:rPr>
              <a:t>Program End Date </a:t>
            </a:r>
            <a:r>
              <a:rPr lang="en-US" sz="1800" kern="0" dirty="0">
                <a:solidFill>
                  <a:srgbClr val="000000"/>
                </a:solidFill>
                <a:latin typeface="Avenir Next LT Pro" panose="020B0504020202020204" pitchFamily="34" charset="0"/>
                <a:cs typeface="Calibri" panose="020F0502020204030204" pitchFamily="34" charset="0"/>
              </a:rPr>
              <a:t>– date the service plan was closed                      in EOIS-</a:t>
            </a:r>
            <a:r>
              <a:rPr lang="en-US" sz="1800" kern="0" dirty="0" err="1">
                <a:solidFill>
                  <a:srgbClr val="000000"/>
                </a:solidFill>
                <a:latin typeface="Avenir Next LT Pro" panose="020B0504020202020204" pitchFamily="34" charset="0"/>
                <a:cs typeface="Calibri" panose="020F0502020204030204" pitchFamily="34" charset="0"/>
              </a:rPr>
              <a:t>CaMS</a:t>
            </a:r>
            <a:r>
              <a:rPr lang="en-US" sz="1800" kern="0" dirty="0">
                <a:solidFill>
                  <a:srgbClr val="000000"/>
                </a:solidFill>
                <a:latin typeface="Avenir Next LT Pro" panose="020B0504020202020204" pitchFamily="34" charset="0"/>
                <a:cs typeface="Calibri" panose="020F0502020204030204" pitchFamily="34" charset="0"/>
              </a:rPr>
              <a:t> </a:t>
            </a:r>
          </a:p>
          <a:p>
            <a:pPr marL="342900" indent="-342900">
              <a:spcBef>
                <a:spcPts val="800"/>
              </a:spcBef>
              <a:buFont typeface="Arial" panose="020B0604020202020204" pitchFamily="34" charset="0"/>
              <a:buChar char="•"/>
            </a:pPr>
            <a:r>
              <a:rPr lang="en-US" sz="1800" b="1" kern="0" dirty="0">
                <a:solidFill>
                  <a:srgbClr val="000000"/>
                </a:solidFill>
                <a:latin typeface="Avenir Next LT Pro" panose="020B0504020202020204" pitchFamily="34" charset="0"/>
                <a:cs typeface="Calibri" panose="020F0502020204030204" pitchFamily="34" charset="0"/>
              </a:rPr>
              <a:t>Program Duration Weeks </a:t>
            </a:r>
            <a:r>
              <a:rPr lang="en-US" sz="1800" kern="0" dirty="0">
                <a:solidFill>
                  <a:srgbClr val="000000"/>
                </a:solidFill>
                <a:latin typeface="Avenir Next LT Pro" panose="020B0504020202020204" pitchFamily="34" charset="0"/>
                <a:cs typeface="Calibri" panose="020F0502020204030204" pitchFamily="34" charset="0"/>
              </a:rPr>
              <a:t>(populated for Closed service plans)</a:t>
            </a:r>
          </a:p>
          <a:p>
            <a:pPr marL="342900" indent="-342900">
              <a:spcBef>
                <a:spcPts val="800"/>
              </a:spcBef>
              <a:buFont typeface="Arial" panose="020B0604020202020204" pitchFamily="34" charset="0"/>
              <a:buChar char="•"/>
            </a:pPr>
            <a:r>
              <a:rPr lang="en-US" sz="1800" b="1" kern="0" dirty="0">
                <a:solidFill>
                  <a:srgbClr val="000000"/>
                </a:solidFill>
                <a:latin typeface="Avenir Next LT Pro" panose="020B0504020202020204" pitchFamily="34" charset="0"/>
                <a:cs typeface="Calibri" panose="020F0502020204030204" pitchFamily="34" charset="0"/>
              </a:rPr>
              <a:t>Program Duration to Date </a:t>
            </a:r>
            <a:r>
              <a:rPr lang="en-US" sz="1800" kern="0" dirty="0">
                <a:solidFill>
                  <a:srgbClr val="000000"/>
                </a:solidFill>
                <a:latin typeface="Avenir Next LT Pro" panose="020B0504020202020204" pitchFamily="34" charset="0"/>
                <a:cs typeface="Calibri" panose="020F0502020204030204" pitchFamily="34" charset="0"/>
              </a:rPr>
              <a:t>(populated for Active service plans)</a:t>
            </a:r>
          </a:p>
          <a:p>
            <a:pPr>
              <a:spcBef>
                <a:spcPts val="800"/>
              </a:spcBef>
            </a:pPr>
            <a:r>
              <a:rPr lang="en-US" sz="1800" kern="0" dirty="0">
                <a:solidFill>
                  <a:srgbClr val="000000"/>
                </a:solidFill>
                <a:latin typeface="Avenir Next LT Pro" panose="020B0504020202020204" pitchFamily="34" charset="0"/>
                <a:cs typeface="Calibri" panose="020F0502020204030204" pitchFamily="34" charset="0"/>
              </a:rPr>
              <a:t>Note: Duration is only as good as the data entry practices. If there is a significant lag between an actual start/end date and the time the data is entered in EOIS-</a:t>
            </a:r>
            <a:r>
              <a:rPr lang="en-US" sz="1800" kern="0" dirty="0" err="1">
                <a:solidFill>
                  <a:srgbClr val="000000"/>
                </a:solidFill>
                <a:latin typeface="Avenir Next LT Pro" panose="020B0504020202020204" pitchFamily="34" charset="0"/>
                <a:cs typeface="Calibri" panose="020F0502020204030204" pitchFamily="34" charset="0"/>
              </a:rPr>
              <a:t>CaMS</a:t>
            </a:r>
            <a:r>
              <a:rPr lang="en-US" sz="1800" kern="0" dirty="0">
                <a:solidFill>
                  <a:srgbClr val="000000"/>
                </a:solidFill>
                <a:latin typeface="Avenir Next LT Pro" panose="020B0504020202020204" pitchFamily="34" charset="0"/>
                <a:cs typeface="Calibri" panose="020F0502020204030204" pitchFamily="34" charset="0"/>
              </a:rPr>
              <a:t>, the Duration measures won’t be as accurate as they would otherwise be. </a:t>
            </a:r>
          </a:p>
          <a:p>
            <a:pPr>
              <a:spcBef>
                <a:spcPts val="800"/>
              </a:spcBef>
            </a:pPr>
            <a:r>
              <a:rPr lang="en-US" sz="1800" kern="0" dirty="0">
                <a:solidFill>
                  <a:srgbClr val="000000"/>
                </a:solidFill>
                <a:latin typeface="Avenir Next LT Pro" panose="020B0504020202020204" pitchFamily="34" charset="0"/>
                <a:cs typeface="Calibri" panose="020F0502020204030204" pitchFamily="34" charset="0"/>
              </a:rPr>
              <a:t>Similarly, if the practice is to “save up” the learner information, entering and closing service plans within a short time frame, rather than entering data bit by bit as the learner progresses, the Duration measure will also be skewed.</a:t>
            </a:r>
          </a:p>
        </p:txBody>
      </p:sp>
      <p:sp>
        <p:nvSpPr>
          <p:cNvPr id="5" name="Google Shape;60;g9c9307fa39_0_0">
            <a:extLst>
              <a:ext uri="{FF2B5EF4-FFF2-40B4-BE49-F238E27FC236}">
                <a16:creationId xmlns:a16="http://schemas.microsoft.com/office/drawing/2014/main" id="{9A020408-529A-E14A-EDDB-FC779180A9E3}"/>
              </a:ext>
            </a:extLst>
          </p:cNvPr>
          <p:cNvSpPr txBox="1">
            <a:spLocks/>
          </p:cNvSpPr>
          <p:nvPr/>
        </p:nvSpPr>
        <p:spPr>
          <a:xfrm>
            <a:off x="1109134" y="409846"/>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b="1" kern="0" dirty="0">
                <a:solidFill>
                  <a:schemeClr val="tx1"/>
                </a:solidFill>
                <a:latin typeface="Avenir Next LT Pro" panose="020B0504020202020204" pitchFamily="34" charset="0"/>
                <a:cs typeface="Calibri" panose="020F0502020204030204" pitchFamily="34" charset="0"/>
              </a:rPr>
              <a:t>8.3 </a:t>
            </a:r>
          </a:p>
          <a:p>
            <a:pPr>
              <a:buSzPts val="4000"/>
            </a:pPr>
            <a:r>
              <a:rPr lang="en-CA" sz="2800" kern="0" dirty="0">
                <a:solidFill>
                  <a:schemeClr val="tx1"/>
                </a:solidFill>
                <a:latin typeface="Avenir Next LT Pro" panose="020B0504020202020204" pitchFamily="34" charset="0"/>
                <a:cs typeface="Calibri" panose="020F0502020204030204" pitchFamily="34" charset="0"/>
              </a:rPr>
              <a:t>PROGRAM</a:t>
            </a:r>
            <a:r>
              <a:rPr lang="en-CA" sz="2800" b="1" kern="0" dirty="0">
                <a:solidFill>
                  <a:schemeClr val="tx1"/>
                </a:solidFill>
                <a:latin typeface="Avenir Next LT Pro" panose="020B0504020202020204" pitchFamily="34" charset="0"/>
                <a:cs typeface="Calibri" panose="020F0502020204030204" pitchFamily="34" charset="0"/>
              </a:rPr>
              <a:t> DURATION</a:t>
            </a:r>
          </a:p>
        </p:txBody>
      </p:sp>
    </p:spTree>
    <p:extLst>
      <p:ext uri="{BB962C8B-B14F-4D97-AF65-F5344CB8AC3E}">
        <p14:creationId xmlns:p14="http://schemas.microsoft.com/office/powerpoint/2010/main" val="1699435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259A97-CFA8-F96D-FAD0-F43AAB1F840B}"/>
              </a:ext>
            </a:extLst>
          </p:cNvPr>
          <p:cNvPicPr>
            <a:picLocks noChangeAspect="1"/>
          </p:cNvPicPr>
          <p:nvPr/>
        </p:nvPicPr>
        <p:blipFill>
          <a:blip r:embed="rId2"/>
          <a:stretch>
            <a:fillRect/>
          </a:stretch>
        </p:blipFill>
        <p:spPr>
          <a:xfrm>
            <a:off x="5511491" y="1454530"/>
            <a:ext cx="5989815" cy="3420553"/>
          </a:xfrm>
          <a:prstGeom prst="rect">
            <a:avLst/>
          </a:prstGeom>
        </p:spPr>
      </p:pic>
      <p:sp>
        <p:nvSpPr>
          <p:cNvPr id="2" name="Google Shape;67;p2">
            <a:extLst>
              <a:ext uri="{FF2B5EF4-FFF2-40B4-BE49-F238E27FC236}">
                <a16:creationId xmlns:a16="http://schemas.microsoft.com/office/drawing/2014/main" id="{E04CFDF4-D07E-49D6-95D3-328E047EC357}"/>
              </a:ext>
            </a:extLst>
          </p:cNvPr>
          <p:cNvSpPr txBox="1"/>
          <p:nvPr/>
        </p:nvSpPr>
        <p:spPr>
          <a:xfrm>
            <a:off x="511729" y="1427028"/>
            <a:ext cx="4674813" cy="3816389"/>
          </a:xfrm>
          <a:prstGeom prst="rect">
            <a:avLst/>
          </a:prstGeom>
          <a:noFill/>
          <a:ln>
            <a:noFill/>
          </a:ln>
        </p:spPr>
        <p:txBody>
          <a:bodyPr spcFirstLastPara="1" wrap="square" lIns="91425" tIns="45700" rIns="91425" bIns="45700" anchor="t" anchorCtr="0">
            <a:spAutoFit/>
          </a:bodyPr>
          <a:lstStyle/>
          <a:p>
            <a:pPr marL="324000" indent="-324000">
              <a:spcBef>
                <a:spcPts val="800"/>
              </a:spcBef>
              <a:buFont typeface="Arial" panose="020B0604020202020204" pitchFamily="34" charset="0"/>
              <a:buChar char="•"/>
            </a:pPr>
            <a:r>
              <a:rPr lang="en-US" kern="0" dirty="0">
                <a:solidFill>
                  <a:srgbClr val="000000"/>
                </a:solidFill>
                <a:latin typeface="Avenir Next LT Pro" panose="020B0504020202020204" pitchFamily="34" charset="0"/>
                <a:cs typeface="Calibri" panose="020F0502020204030204" pitchFamily="34" charset="0"/>
              </a:rPr>
              <a:t>75 active service plans in the last month</a:t>
            </a:r>
          </a:p>
          <a:p>
            <a:pPr marL="324000" indent="-324000">
              <a:spcBef>
                <a:spcPts val="800"/>
              </a:spcBef>
              <a:buFont typeface="Arial" panose="020B0604020202020204" pitchFamily="34" charset="0"/>
              <a:buChar char="•"/>
            </a:pPr>
            <a:r>
              <a:rPr lang="en-US" kern="0" dirty="0">
                <a:solidFill>
                  <a:srgbClr val="000000"/>
                </a:solidFill>
                <a:latin typeface="Avenir Next LT Pro" panose="020B0504020202020204" pitchFamily="34" charset="0"/>
                <a:cs typeface="Calibri" panose="020F0502020204030204" pitchFamily="34" charset="0"/>
              </a:rPr>
              <a:t>Fewer active plans from 11 – 18 months ago.</a:t>
            </a:r>
          </a:p>
          <a:p>
            <a:pPr marL="324000" indent="-324000">
              <a:spcBef>
                <a:spcPts val="800"/>
              </a:spcBef>
              <a:buFont typeface="Arial" panose="020B0604020202020204" pitchFamily="34" charset="0"/>
              <a:buChar char="•"/>
            </a:pPr>
            <a:r>
              <a:rPr lang="en-US" kern="0" dirty="0">
                <a:solidFill>
                  <a:srgbClr val="000000"/>
                </a:solidFill>
                <a:latin typeface="Avenir Next LT Pro" panose="020B0504020202020204" pitchFamily="34" charset="0"/>
                <a:cs typeface="Calibri" panose="020F0502020204030204" pitchFamily="34" charset="0"/>
              </a:rPr>
              <a:t>Plans more than 24 months (two years) old – filter Program Duration column to find them, they could be worth a closer look.</a:t>
            </a:r>
          </a:p>
          <a:p>
            <a:endParaRPr lang="en-US" kern="0" dirty="0">
              <a:solidFill>
                <a:srgbClr val="000000"/>
              </a:solidFill>
              <a:latin typeface="Avenir Next LT Pro" panose="020B0504020202020204" pitchFamily="34" charset="0"/>
              <a:cs typeface="Calibri" panose="020F0502020204030204" pitchFamily="34" charset="0"/>
            </a:endParaRPr>
          </a:p>
          <a:p>
            <a:r>
              <a:rPr lang="en-US" kern="0" dirty="0">
                <a:solidFill>
                  <a:srgbClr val="000000"/>
                </a:solidFill>
                <a:latin typeface="Avenir Next LT Pro" panose="020B0504020202020204" pitchFamily="34" charset="0"/>
                <a:cs typeface="Calibri" panose="020F0502020204030204" pitchFamily="34" charset="0"/>
              </a:rPr>
              <a:t>Different LBS programs will have different profiles. Does the profile for your program/learners make sense?</a:t>
            </a:r>
          </a:p>
          <a:p>
            <a:endParaRPr lang="en-CA" sz="2400" b="1" kern="0" dirty="0">
              <a:solidFill>
                <a:srgbClr val="000000"/>
              </a:solidFill>
              <a:latin typeface="Avenir Next LT Pro" panose="020B0504020202020204" pitchFamily="34" charset="0"/>
              <a:ea typeface="Calibri"/>
              <a:cs typeface="Calibri" panose="020F0502020204030204" pitchFamily="34" charset="0"/>
              <a:sym typeface="Book Antiqua"/>
            </a:endParaRPr>
          </a:p>
        </p:txBody>
      </p:sp>
      <p:sp>
        <p:nvSpPr>
          <p:cNvPr id="5" name="Google Shape;67;p2">
            <a:extLst>
              <a:ext uri="{FF2B5EF4-FFF2-40B4-BE49-F238E27FC236}">
                <a16:creationId xmlns:a16="http://schemas.microsoft.com/office/drawing/2014/main" id="{C27FFFF5-6E95-E333-11FD-7ABB7D956E3E}"/>
              </a:ext>
            </a:extLst>
          </p:cNvPr>
          <p:cNvSpPr txBox="1"/>
          <p:nvPr/>
        </p:nvSpPr>
        <p:spPr>
          <a:xfrm>
            <a:off x="5892036" y="4963235"/>
            <a:ext cx="5409079" cy="523180"/>
          </a:xfrm>
          <a:prstGeom prst="rect">
            <a:avLst/>
          </a:prstGeom>
          <a:noFill/>
          <a:ln>
            <a:noFill/>
          </a:ln>
        </p:spPr>
        <p:txBody>
          <a:bodyPr spcFirstLastPara="1" wrap="square" lIns="91425" tIns="45700" rIns="91425" bIns="45700" anchor="t" anchorCtr="0">
            <a:spAutoFit/>
          </a:bodyPr>
          <a:lstStyle/>
          <a:p>
            <a:pPr algn="ctr"/>
            <a:r>
              <a:rPr lang="en-US" sz="1400" kern="0" dirty="0">
                <a:solidFill>
                  <a:srgbClr val="000000"/>
                </a:solidFill>
                <a:latin typeface="Avenir Next LT Pro" panose="020B0504020202020204" pitchFamily="34" charset="0"/>
                <a:cs typeface="Calibri" panose="020F0502020204030204" pitchFamily="34" charset="0"/>
              </a:rPr>
              <a:t>Step by step instructions to make a histogram like this                           are available at </a:t>
            </a:r>
            <a:r>
              <a:rPr lang="en-US" sz="1400" kern="0" dirty="0">
                <a:solidFill>
                  <a:srgbClr val="000000"/>
                </a:solidFill>
                <a:latin typeface="Avenir Next LT Pro" panose="020B0504020202020204" pitchFamily="34" charset="0"/>
                <a:cs typeface="Calibri" panose="020F0502020204030204" pitchFamily="34" charset="0"/>
                <a:hlinkClick r:id="rId3"/>
              </a:rPr>
              <a:t>Excel Easy</a:t>
            </a:r>
            <a:r>
              <a:rPr lang="en-US" sz="1400" kern="0" dirty="0">
                <a:solidFill>
                  <a:srgbClr val="000000"/>
                </a:solidFill>
                <a:latin typeface="Avenir Next LT Pro" panose="020B0504020202020204" pitchFamily="34" charset="0"/>
                <a:cs typeface="Calibri" panose="020F0502020204030204" pitchFamily="34" charset="0"/>
              </a:rPr>
              <a:t>.</a:t>
            </a:r>
            <a:endParaRPr lang="en-CA" sz="1400" b="1" kern="0" dirty="0">
              <a:solidFill>
                <a:srgbClr val="000000"/>
              </a:solidFill>
              <a:latin typeface="Avenir Next LT Pro" panose="020B0504020202020204" pitchFamily="34" charset="0"/>
              <a:ea typeface="Calibri"/>
              <a:cs typeface="Calibri" panose="020F0502020204030204" pitchFamily="34" charset="0"/>
              <a:sym typeface="Book Antiqua"/>
            </a:endParaRPr>
          </a:p>
        </p:txBody>
      </p:sp>
      <p:sp>
        <p:nvSpPr>
          <p:cNvPr id="6" name="Arrow: Down 5">
            <a:extLst>
              <a:ext uri="{FF2B5EF4-FFF2-40B4-BE49-F238E27FC236}">
                <a16:creationId xmlns:a16="http://schemas.microsoft.com/office/drawing/2014/main" id="{A3730C74-8F94-FD07-096C-5E49AFD1672D}"/>
              </a:ext>
            </a:extLst>
          </p:cNvPr>
          <p:cNvSpPr/>
          <p:nvPr/>
        </p:nvSpPr>
        <p:spPr>
          <a:xfrm flipH="1">
            <a:off x="6132351" y="1634887"/>
            <a:ext cx="45719" cy="781142"/>
          </a:xfrm>
          <a:prstGeom prst="downArrow">
            <a:avLst/>
          </a:prstGeom>
          <a:solidFill>
            <a:srgbClr val="AA3B3F"/>
          </a:solidFill>
          <a:ln>
            <a:solidFill>
              <a:srgbClr val="AA3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ircle: Hollow 6">
            <a:extLst>
              <a:ext uri="{FF2B5EF4-FFF2-40B4-BE49-F238E27FC236}">
                <a16:creationId xmlns:a16="http://schemas.microsoft.com/office/drawing/2014/main" id="{0233BD95-472E-61DD-0459-F62BF85C4D26}"/>
              </a:ext>
            </a:extLst>
          </p:cNvPr>
          <p:cNvSpPr/>
          <p:nvPr/>
        </p:nvSpPr>
        <p:spPr>
          <a:xfrm>
            <a:off x="7680868" y="3120704"/>
            <a:ext cx="1639300" cy="1149673"/>
          </a:xfrm>
          <a:prstGeom prst="donut">
            <a:avLst>
              <a:gd name="adj" fmla="val 1147"/>
            </a:avLst>
          </a:prstGeom>
          <a:solidFill>
            <a:srgbClr val="AA3B3F"/>
          </a:solidFill>
          <a:ln>
            <a:solidFill>
              <a:srgbClr val="AA3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ircle: Hollow 7">
            <a:extLst>
              <a:ext uri="{FF2B5EF4-FFF2-40B4-BE49-F238E27FC236}">
                <a16:creationId xmlns:a16="http://schemas.microsoft.com/office/drawing/2014/main" id="{16F06996-31C9-37A0-2073-E08A2A0715E8}"/>
              </a:ext>
            </a:extLst>
          </p:cNvPr>
          <p:cNvSpPr/>
          <p:nvPr/>
        </p:nvSpPr>
        <p:spPr>
          <a:xfrm>
            <a:off x="10148629" y="3818661"/>
            <a:ext cx="1386233" cy="552385"/>
          </a:xfrm>
          <a:prstGeom prst="donut">
            <a:avLst>
              <a:gd name="adj" fmla="val 0"/>
            </a:avLst>
          </a:prstGeom>
          <a:solidFill>
            <a:srgbClr val="AA3B3F"/>
          </a:solidFill>
          <a:ln>
            <a:solidFill>
              <a:srgbClr val="AA3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39197E0C-6565-1FC9-6969-F6E336ADCF1D}"/>
              </a:ext>
            </a:extLst>
          </p:cNvPr>
          <p:cNvSpPr txBox="1"/>
          <p:nvPr/>
        </p:nvSpPr>
        <p:spPr>
          <a:xfrm>
            <a:off x="606957" y="467583"/>
            <a:ext cx="11395981" cy="1384995"/>
          </a:xfrm>
          <a:prstGeom prst="rect">
            <a:avLst/>
          </a:prstGeom>
          <a:noFill/>
        </p:spPr>
        <p:txBody>
          <a:bodyPr wrap="square">
            <a:spAutoFit/>
          </a:bodyPr>
          <a:lstStyle/>
          <a:p>
            <a:pPr>
              <a:buSzPts val="4000"/>
            </a:pPr>
            <a:r>
              <a:rPr lang="en-US" sz="2800" b="1" kern="0" dirty="0">
                <a:latin typeface="Avenir Next LT Pro" panose="020B0504020202020204" pitchFamily="34" charset="0"/>
                <a:cs typeface="Calibri" panose="020F0502020204030204" pitchFamily="34" charset="0"/>
              </a:rPr>
              <a:t>8.3 </a:t>
            </a:r>
            <a:r>
              <a:rPr lang="en-CA" sz="2800" kern="0" dirty="0">
                <a:solidFill>
                  <a:schemeClr val="tx1"/>
                </a:solidFill>
                <a:latin typeface="Avenir Next LT Pro" panose="020B0504020202020204" pitchFamily="34" charset="0"/>
                <a:cs typeface="Calibri" panose="020F0502020204030204" pitchFamily="34" charset="0"/>
              </a:rPr>
              <a:t>PROGRAM</a:t>
            </a:r>
            <a:r>
              <a:rPr lang="en-CA" sz="2800" b="1" kern="0" dirty="0">
                <a:solidFill>
                  <a:schemeClr val="tx1"/>
                </a:solidFill>
                <a:latin typeface="Avenir Next LT Pro" panose="020B0504020202020204" pitchFamily="34" charset="0"/>
                <a:cs typeface="Calibri" panose="020F0502020204030204" pitchFamily="34" charset="0"/>
              </a:rPr>
              <a:t> DURATION - TO DATE</a:t>
            </a:r>
          </a:p>
          <a:p>
            <a:pPr>
              <a:buSzPts val="4000"/>
            </a:pPr>
            <a:endParaRPr lang="en-CA" sz="2800" b="1" kern="0" dirty="0">
              <a:solidFill>
                <a:schemeClr val="tx1"/>
              </a:solidFill>
              <a:latin typeface="Avenir Next LT Pro" panose="020B0504020202020204" pitchFamily="34" charset="0"/>
              <a:cs typeface="Calibri" panose="020F0502020204030204" pitchFamily="34" charset="0"/>
            </a:endParaRPr>
          </a:p>
          <a:p>
            <a:pPr>
              <a:spcAft>
                <a:spcPts val="800"/>
              </a:spcAft>
            </a:pPr>
            <a:endParaRPr lang="en-CA" sz="2800" kern="0" dirty="0">
              <a:latin typeface="Avenir Next LT Pro" panose="020B0504020202020204" pitchFamily="34" charset="0"/>
              <a:cs typeface="Calibri" panose="020F0502020204030204" pitchFamily="34" charset="0"/>
            </a:endParaRPr>
          </a:p>
        </p:txBody>
      </p:sp>
    </p:spTree>
    <p:extLst>
      <p:ext uri="{BB962C8B-B14F-4D97-AF65-F5344CB8AC3E}">
        <p14:creationId xmlns:p14="http://schemas.microsoft.com/office/powerpoint/2010/main" val="3627970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61BBFB-FC94-DDB9-A3E6-8A8C3169CA15}"/>
              </a:ext>
            </a:extLst>
          </p:cNvPr>
          <p:cNvPicPr>
            <a:picLocks noChangeAspect="1"/>
          </p:cNvPicPr>
          <p:nvPr/>
        </p:nvPicPr>
        <p:blipFill>
          <a:blip r:embed="rId2"/>
          <a:stretch>
            <a:fillRect/>
          </a:stretch>
        </p:blipFill>
        <p:spPr>
          <a:xfrm>
            <a:off x="5410823" y="1397585"/>
            <a:ext cx="6040152" cy="3449299"/>
          </a:xfrm>
          <a:prstGeom prst="rect">
            <a:avLst/>
          </a:prstGeom>
        </p:spPr>
      </p:pic>
      <p:sp>
        <p:nvSpPr>
          <p:cNvPr id="2" name="Google Shape;67;p2">
            <a:extLst>
              <a:ext uri="{FF2B5EF4-FFF2-40B4-BE49-F238E27FC236}">
                <a16:creationId xmlns:a16="http://schemas.microsoft.com/office/drawing/2014/main" id="{E04CFDF4-D07E-49D6-95D3-328E047EC357}"/>
              </a:ext>
            </a:extLst>
          </p:cNvPr>
          <p:cNvSpPr txBox="1"/>
          <p:nvPr/>
        </p:nvSpPr>
        <p:spPr>
          <a:xfrm>
            <a:off x="674888" y="1276550"/>
            <a:ext cx="4579283" cy="3949759"/>
          </a:xfrm>
          <a:prstGeom prst="rect">
            <a:avLst/>
          </a:prstGeom>
          <a:noFill/>
          <a:ln>
            <a:noFill/>
          </a:ln>
        </p:spPr>
        <p:txBody>
          <a:bodyPr spcFirstLastPara="1" wrap="square" lIns="91425" tIns="45700" rIns="91425" bIns="45700" anchor="t" anchorCtr="0">
            <a:spAutoFit/>
          </a:bodyPr>
          <a:lstStyle/>
          <a:p>
            <a:pPr marL="324000" indent="-324000">
              <a:spcBef>
                <a:spcPts val="800"/>
              </a:spcBef>
              <a:buFont typeface="Arial" panose="020B0604020202020204" pitchFamily="34" charset="0"/>
              <a:buChar char="•"/>
            </a:pPr>
            <a:r>
              <a:rPr lang="en-US" kern="0" dirty="0">
                <a:solidFill>
                  <a:srgbClr val="000000"/>
                </a:solidFill>
                <a:highlight>
                  <a:srgbClr val="FFFF00"/>
                </a:highlight>
                <a:latin typeface="Calibri" panose="020F0502020204030204" pitchFamily="34" charset="0"/>
                <a:cs typeface="Calibri" panose="020F0502020204030204" pitchFamily="34" charset="0"/>
              </a:rPr>
              <a:t>2% stayed less than one month </a:t>
            </a:r>
          </a:p>
          <a:p>
            <a:pPr marL="324000" indent="-324000">
              <a:spcBef>
                <a:spcPts val="800"/>
              </a:spcBef>
              <a:buFont typeface="Arial" panose="020B0604020202020204" pitchFamily="34" charset="0"/>
              <a:buChar char="•"/>
            </a:pPr>
            <a:r>
              <a:rPr lang="en-US" kern="0" dirty="0">
                <a:solidFill>
                  <a:srgbClr val="000000"/>
                </a:solidFill>
                <a:latin typeface="Calibri" panose="020F0502020204030204" pitchFamily="34" charset="0"/>
                <a:cs typeface="Calibri" panose="020F0502020204030204" pitchFamily="34" charset="0"/>
              </a:rPr>
              <a:t>Most common duration is 9 months</a:t>
            </a:r>
          </a:p>
          <a:p>
            <a:pPr marL="324000" indent="-324000">
              <a:spcBef>
                <a:spcPts val="800"/>
              </a:spcBef>
              <a:buFont typeface="Arial" panose="020B0604020202020204" pitchFamily="34" charset="0"/>
              <a:buChar char="•"/>
            </a:pPr>
            <a:r>
              <a:rPr lang="en-US" kern="0" dirty="0">
                <a:solidFill>
                  <a:srgbClr val="000000"/>
                </a:solidFill>
                <a:latin typeface="Calibri" panose="020F0502020204030204" pitchFamily="34" charset="0"/>
                <a:cs typeface="Calibri" panose="020F0502020204030204" pitchFamily="34" charset="0"/>
              </a:rPr>
              <a:t>Average is 10 - 11 months </a:t>
            </a:r>
          </a:p>
          <a:p>
            <a:pPr marL="324000" indent="-324000">
              <a:spcBef>
                <a:spcPts val="800"/>
              </a:spcBef>
              <a:buFont typeface="Arial" panose="020B0604020202020204" pitchFamily="34" charset="0"/>
              <a:buChar char="•"/>
            </a:pPr>
            <a:r>
              <a:rPr lang="en-US" kern="0" dirty="0">
                <a:solidFill>
                  <a:srgbClr val="000000"/>
                </a:solidFill>
                <a:latin typeface="Calibri" panose="020F0502020204030204" pitchFamily="34" charset="0"/>
                <a:cs typeface="Calibri" panose="020F0502020204030204" pitchFamily="34" charset="0"/>
              </a:rPr>
              <a:t>Majority is between 6 – 14 months </a:t>
            </a:r>
          </a:p>
          <a:p>
            <a:pPr marL="324000" indent="-324000">
              <a:spcBef>
                <a:spcPts val="800"/>
              </a:spcBef>
              <a:buFont typeface="Arial" panose="020B0604020202020204" pitchFamily="34" charset="0"/>
              <a:buChar char="•"/>
            </a:pPr>
            <a:r>
              <a:rPr lang="en-US" kern="0" dirty="0">
                <a:solidFill>
                  <a:srgbClr val="000000"/>
                </a:solidFill>
                <a:latin typeface="Calibri" panose="020F0502020204030204" pitchFamily="34" charset="0"/>
                <a:cs typeface="Calibri" panose="020F0502020204030204" pitchFamily="34" charset="0"/>
              </a:rPr>
              <a:t>Some two years and more</a:t>
            </a:r>
          </a:p>
          <a:p>
            <a:pPr>
              <a:spcBef>
                <a:spcPts val="800"/>
              </a:spcBef>
            </a:pPr>
            <a:r>
              <a:rPr lang="en-US" kern="0" dirty="0">
                <a:solidFill>
                  <a:srgbClr val="000000"/>
                </a:solidFill>
                <a:latin typeface="Calibri" panose="020F0502020204030204" pitchFamily="34" charset="0"/>
                <a:cs typeface="Calibri" panose="020F0502020204030204" pitchFamily="34" charset="0"/>
              </a:rPr>
              <a:t>Again, different LBS programs will have different Program Duration profiles. Does the profile for your program/learners make sense?</a:t>
            </a:r>
          </a:p>
          <a:p>
            <a:pPr>
              <a:spcBef>
                <a:spcPts val="800"/>
              </a:spcBef>
            </a:pPr>
            <a:r>
              <a:rPr lang="en-US" kern="0" dirty="0">
                <a:solidFill>
                  <a:srgbClr val="000000"/>
                </a:solidFill>
                <a:latin typeface="Calibri" panose="020F0502020204030204" pitchFamily="34" charset="0"/>
                <a:cs typeface="Calibri" panose="020F0502020204030204" pitchFamily="34" charset="0"/>
              </a:rPr>
              <a:t>The same chart could be used to look at the </a:t>
            </a:r>
            <a:r>
              <a:rPr lang="en-US" b="1" kern="0" dirty="0">
                <a:solidFill>
                  <a:srgbClr val="000000"/>
                </a:solidFill>
                <a:latin typeface="Calibri" panose="020F0502020204030204" pitchFamily="34" charset="0"/>
                <a:cs typeface="Calibri" panose="020F0502020204030204" pitchFamily="34" charset="0"/>
              </a:rPr>
              <a:t>Training Support </a:t>
            </a:r>
            <a:r>
              <a:rPr lang="en-US" kern="0" dirty="0">
                <a:solidFill>
                  <a:srgbClr val="000000"/>
                </a:solidFill>
                <a:latin typeface="Calibri" panose="020F0502020204030204" pitchFamily="34" charset="0"/>
                <a:cs typeface="Calibri" panose="020F0502020204030204" pitchFamily="34" charset="0"/>
              </a:rPr>
              <a:t>allowance data.</a:t>
            </a:r>
          </a:p>
          <a:p>
            <a:endParaRPr lang="en-CA" sz="2400" b="1" kern="0" dirty="0">
              <a:solidFill>
                <a:srgbClr val="000000"/>
              </a:solidFill>
              <a:latin typeface="Avenir Next LT Pro" panose="020B0504020202020204" pitchFamily="34" charset="0"/>
              <a:ea typeface="Calibri"/>
              <a:cs typeface="Calibri" panose="020F0502020204030204" pitchFamily="34" charset="0"/>
              <a:sym typeface="Book Antiqua"/>
            </a:endParaRPr>
          </a:p>
        </p:txBody>
      </p:sp>
      <p:sp>
        <p:nvSpPr>
          <p:cNvPr id="8" name="Circle: Hollow 7">
            <a:extLst>
              <a:ext uri="{FF2B5EF4-FFF2-40B4-BE49-F238E27FC236}">
                <a16:creationId xmlns:a16="http://schemas.microsoft.com/office/drawing/2014/main" id="{16F06996-31C9-37A0-2073-E08A2A0715E8}"/>
              </a:ext>
            </a:extLst>
          </p:cNvPr>
          <p:cNvSpPr/>
          <p:nvPr/>
        </p:nvSpPr>
        <p:spPr>
          <a:xfrm>
            <a:off x="10081517" y="3909270"/>
            <a:ext cx="1386233" cy="394664"/>
          </a:xfrm>
          <a:prstGeom prst="donut">
            <a:avLst>
              <a:gd name="adj" fmla="val 0"/>
            </a:avLst>
          </a:prstGeom>
          <a:solidFill>
            <a:srgbClr val="AA3B3F"/>
          </a:solidFill>
          <a:ln>
            <a:solidFill>
              <a:srgbClr val="AA3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Left Brace 11">
            <a:extLst>
              <a:ext uri="{FF2B5EF4-FFF2-40B4-BE49-F238E27FC236}">
                <a16:creationId xmlns:a16="http://schemas.microsoft.com/office/drawing/2014/main" id="{C9A95FCD-12FE-584B-ACD7-6BF63CA7F803}"/>
              </a:ext>
            </a:extLst>
          </p:cNvPr>
          <p:cNvSpPr/>
          <p:nvPr/>
        </p:nvSpPr>
        <p:spPr>
          <a:xfrm rot="16200000">
            <a:off x="7550548" y="3682958"/>
            <a:ext cx="133959" cy="1559709"/>
          </a:xfrm>
          <a:prstGeom prst="leftBrace">
            <a:avLst/>
          </a:prstGeom>
          <a:noFill/>
          <a:ln w="57150">
            <a:solidFill>
              <a:srgbClr val="AA3B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61C0B0CD-3780-5E59-20D0-7CF53E115A86}"/>
              </a:ext>
            </a:extLst>
          </p:cNvPr>
          <p:cNvSpPr/>
          <p:nvPr/>
        </p:nvSpPr>
        <p:spPr>
          <a:xfrm flipH="1">
            <a:off x="6040072" y="2482176"/>
            <a:ext cx="45719" cy="781142"/>
          </a:xfrm>
          <a:prstGeom prst="downArrow">
            <a:avLst/>
          </a:prstGeom>
          <a:solidFill>
            <a:srgbClr val="AA3B3F"/>
          </a:solidFill>
          <a:ln>
            <a:solidFill>
              <a:srgbClr val="AA3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ar: 5 Points 14">
            <a:extLst>
              <a:ext uri="{FF2B5EF4-FFF2-40B4-BE49-F238E27FC236}">
                <a16:creationId xmlns:a16="http://schemas.microsoft.com/office/drawing/2014/main" id="{E1B9EA37-CCB2-F029-7CAB-EC14DEBB426C}"/>
              </a:ext>
            </a:extLst>
          </p:cNvPr>
          <p:cNvSpPr/>
          <p:nvPr/>
        </p:nvSpPr>
        <p:spPr>
          <a:xfrm>
            <a:off x="7324166" y="1775010"/>
            <a:ext cx="228600" cy="228600"/>
          </a:xfrm>
          <a:prstGeom prst="star5">
            <a:avLst/>
          </a:prstGeom>
          <a:solidFill>
            <a:srgbClr val="AA3B3F"/>
          </a:solidFill>
          <a:ln>
            <a:solidFill>
              <a:srgbClr val="AA3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10FFAE4-2E65-34D8-5FA9-9342E8B7EFD8}"/>
              </a:ext>
            </a:extLst>
          </p:cNvPr>
          <p:cNvSpPr txBox="1"/>
          <p:nvPr/>
        </p:nvSpPr>
        <p:spPr>
          <a:xfrm>
            <a:off x="606957" y="467583"/>
            <a:ext cx="11395981" cy="954107"/>
          </a:xfrm>
          <a:prstGeom prst="rect">
            <a:avLst/>
          </a:prstGeom>
          <a:noFill/>
        </p:spPr>
        <p:txBody>
          <a:bodyPr wrap="square">
            <a:spAutoFit/>
          </a:bodyPr>
          <a:lstStyle/>
          <a:p>
            <a:pPr>
              <a:buSzPts val="4000"/>
            </a:pPr>
            <a:r>
              <a:rPr lang="en-US" sz="2800" b="1" kern="0" dirty="0">
                <a:latin typeface="Avenir Next LT Pro" panose="020B0504020202020204" pitchFamily="34" charset="0"/>
                <a:cs typeface="Calibri" panose="020F0502020204030204" pitchFamily="34" charset="0"/>
              </a:rPr>
              <a:t>8.3 </a:t>
            </a:r>
            <a:r>
              <a:rPr lang="en-CA" sz="2800" kern="0" dirty="0">
                <a:solidFill>
                  <a:schemeClr val="tx1"/>
                </a:solidFill>
                <a:latin typeface="Avenir Next LT Pro" panose="020B0504020202020204" pitchFamily="34" charset="0"/>
                <a:cs typeface="Calibri" panose="020F0502020204030204" pitchFamily="34" charset="0"/>
              </a:rPr>
              <a:t>PROGRAM</a:t>
            </a:r>
            <a:r>
              <a:rPr lang="en-CA" sz="2800" b="1" kern="0" dirty="0">
                <a:solidFill>
                  <a:schemeClr val="tx1"/>
                </a:solidFill>
                <a:latin typeface="Avenir Next LT Pro" panose="020B0504020202020204" pitchFamily="34" charset="0"/>
                <a:cs typeface="Calibri" panose="020F0502020204030204" pitchFamily="34" charset="0"/>
              </a:rPr>
              <a:t> DURATION</a:t>
            </a:r>
          </a:p>
          <a:p>
            <a:pPr>
              <a:spcAft>
                <a:spcPts val="800"/>
              </a:spcAft>
            </a:pPr>
            <a:endParaRPr lang="en-CA" sz="2800" kern="0" dirty="0">
              <a:latin typeface="Avenir Next LT Pro" panose="020B0504020202020204" pitchFamily="34" charset="0"/>
              <a:cs typeface="Calibri" panose="020F0502020204030204" pitchFamily="34" charset="0"/>
            </a:endParaRPr>
          </a:p>
        </p:txBody>
      </p:sp>
      <p:sp>
        <p:nvSpPr>
          <p:cNvPr id="6" name="Google Shape;67;p2">
            <a:extLst>
              <a:ext uri="{FF2B5EF4-FFF2-40B4-BE49-F238E27FC236}">
                <a16:creationId xmlns:a16="http://schemas.microsoft.com/office/drawing/2014/main" id="{D9A296DD-C461-4646-02A2-899E9A047FB4}"/>
              </a:ext>
            </a:extLst>
          </p:cNvPr>
          <p:cNvSpPr txBox="1"/>
          <p:nvPr/>
        </p:nvSpPr>
        <p:spPr>
          <a:xfrm>
            <a:off x="5892036" y="4963235"/>
            <a:ext cx="5409079" cy="523180"/>
          </a:xfrm>
          <a:prstGeom prst="rect">
            <a:avLst/>
          </a:prstGeom>
          <a:noFill/>
          <a:ln>
            <a:noFill/>
          </a:ln>
        </p:spPr>
        <p:txBody>
          <a:bodyPr spcFirstLastPara="1" wrap="square" lIns="91425" tIns="45700" rIns="91425" bIns="45700" anchor="t" anchorCtr="0">
            <a:spAutoFit/>
          </a:bodyPr>
          <a:lstStyle/>
          <a:p>
            <a:pPr algn="ctr"/>
            <a:r>
              <a:rPr lang="en-US" sz="1400" kern="0" dirty="0">
                <a:solidFill>
                  <a:srgbClr val="000000"/>
                </a:solidFill>
                <a:latin typeface="Avenir Next LT Pro" panose="020B0504020202020204" pitchFamily="34" charset="0"/>
                <a:cs typeface="Calibri" panose="020F0502020204030204" pitchFamily="34" charset="0"/>
              </a:rPr>
              <a:t>Step by step instructions to make a histogram like this                           are available at </a:t>
            </a:r>
            <a:r>
              <a:rPr lang="en-US" sz="1400" kern="0" dirty="0">
                <a:solidFill>
                  <a:srgbClr val="000000"/>
                </a:solidFill>
                <a:latin typeface="Avenir Next LT Pro" panose="020B0504020202020204" pitchFamily="34" charset="0"/>
                <a:cs typeface="Calibri" panose="020F0502020204030204" pitchFamily="34" charset="0"/>
                <a:hlinkClick r:id="rId3"/>
              </a:rPr>
              <a:t>Excel Easy</a:t>
            </a:r>
            <a:r>
              <a:rPr lang="en-US" sz="1400" kern="0" dirty="0">
                <a:solidFill>
                  <a:srgbClr val="000000"/>
                </a:solidFill>
                <a:latin typeface="Avenir Next LT Pro" panose="020B0504020202020204" pitchFamily="34" charset="0"/>
                <a:cs typeface="Calibri" panose="020F0502020204030204" pitchFamily="34" charset="0"/>
              </a:rPr>
              <a:t>.</a:t>
            </a:r>
            <a:endParaRPr lang="en-CA" sz="1400" b="1" kern="0" dirty="0">
              <a:solidFill>
                <a:srgbClr val="000000"/>
              </a:solidFill>
              <a:latin typeface="Avenir Next LT Pro" panose="020B0504020202020204" pitchFamily="34" charset="0"/>
              <a:ea typeface="Calibri"/>
              <a:cs typeface="Calibri" panose="020F0502020204030204" pitchFamily="34" charset="0"/>
              <a:sym typeface="Book Antiqua"/>
            </a:endParaRPr>
          </a:p>
        </p:txBody>
      </p:sp>
    </p:spTree>
    <p:extLst>
      <p:ext uri="{BB962C8B-B14F-4D97-AF65-F5344CB8AC3E}">
        <p14:creationId xmlns:p14="http://schemas.microsoft.com/office/powerpoint/2010/main" val="3635168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0;g9c9307fa39_0_0">
            <a:extLst>
              <a:ext uri="{FF2B5EF4-FFF2-40B4-BE49-F238E27FC236}">
                <a16:creationId xmlns:a16="http://schemas.microsoft.com/office/drawing/2014/main" id="{CABB3162-F112-C30A-20DC-3012DE856B6D}"/>
              </a:ext>
            </a:extLst>
          </p:cNvPr>
          <p:cNvSpPr txBox="1">
            <a:spLocks/>
          </p:cNvSpPr>
          <p:nvPr/>
        </p:nvSpPr>
        <p:spPr>
          <a:xfrm>
            <a:off x="1109134" y="409846"/>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CA" sz="2800" kern="0" dirty="0">
                <a:solidFill>
                  <a:schemeClr val="tx1"/>
                </a:solidFill>
                <a:latin typeface="Avenir Next LT Pro" panose="020B0504020202020204" pitchFamily="34" charset="0"/>
                <a:cs typeface="Calibri" panose="020F0502020204030204" pitchFamily="34" charset="0"/>
              </a:rPr>
              <a:t>WHAT WE </a:t>
            </a:r>
            <a:r>
              <a:rPr lang="en-CA" sz="2800" b="1" kern="0" dirty="0">
                <a:solidFill>
                  <a:schemeClr val="tx1"/>
                </a:solidFill>
                <a:latin typeface="Avenir Next LT Pro" panose="020B0504020202020204" pitchFamily="34" charset="0"/>
                <a:cs typeface="Calibri" panose="020F0502020204030204" pitchFamily="34" charset="0"/>
              </a:rPr>
              <a:t>COVERED </a:t>
            </a:r>
            <a:r>
              <a:rPr lang="en-CA" sz="2800" kern="0" dirty="0">
                <a:solidFill>
                  <a:schemeClr val="tx1"/>
                </a:solidFill>
                <a:latin typeface="Avenir Next LT Pro" panose="020B0504020202020204" pitchFamily="34" charset="0"/>
                <a:cs typeface="Calibri" panose="020F0502020204030204" pitchFamily="34" charset="0"/>
              </a:rPr>
              <a:t>TODAY</a:t>
            </a:r>
          </a:p>
        </p:txBody>
      </p:sp>
      <p:sp>
        <p:nvSpPr>
          <p:cNvPr id="6" name="Google Shape;67;p2">
            <a:extLst>
              <a:ext uri="{FF2B5EF4-FFF2-40B4-BE49-F238E27FC236}">
                <a16:creationId xmlns:a16="http://schemas.microsoft.com/office/drawing/2014/main" id="{F55222EA-E59F-5102-D8B7-5A80C963B333}"/>
              </a:ext>
            </a:extLst>
          </p:cNvPr>
          <p:cNvSpPr txBox="1"/>
          <p:nvPr/>
        </p:nvSpPr>
        <p:spPr>
          <a:xfrm>
            <a:off x="4470399" y="879460"/>
            <a:ext cx="7170057" cy="4370387"/>
          </a:xfrm>
          <a:prstGeom prst="rect">
            <a:avLst/>
          </a:prstGeom>
          <a:noFill/>
          <a:ln>
            <a:noFill/>
          </a:ln>
        </p:spPr>
        <p:txBody>
          <a:bodyPr spcFirstLastPara="1" wrap="square" lIns="91425" tIns="45700" rIns="91425" bIns="45700" anchor="t" anchorCtr="0">
            <a:spAutoFit/>
          </a:bodyPr>
          <a:lstStyle/>
          <a:p>
            <a:pPr marL="152400">
              <a:lnSpc>
                <a:spcPct val="100000"/>
              </a:lnSpc>
              <a:spcBef>
                <a:spcPts val="800"/>
              </a:spcBef>
              <a:buClr>
                <a:srgbClr val="000000"/>
              </a:buClr>
              <a:buSzPts val="2400"/>
              <a:defRPr/>
            </a:pPr>
            <a:r>
              <a:rPr lang="en-CA" sz="1800" b="1" kern="0" dirty="0">
                <a:latin typeface="Avenir Next LT Pro"/>
                <a:cs typeface="Calibri"/>
                <a:sym typeface="Arial"/>
              </a:rPr>
              <a:t>Quick Review</a:t>
            </a:r>
          </a:p>
          <a:p>
            <a:pPr marL="152400">
              <a:lnSpc>
                <a:spcPct val="100000"/>
              </a:lnSpc>
              <a:spcBef>
                <a:spcPts val="800"/>
              </a:spcBef>
              <a:buClr>
                <a:srgbClr val="000000"/>
              </a:buClr>
              <a:buSzPts val="2400"/>
              <a:defRPr/>
            </a:pPr>
            <a:r>
              <a:rPr lang="en-CA" sz="1800" kern="0" dirty="0">
                <a:solidFill>
                  <a:srgbClr val="000000"/>
                </a:solidFill>
                <a:latin typeface="Avenir Next LT Pro"/>
                <a:cs typeface="Calibri"/>
                <a:sym typeface="Arial"/>
              </a:rPr>
              <a:t>1. LBS Performance Management Measures</a:t>
            </a:r>
          </a:p>
          <a:p>
            <a:pPr marL="152400">
              <a:lnSpc>
                <a:spcPct val="100000"/>
              </a:lnSpc>
              <a:spcBef>
                <a:spcPts val="800"/>
              </a:spcBef>
              <a:buClr>
                <a:srgbClr val="000000"/>
              </a:buClr>
              <a:buSzPts val="2400"/>
              <a:defRPr/>
            </a:pPr>
            <a:r>
              <a:rPr lang="en-CA" sz="1800" kern="0" dirty="0">
                <a:solidFill>
                  <a:srgbClr val="000000"/>
                </a:solidFill>
                <a:latin typeface="Avenir Next LT Pro"/>
                <a:cs typeface="Calibri"/>
                <a:sym typeface="Arial"/>
              </a:rPr>
              <a:t>2. LBS Detailed Service Quality Report #64 </a:t>
            </a:r>
          </a:p>
          <a:p>
            <a:pPr marL="152400">
              <a:lnSpc>
                <a:spcPct val="100000"/>
              </a:lnSpc>
              <a:spcBef>
                <a:spcPts val="800"/>
              </a:spcBef>
              <a:buClr>
                <a:srgbClr val="000000"/>
              </a:buClr>
              <a:buSzPts val="2400"/>
              <a:defRPr/>
            </a:pPr>
            <a:r>
              <a:rPr lang="en-CA" sz="1800" kern="0" dirty="0">
                <a:solidFill>
                  <a:srgbClr val="000000"/>
                </a:solidFill>
                <a:latin typeface="Avenir Next LT Pro"/>
                <a:cs typeface="Calibri"/>
                <a:sym typeface="Arial"/>
              </a:rPr>
              <a:t>3. Other Reports Available from EOIS-</a:t>
            </a:r>
            <a:r>
              <a:rPr lang="en-CA" sz="1800" kern="0" dirty="0" err="1">
                <a:solidFill>
                  <a:srgbClr val="000000"/>
                </a:solidFill>
                <a:latin typeface="Avenir Next LT Pro"/>
                <a:cs typeface="Calibri"/>
                <a:sym typeface="Arial"/>
              </a:rPr>
              <a:t>CaMS</a:t>
            </a:r>
            <a:endParaRPr lang="en-CA" sz="1800" kern="0" dirty="0">
              <a:solidFill>
                <a:srgbClr val="000000"/>
              </a:solidFill>
              <a:latin typeface="Avenir Next LT Pro"/>
              <a:cs typeface="Calibri"/>
              <a:sym typeface="Arial"/>
            </a:endParaRPr>
          </a:p>
          <a:p>
            <a:pPr marL="152400">
              <a:spcBef>
                <a:spcPts val="1200"/>
              </a:spcBef>
              <a:buClr>
                <a:srgbClr val="000000"/>
              </a:buClr>
              <a:buSzPts val="2400"/>
              <a:defRPr/>
            </a:pPr>
            <a:r>
              <a:rPr lang="en-CA" sz="1800" b="1" kern="0" dirty="0">
                <a:latin typeface="Avenir Next LT Pro"/>
                <a:cs typeface="Calibri"/>
                <a:sym typeface="Arial"/>
              </a:rPr>
              <a:t>Report #61: LBS Case Activity</a:t>
            </a:r>
          </a:p>
          <a:p>
            <a:pPr marL="152400">
              <a:lnSpc>
                <a:spcPct val="100000"/>
              </a:lnSpc>
              <a:spcBef>
                <a:spcPts val="800"/>
              </a:spcBef>
              <a:buClr>
                <a:srgbClr val="000000"/>
              </a:buClr>
              <a:buSzPts val="2400"/>
              <a:defRPr/>
            </a:pPr>
            <a:r>
              <a:rPr lang="en-CA" sz="1800" kern="0" dirty="0">
                <a:solidFill>
                  <a:srgbClr val="000000"/>
                </a:solidFill>
                <a:latin typeface="Avenir Next LT Pro"/>
                <a:cs typeface="Calibri"/>
                <a:sym typeface="Arial"/>
              </a:rPr>
              <a:t>4. Why Use Report #61</a:t>
            </a:r>
          </a:p>
          <a:p>
            <a:pPr marL="152400">
              <a:lnSpc>
                <a:spcPct val="100000"/>
              </a:lnSpc>
              <a:spcBef>
                <a:spcPts val="800"/>
              </a:spcBef>
              <a:buClr>
                <a:srgbClr val="000000"/>
              </a:buClr>
              <a:buSzPts val="2400"/>
              <a:defRPr/>
            </a:pPr>
            <a:r>
              <a:rPr lang="en-CA" sz="1800" kern="0" dirty="0">
                <a:solidFill>
                  <a:srgbClr val="000000"/>
                </a:solidFill>
                <a:latin typeface="Avenir Next LT Pro"/>
                <a:cs typeface="Calibri"/>
                <a:sym typeface="Arial"/>
              </a:rPr>
              <a:t>5. Navigating Report #61</a:t>
            </a:r>
          </a:p>
          <a:p>
            <a:pPr marL="152400">
              <a:lnSpc>
                <a:spcPct val="100000"/>
              </a:lnSpc>
              <a:spcBef>
                <a:spcPts val="800"/>
              </a:spcBef>
              <a:buClr>
                <a:srgbClr val="000000"/>
              </a:buClr>
              <a:buSzPts val="2400"/>
              <a:defRPr/>
            </a:pPr>
            <a:r>
              <a:rPr lang="en-CA" sz="1800" kern="0" dirty="0">
                <a:solidFill>
                  <a:srgbClr val="000000"/>
                </a:solidFill>
                <a:latin typeface="Avenir Next LT Pro"/>
                <a:cs typeface="Calibri"/>
                <a:sym typeface="Arial"/>
              </a:rPr>
              <a:t>5. Prepare a Copy for Easier Analysis </a:t>
            </a:r>
          </a:p>
          <a:p>
            <a:pPr marL="152400">
              <a:lnSpc>
                <a:spcPct val="100000"/>
              </a:lnSpc>
              <a:spcBef>
                <a:spcPts val="800"/>
              </a:spcBef>
              <a:buClr>
                <a:srgbClr val="000000"/>
              </a:buClr>
              <a:buSzPts val="2400"/>
              <a:defRPr/>
            </a:pPr>
            <a:r>
              <a:rPr lang="en-CA" sz="1800" kern="0" dirty="0">
                <a:solidFill>
                  <a:srgbClr val="000000"/>
                </a:solidFill>
                <a:latin typeface="Avenir Next LT Pro"/>
                <a:cs typeface="Calibri"/>
                <a:sym typeface="Arial"/>
              </a:rPr>
              <a:t>6. Dive into the Details</a:t>
            </a:r>
          </a:p>
          <a:p>
            <a:pPr marL="152400">
              <a:lnSpc>
                <a:spcPct val="100000"/>
              </a:lnSpc>
              <a:spcBef>
                <a:spcPts val="800"/>
              </a:spcBef>
              <a:buClr>
                <a:srgbClr val="000000"/>
              </a:buClr>
              <a:buSzPts val="2400"/>
              <a:defRPr/>
            </a:pPr>
            <a:r>
              <a:rPr lang="en-CA" sz="1800" kern="0" dirty="0">
                <a:solidFill>
                  <a:srgbClr val="000000"/>
                </a:solidFill>
                <a:latin typeface="Avenir Next LT Pro"/>
                <a:cs typeface="Calibri"/>
                <a:sym typeface="Arial"/>
              </a:rPr>
              <a:t>7. Taking it Further</a:t>
            </a:r>
          </a:p>
          <a:p>
            <a:pPr marL="152400">
              <a:lnSpc>
                <a:spcPct val="100000"/>
              </a:lnSpc>
              <a:spcBef>
                <a:spcPts val="1200"/>
              </a:spcBef>
              <a:buClr>
                <a:srgbClr val="000000"/>
              </a:buClr>
              <a:buSzPts val="2400"/>
              <a:defRPr/>
            </a:pPr>
            <a:r>
              <a:rPr lang="en-CA" sz="1800" b="1" kern="0" dirty="0">
                <a:latin typeface="Avenir Next LT Pro"/>
                <a:cs typeface="Calibri"/>
                <a:sym typeface="Arial"/>
              </a:rPr>
              <a:t>Wrap up</a:t>
            </a:r>
          </a:p>
        </p:txBody>
      </p:sp>
    </p:spTree>
    <p:extLst>
      <p:ext uri="{BB962C8B-B14F-4D97-AF65-F5344CB8AC3E}">
        <p14:creationId xmlns:p14="http://schemas.microsoft.com/office/powerpoint/2010/main" val="3221958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4" name="Google Shape;104;p5"/>
          <p:cNvPicPr preferRelativeResize="0"/>
          <p:nvPr/>
        </p:nvPicPr>
        <p:blipFill rotWithShape="1">
          <a:blip r:embed="rId3">
            <a:alphaModFix/>
          </a:blip>
          <a:srcRect/>
          <a:stretch/>
        </p:blipFill>
        <p:spPr>
          <a:xfrm>
            <a:off x="4207111" y="2518989"/>
            <a:ext cx="4488964" cy="2546273"/>
          </a:xfrm>
          <a:prstGeom prst="rect">
            <a:avLst/>
          </a:prstGeom>
          <a:noFill/>
          <a:ln>
            <a:noFill/>
          </a:ln>
        </p:spPr>
      </p:pic>
      <p:sp>
        <p:nvSpPr>
          <p:cNvPr id="4" name="Google Shape;67;p2">
            <a:extLst>
              <a:ext uri="{FF2B5EF4-FFF2-40B4-BE49-F238E27FC236}">
                <a16:creationId xmlns:a16="http://schemas.microsoft.com/office/drawing/2014/main" id="{F2844708-2387-CCF5-937D-771B2A6A6098}"/>
              </a:ext>
            </a:extLst>
          </p:cNvPr>
          <p:cNvSpPr txBox="1"/>
          <p:nvPr/>
        </p:nvSpPr>
        <p:spPr>
          <a:xfrm>
            <a:off x="4368801" y="1330294"/>
            <a:ext cx="6930573" cy="1172588"/>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000000"/>
              </a:buClr>
              <a:buSzPts val="2400"/>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Webinar resources: </a:t>
            </a:r>
            <a:r>
              <a:rPr kumimoji="0" lang="en-CA" b="0" i="0" u="sng"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hlinkClick r:id="rId4">
                  <a:extLst>
                    <a:ext uri="{A12FA001-AC4F-418D-AE19-62706E023703}">
                      <ahyp:hlinkClr xmlns:ahyp="http://schemas.microsoft.com/office/drawing/2018/hyperlinkcolor" val="tx"/>
                    </a:ext>
                  </a:extLst>
                </a:hlinkClick>
              </a:rPr>
              <a:t>Pop Up PD Resources for LBS Educators</a:t>
            </a:r>
            <a:endPar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L="342900" marR="0" lvl="0" indent="-228600"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a:p>
            <a:pPr marR="0" lvl="0" defTabSz="914400" rtl="0" eaLnBrk="1" fontAlgn="auto" latinLnBrk="0" hangingPunct="1">
              <a:lnSpc>
                <a:spcPct val="100000"/>
              </a:lnSpc>
              <a:spcBef>
                <a:spcPts val="0"/>
              </a:spcBef>
              <a:spcAft>
                <a:spcPts val="0"/>
              </a:spcAft>
              <a:buClr>
                <a:srgbClr val="000000"/>
              </a:buClr>
              <a:buSzPts val="2400"/>
              <a:tabLst/>
              <a:defRPr/>
            </a:pP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Webinar evaluation:  </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hlinkClick r:id="rId5"/>
              </a:rPr>
              <a:t>https://tinyurl.com/4sd868dn</a:t>
            </a:r>
            <a:r>
              <a:rPr kumimoji="0" lang="en-CA"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rPr>
              <a:t> </a:t>
            </a:r>
          </a:p>
          <a:p>
            <a:pPr marR="0" lvl="0" defTabSz="914400" rtl="0" eaLnBrk="1" fontAlgn="auto" latinLnBrk="0" hangingPunct="1">
              <a:lnSpc>
                <a:spcPct val="90000"/>
              </a:lnSpc>
              <a:spcBef>
                <a:spcPts val="0"/>
              </a:spcBef>
              <a:spcAft>
                <a:spcPts val="0"/>
              </a:spcAft>
              <a:buClr>
                <a:srgbClr val="000000"/>
              </a:buClr>
              <a:buSzPts val="2400"/>
              <a:tabLst/>
              <a:defRPr/>
            </a:pPr>
            <a:endParaRPr kumimoji="0" b="0" i="0" u="none" strike="noStrike" kern="0" cap="none" spc="0" normalizeH="0" baseline="0" noProof="0" dirty="0">
              <a:ln>
                <a:noFill/>
              </a:ln>
              <a:solidFill>
                <a:srgbClr val="000000"/>
              </a:solidFill>
              <a:effectLst/>
              <a:uLnTx/>
              <a:uFillTx/>
              <a:latin typeface="Avenir Next LT Pro" panose="020B0504020202020204" pitchFamily="34" charset="0"/>
              <a:ea typeface="Calibri"/>
              <a:cs typeface="Calibri"/>
              <a:sym typeface="Calibri"/>
            </a:endParaRPr>
          </a:p>
        </p:txBody>
      </p:sp>
      <p:sp>
        <p:nvSpPr>
          <p:cNvPr id="2" name="Google Shape;60;g9c9307fa39_0_0">
            <a:extLst>
              <a:ext uri="{FF2B5EF4-FFF2-40B4-BE49-F238E27FC236}">
                <a16:creationId xmlns:a16="http://schemas.microsoft.com/office/drawing/2014/main" id="{65619D3C-A38A-41CA-C967-C8D6853011A8}"/>
              </a:ext>
            </a:extLst>
          </p:cNvPr>
          <p:cNvSpPr txBox="1">
            <a:spLocks/>
          </p:cNvSpPr>
          <p:nvPr/>
        </p:nvSpPr>
        <p:spPr>
          <a:xfrm>
            <a:off x="1109134" y="409846"/>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50000"/>
              </a:lnSpc>
              <a:buSzPts val="4000"/>
            </a:pPr>
            <a:r>
              <a:rPr lang="en-CA" sz="2800" kern="0" dirty="0">
                <a:solidFill>
                  <a:schemeClr val="tx1"/>
                </a:solidFill>
                <a:latin typeface="Avenir Next LT Pro" panose="020B0504020202020204" pitchFamily="34" charset="0"/>
                <a:cs typeface="Calibri" panose="020F0502020204030204" pitchFamily="34" charset="0"/>
              </a:rPr>
              <a:t> MERCI</a:t>
            </a:r>
          </a:p>
          <a:p>
            <a:pPr>
              <a:lnSpc>
                <a:spcPct val="150000"/>
              </a:lnSpc>
              <a:buSzPts val="4000"/>
            </a:pPr>
            <a:r>
              <a:rPr lang="en-CA" sz="2800" b="1" kern="0" dirty="0">
                <a:solidFill>
                  <a:schemeClr val="tx1"/>
                </a:solidFill>
                <a:latin typeface="Avenir Next LT Pro" panose="020B0504020202020204" pitchFamily="34" charset="0"/>
                <a:cs typeface="Calibri" panose="020F0502020204030204" pitchFamily="34" charset="0"/>
              </a:rPr>
              <a:t>MEEGWETCH </a:t>
            </a:r>
            <a:r>
              <a:rPr lang="en-CA" sz="2800" kern="0" dirty="0">
                <a:solidFill>
                  <a:schemeClr val="tx1"/>
                </a:solidFill>
                <a:latin typeface="Avenir Next LT Pro" panose="020B0504020202020204" pitchFamily="34" charset="0"/>
                <a:cs typeface="Calibri" panose="020F0502020204030204" pitchFamily="34" charset="0"/>
              </a:rPr>
              <a:t>THANK YOU</a:t>
            </a:r>
          </a:p>
        </p:txBody>
      </p:sp>
    </p:spTree>
    <p:extLst>
      <p:ext uri="{BB962C8B-B14F-4D97-AF65-F5344CB8AC3E}">
        <p14:creationId xmlns:p14="http://schemas.microsoft.com/office/powerpoint/2010/main" val="77822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down)">
                                      <p:cBhvr>
                                        <p:cTn id="7" dur="580">
                                          <p:stCondLst>
                                            <p:cond delay="0"/>
                                          </p:stCondLst>
                                        </p:cTn>
                                        <p:tgtEl>
                                          <p:spTgt spid="104"/>
                                        </p:tgtEl>
                                      </p:cBhvr>
                                    </p:animEffect>
                                    <p:anim calcmode="lin" valueType="num">
                                      <p:cBhvr>
                                        <p:cTn id="8" dur="1822" tmFilter="0,0; 0.14,0.36; 0.43,0.73; 0.71,0.91; 1.0,1.0">
                                          <p:stCondLst>
                                            <p:cond delay="0"/>
                                          </p:stCondLst>
                                        </p:cTn>
                                        <p:tgtEl>
                                          <p:spTgt spid="10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
                                        </p:tgtEl>
                                      </p:cBhvr>
                                      <p:to x="100000" y="60000"/>
                                    </p:animScale>
                                    <p:animScale>
                                      <p:cBhvr>
                                        <p:cTn id="14" dur="166" decel="50000">
                                          <p:stCondLst>
                                            <p:cond delay="676"/>
                                          </p:stCondLst>
                                        </p:cTn>
                                        <p:tgtEl>
                                          <p:spTgt spid="104"/>
                                        </p:tgtEl>
                                      </p:cBhvr>
                                      <p:to x="100000" y="100000"/>
                                    </p:animScale>
                                    <p:animScale>
                                      <p:cBhvr>
                                        <p:cTn id="15" dur="26">
                                          <p:stCondLst>
                                            <p:cond delay="1312"/>
                                          </p:stCondLst>
                                        </p:cTn>
                                        <p:tgtEl>
                                          <p:spTgt spid="104"/>
                                        </p:tgtEl>
                                      </p:cBhvr>
                                      <p:to x="100000" y="80000"/>
                                    </p:animScale>
                                    <p:animScale>
                                      <p:cBhvr>
                                        <p:cTn id="16" dur="166" decel="50000">
                                          <p:stCondLst>
                                            <p:cond delay="1338"/>
                                          </p:stCondLst>
                                        </p:cTn>
                                        <p:tgtEl>
                                          <p:spTgt spid="104"/>
                                        </p:tgtEl>
                                      </p:cBhvr>
                                      <p:to x="100000" y="100000"/>
                                    </p:animScale>
                                    <p:animScale>
                                      <p:cBhvr>
                                        <p:cTn id="17" dur="26">
                                          <p:stCondLst>
                                            <p:cond delay="1642"/>
                                          </p:stCondLst>
                                        </p:cTn>
                                        <p:tgtEl>
                                          <p:spTgt spid="104"/>
                                        </p:tgtEl>
                                      </p:cBhvr>
                                      <p:to x="100000" y="90000"/>
                                    </p:animScale>
                                    <p:animScale>
                                      <p:cBhvr>
                                        <p:cTn id="18" dur="166" decel="50000">
                                          <p:stCondLst>
                                            <p:cond delay="1668"/>
                                          </p:stCondLst>
                                        </p:cTn>
                                        <p:tgtEl>
                                          <p:spTgt spid="104"/>
                                        </p:tgtEl>
                                      </p:cBhvr>
                                      <p:to x="100000" y="100000"/>
                                    </p:animScale>
                                    <p:animScale>
                                      <p:cBhvr>
                                        <p:cTn id="19" dur="26">
                                          <p:stCondLst>
                                            <p:cond delay="1808"/>
                                          </p:stCondLst>
                                        </p:cTn>
                                        <p:tgtEl>
                                          <p:spTgt spid="104"/>
                                        </p:tgtEl>
                                      </p:cBhvr>
                                      <p:to x="100000" y="95000"/>
                                    </p:animScale>
                                    <p:animScale>
                                      <p:cBhvr>
                                        <p:cTn id="20" dur="166" decel="50000">
                                          <p:stCondLst>
                                            <p:cond delay="1834"/>
                                          </p:stCondLst>
                                        </p:cTn>
                                        <p:tgtEl>
                                          <p:spTgt spid="1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376E322-2C43-C106-6CD6-CC09BFEB49CD}"/>
              </a:ext>
            </a:extLst>
          </p:cNvPr>
          <p:cNvGraphicFramePr>
            <a:graphicFrameLocks noGrp="1"/>
          </p:cNvGraphicFramePr>
          <p:nvPr>
            <p:extLst>
              <p:ext uri="{D42A27DB-BD31-4B8C-83A1-F6EECF244321}">
                <p14:modId xmlns:p14="http://schemas.microsoft.com/office/powerpoint/2010/main" val="4009519043"/>
              </p:ext>
            </p:extLst>
          </p:nvPr>
        </p:nvGraphicFramePr>
        <p:xfrm>
          <a:off x="1174141" y="1117600"/>
          <a:ext cx="10393745" cy="4468054"/>
        </p:xfrm>
        <a:graphic>
          <a:graphicData uri="http://schemas.openxmlformats.org/drawingml/2006/table">
            <a:tbl>
              <a:tblPr firstRow="1" bandRow="1">
                <a:tableStyleId>{93296810-A885-4BE3-A3E7-6D5BEEA58F35}</a:tableStyleId>
              </a:tblPr>
              <a:tblGrid>
                <a:gridCol w="1984109">
                  <a:extLst>
                    <a:ext uri="{9D8B030D-6E8A-4147-A177-3AD203B41FA5}">
                      <a16:colId xmlns:a16="http://schemas.microsoft.com/office/drawing/2014/main" val="3415792603"/>
                    </a:ext>
                  </a:extLst>
                </a:gridCol>
                <a:gridCol w="4280385">
                  <a:extLst>
                    <a:ext uri="{9D8B030D-6E8A-4147-A177-3AD203B41FA5}">
                      <a16:colId xmlns:a16="http://schemas.microsoft.com/office/drawing/2014/main" val="3799128133"/>
                    </a:ext>
                  </a:extLst>
                </a:gridCol>
                <a:gridCol w="4129251">
                  <a:extLst>
                    <a:ext uri="{9D8B030D-6E8A-4147-A177-3AD203B41FA5}">
                      <a16:colId xmlns:a16="http://schemas.microsoft.com/office/drawing/2014/main" val="2030369164"/>
                    </a:ext>
                  </a:extLst>
                </a:gridCol>
              </a:tblGrid>
              <a:tr h="777649">
                <a:tc>
                  <a:txBody>
                    <a:bodyPr/>
                    <a:lstStyle/>
                    <a:p>
                      <a:r>
                        <a:rPr lang="en-CA" sz="1800" dirty="0"/>
                        <a:t>Dimension</a:t>
                      </a:r>
                    </a:p>
                  </a:txBody>
                  <a:tcPr anchor="ctr"/>
                </a:tc>
                <a:tc>
                  <a:txBody>
                    <a:bodyPr/>
                    <a:lstStyle/>
                    <a:p>
                      <a:r>
                        <a:rPr lang="en-CA" sz="1800" dirty="0"/>
                        <a:t>Core Measures  </a:t>
                      </a:r>
                      <a:r>
                        <a:rPr lang="en-CA" sz="1800" b="1" i="0" u="none" strike="noStrike" cap="none" dirty="0">
                          <a:solidFill>
                            <a:schemeClr val="lt1"/>
                          </a:solidFill>
                          <a:latin typeface="+mn-lt"/>
                          <a:ea typeface="+mn-ea"/>
                          <a:cs typeface="+mn-cs"/>
                          <a:sym typeface="Arial"/>
                        </a:rPr>
                        <a:t>Phase</a:t>
                      </a:r>
                      <a:r>
                        <a:rPr lang="en-CA" sz="1800" dirty="0"/>
                        <a:t> 11-A (Current)</a:t>
                      </a:r>
                    </a:p>
                  </a:txBody>
                  <a:tcPr anchor="ctr"/>
                </a:tc>
                <a:tc>
                  <a:txBody>
                    <a:bodyPr/>
                    <a:lstStyle/>
                    <a:p>
                      <a:r>
                        <a:rPr lang="en-CA" sz="1800" dirty="0"/>
                        <a:t>Core Measures Phase 11-B (Future?)</a:t>
                      </a:r>
                    </a:p>
                  </a:txBody>
                  <a:tcPr anchor="ctr"/>
                </a:tc>
                <a:extLst>
                  <a:ext uri="{0D108BD9-81ED-4DB2-BD59-A6C34878D82A}">
                    <a16:rowId xmlns:a16="http://schemas.microsoft.com/office/drawing/2014/main" val="2569327969"/>
                  </a:ext>
                </a:extLst>
              </a:tr>
              <a:tr h="604577">
                <a:tc>
                  <a:txBody>
                    <a:bodyPr/>
                    <a:lstStyle/>
                    <a:p>
                      <a:r>
                        <a:rPr lang="en-CA" sz="1800" dirty="0"/>
                        <a:t>Customer Service </a:t>
                      </a:r>
                      <a:r>
                        <a:rPr lang="en-CA" sz="1800" dirty="0">
                          <a:highlight>
                            <a:srgbClr val="FFFF00"/>
                          </a:highlight>
                        </a:rPr>
                        <a:t>(40%)</a:t>
                      </a:r>
                    </a:p>
                  </a:txBody>
                  <a:tcPr anchor="ctr"/>
                </a:tc>
                <a:tc>
                  <a:txBody>
                    <a:bodyPr/>
                    <a:lstStyle/>
                    <a:p>
                      <a:r>
                        <a:rPr lang="en-CA" sz="1800" dirty="0"/>
                        <a:t>1. Customer Satisfaction (15%)</a:t>
                      </a:r>
                    </a:p>
                  </a:txBody>
                  <a:tcPr anchor="ctr"/>
                </a:tc>
                <a:tc>
                  <a:txBody>
                    <a:bodyPr/>
                    <a:lstStyle/>
                    <a:p>
                      <a:r>
                        <a:rPr lang="en-CA" sz="1800" dirty="0"/>
                        <a:t>1. Customer Satisfaction (?%)</a:t>
                      </a:r>
                    </a:p>
                  </a:txBody>
                  <a:tcPr anchor="ctr"/>
                </a:tc>
                <a:extLst>
                  <a:ext uri="{0D108BD9-81ED-4DB2-BD59-A6C34878D82A}">
                    <a16:rowId xmlns:a16="http://schemas.microsoft.com/office/drawing/2014/main" val="3190727481"/>
                  </a:ext>
                </a:extLst>
              </a:tr>
              <a:tr h="482049">
                <a:tc>
                  <a:txBody>
                    <a:bodyPr/>
                    <a:lstStyle/>
                    <a:p>
                      <a:endParaRPr lang="en-CA" sz="1800" dirty="0"/>
                    </a:p>
                  </a:txBody>
                  <a:tcPr anchor="ctr"/>
                </a:tc>
                <a:tc>
                  <a:txBody>
                    <a:bodyPr/>
                    <a:lstStyle/>
                    <a:p>
                      <a:r>
                        <a:rPr lang="en-CA" sz="1800" dirty="0"/>
                        <a:t>2. Service Coordination (25%)</a:t>
                      </a:r>
                    </a:p>
                  </a:txBody>
                  <a:tcPr anchor="ctr"/>
                </a:tc>
                <a:tc>
                  <a:txBody>
                    <a:bodyPr/>
                    <a:lstStyle/>
                    <a:p>
                      <a:r>
                        <a:rPr lang="en-CA" sz="1800" dirty="0"/>
                        <a:t>2. Service Coordination (?%)</a:t>
                      </a:r>
                    </a:p>
                  </a:txBody>
                  <a:tcPr anchor="ctr"/>
                </a:tc>
                <a:extLst>
                  <a:ext uri="{0D108BD9-81ED-4DB2-BD59-A6C34878D82A}">
                    <a16:rowId xmlns:a16="http://schemas.microsoft.com/office/drawing/2014/main" val="1281469677"/>
                  </a:ext>
                </a:extLst>
              </a:tr>
              <a:tr h="604577">
                <a:tc>
                  <a:txBody>
                    <a:bodyPr/>
                    <a:lstStyle/>
                    <a:p>
                      <a:r>
                        <a:rPr lang="en-CA" sz="1800" dirty="0"/>
                        <a:t>Effectiveness </a:t>
                      </a:r>
                      <a:r>
                        <a:rPr lang="en-CA" sz="1800" dirty="0">
                          <a:highlight>
                            <a:srgbClr val="FFFF00"/>
                          </a:highlight>
                        </a:rPr>
                        <a:t>(50%)</a:t>
                      </a:r>
                    </a:p>
                  </a:txBody>
                  <a:tcPr anchor="ctr"/>
                </a:tc>
                <a:tc>
                  <a:txBody>
                    <a:bodyPr/>
                    <a:lstStyle/>
                    <a:p>
                      <a:r>
                        <a:rPr lang="en-CA" sz="1800" dirty="0"/>
                        <a:t>3. Suitability/Learner Profile (20%)</a:t>
                      </a:r>
                    </a:p>
                  </a:txBody>
                  <a:tcPr anchor="ctr"/>
                </a:tc>
                <a:tc>
                  <a:txBody>
                    <a:bodyPr/>
                    <a:lstStyle/>
                    <a:p>
                      <a:r>
                        <a:rPr lang="en-CA" sz="1800" dirty="0"/>
                        <a:t>3. Suitability/Learner Profile (?%)</a:t>
                      </a:r>
                    </a:p>
                  </a:txBody>
                  <a:tcPr anchor="ctr"/>
                </a:tc>
                <a:extLst>
                  <a:ext uri="{0D108BD9-81ED-4DB2-BD59-A6C34878D82A}">
                    <a16:rowId xmlns:a16="http://schemas.microsoft.com/office/drawing/2014/main" val="679064983"/>
                  </a:ext>
                </a:extLst>
              </a:tr>
              <a:tr h="482049">
                <a:tc>
                  <a:txBody>
                    <a:bodyPr/>
                    <a:lstStyle/>
                    <a:p>
                      <a:endParaRPr lang="en-CA" sz="1800" dirty="0"/>
                    </a:p>
                  </a:txBody>
                  <a:tcPr anchor="ctr"/>
                </a:tc>
                <a:tc>
                  <a:txBody>
                    <a:bodyPr/>
                    <a:lstStyle/>
                    <a:p>
                      <a:r>
                        <a:rPr lang="en-CA" sz="1800" dirty="0"/>
                        <a:t>4. n/a</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t>4. Completions (?%)</a:t>
                      </a:r>
                    </a:p>
                  </a:txBody>
                  <a:tcPr anchor="ctr"/>
                </a:tc>
                <a:extLst>
                  <a:ext uri="{0D108BD9-81ED-4DB2-BD59-A6C34878D82A}">
                    <a16:rowId xmlns:a16="http://schemas.microsoft.com/office/drawing/2014/main" val="1725785668"/>
                  </a:ext>
                </a:extLst>
              </a:tr>
              <a:tr h="482049">
                <a:tc>
                  <a:txBody>
                    <a:bodyPr/>
                    <a:lstStyle/>
                    <a:p>
                      <a:endParaRPr lang="en-CA" sz="1800" dirty="0"/>
                    </a:p>
                  </a:txBody>
                  <a:tcPr anchor="ctr"/>
                </a:tc>
                <a:tc>
                  <a:txBody>
                    <a:bodyPr/>
                    <a:lstStyle/>
                    <a:p>
                      <a:r>
                        <a:rPr lang="en-CA" sz="1800" dirty="0"/>
                        <a:t>5. Learner Progress (30%)</a:t>
                      </a:r>
                    </a:p>
                  </a:txBody>
                  <a:tcPr anchor="ctr"/>
                </a:tc>
                <a:tc>
                  <a:txBody>
                    <a:bodyPr/>
                    <a:lstStyle/>
                    <a:p>
                      <a:r>
                        <a:rPr lang="en-CA" sz="1800" dirty="0"/>
                        <a:t>5. Learner Progress (?%)</a:t>
                      </a:r>
                    </a:p>
                  </a:txBody>
                  <a:tcPr anchor="ctr"/>
                </a:tc>
                <a:extLst>
                  <a:ext uri="{0D108BD9-81ED-4DB2-BD59-A6C34878D82A}">
                    <a16:rowId xmlns:a16="http://schemas.microsoft.com/office/drawing/2014/main" val="1791973550"/>
                  </a:ext>
                </a:extLst>
              </a:tr>
              <a:tr h="482049">
                <a:tc>
                  <a:txBody>
                    <a:bodyPr/>
                    <a:lstStyle/>
                    <a:p>
                      <a:endParaRPr lang="en-CA" sz="1800" dirty="0"/>
                    </a:p>
                  </a:txBody>
                  <a:tcPr anchor="ctr"/>
                </a:tc>
                <a:tc>
                  <a:txBody>
                    <a:bodyPr/>
                    <a:lstStyle/>
                    <a:p>
                      <a:r>
                        <a:rPr lang="en-CA" sz="1800" dirty="0"/>
                        <a:t>6. n/a</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t>6. Learner Gains (?%)</a:t>
                      </a:r>
                    </a:p>
                  </a:txBody>
                  <a:tcPr anchor="ctr"/>
                </a:tc>
                <a:extLst>
                  <a:ext uri="{0D108BD9-81ED-4DB2-BD59-A6C34878D82A}">
                    <a16:rowId xmlns:a16="http://schemas.microsoft.com/office/drawing/2014/main" val="1724474737"/>
                  </a:ext>
                </a:extLst>
              </a:tr>
              <a:tr h="482049">
                <a:tc>
                  <a:txBody>
                    <a:bodyPr/>
                    <a:lstStyle/>
                    <a:p>
                      <a:r>
                        <a:rPr lang="en-CA" sz="1800" dirty="0"/>
                        <a:t>Efficiency </a:t>
                      </a:r>
                      <a:r>
                        <a:rPr lang="en-CA" sz="1800" dirty="0">
                          <a:highlight>
                            <a:srgbClr val="FFFF00"/>
                          </a:highlight>
                        </a:rPr>
                        <a:t>(10%)</a:t>
                      </a:r>
                    </a:p>
                  </a:txBody>
                  <a:tcPr anchor="ctr"/>
                </a:tc>
                <a:tc>
                  <a:txBody>
                    <a:bodyPr/>
                    <a:lstStyle/>
                    <a:p>
                      <a:r>
                        <a:rPr lang="en-CA" sz="1800" dirty="0"/>
                        <a:t>7. Learners Served (10%)</a:t>
                      </a:r>
                    </a:p>
                  </a:txBody>
                  <a:tcPr anchor="ctr"/>
                </a:tc>
                <a:tc>
                  <a:txBody>
                    <a:bodyPr/>
                    <a:lstStyle/>
                    <a:p>
                      <a:r>
                        <a:rPr lang="en-CA" sz="1800" dirty="0"/>
                        <a:t>Learners Served (10%)</a:t>
                      </a:r>
                    </a:p>
                  </a:txBody>
                  <a:tcPr anchor="ctr"/>
                </a:tc>
                <a:extLst>
                  <a:ext uri="{0D108BD9-81ED-4DB2-BD59-A6C34878D82A}">
                    <a16:rowId xmlns:a16="http://schemas.microsoft.com/office/drawing/2014/main" val="3525958553"/>
                  </a:ext>
                </a:extLst>
              </a:tr>
            </a:tbl>
          </a:graphicData>
        </a:graphic>
      </p:graphicFrame>
      <p:sp>
        <p:nvSpPr>
          <p:cNvPr id="5" name="TextBox 4">
            <a:extLst>
              <a:ext uri="{FF2B5EF4-FFF2-40B4-BE49-F238E27FC236}">
                <a16:creationId xmlns:a16="http://schemas.microsoft.com/office/drawing/2014/main" id="{381D7D8F-7A42-6B2E-0F8F-23BDF4B0FD63}"/>
              </a:ext>
            </a:extLst>
          </p:cNvPr>
          <p:cNvSpPr txBox="1"/>
          <p:nvPr/>
        </p:nvSpPr>
        <p:spPr>
          <a:xfrm>
            <a:off x="647465" y="398776"/>
            <a:ext cx="10638430" cy="523220"/>
          </a:xfrm>
          <a:prstGeom prst="rect">
            <a:avLst/>
          </a:prstGeom>
          <a:noFill/>
        </p:spPr>
        <p:txBody>
          <a:bodyPr wrap="square">
            <a:spAutoFit/>
          </a:bodyPr>
          <a:lstStyle/>
          <a:p>
            <a:r>
              <a:rPr lang="en-US" sz="2800" b="1" kern="0" dirty="0">
                <a:latin typeface="Avenir Next LT Pro" panose="020B0504020202020204" pitchFamily="34" charset="0"/>
                <a:cs typeface="Calibri" panose="020F0502020204030204" pitchFamily="34" charset="0"/>
              </a:rPr>
              <a:t>1. </a:t>
            </a:r>
            <a:r>
              <a:rPr lang="en-US" sz="2800" kern="0" dirty="0">
                <a:latin typeface="Avenir Next LT Pro" panose="020B0504020202020204" pitchFamily="34" charset="0"/>
                <a:cs typeface="Calibri" panose="020F0502020204030204" pitchFamily="34" charset="0"/>
              </a:rPr>
              <a:t>LBS PERFORMANCE </a:t>
            </a:r>
            <a:r>
              <a:rPr lang="en-US" sz="2800" kern="0" dirty="0">
                <a:latin typeface="Avenir Next LT Pro" panose="020B0504020202020204" pitchFamily="34" charset="0"/>
                <a:cs typeface="Calibri" panose="020F0502020204030204" pitchFamily="34" charset="0"/>
                <a:sym typeface="Arial"/>
              </a:rPr>
              <a:t>MEASURES</a:t>
            </a:r>
            <a:r>
              <a:rPr lang="en-US" sz="2800" kern="0" dirty="0">
                <a:latin typeface="Avenir Next LT Pro" panose="020B0504020202020204" pitchFamily="34" charset="0"/>
                <a:cs typeface="Calibri" panose="020F0502020204030204" pitchFamily="34" charset="0"/>
              </a:rPr>
              <a:t> – </a:t>
            </a:r>
            <a:r>
              <a:rPr lang="en-US" sz="2800" b="1" kern="0" dirty="0">
                <a:latin typeface="Avenir Next LT Pro" panose="020B0504020202020204" pitchFamily="34" charset="0"/>
                <a:cs typeface="Calibri" panose="020F0502020204030204" pitchFamily="34" charset="0"/>
              </a:rPr>
              <a:t>QUICK REVIEW</a:t>
            </a:r>
            <a:endParaRPr lang="en-CA" sz="2800" b="1" kern="0" dirty="0">
              <a:latin typeface="Avenir Next LT Pro" panose="020B0504020202020204" pitchFamily="34" charset="0"/>
              <a:cs typeface="Calibri" panose="020F0502020204030204" pitchFamily="34" charset="0"/>
            </a:endParaRPr>
          </a:p>
        </p:txBody>
      </p:sp>
    </p:spTree>
    <p:extLst>
      <p:ext uri="{BB962C8B-B14F-4D97-AF65-F5344CB8AC3E}">
        <p14:creationId xmlns:p14="http://schemas.microsoft.com/office/powerpoint/2010/main" val="392667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51F52B-239B-E11D-B29F-7D8856757183}"/>
              </a:ext>
            </a:extLst>
          </p:cNvPr>
          <p:cNvSpPr txBox="1"/>
          <p:nvPr/>
        </p:nvSpPr>
        <p:spPr>
          <a:xfrm>
            <a:off x="663285" y="407333"/>
            <a:ext cx="6097136" cy="523220"/>
          </a:xfrm>
          <a:prstGeom prst="rect">
            <a:avLst/>
          </a:prstGeom>
          <a:noFill/>
        </p:spPr>
        <p:txBody>
          <a:bodyPr wrap="square">
            <a:spAutoFit/>
          </a:bodyPr>
          <a:lstStyle/>
          <a:p>
            <a:r>
              <a:rPr lang="en-CA" sz="2800" kern="0" dirty="0">
                <a:latin typeface="Avenir Next LT Pro" panose="020B0504020202020204" pitchFamily="34" charset="0"/>
                <a:cs typeface="Calibri" panose="020F0502020204030204" pitchFamily="34" charset="0"/>
              </a:rPr>
              <a:t>WHAT ABOUT </a:t>
            </a:r>
            <a:r>
              <a:rPr lang="en-CA" sz="2800" b="1" kern="0" dirty="0">
                <a:latin typeface="Avenir Next LT Pro" panose="020B0504020202020204" pitchFamily="34" charset="0"/>
                <a:cs typeface="Calibri" panose="020F0502020204030204" pitchFamily="34" charset="0"/>
              </a:rPr>
              <a:t>#4 </a:t>
            </a:r>
            <a:r>
              <a:rPr lang="en-CA" sz="2800" kern="0" dirty="0">
                <a:latin typeface="Avenir Next LT Pro" panose="020B0504020202020204" pitchFamily="34" charset="0"/>
                <a:cs typeface="Calibri" panose="020F0502020204030204" pitchFamily="34" charset="0"/>
              </a:rPr>
              <a:t>AND </a:t>
            </a:r>
            <a:r>
              <a:rPr lang="en-CA" sz="2800" b="1" kern="0" dirty="0">
                <a:latin typeface="Avenir Next LT Pro" panose="020B0504020202020204" pitchFamily="34" charset="0"/>
                <a:cs typeface="Calibri" panose="020F0502020204030204" pitchFamily="34" charset="0"/>
              </a:rPr>
              <a:t>#6</a:t>
            </a:r>
            <a:r>
              <a:rPr lang="en-CA" sz="2800" kern="0" dirty="0">
                <a:latin typeface="Avenir Next LT Pro" panose="020B050402020202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893108B4-4C87-E918-6E35-42966F0A8D85}"/>
              </a:ext>
            </a:extLst>
          </p:cNvPr>
          <p:cNvPicPr>
            <a:picLocks noChangeAspect="1"/>
          </p:cNvPicPr>
          <p:nvPr/>
        </p:nvPicPr>
        <p:blipFill>
          <a:blip r:embed="rId3"/>
          <a:stretch>
            <a:fillRect/>
          </a:stretch>
        </p:blipFill>
        <p:spPr>
          <a:xfrm>
            <a:off x="1814289" y="1184309"/>
            <a:ext cx="5254210" cy="4374663"/>
          </a:xfrm>
          <a:prstGeom prst="rect">
            <a:avLst/>
          </a:prstGeom>
        </p:spPr>
      </p:pic>
      <p:sp>
        <p:nvSpPr>
          <p:cNvPr id="5" name="TextBox 4">
            <a:extLst>
              <a:ext uri="{FF2B5EF4-FFF2-40B4-BE49-F238E27FC236}">
                <a16:creationId xmlns:a16="http://schemas.microsoft.com/office/drawing/2014/main" id="{1409B084-1F34-8D2A-B158-66E2DE31855D}"/>
              </a:ext>
            </a:extLst>
          </p:cNvPr>
          <p:cNvSpPr txBox="1"/>
          <p:nvPr/>
        </p:nvSpPr>
        <p:spPr>
          <a:xfrm>
            <a:off x="7794174" y="1431741"/>
            <a:ext cx="2351311" cy="35958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00"/>
              </a:spcAft>
              <a:buClr>
                <a:srgbClr val="000000"/>
              </a:buClr>
              <a:buSzTx/>
              <a:buFont typeface="Arial"/>
              <a:buNone/>
              <a:tabLst/>
              <a:defRPr/>
            </a:pPr>
            <a:r>
              <a:rPr kumimoji="0" lang="en-CA" b="1" i="0" u="none" strike="noStrike" kern="0" cap="none" spc="0" normalizeH="0" baseline="0" noProof="0" dirty="0">
                <a:ln>
                  <a:noFill/>
                </a:ln>
                <a:effectLst/>
                <a:uLnTx/>
                <a:uFillTx/>
                <a:latin typeface="Avenir Next LT Pro" panose="020B0504020202020204" pitchFamily="34" charset="0"/>
                <a:cs typeface="Arial"/>
                <a:sym typeface="Arial"/>
              </a:rPr>
              <a:t>NOTE: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0" i="0" u="none" strike="noStrike" kern="0" cap="none" spc="0" normalizeH="0" baseline="0" noProof="0" dirty="0">
                <a:ln>
                  <a:noFill/>
                </a:ln>
                <a:solidFill>
                  <a:srgbClr val="C00000"/>
                </a:solidFill>
                <a:effectLst/>
                <a:uLnTx/>
                <a:uFillTx/>
                <a:latin typeface="Avenir Next LT Pro" panose="020B0504020202020204" pitchFamily="34" charset="0"/>
                <a:cs typeface="Arial"/>
                <a:sym typeface="Arial"/>
              </a:rPr>
              <a:t>Data that feeds into #4 is currently captured in CaMS at exit and appears on the DSQ 64 report, but is not used to measure performance at this time.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600" b="0" i="0" u="none" strike="noStrike" kern="0" cap="none" spc="0" normalizeH="0" baseline="0" noProof="0" dirty="0">
              <a:ln>
                <a:noFill/>
              </a:ln>
              <a:solidFill>
                <a:srgbClr val="C00000"/>
              </a:solidFill>
              <a:effectLst/>
              <a:uLnTx/>
              <a:uFillTx/>
              <a:latin typeface="Avenir Next LT Pro" panose="020B0504020202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0" i="0" u="none" strike="noStrike" kern="0" cap="none" spc="0" normalizeH="0" baseline="0" noProof="0" dirty="0">
                <a:ln>
                  <a:noFill/>
                </a:ln>
                <a:solidFill>
                  <a:srgbClr val="C00000"/>
                </a:solidFill>
                <a:effectLst/>
                <a:uLnTx/>
                <a:uFillTx/>
                <a:latin typeface="Avenir Next LT Pro" panose="020B0504020202020204" pitchFamily="34" charset="0"/>
                <a:cs typeface="Arial"/>
                <a:sym typeface="Arial"/>
              </a:rPr>
              <a:t>#6 does not yet exist, but there is a</a:t>
            </a:r>
            <a:r>
              <a:rPr kumimoji="0" lang="en-CA" sz="1600" b="0" i="0" u="none" strike="noStrike" kern="0" cap="none" spc="0" normalizeH="0" noProof="0" dirty="0">
                <a:ln>
                  <a:noFill/>
                </a:ln>
                <a:solidFill>
                  <a:srgbClr val="C00000"/>
                </a:solidFill>
                <a:effectLst/>
                <a:uLnTx/>
                <a:uFillTx/>
                <a:latin typeface="Avenir Next LT Pro" panose="020B0504020202020204" pitchFamily="34" charset="0"/>
                <a:cs typeface="Arial"/>
                <a:sym typeface="Arial"/>
              </a:rPr>
              <a:t> </a:t>
            </a:r>
            <a:r>
              <a:rPr kumimoji="0" lang="en-CA" sz="1600" b="0" i="0" u="none" strike="noStrike" kern="0" cap="none" spc="0" normalizeH="0" baseline="0" noProof="0" dirty="0">
                <a:ln>
                  <a:noFill/>
                </a:ln>
                <a:solidFill>
                  <a:srgbClr val="C00000"/>
                </a:solidFill>
                <a:effectLst/>
                <a:uLnTx/>
                <a:uFillTx/>
                <a:latin typeface="Avenir Next LT Pro" panose="020B0504020202020204" pitchFamily="34" charset="0"/>
                <a:cs typeface="Arial"/>
                <a:sym typeface="Arial"/>
              </a:rPr>
              <a:t>place-holder in CaMS for Learner Gains data </a:t>
            </a:r>
          </a:p>
        </p:txBody>
      </p:sp>
      <p:sp>
        <p:nvSpPr>
          <p:cNvPr id="10" name="Arrow: Right 9">
            <a:extLst>
              <a:ext uri="{FF2B5EF4-FFF2-40B4-BE49-F238E27FC236}">
                <a16:creationId xmlns:a16="http://schemas.microsoft.com/office/drawing/2014/main" id="{16627618-A632-56FB-9AC0-E6C763F1C33E}"/>
              </a:ext>
            </a:extLst>
          </p:cNvPr>
          <p:cNvSpPr/>
          <p:nvPr/>
        </p:nvSpPr>
        <p:spPr>
          <a:xfrm>
            <a:off x="1088567" y="1126253"/>
            <a:ext cx="634257" cy="397748"/>
          </a:xfrm>
          <a:prstGeom prst="rightArrow">
            <a:avLst/>
          </a:prstGeom>
          <a:solidFill>
            <a:srgbClr val="C00000"/>
          </a:solidFill>
          <a:ln>
            <a:solidFill>
              <a:srgbClr val="AA3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Right 10">
            <a:extLst>
              <a:ext uri="{FF2B5EF4-FFF2-40B4-BE49-F238E27FC236}">
                <a16:creationId xmlns:a16="http://schemas.microsoft.com/office/drawing/2014/main" id="{6CEA2939-073A-F0F1-9FE3-A0DC5EE8E068}"/>
              </a:ext>
            </a:extLst>
          </p:cNvPr>
          <p:cNvSpPr/>
          <p:nvPr/>
        </p:nvSpPr>
        <p:spPr>
          <a:xfrm>
            <a:off x="1088567" y="3833168"/>
            <a:ext cx="634257" cy="397748"/>
          </a:xfrm>
          <a:prstGeom prst="rightArrow">
            <a:avLst/>
          </a:prstGeom>
          <a:solidFill>
            <a:srgbClr val="C00000"/>
          </a:solidFill>
          <a:ln>
            <a:solidFill>
              <a:srgbClr val="AA3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037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EAA91-B5D0-AC20-F205-8F4094A0165C}"/>
              </a:ext>
            </a:extLst>
          </p:cNvPr>
          <p:cNvSpPr txBox="1"/>
          <p:nvPr/>
        </p:nvSpPr>
        <p:spPr>
          <a:xfrm>
            <a:off x="612443" y="511519"/>
            <a:ext cx="9910414" cy="480131"/>
          </a:xfrm>
          <a:prstGeom prst="rect">
            <a:avLst/>
          </a:prstGeom>
          <a:noFill/>
        </p:spPr>
        <p:txBody>
          <a:bodyPr wrap="square">
            <a:spAutoFit/>
          </a:bodyPr>
          <a:lstStyle/>
          <a:p>
            <a:pPr marR="0" lvl="0" indent="0" fontAlgn="auto">
              <a:lnSpc>
                <a:spcPct val="90000"/>
              </a:lnSpc>
              <a:spcBef>
                <a:spcPts val="0"/>
              </a:spcBef>
              <a:spcAft>
                <a:spcPts val="0"/>
              </a:spcAft>
              <a:buClr>
                <a:srgbClr val="000000"/>
              </a:buClr>
              <a:buSzPts val="1800"/>
              <a:buFont typeface="Calibri"/>
              <a:buNone/>
              <a:tabLst/>
              <a:defRPr/>
            </a:pPr>
            <a:r>
              <a:rPr lang="en-US" sz="2800" kern="0" dirty="0">
                <a:latin typeface="Avenir Next LT Pro" panose="020B0504020202020204" pitchFamily="34" charset="0"/>
                <a:cs typeface="Calibri" panose="020F0502020204030204" pitchFamily="34" charset="0"/>
                <a:sym typeface="Calibri"/>
              </a:rPr>
              <a:t>LBS PERFORMANCE MEASURES </a:t>
            </a:r>
            <a:r>
              <a:rPr lang="en-US" sz="2800" b="1" kern="0" dirty="0">
                <a:latin typeface="Avenir Next LT Pro" panose="020B0504020202020204" pitchFamily="34" charset="0"/>
                <a:cs typeface="Calibri" panose="020F0502020204030204" pitchFamily="34" charset="0"/>
                <a:sym typeface="Calibri"/>
              </a:rPr>
              <a:t>(PHASE II-A CURRENT)</a:t>
            </a:r>
          </a:p>
        </p:txBody>
      </p:sp>
      <p:graphicFrame>
        <p:nvGraphicFramePr>
          <p:cNvPr id="8" name="Table 7">
            <a:extLst>
              <a:ext uri="{FF2B5EF4-FFF2-40B4-BE49-F238E27FC236}">
                <a16:creationId xmlns:a16="http://schemas.microsoft.com/office/drawing/2014/main" id="{7E4C5FE5-3769-B838-0EC5-3C48F7C00B62}"/>
              </a:ext>
            </a:extLst>
          </p:cNvPr>
          <p:cNvGraphicFramePr>
            <a:graphicFrameLocks noGrp="1"/>
          </p:cNvGraphicFramePr>
          <p:nvPr>
            <p:extLst>
              <p:ext uri="{D42A27DB-BD31-4B8C-83A1-F6EECF244321}">
                <p14:modId xmlns:p14="http://schemas.microsoft.com/office/powerpoint/2010/main" val="4038603142"/>
              </p:ext>
            </p:extLst>
          </p:nvPr>
        </p:nvGraphicFramePr>
        <p:xfrm>
          <a:off x="3209742" y="1179828"/>
          <a:ext cx="7109910" cy="4437202"/>
        </p:xfrm>
        <a:graphic>
          <a:graphicData uri="http://schemas.openxmlformats.org/drawingml/2006/table">
            <a:tbl>
              <a:tblPr firstRow="1" bandRow="1">
                <a:tableStyleId>{68D230F3-CF80-4859-8CE7-A43EE81993B5}</a:tableStyleId>
              </a:tblPr>
              <a:tblGrid>
                <a:gridCol w="1717900">
                  <a:extLst>
                    <a:ext uri="{9D8B030D-6E8A-4147-A177-3AD203B41FA5}">
                      <a16:colId xmlns:a16="http://schemas.microsoft.com/office/drawing/2014/main" val="20000"/>
                    </a:ext>
                  </a:extLst>
                </a:gridCol>
                <a:gridCol w="1810174">
                  <a:extLst>
                    <a:ext uri="{9D8B030D-6E8A-4147-A177-3AD203B41FA5}">
                      <a16:colId xmlns:a16="http://schemas.microsoft.com/office/drawing/2014/main" val="20001"/>
                    </a:ext>
                  </a:extLst>
                </a:gridCol>
                <a:gridCol w="982115">
                  <a:extLst>
                    <a:ext uri="{9D8B030D-6E8A-4147-A177-3AD203B41FA5}">
                      <a16:colId xmlns:a16="http://schemas.microsoft.com/office/drawing/2014/main" val="20002"/>
                    </a:ext>
                  </a:extLst>
                </a:gridCol>
                <a:gridCol w="1425032">
                  <a:extLst>
                    <a:ext uri="{9D8B030D-6E8A-4147-A177-3AD203B41FA5}">
                      <a16:colId xmlns:a16="http://schemas.microsoft.com/office/drawing/2014/main" val="20003"/>
                    </a:ext>
                  </a:extLst>
                </a:gridCol>
                <a:gridCol w="1174689">
                  <a:extLst>
                    <a:ext uri="{9D8B030D-6E8A-4147-A177-3AD203B41FA5}">
                      <a16:colId xmlns:a16="http://schemas.microsoft.com/office/drawing/2014/main" val="20004"/>
                    </a:ext>
                  </a:extLst>
                </a:gridCol>
              </a:tblGrid>
              <a:tr h="438991">
                <a:tc>
                  <a:txBody>
                    <a:bodyPr/>
                    <a:lstStyle/>
                    <a:p>
                      <a:r>
                        <a:rPr lang="en-US" dirty="0"/>
                        <a:t>Dimension</a:t>
                      </a:r>
                    </a:p>
                  </a:txBody>
                  <a:tcPr/>
                </a:tc>
                <a:tc>
                  <a:txBody>
                    <a:bodyPr/>
                    <a:lstStyle/>
                    <a:p>
                      <a:r>
                        <a:rPr lang="en-US" dirty="0"/>
                        <a:t>Measure</a:t>
                      </a:r>
                    </a:p>
                  </a:txBody>
                  <a:tcPr/>
                </a:tc>
                <a:tc>
                  <a:txBody>
                    <a:bodyPr/>
                    <a:lstStyle/>
                    <a:p>
                      <a:r>
                        <a:rPr lang="en-US" dirty="0"/>
                        <a:t>Weight</a:t>
                      </a:r>
                    </a:p>
                  </a:txBody>
                  <a:tcPr/>
                </a:tc>
                <a:tc>
                  <a:txBody>
                    <a:bodyPr/>
                    <a:lstStyle/>
                    <a:p>
                      <a:r>
                        <a:rPr lang="en-US" dirty="0"/>
                        <a:t>Standard</a:t>
                      </a:r>
                    </a:p>
                  </a:txBody>
                  <a:tcPr/>
                </a:tc>
                <a:tc>
                  <a:txBody>
                    <a:bodyPr/>
                    <a:lstStyle/>
                    <a:p>
                      <a:r>
                        <a:rPr lang="en-US" dirty="0"/>
                        <a:t>SQS Value</a:t>
                      </a:r>
                    </a:p>
                  </a:txBody>
                  <a:tcPr/>
                </a:tc>
                <a:extLst>
                  <a:ext uri="{0D108BD9-81ED-4DB2-BD59-A6C34878D82A}">
                    <a16:rowId xmlns:a16="http://schemas.microsoft.com/office/drawing/2014/main" val="10000"/>
                  </a:ext>
                </a:extLst>
              </a:tr>
              <a:tr h="584354">
                <a:tc>
                  <a:txBody>
                    <a:bodyPr/>
                    <a:lstStyle/>
                    <a:p>
                      <a:r>
                        <a:rPr lang="en-US" sz="1600" dirty="0"/>
                        <a:t>Customer</a:t>
                      </a:r>
                      <a:r>
                        <a:rPr lang="en-US" sz="1600" baseline="0" dirty="0"/>
                        <a:t> Service (40%)</a:t>
                      </a:r>
                      <a:endParaRPr lang="en-US" sz="1600" dirty="0"/>
                    </a:p>
                  </a:txBody>
                  <a:tcPr/>
                </a:tc>
                <a:tc>
                  <a:txBody>
                    <a:bodyPr/>
                    <a:lstStyle/>
                    <a:p>
                      <a:r>
                        <a:rPr lang="en-US" sz="1600" dirty="0"/>
                        <a:t>1.  Customer</a:t>
                      </a:r>
                      <a:r>
                        <a:rPr lang="en-US" sz="1600" baseline="0" dirty="0"/>
                        <a:t> Satisfaction</a:t>
                      </a:r>
                      <a:endParaRPr lang="en-US" sz="1600" dirty="0"/>
                    </a:p>
                  </a:txBody>
                  <a:tcPr/>
                </a:tc>
                <a:tc>
                  <a:txBody>
                    <a:bodyPr/>
                    <a:lstStyle/>
                    <a:p>
                      <a:r>
                        <a:rPr lang="en-US" sz="1600" dirty="0"/>
                        <a:t>15%</a:t>
                      </a:r>
                    </a:p>
                  </a:txBody>
                  <a:tcPr/>
                </a:tc>
                <a:tc>
                  <a:txBody>
                    <a:bodyPr/>
                    <a:lstStyle/>
                    <a:p>
                      <a:r>
                        <a:rPr lang="en-US" sz="1600" dirty="0"/>
                        <a:t>90%</a:t>
                      </a:r>
                    </a:p>
                  </a:txBody>
                  <a:tcPr/>
                </a:tc>
                <a:tc>
                  <a:txBody>
                    <a:bodyPr/>
                    <a:lstStyle/>
                    <a:p>
                      <a:r>
                        <a:rPr lang="en-US" sz="1600" dirty="0"/>
                        <a:t>1.35</a:t>
                      </a:r>
                    </a:p>
                  </a:txBody>
                  <a:tcPr/>
                </a:tc>
                <a:extLst>
                  <a:ext uri="{0D108BD9-81ED-4DB2-BD59-A6C34878D82A}">
                    <a16:rowId xmlns:a16="http://schemas.microsoft.com/office/drawing/2014/main" val="10001"/>
                  </a:ext>
                </a:extLst>
              </a:tr>
              <a:tr h="584354">
                <a:tc>
                  <a:txBody>
                    <a:bodyPr/>
                    <a:lstStyle/>
                    <a:p>
                      <a:endParaRPr lang="en-US" sz="1600" dirty="0"/>
                    </a:p>
                  </a:txBody>
                  <a:tcPr/>
                </a:tc>
                <a:tc>
                  <a:txBody>
                    <a:bodyPr/>
                    <a:lstStyle/>
                    <a:p>
                      <a:r>
                        <a:rPr lang="en-US" sz="1600" dirty="0"/>
                        <a:t>2. Service Coordination</a:t>
                      </a:r>
                    </a:p>
                  </a:txBody>
                  <a:tcPr/>
                </a:tc>
                <a:tc>
                  <a:txBody>
                    <a:bodyPr/>
                    <a:lstStyle/>
                    <a:p>
                      <a:r>
                        <a:rPr lang="en-US" sz="1600" dirty="0"/>
                        <a:t>25%</a:t>
                      </a:r>
                    </a:p>
                  </a:txBody>
                  <a:tcPr/>
                </a:tc>
                <a:tc>
                  <a:txBody>
                    <a:bodyPr/>
                    <a:lstStyle/>
                    <a:p>
                      <a:r>
                        <a:rPr lang="en-US" sz="1600" dirty="0"/>
                        <a:t>50%</a:t>
                      </a:r>
                    </a:p>
                  </a:txBody>
                  <a:tcPr/>
                </a:tc>
                <a:tc>
                  <a:txBody>
                    <a:bodyPr/>
                    <a:lstStyle/>
                    <a:p>
                      <a:r>
                        <a:rPr lang="en-US" sz="1600" dirty="0"/>
                        <a:t>1.25</a:t>
                      </a:r>
                    </a:p>
                  </a:txBody>
                  <a:tcPr/>
                </a:tc>
                <a:extLst>
                  <a:ext uri="{0D108BD9-81ED-4DB2-BD59-A6C34878D82A}">
                    <a16:rowId xmlns:a16="http://schemas.microsoft.com/office/drawing/2014/main" val="10002"/>
                  </a:ext>
                </a:extLst>
              </a:tr>
              <a:tr h="1076441">
                <a:tc>
                  <a:txBody>
                    <a:bodyPr/>
                    <a:lstStyle/>
                    <a:p>
                      <a:r>
                        <a:rPr lang="en-US" sz="1600" dirty="0"/>
                        <a:t>Effectiveness (50%)</a:t>
                      </a:r>
                    </a:p>
                  </a:txBody>
                  <a:tcPr/>
                </a:tc>
                <a:tc>
                  <a:txBody>
                    <a:bodyPr/>
                    <a:lstStyle/>
                    <a:p>
                      <a:r>
                        <a:rPr lang="en-US" sz="1600" dirty="0"/>
                        <a:t>3.</a:t>
                      </a:r>
                      <a:r>
                        <a:rPr lang="en-US" sz="1600" baseline="0" dirty="0"/>
                        <a:t> Suitability/Learner Profile (all 12 indicators)</a:t>
                      </a:r>
                      <a:endParaRPr lang="en-US" sz="1600" dirty="0"/>
                    </a:p>
                  </a:txBody>
                  <a:tcPr/>
                </a:tc>
                <a:tc>
                  <a:txBody>
                    <a:bodyPr/>
                    <a:lstStyle/>
                    <a:p>
                      <a:r>
                        <a:rPr lang="en-US" sz="1600" dirty="0"/>
                        <a:t>20%</a:t>
                      </a:r>
                    </a:p>
                  </a:txBody>
                  <a:tcPr/>
                </a:tc>
                <a:tc>
                  <a:txBody>
                    <a:bodyPr/>
                    <a:lstStyle/>
                    <a:p>
                      <a:r>
                        <a:rPr lang="en-US" sz="1600" dirty="0"/>
                        <a:t>30%</a:t>
                      </a:r>
                    </a:p>
                  </a:txBody>
                  <a:tcPr/>
                </a:tc>
                <a:tc>
                  <a:txBody>
                    <a:bodyPr/>
                    <a:lstStyle/>
                    <a:p>
                      <a:r>
                        <a:rPr lang="en-US" sz="1600" dirty="0"/>
                        <a:t>0.6</a:t>
                      </a:r>
                    </a:p>
                  </a:txBody>
                  <a:tcPr/>
                </a:tc>
                <a:extLst>
                  <a:ext uri="{0D108BD9-81ED-4DB2-BD59-A6C34878D82A}">
                    <a16:rowId xmlns:a16="http://schemas.microsoft.com/office/drawing/2014/main" val="10003"/>
                  </a:ext>
                </a:extLst>
              </a:tr>
              <a:tr h="584354">
                <a:tc>
                  <a:txBody>
                    <a:bodyPr/>
                    <a:lstStyle/>
                    <a:p>
                      <a:endParaRPr lang="en-US" sz="1600" dirty="0"/>
                    </a:p>
                  </a:txBody>
                  <a:tcPr/>
                </a:tc>
                <a:tc>
                  <a:txBody>
                    <a:bodyPr/>
                    <a:lstStyle/>
                    <a:p>
                      <a:r>
                        <a:rPr lang="en-US" sz="1600" dirty="0"/>
                        <a:t>5. Learner Progress</a:t>
                      </a:r>
                    </a:p>
                  </a:txBody>
                  <a:tcPr/>
                </a:tc>
                <a:tc>
                  <a:txBody>
                    <a:bodyPr/>
                    <a:lstStyle/>
                    <a:p>
                      <a:r>
                        <a:rPr lang="en-US" sz="1600" dirty="0"/>
                        <a:t>30%</a:t>
                      </a:r>
                    </a:p>
                  </a:txBody>
                  <a:tcPr/>
                </a:tc>
                <a:tc>
                  <a:txBody>
                    <a:bodyPr/>
                    <a:lstStyle/>
                    <a:p>
                      <a:r>
                        <a:rPr lang="en-US" sz="1600" dirty="0"/>
                        <a:t>60%</a:t>
                      </a:r>
                    </a:p>
                  </a:txBody>
                  <a:tcPr/>
                </a:tc>
                <a:tc>
                  <a:txBody>
                    <a:bodyPr/>
                    <a:lstStyle/>
                    <a:p>
                      <a:r>
                        <a:rPr lang="en-US" sz="1600" dirty="0"/>
                        <a:t>1.8</a:t>
                      </a:r>
                    </a:p>
                  </a:txBody>
                  <a:tcPr/>
                </a:tc>
                <a:extLst>
                  <a:ext uri="{0D108BD9-81ED-4DB2-BD59-A6C34878D82A}">
                    <a16:rowId xmlns:a16="http://schemas.microsoft.com/office/drawing/2014/main" val="10004"/>
                  </a:ext>
                </a:extLst>
              </a:tr>
              <a:tr h="584354">
                <a:tc>
                  <a:txBody>
                    <a:bodyPr/>
                    <a:lstStyle/>
                    <a:p>
                      <a:r>
                        <a:rPr lang="en-US" sz="1600" dirty="0"/>
                        <a:t>Efficiency (10%)</a:t>
                      </a:r>
                    </a:p>
                  </a:txBody>
                  <a:tcPr/>
                </a:tc>
                <a:tc>
                  <a:txBody>
                    <a:bodyPr/>
                    <a:lstStyle/>
                    <a:p>
                      <a:r>
                        <a:rPr lang="en-US" sz="1600" dirty="0"/>
                        <a:t>7. Learners Served</a:t>
                      </a:r>
                    </a:p>
                  </a:txBody>
                  <a:tcPr/>
                </a:tc>
                <a:tc>
                  <a:txBody>
                    <a:bodyPr/>
                    <a:lstStyle/>
                    <a:p>
                      <a:r>
                        <a:rPr lang="en-US" sz="1600" dirty="0"/>
                        <a:t>10%</a:t>
                      </a:r>
                    </a:p>
                  </a:txBody>
                  <a:tcPr/>
                </a:tc>
                <a:tc>
                  <a:txBody>
                    <a:bodyPr/>
                    <a:lstStyle/>
                    <a:p>
                      <a:r>
                        <a:rPr lang="en-US" sz="1600" dirty="0"/>
                        <a:t>90%</a:t>
                      </a:r>
                    </a:p>
                  </a:txBody>
                  <a:tcPr/>
                </a:tc>
                <a:tc>
                  <a:txBody>
                    <a:bodyPr/>
                    <a:lstStyle/>
                    <a:p>
                      <a:r>
                        <a:rPr lang="en-US" sz="1600" dirty="0"/>
                        <a:t>0.9</a:t>
                      </a:r>
                    </a:p>
                  </a:txBody>
                  <a:tcPr/>
                </a:tc>
                <a:extLst>
                  <a:ext uri="{0D108BD9-81ED-4DB2-BD59-A6C34878D82A}">
                    <a16:rowId xmlns:a16="http://schemas.microsoft.com/office/drawing/2014/main" val="10005"/>
                  </a:ext>
                </a:extLst>
              </a:tr>
              <a:tr h="584354">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a:t>SQS Standard</a:t>
                      </a:r>
                    </a:p>
                  </a:txBody>
                  <a:tcPr/>
                </a:tc>
                <a:tc>
                  <a:txBody>
                    <a:bodyPr/>
                    <a:lstStyle/>
                    <a:p>
                      <a:r>
                        <a:rPr lang="en-US" sz="1600" dirty="0"/>
                        <a:t>5.9</a:t>
                      </a:r>
                    </a:p>
                  </a:txBody>
                  <a:tcPr/>
                </a:tc>
                <a:extLst>
                  <a:ext uri="{0D108BD9-81ED-4DB2-BD59-A6C34878D82A}">
                    <a16:rowId xmlns:a16="http://schemas.microsoft.com/office/drawing/2014/main" val="10006"/>
                  </a:ext>
                </a:extLst>
              </a:tr>
            </a:tbl>
          </a:graphicData>
        </a:graphic>
      </p:graphicFrame>
      <p:sp>
        <p:nvSpPr>
          <p:cNvPr id="9" name="Content Placeholder 2">
            <a:extLst>
              <a:ext uri="{FF2B5EF4-FFF2-40B4-BE49-F238E27FC236}">
                <a16:creationId xmlns:a16="http://schemas.microsoft.com/office/drawing/2014/main" id="{6D9E4470-FF75-8507-9036-D3D81B4DB916}"/>
              </a:ext>
            </a:extLst>
          </p:cNvPr>
          <p:cNvSpPr txBox="1">
            <a:spLocks/>
          </p:cNvSpPr>
          <p:nvPr/>
        </p:nvSpPr>
        <p:spPr>
          <a:xfrm>
            <a:off x="662536" y="2298716"/>
            <a:ext cx="2370950" cy="1538884"/>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200" b="1" i="0" u="none" strike="noStrike" kern="0" cap="none" spc="0" normalizeH="0" baseline="0" noProof="0" dirty="0">
                <a:ln>
                  <a:noFill/>
                </a:ln>
                <a:solidFill>
                  <a:srgbClr val="000000"/>
                </a:solidFill>
                <a:effectLst/>
                <a:uLnTx/>
                <a:uFillTx/>
                <a:latin typeface="Avenir Next LT Pro" panose="020B0504020202020204" pitchFamily="34" charset="0"/>
                <a:sym typeface="Calibri"/>
              </a:rPr>
              <a:t>PHASE II-A:  </a:t>
            </a:r>
            <a:r>
              <a:rPr kumimoji="0" lang="en-US" sz="2200" b="0" i="0" u="none" strike="noStrike" kern="0" cap="none" spc="0" normalizeH="0" baseline="0" noProof="0" dirty="0">
                <a:ln>
                  <a:noFill/>
                </a:ln>
                <a:solidFill>
                  <a:srgbClr val="000000"/>
                </a:solidFill>
                <a:effectLst/>
                <a:uLnTx/>
                <a:uFillTx/>
                <a:latin typeface="Avenir Next LT Pro" panose="020B0504020202020204" pitchFamily="34" charset="0"/>
                <a:sym typeface="Calibri"/>
              </a:rPr>
              <a:t>FIVE MEASURES IN 2022-23</a:t>
            </a:r>
          </a:p>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114300" marR="0" lvl="0" indent="0" algn="l" defTabSz="914400" rtl="0" eaLnBrk="1" fontAlgn="auto" latinLnBrk="0" hangingPunct="1">
              <a:lnSpc>
                <a:spcPct val="90000"/>
              </a:lnSpc>
              <a:spcBef>
                <a:spcPts val="1000"/>
              </a:spcBef>
              <a:spcAft>
                <a:spcPts val="0"/>
              </a:spcAft>
              <a:buClr>
                <a:srgbClr val="000000"/>
              </a:buClr>
              <a:buSzPts val="1800"/>
              <a:buFont typeface="Arial"/>
              <a:buNone/>
              <a:tabLst/>
              <a:defRPr/>
            </a:pP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0" name="TextBox 9">
            <a:extLst>
              <a:ext uri="{FF2B5EF4-FFF2-40B4-BE49-F238E27FC236}">
                <a16:creationId xmlns:a16="http://schemas.microsoft.com/office/drawing/2014/main" id="{B48111E9-1693-6D16-C1A9-2027BA453F26}"/>
              </a:ext>
            </a:extLst>
          </p:cNvPr>
          <p:cNvSpPr txBox="1"/>
          <p:nvPr/>
        </p:nvSpPr>
        <p:spPr>
          <a:xfrm>
            <a:off x="1085850" y="3962535"/>
            <a:ext cx="1380722" cy="830997"/>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dirty="0">
                <a:ln>
                  <a:noFill/>
                </a:ln>
                <a:solidFill>
                  <a:srgbClr val="C00000"/>
                </a:solidFill>
                <a:effectLst/>
                <a:uLnTx/>
                <a:uFillTx/>
                <a:latin typeface="Avenir Next LT Pro" panose="020B0504020202020204" pitchFamily="34" charset="0"/>
                <a:cs typeface="Arial"/>
                <a:sym typeface="Arial"/>
              </a:rPr>
              <a:t>Notice</a:t>
            </a:r>
            <a:r>
              <a:rPr kumimoji="0" lang="en-CA" sz="1600" b="0" i="0" u="none" strike="noStrike" kern="0" cap="none" spc="0" normalizeH="0" baseline="0" noProof="0" dirty="0">
                <a:ln>
                  <a:noFill/>
                </a:ln>
                <a:solidFill>
                  <a:srgbClr val="C00000"/>
                </a:solidFill>
                <a:effectLst/>
                <a:uLnTx/>
                <a:uFillTx/>
                <a:latin typeface="Avenir Next LT Pro" panose="020B0504020202020204" pitchFamily="34" charset="0"/>
                <a:cs typeface="Arial"/>
                <a:sym typeface="Arial"/>
              </a:rPr>
              <a:t> #4 and #6 are not included</a:t>
            </a:r>
          </a:p>
        </p:txBody>
      </p:sp>
      <p:cxnSp>
        <p:nvCxnSpPr>
          <p:cNvPr id="11" name="Straight Arrow Connector 10">
            <a:extLst>
              <a:ext uri="{FF2B5EF4-FFF2-40B4-BE49-F238E27FC236}">
                <a16:creationId xmlns:a16="http://schemas.microsoft.com/office/drawing/2014/main" id="{5CF63788-DD82-61C6-0B60-1967015BA7B3}"/>
              </a:ext>
            </a:extLst>
          </p:cNvPr>
          <p:cNvCxnSpPr>
            <a:cxnSpLocks/>
          </p:cNvCxnSpPr>
          <p:nvPr/>
        </p:nvCxnSpPr>
        <p:spPr>
          <a:xfrm flipV="1">
            <a:off x="2466572" y="4129177"/>
            <a:ext cx="1823632" cy="255297"/>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8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g9c9307fa39_0_0">
            <a:extLst>
              <a:ext uri="{FF2B5EF4-FFF2-40B4-BE49-F238E27FC236}">
                <a16:creationId xmlns:a16="http://schemas.microsoft.com/office/drawing/2014/main" id="{FF37FA14-4B3C-800C-3162-337DCC457109}"/>
              </a:ext>
            </a:extLst>
          </p:cNvPr>
          <p:cNvSpPr txBox="1">
            <a:spLocks/>
          </p:cNvSpPr>
          <p:nvPr/>
        </p:nvSpPr>
        <p:spPr>
          <a:xfrm>
            <a:off x="936174" y="637200"/>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endParaRPr lang="en-CA" sz="2800" b="1" kern="0" dirty="0">
              <a:solidFill>
                <a:schemeClr val="tx1"/>
              </a:solidFill>
              <a:latin typeface="Avenir Next LT Pro" panose="020B0504020202020204" pitchFamily="34" charset="0"/>
            </a:endParaRPr>
          </a:p>
        </p:txBody>
      </p:sp>
      <p:sp>
        <p:nvSpPr>
          <p:cNvPr id="3" name="Google Shape;60;g9c9307fa39_0_0">
            <a:extLst>
              <a:ext uri="{FF2B5EF4-FFF2-40B4-BE49-F238E27FC236}">
                <a16:creationId xmlns:a16="http://schemas.microsoft.com/office/drawing/2014/main" id="{D5BA3C62-5D86-EAE5-8EFC-6F8425BF1600}"/>
              </a:ext>
            </a:extLst>
          </p:cNvPr>
          <p:cNvSpPr txBox="1">
            <a:spLocks/>
          </p:cNvSpPr>
          <p:nvPr/>
        </p:nvSpPr>
        <p:spPr>
          <a:xfrm>
            <a:off x="1088574" y="426748"/>
            <a:ext cx="3043159" cy="479840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Aft>
                <a:spcPts val="600"/>
              </a:spcAft>
              <a:buSzPts val="4000"/>
            </a:pPr>
            <a:r>
              <a:rPr lang="en-CA" sz="2800" b="1" kern="0" dirty="0">
                <a:solidFill>
                  <a:schemeClr val="tx1"/>
                </a:solidFill>
                <a:latin typeface="Avenir Next LT Pro" panose="020B0504020202020204" pitchFamily="34" charset="0"/>
                <a:cs typeface="Calibri" panose="020F0502020204030204" pitchFamily="34" charset="0"/>
              </a:rPr>
              <a:t>2. </a:t>
            </a:r>
          </a:p>
          <a:p>
            <a:pPr>
              <a:buSzPts val="4000"/>
            </a:pPr>
            <a:r>
              <a:rPr lang="en-CA" sz="2800" b="1" kern="0" dirty="0">
                <a:solidFill>
                  <a:schemeClr val="tx1"/>
                </a:solidFill>
                <a:latin typeface="Avenir Next LT Pro" panose="020B0504020202020204" pitchFamily="34" charset="0"/>
                <a:cs typeface="Calibri" panose="020F0502020204030204" pitchFamily="34" charset="0"/>
              </a:rPr>
              <a:t>D</a:t>
            </a:r>
            <a:r>
              <a:rPr lang="en-CA" sz="2800" kern="0" dirty="0">
                <a:solidFill>
                  <a:schemeClr val="tx1"/>
                </a:solidFill>
                <a:latin typeface="Avenir Next LT Pro" panose="020B0504020202020204" pitchFamily="34" charset="0"/>
                <a:cs typeface="Calibri" panose="020F0502020204030204" pitchFamily="34" charset="0"/>
              </a:rPr>
              <a:t>ETAILED       </a:t>
            </a:r>
            <a:r>
              <a:rPr lang="en-CA" sz="2800" b="1" kern="0" dirty="0">
                <a:solidFill>
                  <a:schemeClr val="tx1"/>
                </a:solidFill>
                <a:latin typeface="Avenir Next LT Pro" panose="020B0504020202020204" pitchFamily="34" charset="0"/>
                <a:cs typeface="Calibri" panose="020F0502020204030204" pitchFamily="34" charset="0"/>
              </a:rPr>
              <a:t>S</a:t>
            </a:r>
            <a:r>
              <a:rPr lang="en-CA" sz="2800" kern="0" dirty="0">
                <a:solidFill>
                  <a:schemeClr val="tx1"/>
                </a:solidFill>
                <a:latin typeface="Avenir Next LT Pro" panose="020B0504020202020204" pitchFamily="34" charset="0"/>
                <a:cs typeface="Calibri" panose="020F0502020204030204" pitchFamily="34" charset="0"/>
              </a:rPr>
              <a:t>ERVICE </a:t>
            </a:r>
            <a:r>
              <a:rPr lang="en-CA" sz="2800" b="1" kern="0" dirty="0">
                <a:solidFill>
                  <a:schemeClr val="tx1"/>
                </a:solidFill>
                <a:latin typeface="Avenir Next LT Pro" panose="020B0504020202020204" pitchFamily="34" charset="0"/>
                <a:cs typeface="Calibri" panose="020F0502020204030204" pitchFamily="34" charset="0"/>
              </a:rPr>
              <a:t>Q</a:t>
            </a:r>
            <a:r>
              <a:rPr lang="en-CA" sz="2800" kern="0" dirty="0">
                <a:solidFill>
                  <a:schemeClr val="tx1"/>
                </a:solidFill>
                <a:latin typeface="Avenir Next LT Pro" panose="020B0504020202020204" pitchFamily="34" charset="0"/>
                <a:cs typeface="Calibri" panose="020F0502020204030204" pitchFamily="34" charset="0"/>
              </a:rPr>
              <a:t>UALITY REPORT</a:t>
            </a:r>
            <a:r>
              <a:rPr lang="en-CA" sz="2800" b="1" kern="0" dirty="0">
                <a:solidFill>
                  <a:schemeClr val="tx1"/>
                </a:solidFill>
                <a:latin typeface="Avenir Next LT Pro" panose="020B0504020202020204" pitchFamily="34" charset="0"/>
                <a:cs typeface="Calibri" panose="020F0502020204030204" pitchFamily="34" charset="0"/>
              </a:rPr>
              <a:t>                  #64</a:t>
            </a:r>
            <a:r>
              <a:rPr lang="en-CA" sz="2800" b="1" kern="0" dirty="0">
                <a:solidFill>
                  <a:schemeClr val="tx1"/>
                </a:solidFill>
                <a:latin typeface="Avenir Next LT Pro" panose="020B0504020202020204" pitchFamily="34" charset="0"/>
              </a:rPr>
              <a:t>                        </a:t>
            </a:r>
          </a:p>
        </p:txBody>
      </p:sp>
      <p:sp>
        <p:nvSpPr>
          <p:cNvPr id="12" name="Content Placeholder 6">
            <a:extLst>
              <a:ext uri="{FF2B5EF4-FFF2-40B4-BE49-F238E27FC236}">
                <a16:creationId xmlns:a16="http://schemas.microsoft.com/office/drawing/2014/main" id="{8BB25539-7432-0C29-8477-72F10773D6F5}"/>
              </a:ext>
            </a:extLst>
          </p:cNvPr>
          <p:cNvSpPr txBox="1">
            <a:spLocks/>
          </p:cNvSpPr>
          <p:nvPr/>
        </p:nvSpPr>
        <p:spPr>
          <a:xfrm>
            <a:off x="4131733" y="1059542"/>
            <a:ext cx="6405638" cy="3497943"/>
          </a:xfrm>
          <a:prstGeom prst="rect">
            <a:avLst/>
          </a:prstGeom>
          <a:ln w="25400" cmpd="sng">
            <a:solidFill>
              <a:schemeClr val="bg1"/>
            </a:solidFill>
          </a:ln>
        </p:spPr>
        <p:txBody>
          <a:bodyPr lIns="91440" tIns="45720" rIns="91440" bIns="4572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Font typeface="Arial"/>
              <a:buNone/>
            </a:pPr>
            <a:r>
              <a:rPr lang="en-US" sz="1800" kern="0" dirty="0">
                <a:latin typeface="Avenir Next LT Pro" panose="020B0504020202020204" pitchFamily="34" charset="0"/>
              </a:rPr>
              <a:t>The </a:t>
            </a:r>
            <a:r>
              <a:rPr lang="en-US" sz="1800" b="1" kern="0" dirty="0">
                <a:solidFill>
                  <a:schemeClr val="tx1"/>
                </a:solidFill>
                <a:latin typeface="Avenir Next LT Pro" panose="020B0504020202020204" pitchFamily="34" charset="0"/>
              </a:rPr>
              <a:t>MOST IMPORTANT </a:t>
            </a:r>
            <a:r>
              <a:rPr lang="en-US" sz="1800" kern="0" dirty="0">
                <a:latin typeface="Avenir Next LT Pro" panose="020B0504020202020204" pitchFamily="34" charset="0"/>
              </a:rPr>
              <a:t>report. </a:t>
            </a:r>
          </a:p>
          <a:p>
            <a:pPr marL="0" indent="0">
              <a:buFont typeface="Arial"/>
              <a:buNone/>
            </a:pPr>
            <a:endParaRPr lang="en-US" sz="1800" kern="0" dirty="0">
              <a:latin typeface="Avenir Next LT Pro" panose="020B0504020202020204" pitchFamily="34" charset="0"/>
            </a:endParaRPr>
          </a:p>
          <a:p>
            <a:pPr marL="0" indent="0">
              <a:buFont typeface="Arial"/>
              <a:buNone/>
            </a:pPr>
            <a:r>
              <a:rPr lang="en-US" sz="1800" kern="0" dirty="0">
                <a:solidFill>
                  <a:schemeClr val="tx1"/>
                </a:solidFill>
                <a:latin typeface="Avenir Next LT Pro" panose="020B0504020202020204" pitchFamily="34" charset="0"/>
              </a:rPr>
              <a:t>The only </a:t>
            </a:r>
            <a:r>
              <a:rPr lang="en-US" sz="1800" b="1" kern="0" dirty="0">
                <a:solidFill>
                  <a:schemeClr val="tx1"/>
                </a:solidFill>
                <a:latin typeface="Avenir Next LT Pro" panose="020B0504020202020204" pitchFamily="34" charset="0"/>
              </a:rPr>
              <a:t>performance measure </a:t>
            </a:r>
            <a:r>
              <a:rPr lang="en-US" sz="1800" kern="0" dirty="0">
                <a:solidFill>
                  <a:schemeClr val="tx1"/>
                </a:solidFill>
                <a:latin typeface="Avenir Next LT Pro" panose="020B0504020202020204" pitchFamily="34" charset="0"/>
              </a:rPr>
              <a:t>report.</a:t>
            </a:r>
          </a:p>
          <a:p>
            <a:pPr lvl="1"/>
            <a:endParaRPr lang="en-US" sz="1800" kern="0" dirty="0">
              <a:latin typeface="Avenir Next LT Pro" panose="020B0504020202020204" pitchFamily="34" charset="0"/>
            </a:endParaRPr>
          </a:p>
          <a:p>
            <a:pPr marL="0" indent="-228600">
              <a:spcAft>
                <a:spcPts val="600"/>
              </a:spcAft>
              <a:buFont typeface="Arial"/>
              <a:buNone/>
            </a:pPr>
            <a:r>
              <a:rPr lang="en-US" sz="1800" b="1" kern="0" dirty="0">
                <a:latin typeface="Avenir Next LT Pro" panose="020B0504020202020204" pitchFamily="34" charset="0"/>
              </a:rPr>
              <a:t>This is the report you use to: </a:t>
            </a:r>
          </a:p>
          <a:p>
            <a:pPr marL="216000" indent="-216000">
              <a:spcAft>
                <a:spcPts val="400"/>
              </a:spcAft>
              <a:buSzPct val="126000"/>
              <a:buFont typeface="Arial" panose="020B0604020202020204" pitchFamily="34" charset="0"/>
              <a:buChar char="•"/>
            </a:pPr>
            <a:r>
              <a:rPr lang="en-US" sz="1800" kern="0" dirty="0">
                <a:latin typeface="Avenir Next LT Pro" panose="020B0504020202020204" pitchFamily="34" charset="0"/>
              </a:rPr>
              <a:t>Monitor your site’s monthly compliance with the 5 Core Measures</a:t>
            </a:r>
          </a:p>
          <a:p>
            <a:pPr marL="216000" indent="-216000">
              <a:buSzPct val="126000"/>
              <a:buFont typeface="Arial" panose="020B0604020202020204" pitchFamily="34" charset="0"/>
              <a:buChar char="•"/>
            </a:pPr>
            <a:r>
              <a:rPr lang="en-US" sz="1800" kern="0" dirty="0">
                <a:latin typeface="Avenir Next LT Pro" panose="020B0504020202020204" pitchFamily="34" charset="0"/>
              </a:rPr>
              <a:t>Complete your Interim Report and Final Report for the Ministry</a:t>
            </a:r>
          </a:p>
          <a:p>
            <a:pPr marL="228600" indent="-457200">
              <a:buFont typeface="Wingdings" panose="05000000000000000000" pitchFamily="2" charset="2"/>
              <a:buChar char="Ø"/>
            </a:pPr>
            <a:endParaRPr lang="en-US" sz="2000" kern="0" dirty="0">
              <a:solidFill>
                <a:srgbClr val="C00000"/>
              </a:solidFill>
              <a:latin typeface="Avenir Next LT Pro" panose="020B0504020202020204" pitchFamily="34" charset="0"/>
            </a:endParaRPr>
          </a:p>
          <a:p>
            <a:pPr marL="228600" indent="-457200">
              <a:buFont typeface="Wingdings" panose="05000000000000000000" pitchFamily="2" charset="2"/>
              <a:buChar char="Ø"/>
            </a:pPr>
            <a:endParaRPr lang="en-US" sz="1600" kern="0" dirty="0">
              <a:solidFill>
                <a:srgbClr val="C00000"/>
              </a:solidFill>
              <a:latin typeface="Avenir Next LT Pro" panose="020B0504020202020204" pitchFamily="34" charset="0"/>
            </a:endParaRPr>
          </a:p>
          <a:p>
            <a:pPr marL="0" indent="0">
              <a:buFont typeface="Arial"/>
              <a:buNone/>
            </a:pPr>
            <a:r>
              <a:rPr lang="en-US" sz="1600" b="1" kern="0" dirty="0">
                <a:solidFill>
                  <a:schemeClr val="tx1"/>
                </a:solidFill>
                <a:latin typeface="Avenir Next LT Pro" panose="020B0504020202020204" pitchFamily="34" charset="0"/>
              </a:rPr>
              <a:t>NOTE: </a:t>
            </a:r>
            <a:r>
              <a:rPr lang="en-US" sz="1600" kern="0" dirty="0">
                <a:solidFill>
                  <a:srgbClr val="C00000"/>
                </a:solidFill>
                <a:latin typeface="Avenir Next LT Pro" panose="020B0504020202020204" pitchFamily="34" charset="0"/>
              </a:rPr>
              <a:t>4 of the 5 Core Measures tracked in the DSQ are based on </a:t>
            </a:r>
            <a:r>
              <a:rPr lang="en-US" sz="1600" b="1" kern="0" dirty="0">
                <a:solidFill>
                  <a:srgbClr val="C00000"/>
                </a:solidFill>
                <a:latin typeface="Avenir Next LT Pro" panose="020B0504020202020204" pitchFamily="34" charset="0"/>
              </a:rPr>
              <a:t>CLOSED</a:t>
            </a:r>
            <a:r>
              <a:rPr lang="en-US" sz="1600" kern="0" dirty="0">
                <a:solidFill>
                  <a:srgbClr val="C00000"/>
                </a:solidFill>
                <a:latin typeface="Avenir Next LT Pro" panose="020B0504020202020204" pitchFamily="34" charset="0"/>
              </a:rPr>
              <a:t> files only</a:t>
            </a:r>
          </a:p>
        </p:txBody>
      </p:sp>
    </p:spTree>
    <p:extLst>
      <p:ext uri="{BB962C8B-B14F-4D97-AF65-F5344CB8AC3E}">
        <p14:creationId xmlns:p14="http://schemas.microsoft.com/office/powerpoint/2010/main" val="2151097915"/>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1838</TotalTime>
  <Words>3568</Words>
  <Application>Microsoft Office PowerPoint</Application>
  <PresentationFormat>Widescreen</PresentationFormat>
  <Paragraphs>435</Paragraphs>
  <Slides>58</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Avenir Next LT Pro</vt:lpstr>
      <vt:lpstr>Calibri</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 Glass</dc:creator>
  <cp:lastModifiedBy>Stacey Ornatowski</cp:lastModifiedBy>
  <cp:revision>99</cp:revision>
  <dcterms:created xsi:type="dcterms:W3CDTF">2023-06-15T20:25:20Z</dcterms:created>
  <dcterms:modified xsi:type="dcterms:W3CDTF">2023-10-05T16:58:16Z</dcterms:modified>
</cp:coreProperties>
</file>