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7" r:id="rId5"/>
    <p:sldId id="695" r:id="rId6"/>
    <p:sldId id="258" r:id="rId7"/>
    <p:sldId id="259" r:id="rId8"/>
    <p:sldId id="260" r:id="rId9"/>
    <p:sldId id="696" r:id="rId10"/>
    <p:sldId id="702" r:id="rId11"/>
    <p:sldId id="698" r:id="rId12"/>
    <p:sldId id="697" r:id="rId13"/>
    <p:sldId id="699" r:id="rId14"/>
    <p:sldId id="700" r:id="rId15"/>
    <p:sldId id="701" r:id="rId16"/>
    <p:sldId id="704" r:id="rId17"/>
    <p:sldId id="720" r:id="rId18"/>
    <p:sldId id="705" r:id="rId19"/>
    <p:sldId id="706" r:id="rId20"/>
    <p:sldId id="721" r:id="rId21"/>
    <p:sldId id="707" r:id="rId22"/>
    <p:sldId id="708" r:id="rId23"/>
    <p:sldId id="709" r:id="rId24"/>
    <p:sldId id="710" r:id="rId25"/>
    <p:sldId id="711" r:id="rId26"/>
    <p:sldId id="712" r:id="rId27"/>
    <p:sldId id="713" r:id="rId28"/>
    <p:sldId id="714" r:id="rId29"/>
    <p:sldId id="715" r:id="rId30"/>
    <p:sldId id="716" r:id="rId31"/>
    <p:sldId id="719" r:id="rId32"/>
    <p:sldId id="735" r:id="rId33"/>
    <p:sldId id="717" r:id="rId34"/>
    <p:sldId id="718" r:id="rId35"/>
    <p:sldId id="703" r:id="rId36"/>
    <p:sldId id="722" r:id="rId37"/>
    <p:sldId id="723" r:id="rId38"/>
    <p:sldId id="724" r:id="rId39"/>
    <p:sldId id="725" r:id="rId40"/>
    <p:sldId id="736" r:id="rId41"/>
    <p:sldId id="726" r:id="rId42"/>
    <p:sldId id="727" r:id="rId43"/>
    <p:sldId id="728" r:id="rId44"/>
    <p:sldId id="729" r:id="rId45"/>
    <p:sldId id="730" r:id="rId46"/>
    <p:sldId id="731" r:id="rId47"/>
    <p:sldId id="69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BCCF"/>
    <a:srgbClr val="F26133"/>
    <a:srgbClr val="AA3B3F"/>
    <a:srgbClr val="4874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79336" autoAdjust="0"/>
  </p:normalViewPr>
  <p:slideViewPr>
    <p:cSldViewPr snapToGrid="0">
      <p:cViewPr varScale="1">
        <p:scale>
          <a:sx n="103" d="100"/>
          <a:sy n="103" d="100"/>
        </p:scale>
        <p:origin x="33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0CD6C-8A03-48FA-B55F-2245E12CDD13}" type="datetimeFigureOut">
              <a:rPr lang="en-CA" smtClean="0"/>
              <a:t>2023-12-21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F3E8B-E70F-43B7-AA50-C5514AD53703}" type="slidenum">
              <a:rPr lang="en-CA" smtClean="0"/>
              <a:t>‹#›</a:t>
            </a:fld>
            <a:endParaRPr lang="en-CA"/>
          </a:p>
        </p:txBody>
      </p:sp>
    </p:spTree>
    <p:extLst>
      <p:ext uri="{BB962C8B-B14F-4D97-AF65-F5344CB8AC3E}">
        <p14:creationId xmlns:p14="http://schemas.microsoft.com/office/powerpoint/2010/main" val="89007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9307fa39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58" name="Google Shape;58;g9c9307fa3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64" name="Google Shape;6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100" name="Google Shape;10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2775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SFS 2023">
    <p:spTree>
      <p:nvGrpSpPr>
        <p:cNvPr id="1" name="Shape 17"/>
        <p:cNvGrpSpPr/>
        <p:nvPr/>
      </p:nvGrpSpPr>
      <p:grpSpPr>
        <a:xfrm>
          <a:off x="0" y="0"/>
          <a:ext cx="0" cy="0"/>
          <a:chOff x="0" y="0"/>
          <a:chExt cx="0" cy="0"/>
        </a:xfrm>
      </p:grpSpPr>
      <p:grpSp>
        <p:nvGrpSpPr>
          <p:cNvPr id="4" name="Google Shape;12;p6">
            <a:extLst>
              <a:ext uri="{FF2B5EF4-FFF2-40B4-BE49-F238E27FC236}">
                <a16:creationId xmlns:a16="http://schemas.microsoft.com/office/drawing/2014/main" id="{00EBAFDB-3236-8F1D-6C33-509D3F8C454C}"/>
              </a:ext>
            </a:extLst>
          </p:cNvPr>
          <p:cNvGrpSpPr/>
          <p:nvPr userDrawn="1"/>
        </p:nvGrpSpPr>
        <p:grpSpPr>
          <a:xfrm>
            <a:off x="0" y="6026478"/>
            <a:ext cx="11958172" cy="832052"/>
            <a:chOff x="0" y="6026478"/>
            <a:chExt cx="11958172" cy="832052"/>
          </a:xfrm>
        </p:grpSpPr>
        <p:pic>
          <p:nvPicPr>
            <p:cNvPr id="5" name="Google Shape;13;p6">
              <a:extLst>
                <a:ext uri="{FF2B5EF4-FFF2-40B4-BE49-F238E27FC236}">
                  <a16:creationId xmlns:a16="http://schemas.microsoft.com/office/drawing/2014/main" id="{6ADD04F5-0992-B745-0886-E05A51B3272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6" name="Google Shape;14;p6">
              <a:extLst>
                <a:ext uri="{FF2B5EF4-FFF2-40B4-BE49-F238E27FC236}">
                  <a16:creationId xmlns:a16="http://schemas.microsoft.com/office/drawing/2014/main" id="{0F946FA5-0F60-D1C5-080F-0FBE1B1172A8}"/>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5;p6">
              <a:extLst>
                <a:ext uri="{FF2B5EF4-FFF2-40B4-BE49-F238E27FC236}">
                  <a16:creationId xmlns:a16="http://schemas.microsoft.com/office/drawing/2014/main" id="{D9979023-00F2-4BCC-0390-210FC73A4469}"/>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16;p6">
              <a:extLst>
                <a:ext uri="{FF2B5EF4-FFF2-40B4-BE49-F238E27FC236}">
                  <a16:creationId xmlns:a16="http://schemas.microsoft.com/office/drawing/2014/main" id="{A8D4AF5B-9055-6254-0884-95A160C5926C}"/>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421F5572-CDED-49E5-72A6-F820EE8F0332}"/>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8AC070B0-AEC5-811A-4DBD-729C2647A5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A4C2E53B-60F5-5CF8-4195-302756EAA5C0}"/>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7B112418-E6F0-CF45-F614-9F11CDE5A0E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716CB173-75E5-CFF9-BCC2-4143FE123CED}"/>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5457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1"/>
        <p:cNvGrpSpPr/>
        <p:nvPr/>
      </p:nvGrpSpPr>
      <p:grpSpPr>
        <a:xfrm>
          <a:off x="0" y="0"/>
          <a:ext cx="0" cy="0"/>
          <a:chOff x="0" y="0"/>
          <a:chExt cx="0" cy="0"/>
        </a:xfrm>
      </p:grpSpPr>
      <p:grpSp>
        <p:nvGrpSpPr>
          <p:cNvPr id="3" name="Google Shape;12;p6">
            <a:extLst>
              <a:ext uri="{FF2B5EF4-FFF2-40B4-BE49-F238E27FC236}">
                <a16:creationId xmlns:a16="http://schemas.microsoft.com/office/drawing/2014/main" id="{DE5EA984-D5E6-5946-668A-C602E6AF8190}"/>
              </a:ext>
            </a:extLst>
          </p:cNvPr>
          <p:cNvGrpSpPr/>
          <p:nvPr userDrawn="1"/>
        </p:nvGrpSpPr>
        <p:grpSpPr>
          <a:xfrm>
            <a:off x="0" y="6026478"/>
            <a:ext cx="11958172" cy="832052"/>
            <a:chOff x="0" y="6026478"/>
            <a:chExt cx="11958172" cy="832052"/>
          </a:xfrm>
        </p:grpSpPr>
        <p:pic>
          <p:nvPicPr>
            <p:cNvPr id="4" name="Google Shape;13;p6">
              <a:extLst>
                <a:ext uri="{FF2B5EF4-FFF2-40B4-BE49-F238E27FC236}">
                  <a16:creationId xmlns:a16="http://schemas.microsoft.com/office/drawing/2014/main" id="{36ABA192-EE3D-DF45-0272-D977A1C207B8}"/>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5" name="Google Shape;14;p6">
              <a:extLst>
                <a:ext uri="{FF2B5EF4-FFF2-40B4-BE49-F238E27FC236}">
                  <a16:creationId xmlns:a16="http://schemas.microsoft.com/office/drawing/2014/main" id="{284F152D-40D3-1FDC-EB01-3BCA62201C1E}"/>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5;p6">
              <a:extLst>
                <a:ext uri="{FF2B5EF4-FFF2-40B4-BE49-F238E27FC236}">
                  <a16:creationId xmlns:a16="http://schemas.microsoft.com/office/drawing/2014/main" id="{0CBAF7A9-317F-CA84-6BB0-5868C600C5DB}"/>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6;p6">
              <a:extLst>
                <a:ext uri="{FF2B5EF4-FFF2-40B4-BE49-F238E27FC236}">
                  <a16:creationId xmlns:a16="http://schemas.microsoft.com/office/drawing/2014/main" id="{001337D2-E609-3737-94A8-09B62107CF15}"/>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2" name="Rectangle 1">
            <a:extLst>
              <a:ext uri="{FF2B5EF4-FFF2-40B4-BE49-F238E27FC236}">
                <a16:creationId xmlns:a16="http://schemas.microsoft.com/office/drawing/2014/main" id="{FFE1B1BE-523C-3F0E-2ED9-69660AE77C58}"/>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7B60C172-210E-059F-B6A2-B036934E49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76930EF5-66B5-80F0-5719-1C1D78151161}"/>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8DD10194-93F5-2D11-5A7D-93400897BE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225EF9E-397A-8A70-478A-70BF5F7AA7C8}"/>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662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1"/>
        <p:cNvGrpSpPr/>
        <p:nvPr/>
      </p:nvGrpSpPr>
      <p:grpSpPr>
        <a:xfrm>
          <a:off x="0" y="0"/>
          <a:ext cx="0" cy="0"/>
          <a:chOff x="0" y="0"/>
          <a:chExt cx="0" cy="0"/>
        </a:xfrm>
      </p:grpSpPr>
      <p:sp>
        <p:nvSpPr>
          <p:cNvPr id="2" name="Rectangle 1">
            <a:extLst>
              <a:ext uri="{FF2B5EF4-FFF2-40B4-BE49-F238E27FC236}">
                <a16:creationId xmlns:a16="http://schemas.microsoft.com/office/drawing/2014/main" id="{BD7FAC27-57D3-442C-CD54-3A6CFA07409F}"/>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a:extLst>
              <a:ext uri="{FF2B5EF4-FFF2-40B4-BE49-F238E27FC236}">
                <a16:creationId xmlns:a16="http://schemas.microsoft.com/office/drawing/2014/main" id="{20D03762-7450-B7B2-059E-B8784B106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04CC6B68-7F61-3B1F-C71C-CA72652F7AC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793FB7B7-0308-06CC-B860-BDE8043E9A6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A10AED06-4C1F-8D03-07F1-9886DF4BC33A}"/>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5642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grpSp>
        <p:nvGrpSpPr>
          <p:cNvPr id="2" name="Google Shape;12;p6">
            <a:extLst>
              <a:ext uri="{FF2B5EF4-FFF2-40B4-BE49-F238E27FC236}">
                <a16:creationId xmlns:a16="http://schemas.microsoft.com/office/drawing/2014/main" id="{24A469DB-D9A5-205E-9ABC-83098F9EB551}"/>
              </a:ext>
            </a:extLst>
          </p:cNvPr>
          <p:cNvGrpSpPr/>
          <p:nvPr userDrawn="1"/>
        </p:nvGrpSpPr>
        <p:grpSpPr>
          <a:xfrm>
            <a:off x="0" y="6026478"/>
            <a:ext cx="11958172" cy="832052"/>
            <a:chOff x="0" y="6026478"/>
            <a:chExt cx="11958172" cy="832052"/>
          </a:xfrm>
        </p:grpSpPr>
        <p:pic>
          <p:nvPicPr>
            <p:cNvPr id="3" name="Google Shape;13;p6">
              <a:extLst>
                <a:ext uri="{FF2B5EF4-FFF2-40B4-BE49-F238E27FC236}">
                  <a16:creationId xmlns:a16="http://schemas.microsoft.com/office/drawing/2014/main" id="{77CE550A-F5E6-B425-C090-10D283BB291F}"/>
                </a:ext>
              </a:extLst>
            </p:cNvPr>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4" name="Google Shape;14;p6">
              <a:extLst>
                <a:ext uri="{FF2B5EF4-FFF2-40B4-BE49-F238E27FC236}">
                  <a16:creationId xmlns:a16="http://schemas.microsoft.com/office/drawing/2014/main" id="{94363731-A870-5AF3-A6A1-27AAA864B827}"/>
                </a:ext>
              </a:extLst>
            </p:cNvPr>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5;p6">
              <a:extLst>
                <a:ext uri="{FF2B5EF4-FFF2-40B4-BE49-F238E27FC236}">
                  <a16:creationId xmlns:a16="http://schemas.microsoft.com/office/drawing/2014/main" id="{283E3A0D-B3BC-C6D9-CDC4-A5BB2296E7D2}"/>
                </a:ext>
              </a:extLst>
            </p:cNvPr>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6;p6">
              <a:extLst>
                <a:ext uri="{FF2B5EF4-FFF2-40B4-BE49-F238E27FC236}">
                  <a16:creationId xmlns:a16="http://schemas.microsoft.com/office/drawing/2014/main" id="{AF9DB426-765F-2FF0-CE7C-771DA1837876}"/>
                </a:ext>
              </a:extLst>
            </p:cNvPr>
            <p:cNvSpPr txBox="1"/>
            <p:nvPr/>
          </p:nvSpPr>
          <p:spPr>
            <a:xfrm>
              <a:off x="533280" y="6431311"/>
              <a:ext cx="6375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CA" sz="1400" b="0" i="0" u="none" strike="noStrike" cap="none" dirty="0">
                  <a:solidFill>
                    <a:schemeClr val="lt1"/>
                  </a:solidFill>
                  <a:latin typeface="Arial"/>
                  <a:ea typeface="Arial"/>
                  <a:cs typeface="Arial"/>
                  <a:sym typeface="Arial"/>
                </a:rPr>
                <a:t>Pop Up PD: Skills </a:t>
              </a:r>
              <a:r>
                <a:rPr lang="en-CA" sz="1400" b="0" i="0" u="none" strike="noStrike" cap="none">
                  <a:solidFill>
                    <a:schemeClr val="lt1"/>
                  </a:solidFill>
                  <a:latin typeface="Arial"/>
                  <a:ea typeface="Arial"/>
                  <a:cs typeface="Arial"/>
                  <a:sym typeface="Arial"/>
                </a:rPr>
                <a:t>for Success</a:t>
              </a:r>
              <a:endParaRPr dirty="0"/>
            </a:p>
          </p:txBody>
        </p:sp>
      </p:grpSp>
      <p:sp>
        <p:nvSpPr>
          <p:cNvPr id="7" name="Rectangle 6">
            <a:extLst>
              <a:ext uri="{FF2B5EF4-FFF2-40B4-BE49-F238E27FC236}">
                <a16:creationId xmlns:a16="http://schemas.microsoft.com/office/drawing/2014/main" id="{F69CFA00-C19B-A7B7-5F71-C9B819A9699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a:extLst>
              <a:ext uri="{FF2B5EF4-FFF2-40B4-BE49-F238E27FC236}">
                <a16:creationId xmlns:a16="http://schemas.microsoft.com/office/drawing/2014/main" id="{1BCD25D2-88BD-FEA3-6C14-DB1E7DE7816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151C367B-21C5-63E9-252E-B1CE5A83D937}"/>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BBF16FE5-28FF-4B6F-ACE9-EBEC38ECDEF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CACBE164-92B9-C6E2-A985-6C8A9C91D3FE}"/>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3960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1"/>
        <p:cNvGrpSpPr/>
        <p:nvPr/>
      </p:nvGrpSpPr>
      <p:grpSpPr>
        <a:xfrm>
          <a:off x="0" y="0"/>
          <a:ext cx="0" cy="0"/>
          <a:chOff x="0" y="0"/>
          <a:chExt cx="0" cy="0"/>
        </a:xfrm>
      </p:grpSpPr>
      <p:sp>
        <p:nvSpPr>
          <p:cNvPr id="2" name="Rectangle 1">
            <a:extLst>
              <a:ext uri="{FF2B5EF4-FFF2-40B4-BE49-F238E27FC236}">
                <a16:creationId xmlns:a16="http://schemas.microsoft.com/office/drawing/2014/main" id="{7638C96B-99EA-C457-0676-C6516408F7E4}"/>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E8063CD5-8529-A4B4-1F44-D169D7121D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BF95D130-5E92-CEA5-D0A2-02AD8A80EFF8}"/>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6A449312-5BB4-E059-952B-FE400F97C80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6E79AF93-4372-2921-7397-5924E31877B0}"/>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9530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35"/>
        <p:cNvGrpSpPr/>
        <p:nvPr/>
      </p:nvGrpSpPr>
      <p:grpSpPr>
        <a:xfrm>
          <a:off x="0" y="0"/>
          <a:ext cx="0" cy="0"/>
          <a:chOff x="0" y="0"/>
          <a:chExt cx="0" cy="0"/>
        </a:xfrm>
      </p:grpSpPr>
      <p:sp>
        <p:nvSpPr>
          <p:cNvPr id="2" name="Rectangle 1">
            <a:extLst>
              <a:ext uri="{FF2B5EF4-FFF2-40B4-BE49-F238E27FC236}">
                <a16:creationId xmlns:a16="http://schemas.microsoft.com/office/drawing/2014/main" id="{B87A22B6-5707-C872-3454-EA7AC56D65B1}"/>
              </a:ext>
            </a:extLst>
          </p:cNvPr>
          <p:cNvSpPr/>
          <p:nvPr userDrawn="1"/>
        </p:nvSpPr>
        <p:spPr>
          <a:xfrm>
            <a:off x="0" y="5966846"/>
            <a:ext cx="12192000" cy="891154"/>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6FC5E3F1-4F2A-A400-EE74-0C2A516F47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958E2273-C22B-6EE8-BD01-4E3EF3563C5B}"/>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59633"/>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15DA366F-C611-0F2B-7BC2-DD3F658E0FA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12024"/>
          <a:stretch>
            <a:fillRect/>
          </a:stretch>
        </p:blipFill>
        <p:spPr bwMode="auto">
          <a:xfrm>
            <a:off x="7477252" y="6167053"/>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5">
            <a:extLst>
              <a:ext uri="{FF2B5EF4-FFF2-40B4-BE49-F238E27FC236}">
                <a16:creationId xmlns:a16="http://schemas.microsoft.com/office/drawing/2014/main" id="{AB49A7DA-9224-A78C-6077-C0362F05501E}"/>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094317"/>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18740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9" name="Google Shape;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
        <p:nvSpPr>
          <p:cNvPr id="2" name="Rectangle 1">
            <a:extLst>
              <a:ext uri="{FF2B5EF4-FFF2-40B4-BE49-F238E27FC236}">
                <a16:creationId xmlns:a16="http://schemas.microsoft.com/office/drawing/2014/main" id="{81B7ABD6-BD5B-D757-37F3-338D2DBA71FB}"/>
              </a:ext>
            </a:extLst>
          </p:cNvPr>
          <p:cNvSpPr/>
          <p:nvPr userDrawn="1"/>
        </p:nvSpPr>
        <p:spPr>
          <a:xfrm>
            <a:off x="0" y="6492874"/>
            <a:ext cx="12192000"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0421DE9F-39B9-2DEB-0B06-DF8672F78AD3}"/>
              </a:ext>
            </a:extLst>
          </p:cNvPr>
          <p:cNvSpPr/>
          <p:nvPr userDrawn="1"/>
        </p:nvSpPr>
        <p:spPr>
          <a:xfrm>
            <a:off x="0" y="5892799"/>
            <a:ext cx="12192000" cy="965201"/>
          </a:xfrm>
          <a:prstGeom prst="rect">
            <a:avLst/>
          </a:prstGeom>
          <a:gradFill flip="none" rotWithShape="1">
            <a:gsLst>
              <a:gs pos="0">
                <a:schemeClr val="accent3">
                  <a:lumMod val="67000"/>
                </a:schemeClr>
              </a:gs>
              <a:gs pos="22000">
                <a:srgbClr val="909090"/>
              </a:gs>
              <a:gs pos="30000">
                <a:schemeClr val="accent3">
                  <a:lumMod val="97000"/>
                  <a:lumOff val="3000"/>
                </a:schemeClr>
              </a:gs>
              <a:gs pos="96568">
                <a:schemeClr val="bg1"/>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C5711568-FEEF-FAEC-36BA-AA42B9D3BD3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t="14288" b="13567"/>
          <a:stretch>
            <a:fillRect/>
          </a:stretch>
        </p:blipFill>
        <p:spPr bwMode="auto">
          <a:xfrm>
            <a:off x="-1" y="5734373"/>
            <a:ext cx="2845553" cy="112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5F1143C7-2167-A8B7-9424-F21DE644659D}"/>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6846" y="6076566"/>
            <a:ext cx="2306638" cy="6143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a:extLst>
              <a:ext uri="{FF2B5EF4-FFF2-40B4-BE49-F238E27FC236}">
                <a16:creationId xmlns:a16="http://schemas.microsoft.com/office/drawing/2014/main" id="{CEBA040D-62FA-E83E-9923-00B87274721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b="12024"/>
          <a:stretch>
            <a:fillRect/>
          </a:stretch>
        </p:blipFill>
        <p:spPr bwMode="auto">
          <a:xfrm>
            <a:off x="7477252" y="6183986"/>
            <a:ext cx="1093788"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a:extLst>
              <a:ext uri="{FF2B5EF4-FFF2-40B4-BE49-F238E27FC236}">
                <a16:creationId xmlns:a16="http://schemas.microsoft.com/office/drawing/2014/main" id="{BEDAF945-19C9-1472-EA26-128C79262DEB}"/>
              </a:ext>
            </a:extLst>
          </p:cNvPr>
          <p:cNvPicPr>
            <a:picLocks noChangeAspect="1" noChangeArrowheads="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7014" t="21788" r="27261" b="43257"/>
          <a:stretch>
            <a:fillRect/>
          </a:stretch>
        </p:blipFill>
        <p:spPr bwMode="auto">
          <a:xfrm>
            <a:off x="8960643" y="6111250"/>
            <a:ext cx="638175" cy="555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902226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www.canada.ca/content/dam/themes/health/carousel/LRCUG%20Evidence%20Brief%20Final%20English%20v2.pdf" TargetMode="External"/><Relationship Id="rId2" Type="http://schemas.openxmlformats.org/officeDocument/2006/relationships/hyperlink" Target="https://www.ccsa.ca/sites/default/files/2023-05/CGAH-Drinking-Less-is-Better-en.pdf" TargetMode="Externa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mailto:e-channel@contactnorth.ca"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tinyurl.com/4sd868dn" TargetMode="External"/><Relationship Id="rId4" Type="http://schemas.openxmlformats.org/officeDocument/2006/relationships/hyperlink" Target="https://e-channel.ca/practitioners/pop-pd-resourc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9" name="Picture 8" descr="A close-up of dice with letters&#10;&#10;Description automatically generated">
            <a:extLst>
              <a:ext uri="{FF2B5EF4-FFF2-40B4-BE49-F238E27FC236}">
                <a16:creationId xmlns:a16="http://schemas.microsoft.com/office/drawing/2014/main" id="{AC1F74DF-6B19-DD38-206B-098A79658912}"/>
              </a:ext>
            </a:extLst>
          </p:cNvPr>
          <p:cNvPicPr>
            <a:picLocks noChangeAspect="1"/>
          </p:cNvPicPr>
          <p:nvPr/>
        </p:nvPicPr>
        <p:blipFill rotWithShape="1">
          <a:blip r:embed="rId3">
            <a:clrChange>
              <a:clrFrom>
                <a:srgbClr val="B2D2DF"/>
              </a:clrFrom>
              <a:clrTo>
                <a:srgbClr val="B2D2DF">
                  <a:alpha val="0"/>
                </a:srgbClr>
              </a:clrTo>
            </a:clrChang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15481" b="13874"/>
          <a:stretch/>
        </p:blipFill>
        <p:spPr>
          <a:xfrm>
            <a:off x="0" y="-38910"/>
            <a:ext cx="12192000" cy="5751790"/>
          </a:xfrm>
          <a:prstGeom prst="rect">
            <a:avLst/>
          </a:prstGeom>
        </p:spPr>
      </p:pic>
      <p:sp>
        <p:nvSpPr>
          <p:cNvPr id="2" name="Text Box 3">
            <a:extLst>
              <a:ext uri="{FF2B5EF4-FFF2-40B4-BE49-F238E27FC236}">
                <a16:creationId xmlns:a16="http://schemas.microsoft.com/office/drawing/2014/main" id="{3641D799-1342-9466-D80B-DA4076D27A72}"/>
              </a:ext>
            </a:extLst>
          </p:cNvPr>
          <p:cNvSpPr txBox="1">
            <a:spLocks noChangeArrowheads="1"/>
          </p:cNvSpPr>
          <p:nvPr/>
        </p:nvSpPr>
        <p:spPr bwMode="auto">
          <a:xfrm>
            <a:off x="1753003" y="663256"/>
            <a:ext cx="8685993" cy="13372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1" i="0" u="none" strike="noStrike" cap="none" normalizeH="0" baseline="0" dirty="0">
                <a:ln>
                  <a:noFill/>
                </a:ln>
                <a:solidFill>
                  <a:srgbClr val="000000"/>
                </a:solidFill>
                <a:effectLst/>
                <a:latin typeface="Avenir Next LT Pro" panose="020B0504020202020204" pitchFamily="34" charset="0"/>
              </a:rPr>
              <a:t>DEALING WITH CHANGE</a:t>
            </a:r>
          </a:p>
          <a:p>
            <a:pPr marL="0" marR="0" lvl="0" indent="0" algn="ctr" defTabSz="914400" rtl="0" eaLnBrk="0" fontAlgn="base" latinLnBrk="0" hangingPunct="0">
              <a:lnSpc>
                <a:spcPct val="100000"/>
              </a:lnSpc>
              <a:spcBef>
                <a:spcPts val="200"/>
              </a:spcBef>
              <a:spcAft>
                <a:spcPts val="300"/>
              </a:spcAft>
              <a:buClrTx/>
              <a:buSzTx/>
              <a:buFontTx/>
              <a:buNone/>
              <a:tabLst/>
            </a:pPr>
            <a:r>
              <a:rPr kumimoji="0" lang="en-CA" altLang="en-US" sz="1600" b="0" i="0" u="none" strike="noStrike" cap="none" normalizeH="0" baseline="0" dirty="0">
                <a:ln>
                  <a:noFill/>
                </a:ln>
                <a:solidFill>
                  <a:srgbClr val="000000"/>
                </a:solidFill>
                <a:effectLst/>
                <a:latin typeface="Avenir Next LT Pro" panose="020B0504020202020204" pitchFamily="34" charset="0"/>
              </a:rPr>
              <a:t>THE IMPACT OF PROLONGED STRESS &amp; WHAT WE CAN DO TO BE HEALTHY</a:t>
            </a:r>
          </a:p>
          <a:p>
            <a:pPr marL="0" marR="0" indent="0" algn="ctr">
              <a:lnSpc>
                <a:spcPts val="1300"/>
              </a:lnSpc>
              <a:spcBef>
                <a:spcPts val="300"/>
              </a:spcBef>
              <a:spcAft>
                <a:spcPts val="200"/>
              </a:spcAft>
            </a:pPr>
            <a:r>
              <a:rPr kumimoji="0" lang="en-CA" altLang="en-US" sz="1100" b="0" i="0" u="none" strike="noStrike" cap="none" normalizeH="0" baseline="0" dirty="0">
                <a:ln>
                  <a:noFill/>
                </a:ln>
                <a:solidFill>
                  <a:srgbClr val="000000"/>
                </a:solidFill>
                <a:effectLst/>
                <a:latin typeface="Avenir Next LT Pro" panose="020B0504020202020204" pitchFamily="34" charset="0"/>
              </a:rPr>
              <a:t>Presented by Jack Veitch</a:t>
            </a:r>
            <a:r>
              <a:rPr kumimoji="0" lang="en-CA" altLang="en-US" b="0" i="0" u="none" strike="noStrike" kern="1400" cap="none" normalizeH="0" baseline="0" dirty="0">
                <a:solidFill>
                  <a:srgbClr val="000000"/>
                </a:solidFill>
                <a:effectLst>
                  <a:outerShdw blurRad="50800" dist="38100" dir="2700000" algn="tl">
                    <a:srgbClr val="FFFFFF">
                      <a:alpha val="40000"/>
                    </a:srgbClr>
                  </a:outerShdw>
                </a:effectLst>
                <a:latin typeface="Avenir Next LT Pro" panose="020B0504020202020204" pitchFamily="34" charset="0"/>
              </a:rPr>
              <a:t>,</a:t>
            </a:r>
            <a:r>
              <a:rPr lang="en-CA" sz="1800" kern="1400" dirty="0">
                <a:ln>
                  <a:noFill/>
                </a:ln>
                <a:solidFill>
                  <a:srgbClr val="000000"/>
                </a:solidFill>
                <a:effectLst>
                  <a:outerShdw blurRad="50800" dist="38100" dir="2700000" algn="tl">
                    <a:srgbClr val="FFFFFF">
                      <a:alpha val="40000"/>
                    </a:srgbClr>
                  </a:outerShdw>
                </a:effectLst>
                <a:latin typeface="Avenir Next LT Pro" panose="020B0504020202020204" pitchFamily="34" charset="0"/>
              </a:rPr>
              <a:t> </a:t>
            </a:r>
            <a:r>
              <a:rPr lang="en-CA" sz="1100" kern="1400" dirty="0">
                <a:ln>
                  <a:noFill/>
                </a:ln>
                <a:solidFill>
                  <a:srgbClr val="000000"/>
                </a:solidFill>
                <a:effectLst>
                  <a:outerShdw blurRad="50800" dist="38100" dir="2700000" algn="tl">
                    <a:srgbClr val="FFFFFF">
                      <a:alpha val="40000"/>
                    </a:srgbClr>
                  </a:outerShdw>
                </a:effectLst>
                <a:latin typeface="Avenir Next LT Pro" panose="020B0504020202020204" pitchFamily="34" charset="0"/>
              </a:rPr>
              <a:t>Manager of Community Engagement &amp; Education, Canadian Mental Health Association                                                                                                                                Haliburton, Kawartha, Pine Ridge </a:t>
            </a:r>
            <a:endParaRPr lang="en-CA" sz="11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CA" sz="1800" kern="1400" dirty="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ts val="50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11">
            <a:extLst>
              <a:ext uri="{FF2B5EF4-FFF2-40B4-BE49-F238E27FC236}">
                <a16:creationId xmlns:a16="http://schemas.microsoft.com/office/drawing/2014/main" id="{0A8F437A-0EBD-1B59-AFC5-C87F53507E63}"/>
              </a:ext>
            </a:extLst>
          </p:cNvPr>
          <p:cNvSpPr txBox="1">
            <a:spLocks noChangeArrowheads="1"/>
          </p:cNvSpPr>
          <p:nvPr/>
        </p:nvSpPr>
        <p:spPr bwMode="auto">
          <a:xfrm>
            <a:off x="1599699" y="3823754"/>
            <a:ext cx="8992599" cy="18891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indent="0" algn="ctr">
              <a:lnSpc>
                <a:spcPts val="1300"/>
              </a:lnSpc>
              <a:spcBef>
                <a:spcPts val="0"/>
              </a:spcBef>
              <a:spcAft>
                <a:spcPts val="600"/>
              </a:spcAft>
            </a:pPr>
            <a:r>
              <a:rPr lang="en-CA" sz="1100" kern="1400" dirty="0">
                <a:ln>
                  <a:noFill/>
                </a:ln>
                <a:solidFill>
                  <a:srgbClr val="000000"/>
                </a:solidFill>
                <a:effectLst>
                  <a:outerShdw blurRad="50800" dist="38100" dir="2700000" algn="tl">
                    <a:srgbClr val="FFFFFF">
                      <a:alpha val="40000"/>
                    </a:srgbClr>
                  </a:outerShdw>
                </a:effectLst>
                <a:latin typeface="Avenir Next LT Pro" panose="020B0504020202020204" pitchFamily="34" charset="0"/>
              </a:rPr>
              <a:t>Over the last few years, many around the world have felt the impact of COVID-19 on their mental health.                                                               Especially for those working throughout, the constant demands, long hours and tightening restrictions                                                                                    may have impacted our wellness. </a:t>
            </a:r>
            <a:endParaRPr lang="en-CA" sz="1100" kern="1400" dirty="0">
              <a:ln>
                <a:noFill/>
              </a:ln>
              <a:solidFill>
                <a:srgbClr val="000000"/>
              </a:solidFill>
              <a:effectLst/>
              <a:latin typeface="Avenir Next LT Pro" panose="020B0504020202020204" pitchFamily="34" charset="0"/>
            </a:endParaRPr>
          </a:p>
          <a:p>
            <a:pPr marL="0" marR="0" indent="0" algn="ctr">
              <a:lnSpc>
                <a:spcPts val="1300"/>
              </a:lnSpc>
              <a:spcBef>
                <a:spcPts val="0"/>
              </a:spcBef>
              <a:spcAft>
                <a:spcPts val="600"/>
              </a:spcAft>
            </a:pPr>
            <a:r>
              <a:rPr lang="en-CA" sz="1100" kern="1400" dirty="0">
                <a:ln>
                  <a:noFill/>
                </a:ln>
                <a:solidFill>
                  <a:srgbClr val="000000"/>
                </a:solidFill>
                <a:effectLst>
                  <a:outerShdw blurRad="50800" dist="38100" dir="2700000" algn="tl">
                    <a:srgbClr val="FFFFFF">
                      <a:alpha val="40000"/>
                    </a:srgbClr>
                  </a:outerShdw>
                </a:effectLst>
                <a:latin typeface="Avenir Next LT Pro" panose="020B0504020202020204" pitchFamily="34" charset="0"/>
              </a:rPr>
              <a:t>In this session, we detail the impact of chronic and prolonged stress on our mental and physical health.                                                                             We’ll review tips on self-care for the helping professional, as well as a review of burnout and what                                                                                             we can do to be healthy.</a:t>
            </a:r>
            <a:endParaRPr lang="en-CA" sz="1800" kern="140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20000"/>
              </a:lnSpc>
              <a:spcBef>
                <a:spcPts val="800"/>
              </a:spcBef>
              <a:spcAft>
                <a:spcPct val="0"/>
              </a:spcAft>
              <a:buClrTx/>
              <a:buSzTx/>
              <a:buFontTx/>
              <a:buNone/>
              <a:tabLst/>
            </a:pPr>
            <a:r>
              <a:rPr kumimoji="0" lang="en-CA" altLang="en-US" sz="1400" b="1" i="0" u="none" strike="noStrike" cap="none" normalizeH="0" baseline="0" dirty="0">
                <a:ln>
                  <a:noFill/>
                </a:ln>
                <a:solidFill>
                  <a:srgbClr val="000000"/>
                </a:solidFill>
                <a:effectLst/>
                <a:latin typeface="Avenir Next LT Pro" panose="020B0504020202020204" pitchFamily="34" charset="0"/>
              </a:rPr>
              <a:t>NOVEMBER 23 @ 2—3:30PM </a:t>
            </a:r>
          </a:p>
        </p:txBody>
      </p:sp>
      <p:pic>
        <p:nvPicPr>
          <p:cNvPr id="3" name="Picture 2">
            <a:extLst>
              <a:ext uri="{FF2B5EF4-FFF2-40B4-BE49-F238E27FC236}">
                <a16:creationId xmlns:a16="http://schemas.microsoft.com/office/drawing/2014/main" id="{CC01197F-587A-9C34-D350-241A9AC7DF9B}"/>
              </a:ext>
            </a:extLst>
          </p:cNvPr>
          <p:cNvPicPr>
            <a:picLocks noChangeAspect="1"/>
          </p:cNvPicPr>
          <p:nvPr/>
        </p:nvPicPr>
        <p:blipFill>
          <a:blip r:embed="rId5"/>
          <a:stretch>
            <a:fillRect/>
          </a:stretch>
        </p:blipFill>
        <p:spPr>
          <a:xfrm>
            <a:off x="5518246" y="6143036"/>
            <a:ext cx="1834202" cy="4814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0969B954-12B8-D4F4-60CA-6C6F5A2E7AEB}"/>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Chronic Stress</a:t>
            </a:r>
            <a:endParaRPr lang="en-CA" sz="2800" b="1" kern="0" dirty="0">
              <a:solidFill>
                <a:schemeClr val="tx1"/>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30EBA1C6-C2BE-F79E-B2E9-5A70DA8752A2}"/>
              </a:ext>
            </a:extLst>
          </p:cNvPr>
          <p:cNvPicPr>
            <a:picLocks noChangeAspect="1"/>
          </p:cNvPicPr>
          <p:nvPr/>
        </p:nvPicPr>
        <p:blipFill>
          <a:blip r:embed="rId2"/>
          <a:stretch>
            <a:fillRect/>
          </a:stretch>
        </p:blipFill>
        <p:spPr>
          <a:xfrm>
            <a:off x="5518246" y="6143036"/>
            <a:ext cx="1834202" cy="481478"/>
          </a:xfrm>
          <a:prstGeom prst="rect">
            <a:avLst/>
          </a:prstGeom>
        </p:spPr>
      </p:pic>
      <p:sp>
        <p:nvSpPr>
          <p:cNvPr id="6" name="Freeform 32">
            <a:extLst>
              <a:ext uri="{FF2B5EF4-FFF2-40B4-BE49-F238E27FC236}">
                <a16:creationId xmlns:a16="http://schemas.microsoft.com/office/drawing/2014/main" id="{EDA1D888-3846-C544-6C8B-C53C18DC60F5}"/>
              </a:ext>
            </a:extLst>
          </p:cNvPr>
          <p:cNvSpPr/>
          <p:nvPr/>
        </p:nvSpPr>
        <p:spPr>
          <a:xfrm>
            <a:off x="4454095" y="2156394"/>
            <a:ext cx="6591869" cy="2620723"/>
          </a:xfrm>
          <a:custGeom>
            <a:avLst/>
            <a:gdLst>
              <a:gd name="connsiteX0" fmla="*/ 0 w 6591869"/>
              <a:gd name="connsiteY0" fmla="*/ 2620723 h 2620723"/>
              <a:gd name="connsiteX1" fmla="*/ 3261815 w 6591869"/>
              <a:gd name="connsiteY1" fmla="*/ 353 h 2620723"/>
              <a:gd name="connsiteX2" fmla="*/ 6591869 w 6591869"/>
              <a:gd name="connsiteY2" fmla="*/ 2416007 h 2620723"/>
              <a:gd name="connsiteX3" fmla="*/ 6591869 w 6591869"/>
              <a:gd name="connsiteY3" fmla="*/ 2416007 h 2620723"/>
            </a:gdLst>
            <a:ahLst/>
            <a:cxnLst>
              <a:cxn ang="0">
                <a:pos x="connsiteX0" y="connsiteY0"/>
              </a:cxn>
              <a:cxn ang="0">
                <a:pos x="connsiteX1" y="connsiteY1"/>
              </a:cxn>
              <a:cxn ang="0">
                <a:pos x="connsiteX2" y="connsiteY2"/>
              </a:cxn>
              <a:cxn ang="0">
                <a:pos x="connsiteX3" y="connsiteY3"/>
              </a:cxn>
            </a:cxnLst>
            <a:rect l="l" t="t" r="r" b="b"/>
            <a:pathLst>
              <a:path w="6591869" h="2620723">
                <a:moveTo>
                  <a:pt x="0" y="2620723"/>
                </a:moveTo>
                <a:cubicBezTo>
                  <a:pt x="1081585" y="1327597"/>
                  <a:pt x="2163170" y="34472"/>
                  <a:pt x="3261815" y="353"/>
                </a:cubicBezTo>
                <a:cubicBezTo>
                  <a:pt x="4360460" y="-33766"/>
                  <a:pt x="6591869" y="2416007"/>
                  <a:pt x="6591869" y="2416007"/>
                </a:cubicBezTo>
                <a:lnTo>
                  <a:pt x="6591869" y="241600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13CC5E8-E8AE-28F5-EAD8-D890B16F033D}"/>
              </a:ext>
            </a:extLst>
          </p:cNvPr>
          <p:cNvSpPr txBox="1"/>
          <p:nvPr/>
        </p:nvSpPr>
        <p:spPr>
          <a:xfrm>
            <a:off x="6830359" y="1733405"/>
            <a:ext cx="2232248" cy="369332"/>
          </a:xfrm>
          <a:prstGeom prst="rect">
            <a:avLst/>
          </a:prstGeom>
          <a:noFill/>
        </p:spPr>
        <p:txBody>
          <a:bodyPr wrap="square" rtlCol="0">
            <a:spAutoFit/>
          </a:bodyPr>
          <a:lstStyle/>
          <a:p>
            <a:r>
              <a:rPr lang="en-CA" b="1" dirty="0">
                <a:solidFill>
                  <a:srgbClr val="000000"/>
                </a:solidFill>
              </a:rPr>
              <a:t>Peak Arousal</a:t>
            </a:r>
          </a:p>
        </p:txBody>
      </p:sp>
      <p:sp>
        <p:nvSpPr>
          <p:cNvPr id="8" name="TextBox 7">
            <a:extLst>
              <a:ext uri="{FF2B5EF4-FFF2-40B4-BE49-F238E27FC236}">
                <a16:creationId xmlns:a16="http://schemas.microsoft.com/office/drawing/2014/main" id="{76F9C7D6-2A03-5D56-2F6D-816CD95C4F4B}"/>
              </a:ext>
            </a:extLst>
          </p:cNvPr>
          <p:cNvSpPr txBox="1"/>
          <p:nvPr/>
        </p:nvSpPr>
        <p:spPr>
          <a:xfrm>
            <a:off x="3445983" y="4796670"/>
            <a:ext cx="1872208" cy="369332"/>
          </a:xfrm>
          <a:prstGeom prst="rect">
            <a:avLst/>
          </a:prstGeom>
          <a:noFill/>
        </p:spPr>
        <p:txBody>
          <a:bodyPr wrap="square" rtlCol="0">
            <a:spAutoFit/>
          </a:bodyPr>
          <a:lstStyle/>
          <a:p>
            <a:r>
              <a:rPr lang="en-CA" b="1" dirty="0">
                <a:solidFill>
                  <a:srgbClr val="000000"/>
                </a:solidFill>
              </a:rPr>
              <a:t>Stress Enters</a:t>
            </a:r>
          </a:p>
        </p:txBody>
      </p:sp>
      <p:sp>
        <p:nvSpPr>
          <p:cNvPr id="9" name="TextBox 8">
            <a:extLst>
              <a:ext uri="{FF2B5EF4-FFF2-40B4-BE49-F238E27FC236}">
                <a16:creationId xmlns:a16="http://schemas.microsoft.com/office/drawing/2014/main" id="{794B7395-4A4D-F100-AA09-BD8E55769791}"/>
              </a:ext>
            </a:extLst>
          </p:cNvPr>
          <p:cNvSpPr txBox="1"/>
          <p:nvPr/>
        </p:nvSpPr>
        <p:spPr>
          <a:xfrm>
            <a:off x="10109860" y="4663687"/>
            <a:ext cx="1872208" cy="646331"/>
          </a:xfrm>
          <a:prstGeom prst="rect">
            <a:avLst/>
          </a:prstGeom>
          <a:noFill/>
        </p:spPr>
        <p:txBody>
          <a:bodyPr wrap="square" rtlCol="0">
            <a:spAutoFit/>
          </a:bodyPr>
          <a:lstStyle/>
          <a:p>
            <a:r>
              <a:rPr lang="en-CA" b="1" dirty="0">
                <a:solidFill>
                  <a:srgbClr val="000000"/>
                </a:solidFill>
              </a:rPr>
              <a:t>Resting baseline state</a:t>
            </a:r>
          </a:p>
        </p:txBody>
      </p:sp>
      <p:cxnSp>
        <p:nvCxnSpPr>
          <p:cNvPr id="10" name="Straight Arrow Connector 9">
            <a:extLst>
              <a:ext uri="{FF2B5EF4-FFF2-40B4-BE49-F238E27FC236}">
                <a16:creationId xmlns:a16="http://schemas.microsoft.com/office/drawing/2014/main" id="{BF985367-C3B4-4224-9E0C-9F91A7949497}"/>
              </a:ext>
            </a:extLst>
          </p:cNvPr>
          <p:cNvCxnSpPr/>
          <p:nvPr/>
        </p:nvCxnSpPr>
        <p:spPr>
          <a:xfrm flipV="1">
            <a:off x="4742127" y="3221786"/>
            <a:ext cx="576064" cy="72008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5AB1B02-F20C-6865-C4C4-FD4E79940BF5}"/>
              </a:ext>
            </a:extLst>
          </p:cNvPr>
          <p:cNvCxnSpPr/>
          <p:nvPr/>
        </p:nvCxnSpPr>
        <p:spPr>
          <a:xfrm>
            <a:off x="9926703" y="3221786"/>
            <a:ext cx="792088" cy="72008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02C272-C64E-C9B5-91E4-75D80B804112}"/>
              </a:ext>
            </a:extLst>
          </p:cNvPr>
          <p:cNvSpPr txBox="1"/>
          <p:nvPr/>
        </p:nvSpPr>
        <p:spPr>
          <a:xfrm>
            <a:off x="6767902" y="4229898"/>
            <a:ext cx="1800200" cy="646331"/>
          </a:xfrm>
          <a:prstGeom prst="rect">
            <a:avLst/>
          </a:prstGeom>
          <a:noFill/>
        </p:spPr>
        <p:txBody>
          <a:bodyPr wrap="square" rtlCol="0">
            <a:spAutoFit/>
          </a:bodyPr>
          <a:lstStyle/>
          <a:p>
            <a:r>
              <a:rPr lang="en-CA" dirty="0">
                <a:solidFill>
                  <a:srgbClr val="000000"/>
                </a:solidFill>
              </a:rPr>
              <a:t>Time, Support, Action</a:t>
            </a:r>
          </a:p>
        </p:txBody>
      </p:sp>
      <p:cxnSp>
        <p:nvCxnSpPr>
          <p:cNvPr id="13" name="Straight Arrow Connector 12">
            <a:extLst>
              <a:ext uri="{FF2B5EF4-FFF2-40B4-BE49-F238E27FC236}">
                <a16:creationId xmlns:a16="http://schemas.microsoft.com/office/drawing/2014/main" id="{45B7D83E-7305-A5F1-3319-6CAD65F2804D}"/>
              </a:ext>
            </a:extLst>
          </p:cNvPr>
          <p:cNvCxnSpPr/>
          <p:nvPr/>
        </p:nvCxnSpPr>
        <p:spPr>
          <a:xfrm>
            <a:off x="5318191" y="4440198"/>
            <a:ext cx="936104"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D65123-5FAF-0EB7-30BA-974BE443B130}"/>
              </a:ext>
            </a:extLst>
          </p:cNvPr>
          <p:cNvCxnSpPr/>
          <p:nvPr/>
        </p:nvCxnSpPr>
        <p:spPr>
          <a:xfrm>
            <a:off x="8846583" y="4440198"/>
            <a:ext cx="936104"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BDB2352-0DF3-9902-7B04-6F11490593D7}"/>
              </a:ext>
            </a:extLst>
          </p:cNvPr>
          <p:cNvSpPr/>
          <p:nvPr/>
        </p:nvSpPr>
        <p:spPr>
          <a:xfrm>
            <a:off x="6398311" y="1269999"/>
            <a:ext cx="2304256" cy="129614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cxnSp>
        <p:nvCxnSpPr>
          <p:cNvPr id="16" name="Straight Connector 15">
            <a:extLst>
              <a:ext uri="{FF2B5EF4-FFF2-40B4-BE49-F238E27FC236}">
                <a16:creationId xmlns:a16="http://schemas.microsoft.com/office/drawing/2014/main" id="{58A65F6A-E992-93CF-47F8-828CFEFF687C}"/>
              </a:ext>
            </a:extLst>
          </p:cNvPr>
          <p:cNvCxnSpPr/>
          <p:nvPr/>
        </p:nvCxnSpPr>
        <p:spPr>
          <a:xfrm>
            <a:off x="5030159" y="2566143"/>
            <a:ext cx="55151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64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3FDA1CBF-07F0-1849-D160-959A57E00A53}"/>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Signs and Symptoms of Chronic Stress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43F00850-8C25-2B60-36E6-7572F1717D8A}"/>
              </a:ext>
            </a:extLst>
          </p:cNvPr>
          <p:cNvSpPr txBox="1"/>
          <p:nvPr/>
        </p:nvSpPr>
        <p:spPr>
          <a:xfrm>
            <a:off x="4368801" y="1330294"/>
            <a:ext cx="6930573" cy="4435020"/>
          </a:xfrm>
          <a:prstGeom prst="rect">
            <a:avLst/>
          </a:prstGeom>
          <a:noFill/>
          <a:ln>
            <a:noFill/>
          </a:ln>
        </p:spPr>
        <p:txBody>
          <a:bodyPr spcFirstLastPara="1" wrap="square" lIns="91425" tIns="45700" rIns="91425" bIns="45700" anchor="t" anchorCtr="0">
            <a:spAutoFit/>
          </a:bodyPr>
          <a:lstStyle/>
          <a:p>
            <a:pPr marL="109728" indent="0">
              <a:buClr>
                <a:schemeClr val="bg2"/>
              </a:buClr>
              <a:buNone/>
            </a:pPr>
            <a:r>
              <a:rPr lang="en-CA" sz="2400" b="1" dirty="0">
                <a:solidFill>
                  <a:schemeClr val="bg2"/>
                </a:solidFill>
                <a:latin typeface="Avenir Next LT Pro" panose="020B0504020202020204" pitchFamily="34" charset="0"/>
              </a:rPr>
              <a:t>Physical/Behavioural</a:t>
            </a:r>
          </a:p>
          <a:p>
            <a:pPr marL="109728" indent="0">
              <a:buClr>
                <a:schemeClr val="bg2"/>
              </a:buClr>
              <a:buNone/>
            </a:pPr>
            <a:endParaRPr lang="en-CA" sz="2400" b="1" dirty="0">
              <a:solidFill>
                <a:schemeClr val="bg2"/>
              </a:solidFill>
              <a:latin typeface="Avenir Next LT Pro" panose="020B0504020202020204" pitchFamily="34" charset="0"/>
            </a:endParaRP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Fatigue</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Change in appetite/eating patterns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Changes in sleep pattern</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Restlessness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Somatic complaints (headache, digestive issues, nausea, dizziness, increased blood pressure, etc.)</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Compromised immune system (increased susceptibility to colds, flu, infection)</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Changes in libido</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Changes in alcohol/drug/nicotine use</a:t>
            </a:r>
          </a:p>
          <a:p>
            <a:pPr>
              <a:buClr>
                <a:schemeClr val="bg2"/>
              </a:buClr>
            </a:pPr>
            <a:endParaRPr lang="en-CA" dirty="0">
              <a:solidFill>
                <a:schemeClr val="accent1"/>
              </a:solidFill>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9D8D0562-301E-CAA3-6DA3-5FE499368B91}"/>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1099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Signs and Symptoms of Chronic Stress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127243"/>
          </a:xfrm>
          <a:prstGeom prst="rect">
            <a:avLst/>
          </a:prstGeom>
          <a:noFill/>
          <a:ln>
            <a:noFill/>
          </a:ln>
        </p:spPr>
        <p:txBody>
          <a:bodyPr spcFirstLastPara="1" wrap="square" lIns="91425" tIns="45700" rIns="91425" bIns="45700" anchor="t" anchorCtr="0">
            <a:spAutoFit/>
          </a:bodyPr>
          <a:lstStyle/>
          <a:p>
            <a:pPr marL="109728">
              <a:buClr>
                <a:schemeClr val="bg2"/>
              </a:buClr>
            </a:pPr>
            <a:r>
              <a:rPr lang="en-CA" sz="2400" b="1" dirty="0">
                <a:solidFill>
                  <a:schemeClr val="bg2"/>
                </a:solidFill>
                <a:latin typeface="Avenir Next LT Pro" panose="020B0504020202020204" pitchFamily="34" charset="0"/>
              </a:rPr>
              <a:t>Emotional</a:t>
            </a:r>
          </a:p>
          <a:p>
            <a:pPr marL="109728">
              <a:buClr>
                <a:schemeClr val="bg2"/>
              </a:buClr>
            </a:pPr>
            <a:endParaRPr lang="en-CA" sz="2400" b="1" dirty="0">
              <a:solidFill>
                <a:schemeClr val="bg2"/>
              </a:solidFill>
              <a:latin typeface="Avenir Next LT Pro" panose="020B0504020202020204" pitchFamily="34" charset="0"/>
            </a:endParaRP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Feeling: helpless, overwhelmed, inadequate, fragile, vulnerable, agitated, restless, sad, irritable</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Unable to cope</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Increased mood swings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Decreased motivation</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Crying more easily and frequently</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Isolation/withdrawal</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Changes in communication patterns and other relationship dynamics</a:t>
            </a:r>
          </a:p>
          <a:p>
            <a:pPr marL="109728" indent="0">
              <a:buClr>
                <a:schemeClr val="bg2"/>
              </a:buClr>
              <a:buNone/>
            </a:pPr>
            <a:endParaRPr lang="en-CA" dirty="0">
              <a:solidFill>
                <a:schemeClr val="accent3"/>
              </a:solidFill>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61514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Signs and Symptoms of Chronic Stress</a:t>
            </a: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3822545"/>
          </a:xfrm>
          <a:prstGeom prst="rect">
            <a:avLst/>
          </a:prstGeom>
          <a:noFill/>
          <a:ln>
            <a:noFill/>
          </a:ln>
        </p:spPr>
        <p:txBody>
          <a:bodyPr spcFirstLastPara="1" wrap="square" lIns="91425" tIns="45700" rIns="91425" bIns="45700" anchor="t" anchorCtr="0">
            <a:spAutoFit/>
          </a:bodyPr>
          <a:lstStyle/>
          <a:p>
            <a:pPr marL="109728" indent="0">
              <a:buClr>
                <a:schemeClr val="bg2"/>
              </a:buClr>
              <a:buNone/>
            </a:pPr>
            <a:r>
              <a:rPr lang="en-CA" sz="2400" b="1" dirty="0">
                <a:solidFill>
                  <a:schemeClr val="bg2"/>
                </a:solidFill>
                <a:latin typeface="Avenir Next LT Pro" panose="020B0504020202020204" pitchFamily="34" charset="0"/>
              </a:rPr>
              <a:t>Mental</a:t>
            </a:r>
          </a:p>
          <a:p>
            <a:pPr marL="109728" indent="0">
              <a:buClr>
                <a:schemeClr val="bg2"/>
              </a:buClr>
              <a:buNone/>
            </a:pPr>
            <a:endParaRPr lang="en-CA" sz="2400" b="1" dirty="0">
              <a:solidFill>
                <a:schemeClr val="bg2"/>
              </a:solidFill>
              <a:latin typeface="Avenir Next LT Pro" panose="020B0504020202020204" pitchFamily="34" charset="0"/>
            </a:endParaRP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Confusion</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Difficultly making decisions/problem solving</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Memory blanks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Having ambiguous feelings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Questioning personal safety</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Difficulty concentrating/paying attention</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Focusing on negative thoughts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Racing/intrusive thoughts</a:t>
            </a:r>
          </a:p>
          <a:p>
            <a:pPr marL="285750" indent="-285750">
              <a:buClr>
                <a:schemeClr val="bg2"/>
              </a:buClr>
              <a:buFont typeface="Arial" panose="020B0604020202020204" pitchFamily="34" charset="0"/>
              <a:buChar char="•"/>
            </a:pPr>
            <a:r>
              <a:rPr lang="en-CA" sz="2000" dirty="0">
                <a:latin typeface="Avenir Next LT Pro" panose="020B0504020202020204" pitchFamily="34" charset="0"/>
              </a:rPr>
              <a:t>Worrying a lot</a:t>
            </a:r>
          </a:p>
          <a:p>
            <a:pPr marR="0" lvl="0" defTabSz="914400" rtl="0" eaLnBrk="1" fontAlgn="auto" latinLnBrk="0" hangingPunct="1">
              <a:lnSpc>
                <a:spcPct val="90000"/>
              </a:lnSpc>
              <a:spcBef>
                <a:spcPts val="0"/>
              </a:spcBef>
              <a:spcAft>
                <a:spcPts val="0"/>
              </a:spcAft>
              <a:buClr>
                <a:srgbClr val="000000"/>
              </a:buClr>
              <a:buSzPts val="2400"/>
              <a:tabLst/>
              <a:defRPr/>
            </a:pPr>
            <a:endParaRPr kumimoji="0" sz="16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73374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5BA3E5-3B8A-6BF3-FF68-3D63B05DC7BA}"/>
              </a:ext>
            </a:extLst>
          </p:cNvPr>
          <p:cNvSpPr txBox="1">
            <a:spLocks/>
          </p:cNvSpPr>
          <p:nvPr/>
        </p:nvSpPr>
        <p:spPr>
          <a:xfrm>
            <a:off x="722313" y="1981200"/>
            <a:ext cx="7772400" cy="1362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800" b="0" kern="0" dirty="0">
                <a:ln w="0"/>
                <a:effectLst>
                  <a:outerShdw blurRad="38100" dist="19050" dir="2700000" algn="tl" rotWithShape="0">
                    <a:schemeClr val="dk1">
                      <a:alpha val="40000"/>
                    </a:schemeClr>
                  </a:outerShdw>
                </a:effectLst>
              </a:rPr>
              <a:t>Burnout</a:t>
            </a:r>
          </a:p>
        </p:txBody>
      </p:sp>
      <p:pic>
        <p:nvPicPr>
          <p:cNvPr id="3" name="Picture 2">
            <a:extLst>
              <a:ext uri="{FF2B5EF4-FFF2-40B4-BE49-F238E27FC236}">
                <a16:creationId xmlns:a16="http://schemas.microsoft.com/office/drawing/2014/main" id="{63032603-EF89-7F89-0515-3E6263BC5977}"/>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62386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Discovering Burnout</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219576"/>
          </a:xfrm>
          <a:prstGeom prst="rect">
            <a:avLst/>
          </a:prstGeom>
          <a:noFill/>
          <a:ln>
            <a:noFill/>
          </a:ln>
        </p:spPr>
        <p:txBody>
          <a:bodyPr spcFirstLastPara="1" wrap="square" lIns="91425" tIns="45700" rIns="91425" bIns="45700" anchor="t" anchorCtr="0">
            <a:spAutoFit/>
          </a:bodyPr>
          <a:lstStyle/>
          <a:p>
            <a:pPr>
              <a:buClr>
                <a:schemeClr val="bg2"/>
              </a:buClr>
            </a:pPr>
            <a:r>
              <a:rPr lang="en-US" dirty="0">
                <a:latin typeface="Avenir Next LT Pro" panose="020B0504020202020204" pitchFamily="34" charset="0"/>
              </a:rPr>
              <a:t>The term 'burnout' originated in the 1960s during a study conducted by psychologist Herbert </a:t>
            </a:r>
            <a:r>
              <a:rPr lang="en-US" dirty="0" err="1">
                <a:latin typeface="Avenir Next LT Pro" panose="020B0504020202020204" pitchFamily="34" charset="0"/>
              </a:rPr>
              <a:t>Freudenberger</a:t>
            </a:r>
            <a:r>
              <a:rPr lang="en-US" dirty="0">
                <a:latin typeface="Avenir Next LT Pro" panose="020B0504020202020204" pitchFamily="34" charset="0"/>
              </a:rPr>
              <a:t>. </a:t>
            </a:r>
          </a:p>
          <a:p>
            <a:pPr>
              <a:buClr>
                <a:schemeClr val="bg2"/>
              </a:buClr>
            </a:pPr>
            <a:endParaRPr lang="en-US" dirty="0">
              <a:latin typeface="Avenir Next LT Pro" panose="020B0504020202020204" pitchFamily="34" charset="0"/>
            </a:endParaRPr>
          </a:p>
          <a:p>
            <a:pPr>
              <a:buClr>
                <a:schemeClr val="bg2"/>
              </a:buClr>
            </a:pPr>
            <a:r>
              <a:rPr lang="en-US" dirty="0">
                <a:latin typeface="Avenir Next LT Pro" panose="020B0504020202020204" pitchFamily="34" charset="0"/>
              </a:rPr>
              <a:t>Participants began to exhibit patterns of symptomatology that included depersonalization, cynicism, fatigue, loss of idealism, and detachment.</a:t>
            </a:r>
          </a:p>
          <a:p>
            <a:pPr>
              <a:buClr>
                <a:schemeClr val="bg2"/>
              </a:buClr>
            </a:pPr>
            <a:endParaRPr lang="en-US" dirty="0">
              <a:latin typeface="Avenir Next LT Pro" panose="020B0504020202020204" pitchFamily="34" charset="0"/>
            </a:endParaRPr>
          </a:p>
          <a:p>
            <a:pPr>
              <a:buClr>
                <a:schemeClr val="bg2"/>
              </a:buClr>
            </a:pPr>
            <a:r>
              <a:rPr lang="en-US" dirty="0">
                <a:latin typeface="Avenir Next LT Pro" panose="020B0504020202020204" pitchFamily="34" charset="0"/>
              </a:rPr>
              <a:t>These were initially described as 'staff-member attrition reactions.' Then later labeled as 'burnout syndrome’. </a:t>
            </a:r>
          </a:p>
          <a:p>
            <a:pPr>
              <a:buClr>
                <a:schemeClr val="bg2"/>
              </a:buClr>
            </a:pPr>
            <a:endParaRPr lang="en-US" dirty="0">
              <a:latin typeface="Avenir Next LT Pro" panose="020B0504020202020204" pitchFamily="34" charset="0"/>
            </a:endParaRPr>
          </a:p>
          <a:p>
            <a:pPr>
              <a:buClr>
                <a:schemeClr val="bg2"/>
              </a:buClr>
            </a:pPr>
            <a:r>
              <a:rPr lang="en-US" dirty="0">
                <a:latin typeface="Avenir Next LT Pro" panose="020B0504020202020204" pitchFamily="34" charset="0"/>
              </a:rPr>
              <a:t>This initial research led to more investigation into what would eventually be known as occupational burnout, or simply 'burnout', which encompasses not only exhausted individuals but organizations as whole.</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30660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Burnout</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856674"/>
          </a:xfrm>
          <a:prstGeom prst="rect">
            <a:avLst/>
          </a:prstGeom>
          <a:noFill/>
          <a:ln>
            <a:noFill/>
          </a:ln>
        </p:spPr>
        <p:txBody>
          <a:bodyPr spcFirstLastPara="1" wrap="square" lIns="91425" tIns="45700" rIns="91425" bIns="45700" anchor="t" anchorCtr="0">
            <a:spAutoFit/>
          </a:bodyPr>
          <a:lstStyle/>
          <a:p>
            <a:pPr marL="109728" indent="0">
              <a:buClr>
                <a:schemeClr val="bg2"/>
              </a:buClr>
              <a:buNone/>
            </a:pPr>
            <a:r>
              <a:rPr lang="en-CA" sz="2400" dirty="0">
                <a:latin typeface="Avenir Next LT Pro" panose="020B0504020202020204" pitchFamily="34" charset="0"/>
              </a:rPr>
              <a:t>Burnout is more likely when employees:</a:t>
            </a:r>
          </a:p>
          <a:p>
            <a:pPr marL="109728" indent="0">
              <a:buClr>
                <a:schemeClr val="bg2"/>
              </a:buClr>
              <a:buNone/>
            </a:pPr>
            <a:endParaRPr lang="en-CA" sz="2400" dirty="0">
              <a:latin typeface="Avenir Next LT Pro" panose="020B0504020202020204" pitchFamily="34" charset="0"/>
            </a:endParaRP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Expect too much of themselves.</a:t>
            </a: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Never feel that the work they are doing is good enough. </a:t>
            </a: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Feel inadequate or incompetent.</a:t>
            </a: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Feel unappreciated for their work efforts.</a:t>
            </a: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Have unreasonable demands placed upon them.</a:t>
            </a:r>
          </a:p>
          <a:p>
            <a:pPr marL="742950" lvl="1" indent="-285750">
              <a:buClr>
                <a:schemeClr val="bg2"/>
              </a:buClr>
              <a:buFont typeface="Arial" panose="020B0604020202020204" pitchFamily="34" charset="0"/>
              <a:buChar char="•"/>
            </a:pPr>
            <a:r>
              <a:rPr lang="en-CA" sz="2400" dirty="0">
                <a:latin typeface="Avenir Next LT Pro" panose="020B0504020202020204" pitchFamily="34" charset="0"/>
              </a:rPr>
              <a:t>Are in roles that are not a good job fit.</a:t>
            </a:r>
          </a:p>
          <a:p>
            <a:pPr marL="109728" indent="0">
              <a:buClr>
                <a:schemeClr val="bg2"/>
              </a:buClr>
              <a:buNone/>
            </a:pPr>
            <a:endParaRPr lang="en-CA" sz="2400" dirty="0">
              <a:latin typeface="Avenir Next LT Pro" panose="020B0504020202020204" pitchFamily="34" charset="0"/>
            </a:endParaRPr>
          </a:p>
          <a:p>
            <a:pPr>
              <a:buClr>
                <a:schemeClr val="bg2"/>
              </a:buClr>
            </a:pPr>
            <a:endParaRPr lang="en-CA" sz="2400" dirty="0">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70342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5BA3E5-3B8A-6BF3-FF68-3D63B05DC7BA}"/>
              </a:ext>
            </a:extLst>
          </p:cNvPr>
          <p:cNvSpPr txBox="1">
            <a:spLocks/>
          </p:cNvSpPr>
          <p:nvPr/>
        </p:nvSpPr>
        <p:spPr>
          <a:xfrm>
            <a:off x="722313" y="1981200"/>
            <a:ext cx="7772400" cy="1362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800" b="0" kern="0" dirty="0">
                <a:ln w="0"/>
                <a:effectLst>
                  <a:outerShdw blurRad="38100" dist="19050" dir="2700000" algn="tl" rotWithShape="0">
                    <a:schemeClr val="dk1">
                      <a:alpha val="40000"/>
                    </a:schemeClr>
                  </a:outerShdw>
                </a:effectLst>
              </a:rPr>
              <a:t>Substance Use</a:t>
            </a:r>
          </a:p>
        </p:txBody>
      </p:sp>
      <p:pic>
        <p:nvPicPr>
          <p:cNvPr id="3" name="Picture 2">
            <a:extLst>
              <a:ext uri="{FF2B5EF4-FFF2-40B4-BE49-F238E27FC236}">
                <a16:creationId xmlns:a16="http://schemas.microsoft.com/office/drawing/2014/main" id="{82289CDD-CE56-73F7-4F5A-CA321A3C4DD5}"/>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414620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Classifying Substances</a:t>
            </a: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3327024"/>
          </a:xfrm>
          <a:prstGeom prst="rect">
            <a:avLst/>
          </a:prstGeom>
          <a:noFill/>
          <a:ln>
            <a:noFill/>
          </a:ln>
        </p:spPr>
        <p:txBody>
          <a:bodyPr spcFirstLastPara="1" wrap="square" lIns="91425" tIns="45700" rIns="91425" bIns="45700" anchor="t" anchorCtr="0">
            <a:spAutoFit/>
          </a:bodyPr>
          <a:lstStyle/>
          <a:p>
            <a:pPr marL="0" indent="0">
              <a:buNone/>
            </a:pPr>
            <a:r>
              <a:rPr lang="en-CA" dirty="0">
                <a:latin typeface="Avenir Next LT Pro" panose="020B0504020202020204" pitchFamily="34" charset="0"/>
              </a:rPr>
              <a:t>When we classify drugs, we can place them into three distinct categories:</a:t>
            </a:r>
          </a:p>
          <a:p>
            <a:endParaRPr lang="en-CA" dirty="0">
              <a:latin typeface="Avenir Next LT Pro" panose="020B0504020202020204" pitchFamily="34" charset="0"/>
            </a:endParaRPr>
          </a:p>
          <a:p>
            <a:pPr marL="914400" lvl="1" indent="-457200">
              <a:buFont typeface="Arial" panose="020B0604020202020204" pitchFamily="34" charset="0"/>
              <a:buChar char="•"/>
            </a:pPr>
            <a:r>
              <a:rPr lang="en-CA" sz="2800" dirty="0">
                <a:latin typeface="Avenir Next LT Pro" panose="020B0504020202020204" pitchFamily="34" charset="0"/>
              </a:rPr>
              <a:t>Depressants</a:t>
            </a:r>
          </a:p>
          <a:p>
            <a:pPr marL="914400" lvl="1" indent="-457200">
              <a:buFont typeface="Arial" panose="020B0604020202020204" pitchFamily="34" charset="0"/>
              <a:buChar char="•"/>
            </a:pPr>
            <a:endParaRPr lang="en-CA" sz="2800" dirty="0">
              <a:latin typeface="Avenir Next LT Pro" panose="020B0504020202020204" pitchFamily="34" charset="0"/>
            </a:endParaRPr>
          </a:p>
          <a:p>
            <a:pPr marL="914400" lvl="1" indent="-457200">
              <a:buFont typeface="Arial" panose="020B0604020202020204" pitchFamily="34" charset="0"/>
              <a:buChar char="•"/>
            </a:pPr>
            <a:r>
              <a:rPr lang="en-CA" sz="2800" dirty="0">
                <a:latin typeface="Avenir Next LT Pro" panose="020B0504020202020204" pitchFamily="34" charset="0"/>
              </a:rPr>
              <a:t>Stimulants</a:t>
            </a:r>
          </a:p>
          <a:p>
            <a:pPr marL="914400" lvl="1" indent="-457200">
              <a:buFont typeface="Arial" panose="020B0604020202020204" pitchFamily="34" charset="0"/>
              <a:buChar char="•"/>
            </a:pPr>
            <a:endParaRPr lang="en-CA" sz="2800" dirty="0">
              <a:latin typeface="Avenir Next LT Pro" panose="020B0504020202020204" pitchFamily="34" charset="0"/>
            </a:endParaRPr>
          </a:p>
          <a:p>
            <a:pPr marL="914400" lvl="1" indent="-457200">
              <a:buFont typeface="Arial" panose="020B0604020202020204" pitchFamily="34" charset="0"/>
              <a:buChar char="•"/>
            </a:pPr>
            <a:r>
              <a:rPr lang="en-CA" sz="2800" dirty="0">
                <a:latin typeface="Avenir Next LT Pro" panose="020B0504020202020204" pitchFamily="34" charset="0"/>
              </a:rPr>
              <a:t>Hallucinogens </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17450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Alcohol</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594982" y="637200"/>
            <a:ext cx="6930573" cy="6334001"/>
          </a:xfrm>
          <a:prstGeom prst="rect">
            <a:avLst/>
          </a:prstGeom>
          <a:noFill/>
          <a:ln>
            <a:noFill/>
          </a:ln>
        </p:spPr>
        <p:txBody>
          <a:bodyPr spcFirstLastPara="1" wrap="square" lIns="91425" tIns="45700" rIns="91425" bIns="45700" anchor="t" anchorCtr="0">
            <a:spAutoFit/>
          </a:bodyPr>
          <a:lstStyle/>
          <a:p>
            <a:pPr marL="0" indent="0">
              <a:buNone/>
            </a:pPr>
            <a:r>
              <a:rPr lang="en-CA" sz="2400" dirty="0">
                <a:latin typeface="Avenir Next LT Pro" panose="020B0504020202020204" pitchFamily="34" charset="0"/>
              </a:rPr>
              <a:t>There are four types of alcohol: methyl alcohol, ethyl alcohol, propyl alcohol and butyl alcohol. Ethyl Alcohol, or ethanol (C2H5OH), is the type used in the production of alcoholic beverages. The other three types, methyl, propyl and butyl alcohol, if consumed can result in blindness and death, even in relatively small doses.</a:t>
            </a:r>
          </a:p>
          <a:p>
            <a:pPr marL="0" indent="0">
              <a:buNone/>
            </a:pPr>
            <a:endParaRPr lang="en-CA" sz="2400" dirty="0">
              <a:latin typeface="Avenir Next LT Pro" panose="020B0504020202020204" pitchFamily="34" charset="0"/>
            </a:endParaRPr>
          </a:p>
          <a:p>
            <a:pPr marL="0" indent="0">
              <a:buNone/>
            </a:pPr>
            <a:r>
              <a:rPr lang="en-CA" sz="2400" dirty="0">
                <a:latin typeface="Avenir Next LT Pro" panose="020B0504020202020204" pitchFamily="34" charset="0"/>
              </a:rPr>
              <a:t>Alcohol can be found in:</a:t>
            </a:r>
          </a:p>
          <a:p>
            <a:pPr lvl="1"/>
            <a:r>
              <a:rPr lang="en-CA" sz="2400" dirty="0">
                <a:latin typeface="Avenir Next LT Pro" panose="020B0504020202020204" pitchFamily="34" charset="0"/>
              </a:rPr>
              <a:t>Beverages</a:t>
            </a:r>
          </a:p>
          <a:p>
            <a:pPr lvl="1"/>
            <a:r>
              <a:rPr lang="en-CA" sz="2400" dirty="0">
                <a:latin typeface="Avenir Next LT Pro" panose="020B0504020202020204" pitchFamily="34" charset="0"/>
              </a:rPr>
              <a:t>Hand sanitizer</a:t>
            </a:r>
          </a:p>
          <a:p>
            <a:pPr lvl="1"/>
            <a:r>
              <a:rPr lang="en-CA" sz="2400" dirty="0">
                <a:latin typeface="Avenir Next LT Pro" panose="020B0504020202020204" pitchFamily="34" charset="0"/>
              </a:rPr>
              <a:t>Medicines</a:t>
            </a:r>
          </a:p>
          <a:p>
            <a:pPr lvl="1"/>
            <a:r>
              <a:rPr lang="en-CA" sz="2400" dirty="0">
                <a:latin typeface="Avenir Next LT Pro" panose="020B0504020202020204" pitchFamily="34" charset="0"/>
              </a:rPr>
              <a:t>Antifreeze </a:t>
            </a:r>
          </a:p>
          <a:p>
            <a:pPr lvl="1"/>
            <a:endParaRPr lang="en-CA" sz="2400" dirty="0">
              <a:latin typeface="Avenir Next LT Pro" panose="020B0504020202020204" pitchFamily="34" charset="0"/>
            </a:endParaRPr>
          </a:p>
          <a:p>
            <a:pPr lvl="1"/>
            <a:endParaRPr lang="en-CA" sz="2400" dirty="0">
              <a:latin typeface="Avenir Next LT Pro" panose="020B0504020202020204" pitchFamily="34" charset="0"/>
            </a:endParaRPr>
          </a:p>
          <a:p>
            <a:pPr lvl="1"/>
            <a:endParaRPr lang="en-CA" sz="2400" dirty="0">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02588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g9c9307fa39_0_0">
            <a:extLst>
              <a:ext uri="{FF2B5EF4-FFF2-40B4-BE49-F238E27FC236}">
                <a16:creationId xmlns:a16="http://schemas.microsoft.com/office/drawing/2014/main" id="{8585FE8E-58B6-01E4-9F73-EB0EFCA20751}"/>
              </a:ext>
            </a:extLst>
          </p:cNvPr>
          <p:cNvSpPr txBox="1">
            <a:spLocks/>
          </p:cNvSpPr>
          <p:nvPr/>
        </p:nvSpPr>
        <p:spPr>
          <a:xfrm>
            <a:off x="936174" y="637200"/>
            <a:ext cx="262414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YOUR </a:t>
            </a:r>
            <a:r>
              <a:rPr lang="en-CA" sz="2800" b="1" kern="0" dirty="0">
                <a:solidFill>
                  <a:schemeClr val="tx1"/>
                </a:solidFill>
                <a:latin typeface="Avenir Next LT Pro" panose="020B0504020202020204" pitchFamily="34" charset="0"/>
              </a:rPr>
              <a:t>HOST</a:t>
            </a:r>
          </a:p>
        </p:txBody>
      </p:sp>
      <p:sp>
        <p:nvSpPr>
          <p:cNvPr id="3" name="Text Box 3">
            <a:extLst>
              <a:ext uri="{FF2B5EF4-FFF2-40B4-BE49-F238E27FC236}">
                <a16:creationId xmlns:a16="http://schemas.microsoft.com/office/drawing/2014/main" id="{69418B25-D04B-CFDA-C2EF-AAF2B0AB180C}"/>
              </a:ext>
            </a:extLst>
          </p:cNvPr>
          <p:cNvSpPr txBox="1">
            <a:spLocks noChangeArrowheads="1"/>
          </p:cNvSpPr>
          <p:nvPr/>
        </p:nvSpPr>
        <p:spPr bwMode="auto">
          <a:xfrm>
            <a:off x="5977460" y="1916729"/>
            <a:ext cx="5278366" cy="25186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indent="0" algn="l">
              <a:lnSpc>
                <a:spcPts val="1600"/>
              </a:lnSpc>
              <a:spcBef>
                <a:spcPts val="400"/>
              </a:spcBef>
              <a:spcAft>
                <a:spcPts val="100"/>
              </a:spcAft>
            </a:pPr>
            <a:r>
              <a:rPr lang="en-CA" sz="1200" b="1" kern="1400" cap="all" dirty="0" err="1">
                <a:ln>
                  <a:noFill/>
                </a:ln>
                <a:solidFill>
                  <a:srgbClr val="000000"/>
                </a:solidFill>
                <a:effectLst/>
                <a:latin typeface="Avenir Next LT Pro" panose="020B0504020202020204" pitchFamily="34" charset="0"/>
              </a:rPr>
              <a:t>PreSENTER</a:t>
            </a:r>
            <a:r>
              <a:rPr lang="en-CA" sz="1200" b="1" kern="1400" cap="all" dirty="0">
                <a:ln>
                  <a:noFill/>
                </a:ln>
                <a:solidFill>
                  <a:srgbClr val="000000"/>
                </a:solidFill>
                <a:effectLst/>
                <a:latin typeface="Avenir Next LT Pro" panose="020B0504020202020204" pitchFamily="34" charset="0"/>
              </a:rPr>
              <a:t> JACK VEITCH </a:t>
            </a:r>
            <a:r>
              <a:rPr lang="en-CA" sz="1200" kern="1400" dirty="0">
                <a:ln>
                  <a:noFill/>
                </a:ln>
                <a:solidFill>
                  <a:srgbClr val="000000"/>
                </a:solidFill>
                <a:effectLst/>
                <a:latin typeface="Avenir Next LT Pro" panose="020B0504020202020204" pitchFamily="34" charset="0"/>
              </a:rPr>
              <a:t>is the Manager of Community Engagement                      and Education with the Canadian Mental Health Association, Haliburton, Kawartha, Pine Ridge Branch. Jack has worked with his local CMHA branch for over sixteen years in a variety of roles including Housing, Community Support, Intensive Case Management and Forensic Case Management. </a:t>
            </a:r>
          </a:p>
          <a:p>
            <a:pPr marL="0" marR="0" indent="0" algn="l">
              <a:lnSpc>
                <a:spcPts val="1600"/>
              </a:lnSpc>
              <a:spcBef>
                <a:spcPts val="400"/>
              </a:spcBef>
              <a:spcAft>
                <a:spcPts val="100"/>
              </a:spcAft>
            </a:pPr>
            <a:r>
              <a:rPr lang="en-CA" sz="1200" kern="1400" dirty="0">
                <a:ln>
                  <a:noFill/>
                </a:ln>
                <a:solidFill>
                  <a:srgbClr val="000000"/>
                </a:solidFill>
                <a:effectLst/>
                <a:latin typeface="Avenir Next LT Pro" panose="020B0504020202020204" pitchFamily="34" charset="0"/>
              </a:rPr>
              <a:t>In his current role, Jack teaches a variety of certificate courses including </a:t>
            </a:r>
            <a:r>
              <a:rPr lang="en-CA" sz="1200" kern="1400" dirty="0" err="1">
                <a:ln>
                  <a:noFill/>
                </a:ln>
                <a:solidFill>
                  <a:srgbClr val="000000"/>
                </a:solidFill>
                <a:effectLst/>
                <a:latin typeface="Avenir Next LT Pro" panose="020B0504020202020204" pitchFamily="34" charset="0"/>
              </a:rPr>
              <a:t>safeTALK</a:t>
            </a:r>
            <a:r>
              <a:rPr lang="en-CA" sz="1200" kern="1400" dirty="0">
                <a:ln>
                  <a:noFill/>
                </a:ln>
                <a:solidFill>
                  <a:srgbClr val="000000"/>
                </a:solidFill>
                <a:effectLst/>
                <a:latin typeface="Avenir Next LT Pro" panose="020B0504020202020204" pitchFamily="34" charset="0"/>
              </a:rPr>
              <a:t>, Applied Suicide Intervention Skills Training, Mental Health Works, Mental Health First Aid, Living Life to the Full and is a Certified                   Psychological Health and Safety in the Workplace Advisor. Jack was a                   part of the team that helped to create the Ontario Hockey League/CMHA        Ontario Talk Today program, in which he currently works as the Peterborough </a:t>
            </a:r>
            <a:r>
              <a:rPr lang="en-CA" sz="1200" kern="1400" dirty="0" err="1">
                <a:ln>
                  <a:noFill/>
                </a:ln>
                <a:solidFill>
                  <a:srgbClr val="000000"/>
                </a:solidFill>
                <a:effectLst/>
                <a:latin typeface="Avenir Next LT Pro" panose="020B0504020202020204" pitchFamily="34" charset="0"/>
              </a:rPr>
              <a:t>Petes</a:t>
            </a:r>
            <a:r>
              <a:rPr lang="en-CA" sz="1200" kern="1400" dirty="0">
                <a:ln>
                  <a:noFill/>
                </a:ln>
                <a:solidFill>
                  <a:srgbClr val="000000"/>
                </a:solidFill>
                <a:effectLst/>
                <a:latin typeface="Avenir Next LT Pro" panose="020B0504020202020204" pitchFamily="34" charset="0"/>
              </a:rPr>
              <a:t> Mental Health Coach. </a:t>
            </a:r>
          </a:p>
          <a:p>
            <a:pPr marL="0" marR="0" indent="0" algn="l">
              <a:lnSpc>
                <a:spcPct val="119000"/>
              </a:lnSpc>
              <a:spcBef>
                <a:spcPts val="0"/>
              </a:spcBef>
              <a:spcAft>
                <a:spcPts val="600"/>
              </a:spcAft>
            </a:pPr>
            <a:r>
              <a:rPr lang="en-CA" sz="1800" kern="1400" dirty="0">
                <a:ln>
                  <a:noFill/>
                </a:ln>
                <a:solidFill>
                  <a:srgbClr val="000000"/>
                </a:solidFill>
                <a:effectLst/>
                <a:latin typeface="Calibri" panose="020F0502020204030204" pitchFamily="34" charset="0"/>
              </a:rPr>
              <a:t> </a:t>
            </a:r>
          </a:p>
        </p:txBody>
      </p:sp>
      <p:pic>
        <p:nvPicPr>
          <p:cNvPr id="1026" name="Picture 2">
            <a:extLst>
              <a:ext uri="{FF2B5EF4-FFF2-40B4-BE49-F238E27FC236}">
                <a16:creationId xmlns:a16="http://schemas.microsoft.com/office/drawing/2014/main" id="{0F972464-CF64-B760-764F-20247BED6C86}"/>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t="12996" r="26295"/>
          <a:stretch>
            <a:fillRect/>
          </a:stretch>
        </p:blipFill>
        <p:spPr bwMode="auto">
          <a:xfrm>
            <a:off x="4331630" y="1950813"/>
            <a:ext cx="1425697" cy="1703361"/>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4" name="Picture 3">
            <a:extLst>
              <a:ext uri="{FF2B5EF4-FFF2-40B4-BE49-F238E27FC236}">
                <a16:creationId xmlns:a16="http://schemas.microsoft.com/office/drawing/2014/main" id="{A86FE8CA-2242-9B5B-31FE-4BD4F88B7C29}"/>
              </a:ext>
            </a:extLst>
          </p:cNvPr>
          <p:cNvPicPr>
            <a:picLocks noChangeAspect="1"/>
          </p:cNvPicPr>
          <p:nvPr/>
        </p:nvPicPr>
        <p:blipFill>
          <a:blip r:embed="rId3"/>
          <a:stretch>
            <a:fillRect/>
          </a:stretch>
        </p:blipFill>
        <p:spPr>
          <a:xfrm>
            <a:off x="6768934" y="849971"/>
            <a:ext cx="2958579" cy="776627"/>
          </a:xfrm>
          <a:prstGeom prst="rect">
            <a:avLst/>
          </a:prstGeom>
        </p:spPr>
      </p:pic>
      <p:pic>
        <p:nvPicPr>
          <p:cNvPr id="5" name="Picture 4">
            <a:extLst>
              <a:ext uri="{FF2B5EF4-FFF2-40B4-BE49-F238E27FC236}">
                <a16:creationId xmlns:a16="http://schemas.microsoft.com/office/drawing/2014/main" id="{BF4C5CCE-FB7D-FAE6-646E-E1A7850D1750}"/>
              </a:ext>
            </a:extLst>
          </p:cNvPr>
          <p:cNvPicPr>
            <a:picLocks noChangeAspect="1"/>
          </p:cNvPicPr>
          <p:nvPr/>
        </p:nvPicPr>
        <p:blipFill>
          <a:blip r:embed="rId3"/>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205704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Impact of Alcohol</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702971"/>
            <a:ext cx="6930573" cy="4893607"/>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CA" sz="2400" dirty="0">
                <a:latin typeface="Avenir Next LT Pro" panose="020B0504020202020204" pitchFamily="34" charset="0"/>
              </a:rPr>
              <a:t>Inhibits brain functioning; slowly down the firing of neurons </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Impacts speech, thought, fine motor skills, coordination</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Impairs recall ability in the brain</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Ties to aggression and/or aggressive behaviour</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Impairs sleep – as alcohol leaves system it impacts REM stage of sleep</a:t>
            </a: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31564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Alcohol in the Body</a:t>
            </a:r>
            <a:endParaRPr lang="en-CA" sz="2800" b="1" kern="0" dirty="0">
              <a:solidFill>
                <a:schemeClr val="tx1"/>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4"/>
          <a:stretch>
            <a:fillRect/>
          </a:stretch>
        </p:blipFill>
        <p:spPr>
          <a:xfrm>
            <a:off x="5518246" y="6143036"/>
            <a:ext cx="1834202" cy="481478"/>
          </a:xfrm>
          <a:prstGeom prst="rect">
            <a:avLst/>
          </a:prstGeom>
        </p:spPr>
      </p:pic>
      <p:pic>
        <p:nvPicPr>
          <p:cNvPr id="6" name="What_Alcohol_Does_to_Your_Body">
            <a:hlinkClick r:id="" action="ppaction://media"/>
            <a:extLst>
              <a:ext uri="{FF2B5EF4-FFF2-40B4-BE49-F238E27FC236}">
                <a16:creationId xmlns:a16="http://schemas.microsoft.com/office/drawing/2014/main" id="{15FE47F5-E9B9-5EC3-67EA-1E93B5C46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1054" y="637200"/>
            <a:ext cx="8229600" cy="4629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9098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Opiates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745500"/>
            <a:ext cx="6930573" cy="5142906"/>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CA" sz="2400" dirty="0">
                <a:latin typeface="Avenir Next LT Pro" panose="020B0504020202020204" pitchFamily="34" charset="0"/>
              </a:rPr>
              <a:t>Work to relieve pain</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Examples include:</a:t>
            </a:r>
          </a:p>
          <a:p>
            <a:pPr marL="742950" lvl="1" indent="-285750">
              <a:buFont typeface="Arial" panose="020B0604020202020204" pitchFamily="34" charset="0"/>
              <a:buChar char="•"/>
            </a:pPr>
            <a:r>
              <a:rPr lang="en-CA" sz="2400" dirty="0">
                <a:latin typeface="Avenir Next LT Pro" panose="020B0504020202020204" pitchFamily="34" charset="0"/>
              </a:rPr>
              <a:t>Codeine </a:t>
            </a:r>
          </a:p>
          <a:p>
            <a:pPr marL="742950" lvl="1" indent="-285750">
              <a:buFont typeface="Arial" panose="020B0604020202020204" pitchFamily="34" charset="0"/>
              <a:buChar char="•"/>
            </a:pPr>
            <a:r>
              <a:rPr lang="en-CA" sz="2400" dirty="0">
                <a:latin typeface="Avenir Next LT Pro" panose="020B0504020202020204" pitchFamily="34" charset="0"/>
              </a:rPr>
              <a:t>Fentanyl </a:t>
            </a:r>
          </a:p>
          <a:p>
            <a:pPr marL="742950" lvl="1" indent="-285750">
              <a:buFont typeface="Arial" panose="020B0604020202020204" pitchFamily="34" charset="0"/>
              <a:buChar char="•"/>
            </a:pPr>
            <a:r>
              <a:rPr lang="en-CA" sz="2400" dirty="0">
                <a:latin typeface="Avenir Next LT Pro" panose="020B0504020202020204" pitchFamily="34" charset="0"/>
              </a:rPr>
              <a:t>Hydrocodone </a:t>
            </a:r>
          </a:p>
          <a:p>
            <a:pPr marL="742950" lvl="1" indent="-285750">
              <a:buFont typeface="Arial" panose="020B0604020202020204" pitchFamily="34" charset="0"/>
              <a:buChar char="•"/>
            </a:pPr>
            <a:r>
              <a:rPr lang="en-CA" sz="2400" dirty="0">
                <a:latin typeface="Avenir Next LT Pro" panose="020B0504020202020204" pitchFamily="34" charset="0"/>
              </a:rPr>
              <a:t>Methadone </a:t>
            </a:r>
          </a:p>
          <a:p>
            <a:pPr marL="742950" lvl="1" indent="-285750">
              <a:buFont typeface="Arial" panose="020B0604020202020204" pitchFamily="34" charset="0"/>
              <a:buChar char="•"/>
            </a:pPr>
            <a:r>
              <a:rPr lang="en-CA" sz="2400" dirty="0">
                <a:latin typeface="Avenir Next LT Pro" panose="020B0504020202020204" pitchFamily="34" charset="0"/>
              </a:rPr>
              <a:t>Morphine </a:t>
            </a:r>
          </a:p>
          <a:p>
            <a:pPr marL="742950" lvl="1" indent="-285750">
              <a:buFont typeface="Arial" panose="020B0604020202020204" pitchFamily="34" charset="0"/>
              <a:buChar char="•"/>
            </a:pPr>
            <a:r>
              <a:rPr lang="en-CA" sz="2400" dirty="0">
                <a:latin typeface="Avenir Next LT Pro" panose="020B0504020202020204" pitchFamily="34" charset="0"/>
              </a:rPr>
              <a:t>Oxycodone </a:t>
            </a:r>
          </a:p>
          <a:p>
            <a:pPr marL="742950" lvl="1"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Naloxone/Narcan can be used to help save the life of a person experiencing an opiate overdose</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806483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Caffeine</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979415"/>
            <a:ext cx="6930573" cy="4487342"/>
          </a:xfrm>
          <a:prstGeom prst="rect">
            <a:avLst/>
          </a:prstGeom>
          <a:noFill/>
          <a:ln>
            <a:noFill/>
          </a:ln>
        </p:spPr>
        <p:txBody>
          <a:bodyPr spcFirstLastPara="1" wrap="square" lIns="91425" tIns="45700" rIns="91425" bIns="45700" anchor="t" anchorCtr="0">
            <a:spAutoFit/>
          </a:bodyPr>
          <a:lstStyle/>
          <a:p>
            <a:r>
              <a:rPr lang="en-CA" sz="2400" dirty="0">
                <a:latin typeface="Avenir Next LT Pro" panose="020B0504020202020204" pitchFamily="34" charset="0"/>
              </a:rPr>
              <a:t>A mild stimulant found in many common beverages/foods:</a:t>
            </a:r>
          </a:p>
          <a:p>
            <a:pPr lvl="1"/>
            <a:r>
              <a:rPr lang="en-CA" sz="2400" dirty="0">
                <a:latin typeface="Avenir Next LT Pro" panose="020B0504020202020204" pitchFamily="34" charset="0"/>
              </a:rPr>
              <a:t>Chocolate</a:t>
            </a:r>
          </a:p>
          <a:p>
            <a:pPr lvl="1"/>
            <a:r>
              <a:rPr lang="en-CA" sz="2400" dirty="0">
                <a:latin typeface="Avenir Next LT Pro" panose="020B0504020202020204" pitchFamily="34" charset="0"/>
              </a:rPr>
              <a:t>Coffee</a:t>
            </a:r>
          </a:p>
          <a:p>
            <a:pPr lvl="1"/>
            <a:r>
              <a:rPr lang="en-CA" sz="2400" dirty="0">
                <a:latin typeface="Avenir Next LT Pro" panose="020B0504020202020204" pitchFamily="34" charset="0"/>
              </a:rPr>
              <a:t>Tea</a:t>
            </a:r>
          </a:p>
          <a:p>
            <a:pPr lvl="1"/>
            <a:r>
              <a:rPr lang="en-CA" sz="2400" dirty="0">
                <a:latin typeface="Avenir Next LT Pro" panose="020B0504020202020204" pitchFamily="34" charset="0"/>
              </a:rPr>
              <a:t>Energy Drinks</a:t>
            </a:r>
          </a:p>
          <a:p>
            <a:pPr lvl="1"/>
            <a:r>
              <a:rPr lang="en-CA" sz="2400" dirty="0">
                <a:latin typeface="Avenir Next LT Pro" panose="020B0504020202020204" pitchFamily="34" charset="0"/>
              </a:rPr>
              <a:t>Pop</a:t>
            </a:r>
          </a:p>
          <a:p>
            <a:pPr lvl="1"/>
            <a:endParaRPr lang="en-CA" sz="2400" dirty="0">
              <a:latin typeface="Avenir Next LT Pro" panose="020B0504020202020204" pitchFamily="34" charset="0"/>
            </a:endParaRPr>
          </a:p>
          <a:p>
            <a:r>
              <a:rPr lang="en-CA" sz="2400" dirty="0">
                <a:latin typeface="Avenir Next LT Pro" panose="020B0504020202020204" pitchFamily="34" charset="0"/>
              </a:rPr>
              <a:t>Speeds up brain functioning </a:t>
            </a:r>
          </a:p>
          <a:p>
            <a:endParaRPr lang="en-CA" sz="2400" dirty="0">
              <a:latin typeface="Avenir Next LT Pro" panose="020B0504020202020204" pitchFamily="34" charset="0"/>
            </a:endParaRPr>
          </a:p>
          <a:p>
            <a:r>
              <a:rPr lang="en-CA" sz="2400" dirty="0">
                <a:latin typeface="Avenir Next LT Pro" panose="020B0504020202020204" pitchFamily="34" charset="0"/>
              </a:rPr>
              <a:t>Addictive qualities often overlooked</a:t>
            </a: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18314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Marijuana</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118010"/>
          </a:xfrm>
          <a:prstGeom prst="rect">
            <a:avLst/>
          </a:prstGeom>
          <a:noFill/>
          <a:ln>
            <a:noFill/>
          </a:ln>
        </p:spPr>
        <p:txBody>
          <a:bodyPr spcFirstLastPara="1" wrap="square" lIns="91425" tIns="45700" rIns="91425" bIns="45700" anchor="t" anchorCtr="0">
            <a:spAutoFit/>
          </a:bodyPr>
          <a:lstStyle/>
          <a:p>
            <a:pPr marL="0" indent="0">
              <a:buNone/>
            </a:pPr>
            <a:r>
              <a:rPr lang="en-CA" sz="2400" dirty="0">
                <a:latin typeface="Avenir Next LT Pro" panose="020B0504020202020204" pitchFamily="34" charset="0"/>
              </a:rPr>
              <a:t>Marijuana – (also called </a:t>
            </a:r>
            <a:r>
              <a:rPr lang="en-CA" sz="2400" i="1" dirty="0">
                <a:latin typeface="Avenir Next LT Pro" panose="020B0504020202020204" pitchFamily="34" charset="0"/>
              </a:rPr>
              <a:t>weed, herb, pot, grass, bud, ganja, Mary Jane</a:t>
            </a:r>
            <a:r>
              <a:rPr lang="en-CA" sz="2400" dirty="0">
                <a:latin typeface="Avenir Next LT Pro" panose="020B0504020202020204" pitchFamily="34" charset="0"/>
              </a:rPr>
              <a:t>, and a vast number of other slang terms) is a greenish-gray mixture of the dried, shredded leaves and flowers of the hemp plant, </a:t>
            </a:r>
            <a:r>
              <a:rPr lang="en-CA" sz="2400" i="1" dirty="0">
                <a:latin typeface="Avenir Next LT Pro" panose="020B0504020202020204" pitchFamily="34" charset="0"/>
              </a:rPr>
              <a:t>Cannabis sativa.</a:t>
            </a:r>
            <a:endParaRPr lang="en-CA" sz="2400" dirty="0">
              <a:latin typeface="Avenir Next LT Pro" panose="020B0504020202020204" pitchFamily="34" charset="0"/>
            </a:endParaRPr>
          </a:p>
          <a:p>
            <a:pPr marL="0" indent="0">
              <a:buNone/>
            </a:pPr>
            <a:endParaRPr lang="en-CA" sz="2400" dirty="0">
              <a:latin typeface="Avenir Next LT Pro" panose="020B0504020202020204" pitchFamily="34" charset="0"/>
            </a:endParaRPr>
          </a:p>
          <a:p>
            <a:pPr marL="0" indent="0">
              <a:buNone/>
            </a:pPr>
            <a:r>
              <a:rPr lang="en-CA" sz="2400" dirty="0">
                <a:latin typeface="Avenir Next LT Pro" panose="020B0504020202020204" pitchFamily="34" charset="0"/>
              </a:rPr>
              <a:t>The main psychoactive (mind-altering) chemical in marijuana, responsible for most of the intoxicating effects sought by recreational users, is delta-9-tetrahydro-cannabinol (THC).</a:t>
            </a: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255041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652637"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How Does It Impact the Brain?</a:t>
            </a:r>
            <a:endParaRPr lang="en-CA" sz="2800" b="1" kern="0" dirty="0">
              <a:solidFill>
                <a:schemeClr val="tx1"/>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4"/>
          <a:stretch>
            <a:fillRect/>
          </a:stretch>
        </p:blipFill>
        <p:spPr>
          <a:xfrm>
            <a:off x="5518246" y="6143036"/>
            <a:ext cx="1834202" cy="481478"/>
          </a:xfrm>
          <a:prstGeom prst="rect">
            <a:avLst/>
          </a:prstGeom>
        </p:spPr>
      </p:pic>
      <p:pic>
        <p:nvPicPr>
          <p:cNvPr id="6" name="your brain on drugs- marijuana.wmv">
            <a:hlinkClick r:id="" action="ppaction://media"/>
            <a:extLst>
              <a:ext uri="{FF2B5EF4-FFF2-40B4-BE49-F238E27FC236}">
                <a16:creationId xmlns:a16="http://schemas.microsoft.com/office/drawing/2014/main" id="{1CB96D47-BA82-9376-A056-21DE580D47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1733" y="789600"/>
            <a:ext cx="7538557" cy="424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5060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Low Risk Cannabis and Low Risk Alcohol Use</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081077"/>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sz="2400"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sz="2400"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Canada’s Low Risk Alcohol Guidelines</a:t>
            </a: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sz="240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hlinkClick r:id="rId2"/>
              </a:rPr>
              <a:t>https://www.ccsa.ca/sites/default/files/2023-05/CGAH-Drinking-Less-is-Better-en.pdf</a:t>
            </a:r>
            <a:endParaRPr lang="en-CA" sz="2400" kern="0" dirty="0">
              <a:solidFill>
                <a:srgbClr val="000000"/>
              </a:solidFill>
              <a:latin typeface="Avenir Next LT Pro" panose="020B0504020202020204" pitchFamily="34" charset="0"/>
              <a:ea typeface="Calibri"/>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kumimoji="0" lang="en-CA" sz="240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lang="en-CA" sz="2400" kern="0" noProof="0" dirty="0">
                <a:solidFill>
                  <a:srgbClr val="000000"/>
                </a:solidFill>
                <a:latin typeface="Avenir Next LT Pro" panose="020B0504020202020204" pitchFamily="34" charset="0"/>
                <a:ea typeface="Calibri"/>
                <a:cs typeface="Calibri" panose="020F0502020204030204" pitchFamily="34" charset="0"/>
                <a:sym typeface="Book Antiqua"/>
              </a:rPr>
              <a:t>Canada’s Low Risk Cannabis Guidelines </a:t>
            </a: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sz="240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hlinkClick r:id="rId3"/>
              </a:rPr>
              <a:t>https://www.canada.ca/content/dam/themes/health/carousel/LRCUG%20Evidence%20Brief%20Final%20English%20v2.pdf</a:t>
            </a:r>
            <a:endParaRPr kumimoji="0" lang="en-CA" sz="2400" b="0" i="0" u="none" strike="noStrike" kern="0" cap="none" spc="0" normalizeH="0" baseline="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kumimoji="0" lang="en-CA" sz="240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4"/>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135814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Effects of Cannabis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766766"/>
            <a:ext cx="6930573" cy="4856674"/>
          </a:xfrm>
          <a:prstGeom prst="rect">
            <a:avLst/>
          </a:prstGeom>
          <a:noFill/>
          <a:ln>
            <a:noFill/>
          </a:ln>
        </p:spPr>
        <p:txBody>
          <a:bodyPr spcFirstLastPara="1" wrap="square" lIns="91425" tIns="45700" rIns="91425" bIns="45700" anchor="t" anchorCtr="0">
            <a:spAutoFit/>
          </a:bodyPr>
          <a:lstStyle/>
          <a:p>
            <a:r>
              <a:rPr lang="en-CA" sz="2400" dirty="0">
                <a:latin typeface="Avenir Next LT Pro" panose="020B0504020202020204" pitchFamily="34" charset="0"/>
              </a:rPr>
              <a:t>Feelings of euphoria</a:t>
            </a:r>
          </a:p>
          <a:p>
            <a:r>
              <a:rPr lang="en-CA" sz="2400" dirty="0">
                <a:latin typeface="Avenir Next LT Pro" panose="020B0504020202020204" pitchFamily="34" charset="0"/>
              </a:rPr>
              <a:t>Creates sense of relaxation</a:t>
            </a:r>
          </a:p>
          <a:p>
            <a:r>
              <a:rPr lang="en-CA" sz="2400" dirty="0">
                <a:latin typeface="Avenir Next LT Pro" panose="020B0504020202020204" pitchFamily="34" charset="0"/>
              </a:rPr>
              <a:t>Heightened sense of perception</a:t>
            </a:r>
          </a:p>
          <a:p>
            <a:r>
              <a:rPr lang="en-CA" sz="2400" dirty="0">
                <a:latin typeface="Avenir Next LT Pro" panose="020B0504020202020204" pitchFamily="34" charset="0"/>
              </a:rPr>
              <a:t>Altered perception of time</a:t>
            </a:r>
          </a:p>
          <a:p>
            <a:r>
              <a:rPr lang="en-CA" sz="2400" dirty="0">
                <a:latin typeface="Avenir Next LT Pro" panose="020B0504020202020204" pitchFamily="34" charset="0"/>
              </a:rPr>
              <a:t>Increased appetite</a:t>
            </a:r>
          </a:p>
          <a:p>
            <a:r>
              <a:rPr lang="en-CA" sz="2400" dirty="0">
                <a:latin typeface="Avenir Next LT Pro" panose="020B0504020202020204" pitchFamily="34" charset="0"/>
              </a:rPr>
              <a:t>Impact of short-term memory</a:t>
            </a:r>
          </a:p>
          <a:p>
            <a:r>
              <a:rPr lang="en-CA" sz="2400" dirty="0">
                <a:latin typeface="Avenir Next LT Pro" panose="020B0504020202020204" pitchFamily="34" charset="0"/>
              </a:rPr>
              <a:t>Slows reaction times</a:t>
            </a:r>
          </a:p>
          <a:p>
            <a:r>
              <a:rPr lang="en-CA" sz="2400" dirty="0">
                <a:latin typeface="Avenir Next LT Pro" panose="020B0504020202020204" pitchFamily="34" charset="0"/>
              </a:rPr>
              <a:t>Reduces coordination</a:t>
            </a:r>
          </a:p>
          <a:p>
            <a:r>
              <a:rPr lang="en-CA" sz="2400" dirty="0">
                <a:latin typeface="Avenir Next LT Pro" panose="020B0504020202020204" pitchFamily="34" charset="0"/>
              </a:rPr>
              <a:t>In some cases, feelings of:</a:t>
            </a:r>
          </a:p>
          <a:p>
            <a:pPr marL="800100" lvl="1" indent="-342900">
              <a:buFont typeface="Arial" panose="020B0604020202020204" pitchFamily="34" charset="0"/>
              <a:buChar char="•"/>
            </a:pPr>
            <a:r>
              <a:rPr lang="en-CA" sz="2400" dirty="0">
                <a:latin typeface="Avenir Next LT Pro" panose="020B0504020202020204" pitchFamily="34" charset="0"/>
              </a:rPr>
              <a:t>Anxiety</a:t>
            </a:r>
          </a:p>
          <a:p>
            <a:pPr marL="800100" lvl="1" indent="-342900">
              <a:buFont typeface="Arial" panose="020B0604020202020204" pitchFamily="34" charset="0"/>
              <a:buChar char="•"/>
            </a:pPr>
            <a:r>
              <a:rPr lang="en-CA" sz="2400" dirty="0">
                <a:latin typeface="Avenir Next LT Pro" panose="020B0504020202020204" pitchFamily="34" charset="0"/>
              </a:rPr>
              <a:t>Distrust</a:t>
            </a:r>
          </a:p>
          <a:p>
            <a:pPr marL="800100" lvl="1" indent="-342900">
              <a:buFont typeface="Arial" panose="020B0604020202020204" pitchFamily="34" charset="0"/>
              <a:buChar char="•"/>
            </a:pPr>
            <a:r>
              <a:rPr lang="en-CA" sz="2400" dirty="0">
                <a:latin typeface="Avenir Next LT Pro" panose="020B0504020202020204" pitchFamily="34" charset="0"/>
              </a:rPr>
              <a:t>Panic</a:t>
            </a:r>
          </a:p>
          <a:p>
            <a:pPr marR="0" lvl="0" defTabSz="914400" rtl="0" eaLnBrk="1" fontAlgn="auto" latinLnBrk="0" hangingPunct="1">
              <a:lnSpc>
                <a:spcPct val="90000"/>
              </a:lnSpc>
              <a:spcBef>
                <a:spcPts val="0"/>
              </a:spcBef>
              <a:spcAft>
                <a:spcPts val="0"/>
              </a:spcAft>
              <a:buClr>
                <a:srgbClr val="000000"/>
              </a:buClr>
              <a:buSzPts val="2400"/>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837538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556945"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Public Service Announcement</a:t>
            </a:r>
            <a:endParaRPr lang="en-CA" sz="2800" b="1" kern="0" dirty="0">
              <a:solidFill>
                <a:schemeClr val="tx1"/>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4"/>
          <a:stretch>
            <a:fillRect/>
          </a:stretch>
        </p:blipFill>
        <p:spPr>
          <a:xfrm>
            <a:off x="5518246" y="6143036"/>
            <a:ext cx="1834202" cy="481478"/>
          </a:xfrm>
          <a:prstGeom prst="rect">
            <a:avLst/>
          </a:prstGeom>
        </p:spPr>
      </p:pic>
      <p:pic>
        <p:nvPicPr>
          <p:cNvPr id="6" name="PSA- Marijuana Impaired Driving-BBQ.wmv">
            <a:hlinkClick r:id="" action="ppaction://media"/>
            <a:extLst>
              <a:ext uri="{FF2B5EF4-FFF2-40B4-BE49-F238E27FC236}">
                <a16:creationId xmlns:a16="http://schemas.microsoft.com/office/drawing/2014/main" id="{4B0A1619-564B-9771-1664-32C1AE5B95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9333" y="789600"/>
            <a:ext cx="7689001" cy="4325063"/>
          </a:xfrm>
          <a:prstGeom prst="rect">
            <a:avLst/>
          </a:prstGeom>
        </p:spPr>
      </p:pic>
    </p:spTree>
    <p:extLst>
      <p:ext uri="{BB962C8B-B14F-4D97-AF65-F5344CB8AC3E}">
        <p14:creationId xmlns:p14="http://schemas.microsoft.com/office/powerpoint/2010/main" val="1878263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5BA3E5-3B8A-6BF3-FF68-3D63B05DC7BA}"/>
              </a:ext>
            </a:extLst>
          </p:cNvPr>
          <p:cNvSpPr txBox="1">
            <a:spLocks/>
          </p:cNvSpPr>
          <p:nvPr/>
        </p:nvSpPr>
        <p:spPr>
          <a:xfrm>
            <a:off x="722313" y="1981200"/>
            <a:ext cx="7772400" cy="1362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800" b="0" kern="0" dirty="0">
                <a:ln w="0"/>
                <a:effectLst>
                  <a:outerShdw blurRad="38100" dist="19050" dir="2700000" algn="tl" rotWithShape="0">
                    <a:schemeClr val="dk1">
                      <a:alpha val="40000"/>
                    </a:schemeClr>
                  </a:outerShdw>
                </a:effectLst>
              </a:rPr>
              <a:t>Coping Mechanisms</a:t>
            </a:r>
          </a:p>
        </p:txBody>
      </p:sp>
      <p:pic>
        <p:nvPicPr>
          <p:cNvPr id="3" name="Picture 2">
            <a:extLst>
              <a:ext uri="{FF2B5EF4-FFF2-40B4-BE49-F238E27FC236}">
                <a16:creationId xmlns:a16="http://schemas.microsoft.com/office/drawing/2014/main" id="{725F88FD-5DBE-B6B8-F735-75DE5544E4C7}"/>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09991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70D484D9-0FD0-7EEF-73DD-5A7080C6322E}"/>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STATEMENT OF                    </a:t>
            </a:r>
            <a:r>
              <a:rPr lang="en-CA" sz="2800" b="1" kern="0" dirty="0">
                <a:solidFill>
                  <a:schemeClr val="tx1"/>
                </a:solidFill>
                <a:latin typeface="Avenir Next LT Pro" panose="020B0504020202020204" pitchFamily="34" charset="0"/>
              </a:rPr>
              <a:t>RECOGNITION</a:t>
            </a:r>
          </a:p>
        </p:txBody>
      </p:sp>
      <p:sp>
        <p:nvSpPr>
          <p:cNvPr id="6" name="Google Shape;67;p2">
            <a:extLst>
              <a:ext uri="{FF2B5EF4-FFF2-40B4-BE49-F238E27FC236}">
                <a16:creationId xmlns:a16="http://schemas.microsoft.com/office/drawing/2014/main" id="{D2E96461-6261-816B-EB81-B7F4DDACE973}"/>
              </a:ext>
            </a:extLst>
          </p:cNvPr>
          <p:cNvSpPr txBox="1"/>
          <p:nvPr/>
        </p:nvSpPr>
        <p:spPr>
          <a:xfrm>
            <a:off x="4368801" y="1330294"/>
            <a:ext cx="6930573" cy="3637879"/>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While we meet today on a virtual platform, let’s take a moment to recognize, </a:t>
            </a: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respect and </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acknowledge the importance of the lands we occupy and from which we benefit. </a:t>
            </a: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Today, let’s reaffirm our commitment and responsibility                                 </a:t>
            </a: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to</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 improve relationships between nations -- and our own understanding of local Indigenous peoples and their cultures. </a:t>
            </a:r>
          </a:p>
          <a:p>
            <a:pPr marL="152400" marR="0" lvl="0" indent="0" defTabSz="914400" rtl="0" eaLnBrk="1" fontAlgn="auto" latinLnBrk="0" hangingPunct="1">
              <a:spcBef>
                <a:spcPts val="0"/>
              </a:spcBef>
              <a:spcAft>
                <a:spcPts val="0"/>
              </a:spcAft>
              <a:buClr>
                <a:srgbClr val="000000"/>
              </a:buClr>
              <a:buSzPts val="2400"/>
              <a:buFont typeface="Arial"/>
              <a:buNone/>
              <a:tabLst/>
              <a:defRPr/>
            </a:pPr>
            <a:endParaRPr lang="en-CA" kern="0" dirty="0">
              <a:solidFill>
                <a:srgbClr val="000000"/>
              </a:solidFill>
              <a:latin typeface="Avenir Next LT Pro" panose="020B0504020202020204" pitchFamily="34" charset="0"/>
              <a:ea typeface="Book Antiqua"/>
              <a:cs typeface="Calibri" panose="020F0502020204030204" pitchFamily="34" charset="0"/>
              <a:sym typeface="Book Antiqua"/>
            </a:endParaRPr>
          </a:p>
          <a:p>
            <a:pPr marL="152400" marR="0" lvl="0" indent="0" defTabSz="914400" rtl="0" eaLnBrk="1" fontAlgn="auto" latinLnBrk="0" hangingPunct="1">
              <a:spcBef>
                <a:spcPts val="0"/>
              </a:spcBef>
              <a:spcAft>
                <a:spcPts val="0"/>
              </a:spcAft>
              <a:buClr>
                <a:srgbClr val="000000"/>
              </a:buClr>
              <a:buSzPts val="2400"/>
              <a:buFont typeface="Arial"/>
              <a:buNone/>
              <a:tabLst/>
              <a:defRPr/>
            </a:pPr>
            <a:r>
              <a:rPr lang="en-CA" kern="0" dirty="0">
                <a:solidFill>
                  <a:srgbClr val="000000"/>
                </a:solidFill>
                <a:latin typeface="Avenir Next LT Pro" panose="020B0504020202020204" pitchFamily="34" charset="0"/>
                <a:ea typeface="Book Antiqua"/>
                <a:cs typeface="Calibri" panose="020F0502020204030204" pitchFamily="34" charset="0"/>
                <a:sym typeface="Book Antiqua"/>
              </a:rPr>
              <a:t>L</a:t>
            </a:r>
            <a:r>
              <a:rPr kumimoji="0" lang="en-CA" b="0" i="0" u="none" strike="noStrike" kern="0" cap="none" spc="0" normalizeH="0" baseline="0" noProof="0" dirty="0" err="1">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et’s</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Book Antiqua"/>
                <a:cs typeface="Calibri" panose="020F0502020204030204" pitchFamily="34" charset="0"/>
                <a:sym typeface="Book Antiqua"/>
              </a:rPr>
              <a:t> remind ourselves that, wherever we are, we live on the ancestral and unceded territory of Inuit, Métis, and First Nations people.</a:t>
            </a: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panose="020F0502020204030204" pitchFamily="34" charset="0"/>
              <a:sym typeface="Calibri"/>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C63EFDF7-18F6-DF79-6E57-C3AF16F5BD15}"/>
              </a:ext>
            </a:extLst>
          </p:cNvPr>
          <p:cNvPicPr>
            <a:picLocks noChangeAspect="1"/>
          </p:cNvPicPr>
          <p:nvPr/>
        </p:nvPicPr>
        <p:blipFill>
          <a:blip r:embed="rId3"/>
          <a:stretch>
            <a:fillRect/>
          </a:stretch>
        </p:blipFill>
        <p:spPr>
          <a:xfrm>
            <a:off x="5518246" y="6143036"/>
            <a:ext cx="1834202" cy="48147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What Can I Do?</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78896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CA" sz="2800" dirty="0">
                <a:latin typeface="Avenir Next LT Pro" panose="020B0504020202020204" pitchFamily="34" charset="0"/>
              </a:rPr>
              <a:t>Recognize and Accept</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Take Stock</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Identify and Decrease Sources of Stress</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Create A Self-Care Plan</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Build Resilience</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951114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Recognize and Accept</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78896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CA" sz="2800" dirty="0">
                <a:latin typeface="Avenir Next LT Pro" panose="020B0504020202020204" pitchFamily="34" charset="0"/>
              </a:rPr>
              <a:t>Not a weakness</a:t>
            </a:r>
          </a:p>
          <a:p>
            <a:pPr marL="395478"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You are not alone</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You can’t do it alone</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Denial is common </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Can be impetus for change and growth  </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187030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Taking Stock</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819928"/>
            <a:ext cx="6930573" cy="5050573"/>
          </a:xfrm>
          <a:prstGeom prst="rect">
            <a:avLst/>
          </a:prstGeom>
          <a:noFill/>
          <a:ln>
            <a:noFill/>
          </a:ln>
        </p:spPr>
        <p:txBody>
          <a:bodyPr spcFirstLastPara="1" wrap="square" lIns="91425" tIns="45700" rIns="91425" bIns="45700" anchor="t" anchorCtr="0">
            <a:spAutoFit/>
          </a:bodyPr>
          <a:lstStyle/>
          <a:p>
            <a:pPr marL="109728" indent="0" algn="l">
              <a:buClr>
                <a:schemeClr val="bg2"/>
              </a:buClr>
              <a:buNone/>
            </a:pPr>
            <a:r>
              <a:rPr lang="en-US" b="0" i="0" dirty="0">
                <a:effectLst/>
                <a:latin typeface="Avenir Next LT Pro" panose="020B0504020202020204" pitchFamily="34" charset="0"/>
              </a:rPr>
              <a:t>These statements are adapted from the Perceived Stress Scale developed by Sheldon Cohen, PhD:</a:t>
            </a:r>
          </a:p>
          <a:p>
            <a:pPr marL="109728" indent="0" algn="l">
              <a:buClr>
                <a:schemeClr val="bg2"/>
              </a:buClr>
              <a:buNone/>
            </a:pPr>
            <a:endParaRPr lang="en-US" b="0" i="0" dirty="0">
              <a:effectLst/>
              <a:latin typeface="Avenir Next LT Pro" panose="020B0504020202020204" pitchFamily="34" charset="0"/>
            </a:endParaRPr>
          </a:p>
          <a:p>
            <a:pPr marL="285750" indent="-285750" algn="l">
              <a:buClr>
                <a:schemeClr val="bg2"/>
              </a:buClr>
              <a:buFont typeface="Arial" panose="020B0604020202020204" pitchFamily="34" charset="0"/>
              <a:buChar char="•"/>
            </a:pPr>
            <a:r>
              <a:rPr lang="en-US" b="0" i="0" dirty="0">
                <a:effectLst/>
                <a:latin typeface="Avenir Next LT Pro" panose="020B0504020202020204" pitchFamily="34" charset="0"/>
              </a:rPr>
              <a:t>I feel tense or anxious even when there isn’t anything going on that should provoke these feelings.</a:t>
            </a:r>
          </a:p>
          <a:p>
            <a:pPr marL="285750" indent="-285750" algn="l">
              <a:buClr>
                <a:schemeClr val="bg2"/>
              </a:buClr>
              <a:buFont typeface="Arial" panose="020B0604020202020204" pitchFamily="34" charset="0"/>
              <a:buChar char="•"/>
            </a:pPr>
            <a:endParaRPr lang="en-US" b="0" i="0" dirty="0">
              <a:effectLst/>
              <a:latin typeface="Avenir Next LT Pro" panose="020B0504020202020204" pitchFamily="34" charset="0"/>
            </a:endParaRPr>
          </a:p>
          <a:p>
            <a:pPr marL="285750" indent="-285750" algn="l">
              <a:buClr>
                <a:schemeClr val="bg2"/>
              </a:buClr>
              <a:buFont typeface="Arial" panose="020B0604020202020204" pitchFamily="34" charset="0"/>
              <a:buChar char="•"/>
            </a:pPr>
            <a:r>
              <a:rPr lang="en-US" b="0" i="0" dirty="0">
                <a:effectLst/>
                <a:latin typeface="Avenir Next LT Pro" panose="020B0504020202020204" pitchFamily="34" charset="0"/>
              </a:rPr>
              <a:t>I am more easily irritable or angry than usual.</a:t>
            </a:r>
          </a:p>
          <a:p>
            <a:pPr marL="285750" indent="-285750" algn="l">
              <a:buClr>
                <a:schemeClr val="bg2"/>
              </a:buClr>
              <a:buFont typeface="Arial" panose="020B0604020202020204" pitchFamily="34" charset="0"/>
              <a:buChar char="•"/>
            </a:pPr>
            <a:endParaRPr lang="en-US" b="0" i="0" dirty="0">
              <a:effectLst/>
              <a:latin typeface="Avenir Next LT Pro" panose="020B0504020202020204" pitchFamily="34" charset="0"/>
            </a:endParaRPr>
          </a:p>
          <a:p>
            <a:pPr marL="285750" indent="-285750" algn="l">
              <a:buClr>
                <a:schemeClr val="bg2"/>
              </a:buClr>
              <a:buFont typeface="Arial" panose="020B0604020202020204" pitchFamily="34" charset="0"/>
              <a:buChar char="•"/>
            </a:pPr>
            <a:r>
              <a:rPr lang="en-US" b="0" i="0" dirty="0">
                <a:effectLst/>
                <a:latin typeface="Avenir Next LT Pro" panose="020B0504020202020204" pitchFamily="34" charset="0"/>
              </a:rPr>
              <a:t>I notice changes in my sleep pattern – too much or too little sleep; difficulty falling or staying asleep.</a:t>
            </a:r>
          </a:p>
          <a:p>
            <a:pPr marL="285750" indent="-285750" algn="l">
              <a:buClr>
                <a:schemeClr val="bg2"/>
              </a:buClr>
              <a:buFont typeface="Arial" panose="020B0604020202020204" pitchFamily="34" charset="0"/>
              <a:buChar char="•"/>
            </a:pPr>
            <a:endParaRPr lang="en-US" b="0" i="0" dirty="0">
              <a:effectLst/>
              <a:latin typeface="Avenir Next LT Pro" panose="020B0504020202020204" pitchFamily="34" charset="0"/>
            </a:endParaRPr>
          </a:p>
          <a:p>
            <a:pPr marL="285750" indent="-285750" algn="l">
              <a:buClr>
                <a:schemeClr val="bg2"/>
              </a:buClr>
              <a:buFont typeface="Arial" panose="020B0604020202020204" pitchFamily="34" charset="0"/>
              <a:buChar char="•"/>
            </a:pPr>
            <a:r>
              <a:rPr lang="en-US" b="0" i="0" dirty="0">
                <a:effectLst/>
                <a:latin typeface="Avenir Next LT Pro" panose="020B0504020202020204" pitchFamily="34" charset="0"/>
              </a:rPr>
              <a:t>I am having trouble concentrating on tasks or making decisions.</a:t>
            </a:r>
          </a:p>
          <a:p>
            <a:pPr marL="285750" indent="-285750" algn="l">
              <a:buClr>
                <a:schemeClr val="bg2"/>
              </a:buClr>
              <a:buFont typeface="Arial" panose="020B0604020202020204" pitchFamily="34" charset="0"/>
              <a:buChar char="•"/>
            </a:pPr>
            <a:endParaRPr lang="en-US" b="0" i="0" dirty="0">
              <a:effectLst/>
              <a:latin typeface="Avenir Next LT Pro" panose="020B0504020202020204" pitchFamily="34" charset="0"/>
            </a:endParaRPr>
          </a:p>
          <a:p>
            <a:pPr marL="285750" indent="-285750" algn="l">
              <a:buClr>
                <a:schemeClr val="bg2"/>
              </a:buClr>
              <a:buFont typeface="Arial" panose="020B0604020202020204" pitchFamily="34" charset="0"/>
              <a:buChar char="•"/>
            </a:pPr>
            <a:r>
              <a:rPr lang="en-US" b="0" i="0" dirty="0">
                <a:effectLst/>
                <a:latin typeface="Avenir Next LT Pro" panose="020B0504020202020204" pitchFamily="34" charset="0"/>
              </a:rPr>
              <a:t>I find myself forgetful about things that normally don’t slip my mind.</a:t>
            </a:r>
          </a:p>
          <a:p>
            <a:pPr>
              <a:buClr>
                <a:schemeClr val="bg2"/>
              </a:buClr>
              <a:buFont typeface="Arial" panose="020B0604020202020204" pitchFamily="34" charset="0"/>
              <a:buChar char="•"/>
            </a:pPr>
            <a:endParaRPr lang="en-US" dirty="0">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738320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Taking Stock</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487342"/>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US" sz="2400" dirty="0">
                <a:latin typeface="Avenir Next LT Pro" panose="020B0504020202020204" pitchFamily="34" charset="0"/>
              </a:rPr>
              <a:t>I experience physical discomfort – headaches, digestive upsets, muscle soreness – despite no clear explanation.</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US" sz="2400" dirty="0">
                <a:latin typeface="Avenir Next LT Pro" panose="020B0504020202020204" pitchFamily="34" charset="0"/>
              </a:rPr>
              <a:t>I have frequent colds or illness due to weak immune functioning.</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US" sz="2400" dirty="0">
                <a:latin typeface="Avenir Next LT Pro" panose="020B0504020202020204" pitchFamily="34" charset="0"/>
              </a:rPr>
              <a:t>I have decreased interest in previously enjoyed hobbies or leisure pursuits.</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US" sz="2400" dirty="0">
                <a:latin typeface="Avenir Next LT Pro" panose="020B0504020202020204" pitchFamily="34" charset="0"/>
              </a:rPr>
              <a:t>My appetite or weight fluctuates markedly.</a:t>
            </a: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565949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Taking Stock</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15494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US" sz="2400" dirty="0">
                <a:latin typeface="Avenir Next LT Pro" panose="020B0504020202020204" pitchFamily="34" charset="0"/>
              </a:rPr>
              <a:t>I feel alienated or estranged from others – even loved ones.</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US" sz="2400" dirty="0">
                <a:latin typeface="Avenir Next LT Pro" panose="020B0504020202020204" pitchFamily="34" charset="0"/>
              </a:rPr>
              <a:t>I feel increasingly helpless or powerless in situations that I once felt capable of managing effectively.</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US" sz="2400" dirty="0">
                <a:latin typeface="Avenir Next LT Pro" panose="020B0504020202020204" pitchFamily="34" charset="0"/>
              </a:rPr>
              <a:t>Other significant life areas have suffered because I cannot focus on them fully enough (work performance, relationships).</a:t>
            </a:r>
          </a:p>
          <a:p>
            <a:pPr marL="285750" indent="-285750">
              <a:buClr>
                <a:schemeClr val="bg2"/>
              </a:buClr>
              <a:buFont typeface="Arial" panose="020B0604020202020204" pitchFamily="34" charset="0"/>
              <a:buChar char="•"/>
            </a:pPr>
            <a:endParaRPr lang="en-US" sz="2400" dirty="0">
              <a:latin typeface="Avenir Next LT Pro" panose="020B0504020202020204" pitchFamily="34" charset="0"/>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303082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Building Resilience</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788963"/>
          </a:xfrm>
          <a:prstGeom prst="rect">
            <a:avLst/>
          </a:prstGeom>
          <a:noFill/>
          <a:ln>
            <a:noFill/>
          </a:ln>
        </p:spPr>
        <p:txBody>
          <a:bodyPr spcFirstLastPara="1" wrap="square" lIns="91425" tIns="45700" rIns="91425" bIns="45700" anchor="t" anchorCtr="0">
            <a:spAutoFit/>
          </a:bodyPr>
          <a:lstStyle/>
          <a:p>
            <a:pPr marL="109728" indent="0">
              <a:buClr>
                <a:schemeClr val="bg2"/>
              </a:buClr>
              <a:buNone/>
            </a:pPr>
            <a:r>
              <a:rPr lang="en-CA" sz="2800" dirty="0">
                <a:latin typeface="Avenir Next LT Pro" panose="020B0504020202020204" pitchFamily="34" charset="0"/>
              </a:rPr>
              <a:t>“Resilience is “the process of adapting well in the face of adversity, trauma, tragedy, threats or significant sources of stress — such as family and relationship problems, serious health problems or workplace and financial stressors.”</a:t>
            </a:r>
          </a:p>
          <a:p>
            <a:pPr marL="109728" indent="0">
              <a:buClr>
                <a:schemeClr val="bg2"/>
              </a:buClr>
              <a:buNone/>
            </a:pPr>
            <a:r>
              <a:rPr lang="en-CA" sz="2800" dirty="0">
                <a:latin typeface="Avenir Next LT Pro" panose="020B0504020202020204" pitchFamily="34" charset="0"/>
              </a:rPr>
              <a:t>				</a:t>
            </a:r>
          </a:p>
          <a:p>
            <a:pPr marL="109728" indent="0">
              <a:buClr>
                <a:schemeClr val="bg2"/>
              </a:buClr>
              <a:buNone/>
            </a:pPr>
            <a:r>
              <a:rPr lang="en-CA" sz="2800" dirty="0">
                <a:latin typeface="Avenir Next LT Pro" panose="020B0504020202020204" pitchFamily="34" charset="0"/>
              </a:rPr>
              <a:t>American Psychological Association</a:t>
            </a:r>
          </a:p>
          <a:p>
            <a:pPr marL="109728" indent="0">
              <a:buClr>
                <a:schemeClr val="bg2"/>
              </a:buClr>
              <a:buNone/>
            </a:pPr>
            <a:r>
              <a:rPr lang="en-CA" sz="2800" dirty="0">
                <a:latin typeface="Avenir Next LT Pro" panose="020B0504020202020204" pitchFamily="34" charset="0"/>
              </a:rPr>
              <a:t>  </a:t>
            </a:r>
          </a:p>
          <a:p>
            <a:pPr marL="109728" indent="0">
              <a:buClr>
                <a:schemeClr val="bg2"/>
              </a:buClr>
              <a:buNone/>
            </a:pPr>
            <a:endParaRPr lang="en-CA" sz="2800" dirty="0">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890293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Self-Care Plan</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777399"/>
            <a:ext cx="6930573" cy="5595338"/>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CA" sz="2400" dirty="0">
                <a:latin typeface="Avenir Next LT Pro" panose="020B0504020202020204" pitchFamily="34" charset="0"/>
              </a:rPr>
              <a:t>What are you currently doing for self-care?</a:t>
            </a: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400" dirty="0">
                <a:latin typeface="Avenir Next LT Pro" panose="020B0504020202020204" pitchFamily="34" charset="0"/>
              </a:rPr>
              <a:t>What do you need to do every day to stay well?</a:t>
            </a: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400" dirty="0">
                <a:latin typeface="Avenir Next LT Pro" panose="020B0504020202020204" pitchFamily="34" charset="0"/>
              </a:rPr>
              <a:t>What do you need to do in general to stay well?</a:t>
            </a: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400" dirty="0">
                <a:latin typeface="Avenir Next LT Pro" panose="020B0504020202020204" pitchFamily="34" charset="0"/>
              </a:rPr>
              <a:t>What things do you find yourself not doing?</a:t>
            </a: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indent="-285750">
              <a:buClr>
                <a:schemeClr val="bg2"/>
              </a:buClr>
              <a:buFont typeface="Arial" panose="020B0604020202020204" pitchFamily="34" charset="0"/>
              <a:buChar char="•"/>
            </a:pPr>
            <a:r>
              <a:rPr lang="en-CA" sz="2400" dirty="0">
                <a:latin typeface="Avenir Next LT Pro" panose="020B0504020202020204" pitchFamily="34" charset="0"/>
              </a:rPr>
              <a:t>What are you able and willing to start working on?</a:t>
            </a: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indent="-285750">
              <a:buClr>
                <a:schemeClr val="bg2"/>
              </a:buClr>
              <a:buFont typeface="Arial" panose="020B0604020202020204" pitchFamily="34" charset="0"/>
              <a:buChar char="•"/>
            </a:pPr>
            <a:endParaRPr lang="en-CA" sz="24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441250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5BA3E5-3B8A-6BF3-FF68-3D63B05DC7BA}"/>
              </a:ext>
            </a:extLst>
          </p:cNvPr>
          <p:cNvSpPr txBox="1">
            <a:spLocks/>
          </p:cNvSpPr>
          <p:nvPr/>
        </p:nvSpPr>
        <p:spPr>
          <a:xfrm>
            <a:off x="722313" y="1981200"/>
            <a:ext cx="7772400" cy="13620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800" b="0" kern="0" dirty="0">
                <a:ln w="0"/>
                <a:effectLst>
                  <a:outerShdw blurRad="38100" dist="19050" dir="2700000" algn="tl" rotWithShape="0">
                    <a:schemeClr val="dk1">
                      <a:alpha val="40000"/>
                    </a:schemeClr>
                  </a:outerShdw>
                </a:effectLst>
              </a:rPr>
              <a:t>Setting</a:t>
            </a:r>
            <a:r>
              <a:rPr lang="en-CA" kern="0" dirty="0">
                <a:ln w="12700">
                  <a:solidFill>
                    <a:schemeClr val="accent1"/>
                  </a:solidFill>
                </a:ln>
              </a:rPr>
              <a:t> </a:t>
            </a:r>
            <a:r>
              <a:rPr lang="en-CA" sz="4800" b="0" kern="0" dirty="0">
                <a:ln w="0"/>
                <a:effectLst>
                  <a:outerShdw blurRad="38100" dist="19050" dir="2700000" algn="tl" rotWithShape="0">
                    <a:schemeClr val="dk1">
                      <a:alpha val="40000"/>
                    </a:schemeClr>
                  </a:outerShdw>
                </a:effectLst>
              </a:rPr>
              <a:t>Boundaries</a:t>
            </a:r>
          </a:p>
        </p:txBody>
      </p:sp>
      <p:pic>
        <p:nvPicPr>
          <p:cNvPr id="3" name="Picture 2">
            <a:extLst>
              <a:ext uri="{FF2B5EF4-FFF2-40B4-BE49-F238E27FC236}">
                <a16:creationId xmlns:a16="http://schemas.microsoft.com/office/drawing/2014/main" id="{9F4E9AAD-85F2-1E42-9956-C6C92F8B421C}"/>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871536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What Are Healthy Boundaries?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3453213"/>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sz="2800" kern="0" dirty="0">
              <a:latin typeface="Avenir Next LT Pro" panose="020B0504020202020204" pitchFamily="34" charset="0"/>
              <a:ea typeface="Book Antiqua"/>
              <a:cs typeface="Calibri" panose="020F0502020204030204" pitchFamily="34" charset="0"/>
              <a:sym typeface="Book Antiqua"/>
            </a:endParaRPr>
          </a:p>
          <a:p>
            <a:pPr marL="0" indent="0" algn="ctr">
              <a:buNone/>
            </a:pPr>
            <a:r>
              <a:rPr lang="en-CA" sz="2800" i="1" dirty="0">
                <a:latin typeface="Avenir Next LT Pro" panose="020B0504020202020204" pitchFamily="34" charset="0"/>
              </a:rPr>
              <a:t>People with healthy boundaries are those who have a clear sense of themselves. They know their strengths and weaknesses, what they want, don’t want, like, dislike, etc., and are okay with them. They have a reasonable understanding of their capabilities and limits.  </a:t>
            </a:r>
          </a:p>
          <a:p>
            <a:pPr marR="0" lvl="0" defTabSz="914400" rtl="0" eaLnBrk="1" fontAlgn="auto" latinLnBrk="0" hangingPunct="1">
              <a:lnSpc>
                <a:spcPct val="90000"/>
              </a:lnSpc>
              <a:spcBef>
                <a:spcPts val="0"/>
              </a:spcBef>
              <a:spcAft>
                <a:spcPts val="0"/>
              </a:spcAft>
              <a:buClr>
                <a:srgbClr val="000000"/>
              </a:buClr>
              <a:buSzPts val="2400"/>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4223363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Difficulty Setting Boundaries</a:t>
            </a: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702971"/>
            <a:ext cx="6930573" cy="5293716"/>
          </a:xfrm>
          <a:prstGeom prst="rect">
            <a:avLst/>
          </a:prstGeom>
          <a:noFill/>
          <a:ln>
            <a:noFill/>
          </a:ln>
        </p:spPr>
        <p:txBody>
          <a:bodyPr spcFirstLastPara="1" wrap="square" lIns="91425" tIns="45700" rIns="91425" bIns="45700" anchor="t" anchorCtr="0">
            <a:spAutoFit/>
          </a:bodyPr>
          <a:lstStyle/>
          <a:p>
            <a:pPr marL="285750" lvl="0" indent="-285750">
              <a:buFont typeface="Arial" panose="020B0604020202020204" pitchFamily="34" charset="0"/>
              <a:buChar char="•"/>
            </a:pPr>
            <a:r>
              <a:rPr lang="en-US" sz="2000" dirty="0">
                <a:latin typeface="Avenir Next LT Pro" panose="020B0504020202020204" pitchFamily="34" charset="0"/>
              </a:rPr>
              <a:t>Conflict</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Failure</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Disapproval.  People won’t like you, or you’ll be perceived as the bad guy/girl.  You may lose their friendship.</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Hurting others’ feeling.  Being rude or impolite.</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Making a mistake and/or not doing “it” correctly.</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Being embarrassed or ashamed.</a:t>
            </a:r>
          </a:p>
          <a:p>
            <a:pPr marL="285750" lvl="0" indent="-285750">
              <a:buFont typeface="Arial" panose="020B0604020202020204" pitchFamily="34" charset="0"/>
              <a:buChar char="•"/>
            </a:pPr>
            <a:endParaRPr lang="en-CA" sz="2000" dirty="0">
              <a:latin typeface="Avenir Next LT Pro" panose="020B0504020202020204" pitchFamily="34" charset="0"/>
            </a:endParaRPr>
          </a:p>
          <a:p>
            <a:pPr marL="285750" lvl="0" indent="-285750">
              <a:buFont typeface="Arial" panose="020B0604020202020204" pitchFamily="34" charset="0"/>
              <a:buChar char="•"/>
            </a:pPr>
            <a:r>
              <a:rPr lang="en-US" sz="2000" dirty="0">
                <a:latin typeface="Avenir Next LT Pro" panose="020B0504020202020204" pitchFamily="34" charset="0"/>
              </a:rPr>
              <a:t>Feeling inferior or stupid.</a:t>
            </a:r>
            <a:endParaRPr lang="en-CA" sz="2000" dirty="0">
              <a:latin typeface="Avenir Next LT Pro" panose="020B0504020202020204" pitchFamily="34" charset="0"/>
            </a:endParaRPr>
          </a:p>
          <a:p>
            <a:pPr marL="285750" indent="-285750">
              <a:buFont typeface="Arial" panose="020B0604020202020204" pitchFamily="34" charset="0"/>
              <a:buChar char="•"/>
            </a:pPr>
            <a:endParaRPr lang="en-CA" sz="20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0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478813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Google Shape;67;p2"/>
          <p:cNvSpPr txBox="1"/>
          <p:nvPr/>
        </p:nvSpPr>
        <p:spPr>
          <a:xfrm>
            <a:off x="4368801" y="1330294"/>
            <a:ext cx="6930573" cy="3333180"/>
          </a:xfrm>
          <a:prstGeom prst="rect">
            <a:avLst/>
          </a:prstGeom>
          <a:noFill/>
          <a:ln>
            <a:noFill/>
          </a:ln>
        </p:spPr>
        <p:txBody>
          <a:bodyPr spcFirstLastPara="1" wrap="square" lIns="91425" tIns="45700" rIns="91425" bIns="45700" anchor="t" anchorCtr="0">
            <a:spAutoFit/>
          </a:bodyPr>
          <a:lstStyle/>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free webinar series developed by Ontario’s LBS Regional Networks &amp; the Provincial Support Organizations for Literacy</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133350"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supports LBS practitioners with presentations on topics important to them</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133350"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English language webinars presented for LBS practitioners annually since 2015-2016</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1"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all</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webinar presentations, recording links &amp; transcripts here: </a:t>
            </a:r>
          </a:p>
          <a:p>
            <a:pPr marR="0" lvl="0" defTabSz="914400" rtl="0" eaLnBrk="1" fontAlgn="auto" latinLnBrk="0" hangingPunct="1">
              <a:lnSpc>
                <a:spcPct val="9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3">
                  <a:extLst>
                    <a:ext uri="{A12FA001-AC4F-418D-AE19-62706E023703}">
                      <ahyp:hlinkClr xmlns:ahyp="http://schemas.microsoft.com/office/drawing/2018/hyperlinkcolor" val="tx"/>
                    </a:ext>
                  </a:extLst>
                </a:hlinkClick>
              </a:rPr>
              <a:t>Pop Up PD Resources for LBS Educators</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0" marR="0" lvl="0" indent="0"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topic ideas welcome at: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sp>
        <p:nvSpPr>
          <p:cNvPr id="2" name="Google Shape;60;g9c9307fa39_0_0">
            <a:extLst>
              <a:ext uri="{FF2B5EF4-FFF2-40B4-BE49-F238E27FC236}">
                <a16:creationId xmlns:a16="http://schemas.microsoft.com/office/drawing/2014/main" id="{F78BF510-0C32-6699-411D-5E73CAA67AA1}"/>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ABOUT                    </a:t>
            </a:r>
            <a:r>
              <a:rPr lang="en-CA" sz="2800" b="1" kern="0" dirty="0">
                <a:solidFill>
                  <a:schemeClr val="tx1"/>
                </a:solidFill>
                <a:latin typeface="Avenir Next LT Pro" panose="020B0504020202020204" pitchFamily="34" charset="0"/>
              </a:rPr>
              <a:t>POP UP PD              </a:t>
            </a:r>
            <a:r>
              <a:rPr lang="en-CA" sz="2800" kern="0" dirty="0">
                <a:solidFill>
                  <a:schemeClr val="tx1"/>
                </a:solidFill>
                <a:latin typeface="Avenir Next LT Pro" panose="020B0504020202020204" pitchFamily="34" charset="0"/>
              </a:rPr>
              <a:t>FOR</a:t>
            </a:r>
            <a:r>
              <a:rPr lang="en-CA" sz="2800" b="1" kern="0" dirty="0">
                <a:solidFill>
                  <a:schemeClr val="tx1"/>
                </a:solidFill>
                <a:latin typeface="Avenir Next LT Pro" panose="020B0504020202020204" pitchFamily="34" charset="0"/>
              </a:rPr>
              <a:t> LITERACY EDUCATORS</a:t>
            </a:r>
          </a:p>
        </p:txBody>
      </p:sp>
      <p:pic>
        <p:nvPicPr>
          <p:cNvPr id="3" name="Picture 2">
            <a:extLst>
              <a:ext uri="{FF2B5EF4-FFF2-40B4-BE49-F238E27FC236}">
                <a16:creationId xmlns:a16="http://schemas.microsoft.com/office/drawing/2014/main" id="{F943E11C-9485-7BCE-A79F-6D8103A2A145}"/>
              </a:ext>
            </a:extLst>
          </p:cNvPr>
          <p:cNvPicPr>
            <a:picLocks noChangeAspect="1"/>
          </p:cNvPicPr>
          <p:nvPr/>
        </p:nvPicPr>
        <p:blipFill>
          <a:blip r:embed="rId5"/>
          <a:stretch>
            <a:fillRect/>
          </a:stretch>
        </p:blipFill>
        <p:spPr>
          <a:xfrm>
            <a:off x="5518246" y="6143036"/>
            <a:ext cx="1834202" cy="48147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Steps in Setting Appropriate Boundaries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468875"/>
          </a:xfrm>
          <a:prstGeom prst="rect">
            <a:avLst/>
          </a:prstGeom>
          <a:noFill/>
          <a:ln>
            <a:noFill/>
          </a:ln>
        </p:spPr>
        <p:txBody>
          <a:bodyPr spcFirstLastPara="1" wrap="square" lIns="91425" tIns="45700" rIns="91425" bIns="45700" anchor="t" anchorCtr="0">
            <a:spAutoFit/>
          </a:bodyPr>
          <a:lstStyle/>
          <a:p>
            <a:pPr marL="152400" marR="0" lvl="0" indent="0" defTabSz="914400" rtl="0" eaLnBrk="1" fontAlgn="auto" latinLnBrk="0" hangingPunct="1">
              <a:lnSpc>
                <a:spcPct val="90000"/>
              </a:lnSpc>
              <a:spcBef>
                <a:spcPts val="0"/>
              </a:spcBef>
              <a:spcAft>
                <a:spcPts val="0"/>
              </a:spcAft>
              <a:buClr>
                <a:srgbClr val="000000"/>
              </a:buClr>
              <a:buSzPts val="2400"/>
              <a:buFont typeface="Arial"/>
              <a:buNone/>
              <a:tabLst/>
              <a:defRPr/>
            </a:pPr>
            <a:endParaRPr lang="en-CA" kern="0" dirty="0">
              <a:latin typeface="Avenir Next LT Pro" panose="020B0504020202020204" pitchFamily="34" charset="0"/>
              <a:ea typeface="Book Antiqua"/>
              <a:cs typeface="Calibri" panose="020F0502020204030204" pitchFamily="34" charset="0"/>
              <a:sym typeface="Book Antiqua"/>
            </a:endParaRPr>
          </a:p>
          <a:p>
            <a:pPr marL="457200" indent="-457200">
              <a:buFont typeface="+mj-lt"/>
              <a:buAutoNum type="arabicPeriod"/>
            </a:pPr>
            <a:r>
              <a:rPr lang="en-CA" b="1" dirty="0">
                <a:latin typeface="Avenir Next LT Pro" panose="020B0504020202020204" pitchFamily="34" charset="0"/>
              </a:rPr>
              <a:t>Decide what you want</a:t>
            </a:r>
            <a:r>
              <a:rPr lang="en-CA" dirty="0">
                <a:latin typeface="Avenir Next LT Pro" panose="020B0504020202020204" pitchFamily="34" charset="0"/>
              </a:rPr>
              <a:t>.  Identify the need for the boundary</a:t>
            </a:r>
          </a:p>
          <a:p>
            <a:pPr marL="457200" indent="-457200">
              <a:buFont typeface="+mj-lt"/>
              <a:buAutoNum type="arabicPeriod"/>
            </a:pPr>
            <a:endParaRPr lang="en-CA" b="1" dirty="0">
              <a:latin typeface="Avenir Next LT Pro" panose="020B0504020202020204" pitchFamily="34" charset="0"/>
            </a:endParaRPr>
          </a:p>
          <a:p>
            <a:pPr marL="457200" indent="-457200">
              <a:buFont typeface="+mj-lt"/>
              <a:buAutoNum type="arabicPeriod"/>
            </a:pPr>
            <a:r>
              <a:rPr lang="en-CA" b="1" dirty="0">
                <a:latin typeface="Avenir Next LT Pro" panose="020B0504020202020204" pitchFamily="34" charset="0"/>
              </a:rPr>
              <a:t>Be firm.  </a:t>
            </a:r>
            <a:r>
              <a:rPr lang="en-CA" dirty="0">
                <a:latin typeface="Avenir Next LT Pro" panose="020B0504020202020204" pitchFamily="34" charset="0"/>
              </a:rPr>
              <a:t>Consistency is important.  Be sure feelings are appropriately expressed and you have stated what you need.</a:t>
            </a:r>
          </a:p>
          <a:p>
            <a:pPr marL="457200" indent="-457200">
              <a:buFont typeface="+mj-lt"/>
              <a:buAutoNum type="arabicPeriod"/>
            </a:pPr>
            <a:endParaRPr lang="en-CA" b="1" dirty="0">
              <a:latin typeface="Avenir Next LT Pro" panose="020B0504020202020204" pitchFamily="34" charset="0"/>
            </a:endParaRPr>
          </a:p>
          <a:p>
            <a:pPr marL="457200" indent="-457200">
              <a:buFont typeface="+mj-lt"/>
              <a:buAutoNum type="arabicPeriod"/>
            </a:pPr>
            <a:r>
              <a:rPr lang="en-CA" b="1" dirty="0">
                <a:latin typeface="Avenir Next LT Pro" panose="020B0504020202020204" pitchFamily="34" charset="0"/>
              </a:rPr>
              <a:t>Remember you’re not responsible for the other person’s response. </a:t>
            </a:r>
            <a:r>
              <a:rPr lang="en-CA" dirty="0">
                <a:latin typeface="Avenir Next LT Pro" panose="020B0504020202020204" pitchFamily="34" charset="0"/>
              </a:rPr>
              <a:t>Set healthy boundaries for yourself and only yourself. We are only responsible for ourselves.</a:t>
            </a:r>
          </a:p>
          <a:p>
            <a:pPr marL="457200" indent="-457200">
              <a:buFont typeface="+mj-lt"/>
              <a:buAutoNum type="arabicPeriod"/>
            </a:pPr>
            <a:endParaRPr lang="en-CA" b="1" dirty="0">
              <a:latin typeface="Avenir Next LT Pro" panose="020B0504020202020204" pitchFamily="34" charset="0"/>
            </a:endParaRPr>
          </a:p>
          <a:p>
            <a:pPr marL="457200" indent="-457200">
              <a:buFont typeface="+mj-lt"/>
              <a:buAutoNum type="arabicPeriod"/>
            </a:pPr>
            <a:r>
              <a:rPr lang="en-CA" b="1" dirty="0">
                <a:latin typeface="Avenir Next LT Pro" panose="020B0504020202020204" pitchFamily="34" charset="0"/>
              </a:rPr>
              <a:t>Remember it’s a process.  </a:t>
            </a:r>
            <a:r>
              <a:rPr lang="en-CA" dirty="0">
                <a:latin typeface="Avenir Next LT Pro" panose="020B0504020202020204" pitchFamily="34" charset="0"/>
              </a:rPr>
              <a:t>It requires continuous work and willingness to learn and grow. Seek feedback and directions from others who have healthy boundaries. </a:t>
            </a:r>
          </a:p>
          <a:p>
            <a:pPr marL="457200" indent="-457200">
              <a:buFont typeface="+mj-lt"/>
              <a:buAutoNum type="arabicPeriod"/>
            </a:pPr>
            <a:endParaRPr lang="en-CA" dirty="0">
              <a:latin typeface="Avenir Next LT Pro" panose="020B0504020202020204" pitchFamily="34" charset="0"/>
            </a:endParaRP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103439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Techniques</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3748678"/>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CA" sz="2400" dirty="0">
                <a:latin typeface="Avenir Next LT Pro" panose="020B0504020202020204" pitchFamily="34" charset="0"/>
              </a:rPr>
              <a:t>Identifying Your Needs</a:t>
            </a:r>
          </a:p>
          <a:p>
            <a:pPr marL="742950" lvl="1" indent="-285750">
              <a:buClr>
                <a:schemeClr val="tx2"/>
              </a:buClr>
              <a:buFont typeface="Arial" panose="020B0604020202020204" pitchFamily="34" charset="0"/>
              <a:buChar char="•"/>
            </a:pPr>
            <a:r>
              <a:rPr lang="en-CA" sz="2400" dirty="0">
                <a:latin typeface="Avenir Next LT Pro" panose="020B0504020202020204" pitchFamily="34" charset="0"/>
              </a:rPr>
              <a:t>Clearly identify what you’re looking for</a:t>
            </a:r>
          </a:p>
          <a:p>
            <a:pPr marL="742950" lvl="1" indent="-285750">
              <a:buClr>
                <a:schemeClr val="tx2"/>
              </a:buClr>
              <a:buFont typeface="Arial" panose="020B0604020202020204" pitchFamily="34" charset="0"/>
              <a:buChar char="•"/>
            </a:pPr>
            <a:r>
              <a:rPr lang="en-CA" sz="2400" dirty="0">
                <a:latin typeface="Avenir Next LT Pro" panose="020B0504020202020204" pitchFamily="34" charset="0"/>
              </a:rPr>
              <a:t>Write down to clarify</a:t>
            </a:r>
          </a:p>
          <a:p>
            <a:pPr marL="285750" indent="-285750">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Broken Record Technique</a:t>
            </a:r>
          </a:p>
          <a:p>
            <a:pPr marL="742950" lvl="1" indent="-285750">
              <a:buClr>
                <a:schemeClr val="tx2"/>
              </a:buClr>
              <a:buFont typeface="Arial" panose="020B0604020202020204" pitchFamily="34" charset="0"/>
              <a:buChar char="•"/>
            </a:pPr>
            <a:r>
              <a:rPr lang="en-CA" sz="2400" dirty="0">
                <a:latin typeface="Avenir Next LT Pro" panose="020B0504020202020204" pitchFamily="34" charset="0"/>
              </a:rPr>
              <a:t>Repetition and maintaining boundaries</a:t>
            </a:r>
          </a:p>
          <a:p>
            <a:pPr marL="742950" lvl="1" indent="-285750">
              <a:buClr>
                <a:schemeClr val="tx2"/>
              </a:buClr>
              <a:buFont typeface="Arial" panose="020B0604020202020204" pitchFamily="34" charset="0"/>
              <a:buChar char="•"/>
            </a:pPr>
            <a:endParaRPr lang="en-CA" sz="2400" dirty="0">
              <a:latin typeface="Avenir Next LT Pro" panose="020B0504020202020204" pitchFamily="34" charset="0"/>
            </a:endParaRPr>
          </a:p>
          <a:p>
            <a:pPr marL="285750" indent="-285750">
              <a:buFont typeface="Arial" panose="020B0604020202020204" pitchFamily="34" charset="0"/>
              <a:buChar char="•"/>
            </a:pPr>
            <a:r>
              <a:rPr lang="en-CA" sz="2400" dirty="0">
                <a:latin typeface="Avenir Next LT Pro" panose="020B0504020202020204" pitchFamily="34" charset="0"/>
              </a:rPr>
              <a:t>W.I.N. Script</a:t>
            </a:r>
          </a:p>
          <a:p>
            <a:pPr marL="742950" lvl="1" indent="-285750">
              <a:buClr>
                <a:schemeClr val="tx2"/>
              </a:buClr>
              <a:buFont typeface="Arial" panose="020B0604020202020204" pitchFamily="34" charset="0"/>
              <a:buChar char="•"/>
            </a:pPr>
            <a:r>
              <a:rPr lang="en-CA" sz="2400" dirty="0">
                <a:latin typeface="Avenir Next LT Pro" panose="020B0504020202020204" pitchFamily="34" charset="0"/>
              </a:rPr>
              <a:t>When you [...] I feel […] I need or want.</a:t>
            </a: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417319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When to Seek Professional Help</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368801" y="1330294"/>
            <a:ext cx="6930573" cy="478896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CA" sz="2800" dirty="0">
                <a:latin typeface="Avenir Next LT Pro" panose="020B0504020202020204" pitchFamily="34" charset="0"/>
              </a:rPr>
              <a:t>Anytime</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But especially when: </a:t>
            </a:r>
          </a:p>
          <a:p>
            <a:pPr marL="742950" lvl="1" indent="-285750">
              <a:buFont typeface="Arial" panose="020B0604020202020204" pitchFamily="34" charset="0"/>
              <a:buChar char="•"/>
            </a:pPr>
            <a:r>
              <a:rPr lang="en-CA" sz="2800" dirty="0">
                <a:latin typeface="Avenir Next LT Pro" panose="020B0504020202020204" pitchFamily="34" charset="0"/>
              </a:rPr>
              <a:t>Overwhelmed and unable to cope – activities of daily living are impacted</a:t>
            </a:r>
          </a:p>
          <a:p>
            <a:pPr marL="742950" lvl="1" indent="-285750">
              <a:buFont typeface="Arial" panose="020B0604020202020204" pitchFamily="34" charset="0"/>
              <a:buChar char="•"/>
            </a:pPr>
            <a:r>
              <a:rPr lang="en-CA" sz="2800" dirty="0">
                <a:latin typeface="Avenir Next LT Pro" panose="020B0504020202020204" pitchFamily="34" charset="0"/>
              </a:rPr>
              <a:t>Can’t return to normal routine</a:t>
            </a:r>
          </a:p>
          <a:p>
            <a:pPr marL="742950" lvl="1" indent="-285750">
              <a:buFont typeface="Arial" panose="020B0604020202020204" pitchFamily="34" charset="0"/>
              <a:buChar char="•"/>
            </a:pPr>
            <a:r>
              <a:rPr lang="en-CA" sz="2800" dirty="0">
                <a:latin typeface="Avenir Next LT Pro" panose="020B0504020202020204" pitchFamily="34" charset="0"/>
              </a:rPr>
              <a:t>Feeling extremely hopeless</a:t>
            </a:r>
          </a:p>
          <a:p>
            <a:pPr marL="742950" lvl="1" indent="-285750">
              <a:buFont typeface="Arial" panose="020B0604020202020204" pitchFamily="34" charset="0"/>
              <a:buChar char="•"/>
            </a:pPr>
            <a:r>
              <a:rPr lang="en-CA" sz="2800" dirty="0">
                <a:latin typeface="Avenir Next LT Pro" panose="020B0504020202020204" pitchFamily="34" charset="0"/>
              </a:rPr>
              <a:t>Thoughts of harming yourself or others</a:t>
            </a:r>
          </a:p>
          <a:p>
            <a:pPr marL="742950" lvl="1" indent="-285750">
              <a:buFont typeface="Arial" panose="020B0604020202020204" pitchFamily="34" charset="0"/>
              <a:buChar char="•"/>
            </a:pPr>
            <a:r>
              <a:rPr lang="en-CA" sz="2800" dirty="0">
                <a:latin typeface="Avenir Next LT Pro" panose="020B0504020202020204" pitchFamily="34" charset="0"/>
              </a:rPr>
              <a:t>Using alcohol/drugs in excess</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191536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062D9DD-5786-A2D8-9F76-6DAB4524D9FC}"/>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Where to Seek Support</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97E26F87-8358-FC93-658D-82187C047D47}"/>
              </a:ext>
            </a:extLst>
          </p:cNvPr>
          <p:cNvSpPr txBox="1"/>
          <p:nvPr/>
        </p:nvSpPr>
        <p:spPr>
          <a:xfrm>
            <a:off x="4131733" y="1255863"/>
            <a:ext cx="7167641" cy="478896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CA" sz="2800" dirty="0">
                <a:latin typeface="Avenir Next LT Pro" panose="020B0504020202020204" pitchFamily="34" charset="0"/>
              </a:rPr>
              <a:t>Local CMHA</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Family Doctor</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Psychiatrist/Psychologist/Psychotherapist</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Leader in your faith community</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Family and friends</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EAP/EFAP</a:t>
            </a:r>
          </a:p>
          <a:p>
            <a:pPr marL="285750" indent="-285750">
              <a:buClr>
                <a:schemeClr val="bg2"/>
              </a:buClr>
              <a:buFont typeface="Arial" panose="020B0604020202020204" pitchFamily="34" charset="0"/>
              <a:buChar char="•"/>
            </a:pPr>
            <a:r>
              <a:rPr lang="en-CA" sz="2800" dirty="0">
                <a:latin typeface="Avenir Next LT Pro" panose="020B0504020202020204" pitchFamily="34" charset="0"/>
              </a:rPr>
              <a:t>Peer Support</a:t>
            </a:r>
          </a:p>
          <a:p>
            <a:pPr marL="285750" indent="-285750">
              <a:buClr>
                <a:schemeClr val="bg2"/>
              </a:buClr>
              <a:buFont typeface="Arial" panose="020B0604020202020204" pitchFamily="34" charset="0"/>
              <a:buChar char="•"/>
            </a:pPr>
            <a:r>
              <a:rPr lang="en-CA" sz="2800" dirty="0" err="1">
                <a:latin typeface="Avenir Next LT Pro" panose="020B0504020202020204" pitchFamily="34" charset="0"/>
              </a:rPr>
              <a:t>BounceBack</a:t>
            </a:r>
            <a:r>
              <a:rPr lang="en-CA" sz="2800" dirty="0">
                <a:latin typeface="Avenir Next LT Pro" panose="020B0504020202020204" pitchFamily="34" charset="0"/>
              </a:rPr>
              <a:t> Ontario - https://bounceontario.ca</a:t>
            </a:r>
          </a:p>
          <a:p>
            <a:pPr marL="285750" indent="-285750">
              <a:buClr>
                <a:schemeClr val="bg2"/>
              </a:buClr>
              <a:buFont typeface="Arial" panose="020B0604020202020204" pitchFamily="34" charset="0"/>
              <a:buChar char="•"/>
            </a:pPr>
            <a:endParaRPr lang="en-CA" sz="2800"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sz="280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134C643E-1214-571C-3DCA-BD7DFD07BCA9}"/>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373289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4" name="Google Shape;104;p5"/>
          <p:cNvPicPr preferRelativeResize="0"/>
          <p:nvPr/>
        </p:nvPicPr>
        <p:blipFill rotWithShape="1">
          <a:blip r:embed="rId3">
            <a:alphaModFix/>
          </a:blip>
          <a:srcRect/>
          <a:stretch/>
        </p:blipFill>
        <p:spPr>
          <a:xfrm>
            <a:off x="4207111" y="2518989"/>
            <a:ext cx="4488964" cy="2546273"/>
          </a:xfrm>
          <a:prstGeom prst="rect">
            <a:avLst/>
          </a:prstGeom>
          <a:noFill/>
          <a:ln>
            <a:noFill/>
          </a:ln>
        </p:spPr>
      </p:pic>
      <p:sp>
        <p:nvSpPr>
          <p:cNvPr id="3" name="Google Shape;60;g9c9307fa39_0_0">
            <a:extLst>
              <a:ext uri="{FF2B5EF4-FFF2-40B4-BE49-F238E27FC236}">
                <a16:creationId xmlns:a16="http://schemas.microsoft.com/office/drawing/2014/main" id="{6B9EE16F-305B-6160-B0CC-A3889FF02D8A}"/>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THANK                    </a:t>
            </a:r>
            <a:r>
              <a:rPr lang="en-CA" sz="2800" b="1" kern="0" dirty="0">
                <a:solidFill>
                  <a:schemeClr val="tx1"/>
                </a:solidFill>
                <a:latin typeface="Avenir Next LT Pro" panose="020B0504020202020204" pitchFamily="34" charset="0"/>
              </a:rPr>
              <a:t>YOU</a:t>
            </a:r>
            <a:r>
              <a:rPr lang="en-CA" sz="2800" kern="0" dirty="0">
                <a:solidFill>
                  <a:schemeClr val="tx1"/>
                </a:solidFill>
                <a:latin typeface="Avenir Next LT Pro" panose="020B0504020202020204" pitchFamily="34" charset="0"/>
              </a:rPr>
              <a:t>!</a:t>
            </a:r>
          </a:p>
        </p:txBody>
      </p:sp>
      <p:sp>
        <p:nvSpPr>
          <p:cNvPr id="4" name="Google Shape;67;p2">
            <a:extLst>
              <a:ext uri="{FF2B5EF4-FFF2-40B4-BE49-F238E27FC236}">
                <a16:creationId xmlns:a16="http://schemas.microsoft.com/office/drawing/2014/main" id="{F2844708-2387-CCF5-937D-771B2A6A6098}"/>
              </a:ext>
            </a:extLst>
          </p:cNvPr>
          <p:cNvSpPr txBox="1"/>
          <p:nvPr/>
        </p:nvSpPr>
        <p:spPr>
          <a:xfrm>
            <a:off x="4368801" y="1330294"/>
            <a:ext cx="6930573" cy="1172588"/>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resources: </a:t>
            </a:r>
            <a:r>
              <a:rPr kumimoji="0" lang="en-CA" b="0" i="0" u="sng"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4">
                  <a:extLst>
                    <a:ext uri="{A12FA001-AC4F-418D-AE19-62706E023703}">
                      <ahyp:hlinkClr xmlns:ahyp="http://schemas.microsoft.com/office/drawing/2018/hyperlinkcolor" val="tx"/>
                    </a:ext>
                  </a:extLst>
                </a:hlinkClick>
              </a:rPr>
              <a:t>Pop Up PD Resources for LBS Educators</a:t>
            </a: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L="342900" marR="0" lvl="0" indent="-228600"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a:p>
            <a:pPr marR="0" lvl="0" defTabSz="914400" rtl="0" eaLnBrk="1" fontAlgn="auto" latinLnBrk="0" hangingPunct="1">
              <a:lnSpc>
                <a:spcPct val="100000"/>
              </a:lnSpc>
              <a:spcBef>
                <a:spcPts val="0"/>
              </a:spcBef>
              <a:spcAft>
                <a:spcPts val="0"/>
              </a:spcAft>
              <a:buClr>
                <a:srgbClr val="000000"/>
              </a:buClr>
              <a:buSzPts val="2400"/>
              <a:tabLst/>
              <a:defRPr/>
            </a:pP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Webinar evaluation:  </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hlinkClick r:id="rId5"/>
              </a:rPr>
              <a:t>https://tinyurl.com/4sd868dn</a:t>
            </a:r>
            <a:r>
              <a:rPr kumimoji="0" lang="en-CA"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rPr>
              <a:t> </a:t>
            </a:r>
          </a:p>
          <a:p>
            <a:pPr marR="0" lvl="0" defTabSz="914400" rtl="0" eaLnBrk="1" fontAlgn="auto" latinLnBrk="0" hangingPunct="1">
              <a:lnSpc>
                <a:spcPct val="90000"/>
              </a:lnSpc>
              <a:spcBef>
                <a:spcPts val="0"/>
              </a:spcBef>
              <a:spcAft>
                <a:spcPts val="0"/>
              </a:spcAft>
              <a:buClr>
                <a:srgbClr val="000000"/>
              </a:buClr>
              <a:buSzPts val="2400"/>
              <a:tabLst/>
              <a:defRPr/>
            </a:pPr>
            <a:endParaRPr kumimoji="0" b="0" i="0" u="none" strike="noStrike" kern="0" cap="none" spc="0" normalizeH="0" baseline="0" noProof="0" dirty="0">
              <a:ln>
                <a:noFill/>
              </a:ln>
              <a:solidFill>
                <a:srgbClr val="000000"/>
              </a:solidFill>
              <a:effectLst/>
              <a:uLnTx/>
              <a:uFillTx/>
              <a:latin typeface="Avenir Next LT Pro" panose="020B0504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C0F39069-1501-5F4C-434B-404DCAAC3D05}"/>
              </a:ext>
            </a:extLst>
          </p:cNvPr>
          <p:cNvPicPr>
            <a:picLocks noChangeAspect="1"/>
          </p:cNvPicPr>
          <p:nvPr/>
        </p:nvPicPr>
        <p:blipFill>
          <a:blip r:embed="rId6"/>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7782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80">
                                          <p:stCondLst>
                                            <p:cond delay="0"/>
                                          </p:stCondLst>
                                        </p:cTn>
                                        <p:tgtEl>
                                          <p:spTgt spid="104"/>
                                        </p:tgtEl>
                                      </p:cBhvr>
                                    </p:animEffect>
                                    <p:anim calcmode="lin" valueType="num">
                                      <p:cBhvr>
                                        <p:cTn id="8" dur="1822" tmFilter="0,0; 0.14,0.36; 0.43,0.73; 0.71,0.91; 1.0,1.0">
                                          <p:stCondLst>
                                            <p:cond delay="0"/>
                                          </p:stCondLst>
                                        </p:cTn>
                                        <p:tgtEl>
                                          <p:spTgt spid="10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4"/>
                                        </p:tgtEl>
                                        <p:attrNameLst>
                                          <p:attrName>ppt_y</p:attrName>
                                        </p:attrNameLst>
                                      </p:cBhvr>
                                      <p:tavLst>
                                        <p:tav tm="0" fmla="#ppt_y-sin(pi*$)/81">
                                          <p:val>
                                            <p:fltVal val="0"/>
                                          </p:val>
                                        </p:tav>
                                        <p:tav tm="100000">
                                          <p:val>
                                            <p:fltVal val="1"/>
                                          </p:val>
                                        </p:tav>
                                      </p:tavLst>
                                    </p:anim>
                                    <p:animScale>
                                      <p:cBhvr>
                                        <p:cTn id="13" dur="26">
                                          <p:stCondLst>
                                            <p:cond delay="650"/>
                                          </p:stCondLst>
                                        </p:cTn>
                                        <p:tgtEl>
                                          <p:spTgt spid="104"/>
                                        </p:tgtEl>
                                      </p:cBhvr>
                                      <p:to x="100000" y="60000"/>
                                    </p:animScale>
                                    <p:animScale>
                                      <p:cBhvr>
                                        <p:cTn id="14" dur="166" decel="50000">
                                          <p:stCondLst>
                                            <p:cond delay="676"/>
                                          </p:stCondLst>
                                        </p:cTn>
                                        <p:tgtEl>
                                          <p:spTgt spid="104"/>
                                        </p:tgtEl>
                                      </p:cBhvr>
                                      <p:to x="100000" y="100000"/>
                                    </p:animScale>
                                    <p:animScale>
                                      <p:cBhvr>
                                        <p:cTn id="15" dur="26">
                                          <p:stCondLst>
                                            <p:cond delay="1312"/>
                                          </p:stCondLst>
                                        </p:cTn>
                                        <p:tgtEl>
                                          <p:spTgt spid="104"/>
                                        </p:tgtEl>
                                      </p:cBhvr>
                                      <p:to x="100000" y="80000"/>
                                    </p:animScale>
                                    <p:animScale>
                                      <p:cBhvr>
                                        <p:cTn id="16" dur="166" decel="50000">
                                          <p:stCondLst>
                                            <p:cond delay="1338"/>
                                          </p:stCondLst>
                                        </p:cTn>
                                        <p:tgtEl>
                                          <p:spTgt spid="104"/>
                                        </p:tgtEl>
                                      </p:cBhvr>
                                      <p:to x="100000" y="100000"/>
                                    </p:animScale>
                                    <p:animScale>
                                      <p:cBhvr>
                                        <p:cTn id="17" dur="26">
                                          <p:stCondLst>
                                            <p:cond delay="1642"/>
                                          </p:stCondLst>
                                        </p:cTn>
                                        <p:tgtEl>
                                          <p:spTgt spid="104"/>
                                        </p:tgtEl>
                                      </p:cBhvr>
                                      <p:to x="100000" y="90000"/>
                                    </p:animScale>
                                    <p:animScale>
                                      <p:cBhvr>
                                        <p:cTn id="18" dur="166" decel="50000">
                                          <p:stCondLst>
                                            <p:cond delay="1668"/>
                                          </p:stCondLst>
                                        </p:cTn>
                                        <p:tgtEl>
                                          <p:spTgt spid="104"/>
                                        </p:tgtEl>
                                      </p:cBhvr>
                                      <p:to x="100000" y="100000"/>
                                    </p:animScale>
                                    <p:animScale>
                                      <p:cBhvr>
                                        <p:cTn id="19" dur="26">
                                          <p:stCondLst>
                                            <p:cond delay="1808"/>
                                          </p:stCondLst>
                                        </p:cTn>
                                        <p:tgtEl>
                                          <p:spTgt spid="104"/>
                                        </p:tgtEl>
                                      </p:cBhvr>
                                      <p:to x="100000" y="95000"/>
                                    </p:animScale>
                                    <p:animScale>
                                      <p:cBhvr>
                                        <p:cTn id="20" dur="166" decel="50000">
                                          <p:stCondLst>
                                            <p:cond delay="1834"/>
                                          </p:stCondLst>
                                        </p:cTn>
                                        <p:tgtEl>
                                          <p:spTgt spid="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F446A088-658D-71D8-9C7F-BCC8088EAEC4}"/>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Purpose</a:t>
            </a:r>
            <a:endParaRPr lang="en-CA" sz="2800" b="1" kern="0" dirty="0">
              <a:solidFill>
                <a:schemeClr val="tx1"/>
              </a:solidFill>
              <a:latin typeface="Avenir Next LT Pro" panose="020B0504020202020204" pitchFamily="34" charset="0"/>
            </a:endParaRPr>
          </a:p>
        </p:txBody>
      </p:sp>
      <p:sp>
        <p:nvSpPr>
          <p:cNvPr id="4" name="Google Shape;67;p2">
            <a:extLst>
              <a:ext uri="{FF2B5EF4-FFF2-40B4-BE49-F238E27FC236}">
                <a16:creationId xmlns:a16="http://schemas.microsoft.com/office/drawing/2014/main" id="{A603DD54-4B25-6E7E-10D8-40B40F5E0D4B}"/>
              </a:ext>
            </a:extLst>
          </p:cNvPr>
          <p:cNvSpPr txBox="1"/>
          <p:nvPr/>
        </p:nvSpPr>
        <p:spPr>
          <a:xfrm>
            <a:off x="4368801" y="1330294"/>
            <a:ext cx="6930573" cy="4081077"/>
          </a:xfrm>
          <a:prstGeom prst="rect">
            <a:avLst/>
          </a:prstGeom>
          <a:noFill/>
          <a:ln>
            <a:noFill/>
          </a:ln>
        </p:spPr>
        <p:txBody>
          <a:bodyPr spcFirstLastPara="1" wrap="square" lIns="91425" tIns="45700" rIns="91425" bIns="45700" anchor="t" anchorCtr="0">
            <a:spAutoFit/>
          </a:bodyPr>
          <a:lstStyle/>
          <a:p>
            <a:pPr marL="571500" indent="-285750">
              <a:lnSpc>
                <a:spcPct val="90000"/>
              </a:lnSpc>
              <a:buClr>
                <a:srgbClr val="000000"/>
              </a:buClr>
              <a:buSzPts val="2400"/>
              <a:buFont typeface="Arial" panose="020B0604020202020204" pitchFamily="34" charset="0"/>
              <a:buChar char="•"/>
              <a:defRPr/>
            </a:pPr>
            <a:r>
              <a:rPr lang="en-CA" sz="2400" kern="0" dirty="0">
                <a:solidFill>
                  <a:srgbClr val="000000"/>
                </a:solidFill>
                <a:latin typeface="Avenir Next LT Pro" panose="020B0504020202020204" pitchFamily="34" charset="0"/>
                <a:ea typeface="Calibri"/>
                <a:cs typeface="Calibri"/>
              </a:rPr>
              <a:t>To build a better understanding of stress and stress responses.</a:t>
            </a:r>
          </a:p>
          <a:p>
            <a:pPr marL="571500" indent="-285750">
              <a:lnSpc>
                <a:spcPct val="90000"/>
              </a:lnSpc>
              <a:buClr>
                <a:srgbClr val="000000"/>
              </a:buClr>
              <a:buSzPts val="2400"/>
              <a:buFont typeface="Arial" panose="020B0604020202020204" pitchFamily="34" charset="0"/>
              <a:buChar char="•"/>
              <a:defRPr/>
            </a:pPr>
            <a:endParaRPr lang="en-CA" sz="2400" kern="0" dirty="0">
              <a:solidFill>
                <a:srgbClr val="000000"/>
              </a:solidFill>
              <a:latin typeface="Avenir Next LT Pro" panose="020B0504020202020204" pitchFamily="34" charset="0"/>
              <a:ea typeface="Calibri"/>
              <a:cs typeface="Calibri"/>
            </a:endParaRPr>
          </a:p>
          <a:p>
            <a:pPr marL="571500" indent="-285750">
              <a:lnSpc>
                <a:spcPct val="90000"/>
              </a:lnSpc>
              <a:buClr>
                <a:srgbClr val="000000"/>
              </a:buClr>
              <a:buSzPts val="2400"/>
              <a:buFont typeface="Arial" panose="020B0604020202020204" pitchFamily="34" charset="0"/>
              <a:buChar char="•"/>
              <a:defRPr/>
            </a:pPr>
            <a:r>
              <a:rPr lang="en-CA" sz="2400" kern="0" dirty="0">
                <a:solidFill>
                  <a:srgbClr val="000000"/>
                </a:solidFill>
                <a:latin typeface="Avenir Next LT Pro" panose="020B0504020202020204" pitchFamily="34" charset="0"/>
                <a:ea typeface="Calibri"/>
                <a:cs typeface="Calibri"/>
              </a:rPr>
              <a:t>To learn the difference between acute and chronic stress.</a:t>
            </a:r>
          </a:p>
          <a:p>
            <a:pPr marL="571500" indent="-285750">
              <a:lnSpc>
                <a:spcPct val="90000"/>
              </a:lnSpc>
              <a:buClr>
                <a:srgbClr val="000000"/>
              </a:buClr>
              <a:buSzPts val="2400"/>
              <a:buFont typeface="Arial" panose="020B0604020202020204" pitchFamily="34" charset="0"/>
              <a:buChar char="•"/>
              <a:defRPr/>
            </a:pPr>
            <a:endParaRPr lang="en-CA" sz="2400" kern="0" dirty="0">
              <a:solidFill>
                <a:srgbClr val="000000"/>
              </a:solidFill>
              <a:latin typeface="Avenir Next LT Pro" panose="020B0504020202020204" pitchFamily="34" charset="0"/>
              <a:ea typeface="Calibri"/>
              <a:cs typeface="Calibri"/>
            </a:endParaRPr>
          </a:p>
          <a:p>
            <a:pPr marL="571500" indent="-285750">
              <a:lnSpc>
                <a:spcPct val="90000"/>
              </a:lnSpc>
              <a:buClr>
                <a:srgbClr val="000000"/>
              </a:buClr>
              <a:buSzPts val="2400"/>
              <a:buFont typeface="Arial" panose="020B0604020202020204" pitchFamily="34" charset="0"/>
              <a:buChar char="•"/>
              <a:defRPr/>
            </a:pPr>
            <a:r>
              <a:rPr lang="en-CA" sz="2400" kern="0" dirty="0">
                <a:solidFill>
                  <a:srgbClr val="000000"/>
                </a:solidFill>
                <a:latin typeface="Avenir Next LT Pro" panose="020B0504020202020204" pitchFamily="34" charset="0"/>
                <a:ea typeface="Calibri"/>
                <a:cs typeface="Calibri"/>
              </a:rPr>
              <a:t>To promote mental health coping strategies and bring light to available tips and resources.</a:t>
            </a:r>
          </a:p>
          <a:p>
            <a:pPr marL="571500" indent="-285750">
              <a:lnSpc>
                <a:spcPct val="90000"/>
              </a:lnSpc>
              <a:buClr>
                <a:srgbClr val="000000"/>
              </a:buClr>
              <a:buSzPts val="2400"/>
              <a:buFont typeface="Arial" panose="020B0604020202020204" pitchFamily="34" charset="0"/>
              <a:buChar char="•"/>
              <a:defRPr/>
            </a:pPr>
            <a:endParaRPr lang="en-CA" sz="2400" kern="0" dirty="0">
              <a:solidFill>
                <a:srgbClr val="000000"/>
              </a:solidFill>
              <a:latin typeface="Avenir Next LT Pro" panose="020B0504020202020204" pitchFamily="34" charset="0"/>
              <a:ea typeface="Calibri"/>
              <a:cs typeface="Calibri"/>
            </a:endParaRPr>
          </a:p>
          <a:p>
            <a:pPr marL="571500" indent="-285750">
              <a:lnSpc>
                <a:spcPct val="90000"/>
              </a:lnSpc>
              <a:buClr>
                <a:srgbClr val="000000"/>
              </a:buClr>
              <a:buSzPts val="2400"/>
              <a:buFont typeface="Arial" panose="020B0604020202020204" pitchFamily="34" charset="0"/>
              <a:buChar char="•"/>
              <a:defRPr/>
            </a:pPr>
            <a:r>
              <a:rPr lang="en-CA" sz="2400" kern="0" dirty="0">
                <a:solidFill>
                  <a:srgbClr val="000000"/>
                </a:solidFill>
                <a:latin typeface="Avenir Next LT Pro" panose="020B0504020202020204" pitchFamily="34" charset="0"/>
                <a:ea typeface="Calibri"/>
                <a:cs typeface="Calibri"/>
              </a:rPr>
              <a:t>To design a strategy to help maintain our own mental health and wellness. </a:t>
            </a:r>
          </a:p>
        </p:txBody>
      </p:sp>
      <p:pic>
        <p:nvPicPr>
          <p:cNvPr id="5" name="Picture 4">
            <a:extLst>
              <a:ext uri="{FF2B5EF4-FFF2-40B4-BE49-F238E27FC236}">
                <a16:creationId xmlns:a16="http://schemas.microsoft.com/office/drawing/2014/main" id="{1F782316-32ED-D7D7-8D8F-4B43A1B5FAD7}"/>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55777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D5BA3C62-5D86-EAE5-8EFC-6F8425BF1600}"/>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Stress During COVID-19</a:t>
            </a:r>
          </a:p>
        </p:txBody>
      </p:sp>
      <p:sp>
        <p:nvSpPr>
          <p:cNvPr id="4" name="Google Shape;67;p2">
            <a:extLst>
              <a:ext uri="{FF2B5EF4-FFF2-40B4-BE49-F238E27FC236}">
                <a16:creationId xmlns:a16="http://schemas.microsoft.com/office/drawing/2014/main" id="{215C4429-511F-59E6-31C3-B0EDEE4B90FE}"/>
              </a:ext>
            </a:extLst>
          </p:cNvPr>
          <p:cNvSpPr txBox="1"/>
          <p:nvPr/>
        </p:nvSpPr>
        <p:spPr>
          <a:xfrm>
            <a:off x="4368801" y="1053844"/>
            <a:ext cx="6930573" cy="4579675"/>
          </a:xfrm>
          <a:prstGeom prst="rect">
            <a:avLst/>
          </a:prstGeom>
          <a:noFill/>
          <a:ln>
            <a:noFill/>
          </a:ln>
        </p:spPr>
        <p:txBody>
          <a:bodyPr spcFirstLastPara="1" wrap="square" lIns="91425" tIns="45700" rIns="91425" bIns="45700" anchor="t" anchorCtr="0">
            <a:spAutoFit/>
          </a:bodyPr>
          <a:lstStyle>
            <a:defPPr>
              <a:defRPr lang="en-US"/>
            </a:defPPr>
            <a:lvl1pPr marL="571500" indent="-285750">
              <a:lnSpc>
                <a:spcPct val="90000"/>
              </a:lnSpc>
              <a:buClr>
                <a:srgbClr val="000000"/>
              </a:buClr>
              <a:buSzPts val="2400"/>
              <a:buFont typeface="Arial" panose="020B0604020202020204" pitchFamily="34" charset="0"/>
              <a:buChar char="•"/>
              <a:defRPr sz="2400" kern="0">
                <a:solidFill>
                  <a:srgbClr val="000000"/>
                </a:solidFill>
                <a:latin typeface="Avenir Next LT Pro" panose="020B0504020202020204" pitchFamily="34" charset="0"/>
                <a:ea typeface="Calibri"/>
                <a:cs typeface="Calibri"/>
              </a:defRPr>
            </a:lvl1pPr>
          </a:lstStyle>
          <a:p>
            <a:r>
              <a:rPr lang="en-US" sz="2000" dirty="0"/>
              <a:t>In 2022, approximately 35% of Canadians aged 15 years and older reported high levels of perceived stress most of the time. Up 11% from 2018.</a:t>
            </a:r>
          </a:p>
          <a:p>
            <a:endParaRPr lang="en-US" sz="2000" dirty="0"/>
          </a:p>
          <a:p>
            <a:r>
              <a:rPr lang="en-US" sz="2000" dirty="0"/>
              <a:t>Nearly two-thirds (65%) of Canadians aged 15 years and older self-reported experiencing elevated levels of stress most or all of the time.</a:t>
            </a:r>
          </a:p>
          <a:p>
            <a:endParaRPr lang="en-US" sz="2000" dirty="0"/>
          </a:p>
          <a:p>
            <a:r>
              <a:rPr lang="en-US" sz="2000" dirty="0"/>
              <a:t>76 % of employed Canadians reported symptoms of psychological distress related to their job during the pandemic.</a:t>
            </a:r>
          </a:p>
          <a:p>
            <a:endParaRPr lang="en-US" sz="2000" dirty="0"/>
          </a:p>
          <a:p>
            <a:r>
              <a:rPr lang="en-US" sz="2000" dirty="0"/>
              <a:t>82% of Canadian millennials expressed concern over potential long-term effects of the pandemic on their own mental health.</a:t>
            </a:r>
            <a:endParaRPr lang="en-CA" sz="2000" dirty="0"/>
          </a:p>
          <a:p>
            <a:endParaRPr sz="2000" dirty="0">
              <a:sym typeface="Calibri"/>
            </a:endParaRPr>
          </a:p>
        </p:txBody>
      </p:sp>
      <p:pic>
        <p:nvPicPr>
          <p:cNvPr id="5" name="Picture 4">
            <a:extLst>
              <a:ext uri="{FF2B5EF4-FFF2-40B4-BE49-F238E27FC236}">
                <a16:creationId xmlns:a16="http://schemas.microsoft.com/office/drawing/2014/main" id="{7D445CB2-DBC1-3F0C-3804-AC561734320C}"/>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957917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05BA3E5-3B8A-6BF3-FF68-3D63B05DC7BA}"/>
              </a:ext>
            </a:extLst>
          </p:cNvPr>
          <p:cNvSpPr txBox="1">
            <a:spLocks/>
          </p:cNvSpPr>
          <p:nvPr/>
        </p:nvSpPr>
        <p:spPr>
          <a:xfrm>
            <a:off x="722313" y="1981200"/>
            <a:ext cx="7772400" cy="1362075"/>
          </a:xfrm>
          <a:prstGeom prst="rect">
            <a:avLst/>
          </a:prstGeom>
          <a:ln>
            <a:solidFill>
              <a:schemeClr val="bg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tx1"/>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800" b="0" kern="0" dirty="0">
                <a:ln w="0"/>
                <a:effectLst>
                  <a:outerShdw blurRad="38100" dist="19050" dir="2700000" algn="tl" rotWithShape="0">
                    <a:schemeClr val="dk1">
                      <a:alpha val="40000"/>
                    </a:schemeClr>
                  </a:outerShdw>
                </a:effectLst>
              </a:rPr>
              <a:t>What is chronic stress?</a:t>
            </a:r>
          </a:p>
        </p:txBody>
      </p:sp>
      <p:pic>
        <p:nvPicPr>
          <p:cNvPr id="3" name="Picture 2">
            <a:extLst>
              <a:ext uri="{FF2B5EF4-FFF2-40B4-BE49-F238E27FC236}">
                <a16:creationId xmlns:a16="http://schemas.microsoft.com/office/drawing/2014/main" id="{4F888CC0-8402-20D4-9E26-14925E09577F}"/>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71154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7B7B1D9D-5FBF-F022-1B25-8CDBAAF54EAD}"/>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Chronic Stress</a:t>
            </a:r>
          </a:p>
        </p:txBody>
      </p:sp>
      <p:sp>
        <p:nvSpPr>
          <p:cNvPr id="4" name="Google Shape;67;p2">
            <a:extLst>
              <a:ext uri="{FF2B5EF4-FFF2-40B4-BE49-F238E27FC236}">
                <a16:creationId xmlns:a16="http://schemas.microsoft.com/office/drawing/2014/main" id="{9814B90F-A079-0DD3-D615-8664C65B313C}"/>
              </a:ext>
            </a:extLst>
          </p:cNvPr>
          <p:cNvSpPr txBox="1"/>
          <p:nvPr/>
        </p:nvSpPr>
        <p:spPr>
          <a:xfrm>
            <a:off x="4368801" y="745500"/>
            <a:ext cx="6930573" cy="5050573"/>
          </a:xfrm>
          <a:prstGeom prst="rect">
            <a:avLst/>
          </a:prstGeom>
          <a:noFill/>
          <a:ln>
            <a:noFill/>
          </a:ln>
        </p:spPr>
        <p:txBody>
          <a:bodyPr spcFirstLastPara="1" wrap="square" lIns="91425" tIns="45700" rIns="91425" bIns="45700" anchor="t" anchorCtr="0">
            <a:spAutoFit/>
          </a:bodyPr>
          <a:lstStyle/>
          <a:p>
            <a:pPr marL="285750" indent="-285750">
              <a:buClr>
                <a:schemeClr val="bg2"/>
              </a:buClr>
              <a:buFont typeface="Arial" panose="020B0604020202020204" pitchFamily="34" charset="0"/>
              <a:buChar char="•"/>
            </a:pPr>
            <a:r>
              <a:rPr lang="en-US" dirty="0">
                <a:latin typeface="Avenir Next LT Pro" panose="020B0504020202020204" pitchFamily="34" charset="0"/>
              </a:rPr>
              <a:t>Chronic stress refers to prolonged periods of physiological arousal or heightened response to external stimuli or internal thoughts.</a:t>
            </a:r>
          </a:p>
          <a:p>
            <a:pPr marL="285750" indent="-285750">
              <a:buClr>
                <a:schemeClr val="bg2"/>
              </a:buClr>
              <a:buFont typeface="Arial" panose="020B0604020202020204" pitchFamily="34" charset="0"/>
              <a:buChar char="•"/>
            </a:pPr>
            <a:endParaRPr lang="en-US" dirty="0">
              <a:latin typeface="Avenir Next LT Pro" panose="020B0504020202020204" pitchFamily="34" charset="0"/>
            </a:endParaRPr>
          </a:p>
          <a:p>
            <a:pPr marL="285750" indent="-285750">
              <a:buClr>
                <a:schemeClr val="bg2"/>
              </a:buClr>
              <a:buFont typeface="Arial" panose="020B0604020202020204" pitchFamily="34" charset="0"/>
              <a:buChar char="•"/>
            </a:pPr>
            <a:r>
              <a:rPr lang="en-US" dirty="0">
                <a:latin typeface="Avenir Next LT Pro" panose="020B0504020202020204" pitchFamily="34" charset="0"/>
              </a:rPr>
              <a:t>Chronic stress can result from traumatic events that occur over longer periods such as incarceration, unemployment, relationship problems, substance use, or poor/hectic working conditions.</a:t>
            </a:r>
          </a:p>
          <a:p>
            <a:pPr marL="285750" indent="-285750">
              <a:buClr>
                <a:schemeClr val="bg2"/>
              </a:buClr>
              <a:buFont typeface="Arial" panose="020B0604020202020204" pitchFamily="34" charset="0"/>
              <a:buChar char="•"/>
            </a:pPr>
            <a:endParaRPr lang="en-US" dirty="0">
              <a:latin typeface="Avenir Next LT Pro" panose="020B0504020202020204" pitchFamily="34" charset="0"/>
            </a:endParaRPr>
          </a:p>
          <a:p>
            <a:pPr marL="285750" indent="-285750">
              <a:buClr>
                <a:schemeClr val="bg2"/>
              </a:buClr>
              <a:buFont typeface="Arial" panose="020B0604020202020204" pitchFamily="34" charset="0"/>
              <a:buChar char="•"/>
            </a:pPr>
            <a:r>
              <a:rPr lang="en-US" dirty="0">
                <a:latin typeface="Avenir Next LT Pro" panose="020B0504020202020204" pitchFamily="34" charset="0"/>
              </a:rPr>
              <a:t>Prolonged, low-intensity stresses (such as being married or caring for a partner who requires substantial caregiver assistance) has been identified as "particularly injurious" chronic stressors. </a:t>
            </a:r>
          </a:p>
          <a:p>
            <a:pPr marL="285750" indent="-285750">
              <a:buClr>
                <a:schemeClr val="bg2"/>
              </a:buClr>
              <a:buFont typeface="Arial" panose="020B0604020202020204" pitchFamily="34" charset="0"/>
              <a:buChar char="•"/>
            </a:pPr>
            <a:endParaRPr lang="en-US" dirty="0">
              <a:latin typeface="Avenir Next LT Pro" panose="020B0504020202020204" pitchFamily="34" charset="0"/>
            </a:endParaRPr>
          </a:p>
          <a:p>
            <a:pPr marL="285750" indent="-285750">
              <a:buClr>
                <a:schemeClr val="bg2"/>
              </a:buClr>
              <a:buFont typeface="Arial" panose="020B0604020202020204" pitchFamily="34" charset="0"/>
              <a:buChar char="•"/>
            </a:pPr>
            <a:r>
              <a:rPr lang="en-US" dirty="0">
                <a:latin typeface="Avenir Next LT Pro" panose="020B0504020202020204" pitchFamily="34" charset="0"/>
              </a:rPr>
              <a:t>When subjected to chronic stress individuals often exhibit maladaptive coping mechanisms that further exacerbate and perpetuate their suffering.</a:t>
            </a:r>
            <a:endParaRPr lang="en-CA" dirty="0">
              <a:latin typeface="Avenir Next LT Pro" panose="020B0504020202020204" pitchFamily="34" charset="0"/>
            </a:endParaRPr>
          </a:p>
          <a:p>
            <a:pPr marL="285750" marR="0" lvl="0" indent="-285750" defTabSz="914400" rtl="0" eaLnBrk="1" fontAlgn="auto" latinLnBrk="0" hangingPunct="1">
              <a:lnSpc>
                <a:spcPct val="90000"/>
              </a:lnSpc>
              <a:spcBef>
                <a:spcPts val="0"/>
              </a:spcBef>
              <a:spcAft>
                <a:spcPts val="0"/>
              </a:spcAft>
              <a:buClr>
                <a:srgbClr val="000000"/>
              </a:buClr>
              <a:buSzPts val="2400"/>
              <a:buFont typeface="Arial" panose="020B0604020202020204" pitchFamily="34" charset="0"/>
              <a:buChar char="•"/>
              <a:tabLst/>
              <a:defRPr/>
            </a:pPr>
            <a:endParaRPr kumimoji="0" b="0" i="0" u="none" strike="noStrike" kern="0" cap="none" spc="0" normalizeH="0" baseline="0" noProof="0" dirty="0">
              <a:ln>
                <a:noFill/>
              </a:ln>
              <a:effectLst/>
              <a:uLnTx/>
              <a:uFillTx/>
              <a:latin typeface="Avenir Next LT Pro" panose="020B0504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CF02B6C0-3EC5-2253-1AB5-B99D110AC17E}"/>
              </a:ext>
            </a:extLst>
          </p:cNvPr>
          <p:cNvPicPr>
            <a:picLocks noChangeAspect="1"/>
          </p:cNvPicPr>
          <p:nvPr/>
        </p:nvPicPr>
        <p:blipFill>
          <a:blip r:embed="rId2"/>
          <a:stretch>
            <a:fillRect/>
          </a:stretch>
        </p:blipFill>
        <p:spPr>
          <a:xfrm>
            <a:off x="5518246" y="6143036"/>
            <a:ext cx="1834202" cy="481478"/>
          </a:xfrm>
          <a:prstGeom prst="rect">
            <a:avLst/>
          </a:prstGeom>
        </p:spPr>
      </p:pic>
    </p:spTree>
    <p:extLst>
      <p:ext uri="{BB962C8B-B14F-4D97-AF65-F5344CB8AC3E}">
        <p14:creationId xmlns:p14="http://schemas.microsoft.com/office/powerpoint/2010/main" val="2819274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g9c9307fa39_0_0">
            <a:extLst>
              <a:ext uri="{FF2B5EF4-FFF2-40B4-BE49-F238E27FC236}">
                <a16:creationId xmlns:a16="http://schemas.microsoft.com/office/drawing/2014/main" id="{FF37FA14-4B3C-800C-3162-337DCC457109}"/>
              </a:ext>
            </a:extLst>
          </p:cNvPr>
          <p:cNvSpPr txBox="1">
            <a:spLocks/>
          </p:cNvSpPr>
          <p:nvPr/>
        </p:nvSpPr>
        <p:spPr>
          <a:xfrm>
            <a:off x="936174" y="6372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endParaRPr lang="en-CA" sz="2800" b="1" kern="0" dirty="0">
              <a:solidFill>
                <a:schemeClr val="tx1"/>
              </a:solidFill>
              <a:latin typeface="Avenir Next LT Pro" panose="020B0504020202020204" pitchFamily="34" charset="0"/>
            </a:endParaRPr>
          </a:p>
        </p:txBody>
      </p:sp>
      <p:sp>
        <p:nvSpPr>
          <p:cNvPr id="3" name="Google Shape;60;g9c9307fa39_0_0">
            <a:extLst>
              <a:ext uri="{FF2B5EF4-FFF2-40B4-BE49-F238E27FC236}">
                <a16:creationId xmlns:a16="http://schemas.microsoft.com/office/drawing/2014/main" id="{BBD4C7D1-0C3B-10AC-2C84-2E32847AF91B}"/>
              </a:ext>
            </a:extLst>
          </p:cNvPr>
          <p:cNvSpPr txBox="1">
            <a:spLocks/>
          </p:cNvSpPr>
          <p:nvPr/>
        </p:nvSpPr>
        <p:spPr>
          <a:xfrm>
            <a:off x="1088574" y="789600"/>
            <a:ext cx="3043159" cy="47984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en-CA" sz="2800" kern="0" dirty="0">
                <a:solidFill>
                  <a:schemeClr val="tx1"/>
                </a:solidFill>
                <a:latin typeface="Avenir Next LT Pro" panose="020B0504020202020204" pitchFamily="34" charset="0"/>
              </a:rPr>
              <a:t>Normal Stress Resiliency</a:t>
            </a:r>
            <a:endParaRPr lang="en-CA" sz="2800" b="1" kern="0" dirty="0">
              <a:solidFill>
                <a:schemeClr val="tx1"/>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4C630BC9-600D-382F-F0EB-D746B5239275}"/>
              </a:ext>
            </a:extLst>
          </p:cNvPr>
          <p:cNvPicPr>
            <a:picLocks noChangeAspect="1"/>
          </p:cNvPicPr>
          <p:nvPr/>
        </p:nvPicPr>
        <p:blipFill>
          <a:blip r:embed="rId2"/>
          <a:stretch>
            <a:fillRect/>
          </a:stretch>
        </p:blipFill>
        <p:spPr>
          <a:xfrm>
            <a:off x="5518246" y="6143036"/>
            <a:ext cx="1834202" cy="481478"/>
          </a:xfrm>
          <a:prstGeom prst="rect">
            <a:avLst/>
          </a:prstGeom>
        </p:spPr>
      </p:pic>
      <p:sp>
        <p:nvSpPr>
          <p:cNvPr id="8" name="Freeform 32">
            <a:extLst>
              <a:ext uri="{FF2B5EF4-FFF2-40B4-BE49-F238E27FC236}">
                <a16:creationId xmlns:a16="http://schemas.microsoft.com/office/drawing/2014/main" id="{F1677824-33D1-B558-A28C-C5B11D69B84C}"/>
              </a:ext>
            </a:extLst>
          </p:cNvPr>
          <p:cNvSpPr/>
          <p:nvPr/>
        </p:nvSpPr>
        <p:spPr>
          <a:xfrm>
            <a:off x="4537221" y="2027678"/>
            <a:ext cx="6591869" cy="2620723"/>
          </a:xfrm>
          <a:custGeom>
            <a:avLst/>
            <a:gdLst>
              <a:gd name="connsiteX0" fmla="*/ 0 w 6591869"/>
              <a:gd name="connsiteY0" fmla="*/ 2620723 h 2620723"/>
              <a:gd name="connsiteX1" fmla="*/ 3261815 w 6591869"/>
              <a:gd name="connsiteY1" fmla="*/ 353 h 2620723"/>
              <a:gd name="connsiteX2" fmla="*/ 6591869 w 6591869"/>
              <a:gd name="connsiteY2" fmla="*/ 2416007 h 2620723"/>
              <a:gd name="connsiteX3" fmla="*/ 6591869 w 6591869"/>
              <a:gd name="connsiteY3" fmla="*/ 2416007 h 2620723"/>
            </a:gdLst>
            <a:ahLst/>
            <a:cxnLst>
              <a:cxn ang="0">
                <a:pos x="connsiteX0" y="connsiteY0"/>
              </a:cxn>
              <a:cxn ang="0">
                <a:pos x="connsiteX1" y="connsiteY1"/>
              </a:cxn>
              <a:cxn ang="0">
                <a:pos x="connsiteX2" y="connsiteY2"/>
              </a:cxn>
              <a:cxn ang="0">
                <a:pos x="connsiteX3" y="connsiteY3"/>
              </a:cxn>
            </a:cxnLst>
            <a:rect l="l" t="t" r="r" b="b"/>
            <a:pathLst>
              <a:path w="6591869" h="2620723">
                <a:moveTo>
                  <a:pt x="0" y="2620723"/>
                </a:moveTo>
                <a:cubicBezTo>
                  <a:pt x="1081585" y="1327597"/>
                  <a:pt x="2163170" y="34472"/>
                  <a:pt x="3261815" y="353"/>
                </a:cubicBezTo>
                <a:cubicBezTo>
                  <a:pt x="4360460" y="-33766"/>
                  <a:pt x="6591869" y="2416007"/>
                  <a:pt x="6591869" y="2416007"/>
                </a:cubicBezTo>
                <a:lnTo>
                  <a:pt x="6591869" y="241600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B439273-105D-C970-5F38-CED76510EA70}"/>
              </a:ext>
            </a:extLst>
          </p:cNvPr>
          <p:cNvSpPr txBox="1"/>
          <p:nvPr/>
        </p:nvSpPr>
        <p:spPr>
          <a:xfrm>
            <a:off x="6913485" y="1604689"/>
            <a:ext cx="2232248" cy="369332"/>
          </a:xfrm>
          <a:prstGeom prst="rect">
            <a:avLst/>
          </a:prstGeom>
          <a:noFill/>
        </p:spPr>
        <p:txBody>
          <a:bodyPr wrap="square" rtlCol="0">
            <a:spAutoFit/>
          </a:bodyPr>
          <a:lstStyle/>
          <a:p>
            <a:r>
              <a:rPr lang="en-CA" b="1" dirty="0">
                <a:solidFill>
                  <a:srgbClr val="000000"/>
                </a:solidFill>
              </a:rPr>
              <a:t>Peak Arousal</a:t>
            </a:r>
          </a:p>
        </p:txBody>
      </p:sp>
      <p:sp>
        <p:nvSpPr>
          <p:cNvPr id="10" name="TextBox 9">
            <a:extLst>
              <a:ext uri="{FF2B5EF4-FFF2-40B4-BE49-F238E27FC236}">
                <a16:creationId xmlns:a16="http://schemas.microsoft.com/office/drawing/2014/main" id="{FADD7B7F-3BEE-CB8A-EBB7-F3873635286C}"/>
              </a:ext>
            </a:extLst>
          </p:cNvPr>
          <p:cNvSpPr txBox="1"/>
          <p:nvPr/>
        </p:nvSpPr>
        <p:spPr>
          <a:xfrm>
            <a:off x="3529109" y="4606979"/>
            <a:ext cx="1872208" cy="369332"/>
          </a:xfrm>
          <a:prstGeom prst="rect">
            <a:avLst/>
          </a:prstGeom>
          <a:noFill/>
        </p:spPr>
        <p:txBody>
          <a:bodyPr wrap="square" rtlCol="0">
            <a:spAutoFit/>
          </a:bodyPr>
          <a:lstStyle/>
          <a:p>
            <a:r>
              <a:rPr lang="en-CA" b="1" dirty="0">
                <a:solidFill>
                  <a:srgbClr val="000000"/>
                </a:solidFill>
              </a:rPr>
              <a:t>Stress Enters</a:t>
            </a:r>
          </a:p>
        </p:txBody>
      </p:sp>
      <p:sp>
        <p:nvSpPr>
          <p:cNvPr id="11" name="TextBox 10">
            <a:extLst>
              <a:ext uri="{FF2B5EF4-FFF2-40B4-BE49-F238E27FC236}">
                <a16:creationId xmlns:a16="http://schemas.microsoft.com/office/drawing/2014/main" id="{55BA8B86-191B-B6F6-0BCB-808A957545D9}"/>
              </a:ext>
            </a:extLst>
          </p:cNvPr>
          <p:cNvSpPr txBox="1"/>
          <p:nvPr/>
        </p:nvSpPr>
        <p:spPr>
          <a:xfrm>
            <a:off x="10192986" y="4606979"/>
            <a:ext cx="1872208" cy="646331"/>
          </a:xfrm>
          <a:prstGeom prst="rect">
            <a:avLst/>
          </a:prstGeom>
          <a:noFill/>
        </p:spPr>
        <p:txBody>
          <a:bodyPr wrap="square" rtlCol="0">
            <a:spAutoFit/>
          </a:bodyPr>
          <a:lstStyle/>
          <a:p>
            <a:r>
              <a:rPr lang="en-CA" b="1" dirty="0">
                <a:solidFill>
                  <a:srgbClr val="000000"/>
                </a:solidFill>
              </a:rPr>
              <a:t>Resting baseline state</a:t>
            </a:r>
          </a:p>
        </p:txBody>
      </p:sp>
      <p:cxnSp>
        <p:nvCxnSpPr>
          <p:cNvPr id="12" name="Straight Arrow Connector 11">
            <a:extLst>
              <a:ext uri="{FF2B5EF4-FFF2-40B4-BE49-F238E27FC236}">
                <a16:creationId xmlns:a16="http://schemas.microsoft.com/office/drawing/2014/main" id="{C8E831BA-5593-216B-6F57-AF4EED8653D7}"/>
              </a:ext>
            </a:extLst>
          </p:cNvPr>
          <p:cNvCxnSpPr/>
          <p:nvPr/>
        </p:nvCxnSpPr>
        <p:spPr>
          <a:xfrm flipV="1">
            <a:off x="4825253" y="3093070"/>
            <a:ext cx="576064" cy="72008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000FD9-407B-D052-EF24-8463DBFCBD67}"/>
              </a:ext>
            </a:extLst>
          </p:cNvPr>
          <p:cNvCxnSpPr/>
          <p:nvPr/>
        </p:nvCxnSpPr>
        <p:spPr>
          <a:xfrm>
            <a:off x="10009829" y="3093070"/>
            <a:ext cx="792088" cy="72008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C127FF-43BD-B425-43B1-8366CC8A2D0E}"/>
              </a:ext>
            </a:extLst>
          </p:cNvPr>
          <p:cNvSpPr txBox="1"/>
          <p:nvPr/>
        </p:nvSpPr>
        <p:spPr>
          <a:xfrm>
            <a:off x="6877481" y="4106511"/>
            <a:ext cx="1800200" cy="646331"/>
          </a:xfrm>
          <a:prstGeom prst="rect">
            <a:avLst/>
          </a:prstGeom>
          <a:noFill/>
        </p:spPr>
        <p:txBody>
          <a:bodyPr wrap="square" rtlCol="0">
            <a:spAutoFit/>
          </a:bodyPr>
          <a:lstStyle/>
          <a:p>
            <a:r>
              <a:rPr lang="en-CA" dirty="0">
                <a:solidFill>
                  <a:srgbClr val="000000"/>
                </a:solidFill>
              </a:rPr>
              <a:t>Time, Support, Action</a:t>
            </a:r>
          </a:p>
        </p:txBody>
      </p:sp>
      <p:cxnSp>
        <p:nvCxnSpPr>
          <p:cNvPr id="15" name="Straight Arrow Connector 14">
            <a:extLst>
              <a:ext uri="{FF2B5EF4-FFF2-40B4-BE49-F238E27FC236}">
                <a16:creationId xmlns:a16="http://schemas.microsoft.com/office/drawing/2014/main" id="{5EF224F9-7057-71DE-22ED-7877542E9B32}"/>
              </a:ext>
            </a:extLst>
          </p:cNvPr>
          <p:cNvCxnSpPr/>
          <p:nvPr/>
        </p:nvCxnSpPr>
        <p:spPr>
          <a:xfrm>
            <a:off x="5401317" y="4311482"/>
            <a:ext cx="936104"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F1590BE-9A9D-D688-99B2-B5B121570FFC}"/>
              </a:ext>
            </a:extLst>
          </p:cNvPr>
          <p:cNvCxnSpPr/>
          <p:nvPr/>
        </p:nvCxnSpPr>
        <p:spPr>
          <a:xfrm>
            <a:off x="8837051" y="4291177"/>
            <a:ext cx="936104"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41078"/>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6c978a-bdbe-44c7-9a9a-6a39af5bc7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BB3650FF539148AFADA66DFD685A32" ma:contentTypeVersion="16" ma:contentTypeDescription="Create a new document." ma:contentTypeScope="" ma:versionID="377098a256cd4d80b55b8572857f489c">
  <xsd:schema xmlns:xsd="http://www.w3.org/2001/XMLSchema" xmlns:xs="http://www.w3.org/2001/XMLSchema" xmlns:p="http://schemas.microsoft.com/office/2006/metadata/properties" xmlns:ns3="496c978a-bdbe-44c7-9a9a-6a39af5bc796" xmlns:ns4="0bffd9db-5c75-4d3f-8e18-daf9cd7e81c3" targetNamespace="http://schemas.microsoft.com/office/2006/metadata/properties" ma:root="true" ma:fieldsID="9a04abf7fdfab05b5489ee03b56a888e" ns3:_="" ns4:_="">
    <xsd:import namespace="496c978a-bdbe-44c7-9a9a-6a39af5bc796"/>
    <xsd:import namespace="0bffd9db-5c75-4d3f-8e18-daf9cd7e81c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c978a-bdbe-44c7-9a9a-6a39af5bc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fd9db-5c75-4d3f-8e18-daf9cd7e81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FFCA4D-A3A1-4503-AB7E-451BEF794B98}">
  <ds:schemaRefs>
    <ds:schemaRef ds:uri="http://purl.org/dc/terms/"/>
    <ds:schemaRef ds:uri="http://schemas.openxmlformats.org/package/2006/metadata/core-properties"/>
    <ds:schemaRef ds:uri="496c978a-bdbe-44c7-9a9a-6a39af5bc796"/>
    <ds:schemaRef ds:uri="http://schemas.microsoft.com/office/2006/documentManagement/types"/>
    <ds:schemaRef ds:uri="http://schemas.microsoft.com/office/infopath/2007/PartnerControls"/>
    <ds:schemaRef ds:uri="0bffd9db-5c75-4d3f-8e18-daf9cd7e81c3"/>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1DD673D-45DB-4DF6-82F7-0D17E5E4CCCC}">
  <ds:schemaRefs>
    <ds:schemaRef ds:uri="http://schemas.microsoft.com/sharepoint/v3/contenttype/forms"/>
  </ds:schemaRefs>
</ds:datastoreItem>
</file>

<file path=customXml/itemProps3.xml><?xml version="1.0" encoding="utf-8"?>
<ds:datastoreItem xmlns:ds="http://schemas.openxmlformats.org/officeDocument/2006/customXml" ds:itemID="{49099EFD-3CF7-4721-BBFF-26A663BBF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6c978a-bdbe-44c7-9a9a-6a39af5bc796"/>
    <ds:schemaRef ds:uri="0bffd9db-5c75-4d3f-8e18-daf9cd7e81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477</TotalTime>
  <Words>2115</Words>
  <Application>Microsoft Office PowerPoint</Application>
  <PresentationFormat>Widescreen</PresentationFormat>
  <Paragraphs>316</Paragraphs>
  <Slides>44</Slides>
  <Notes>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Avenir Next LT Pro</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 Glass</dc:creator>
  <cp:lastModifiedBy>Michael La Riviere</cp:lastModifiedBy>
  <cp:revision>23</cp:revision>
  <dcterms:created xsi:type="dcterms:W3CDTF">2023-06-15T20:25:20Z</dcterms:created>
  <dcterms:modified xsi:type="dcterms:W3CDTF">2023-12-21T16:18:22Z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0x010100E3BB3650FF539148AFADA66DFD685A32</vt:lpwstr>
  </property>
</Properties>
</file>