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4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8D479-C3A8-4EB8-B6B6-7BF7D4B623D7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54680-551D-48E5-AF81-306FEF0735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67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add56b28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2add56b28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dd56b28a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2add56b28a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dd56b28a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2add56b28a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dd56b28a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2add56b28a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9"/>
          <p:cNvCxnSpPr/>
          <p:nvPr/>
        </p:nvCxnSpPr>
        <p:spPr>
          <a:xfrm rot="10800000" flipH="1">
            <a:off x="1207658" y="4325112"/>
            <a:ext cx="7549480" cy="1828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9"/>
          <p:cNvSpPr/>
          <p:nvPr/>
        </p:nvSpPr>
        <p:spPr>
          <a:xfrm>
            <a:off x="1097279" y="5668349"/>
            <a:ext cx="10115203" cy="69729"/>
          </a:xfrm>
          <a:prstGeom prst="rect">
            <a:avLst/>
          </a:prstGeom>
          <a:solidFill>
            <a:srgbClr val="7EA9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9"/>
          <p:cNvSpPr/>
          <p:nvPr/>
        </p:nvSpPr>
        <p:spPr>
          <a:xfrm>
            <a:off x="1097280" y="5598620"/>
            <a:ext cx="10115203" cy="69729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9" descr="The Literacy Group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24" y="78273"/>
            <a:ext cx="2025468" cy="9452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/>
          <p:nvPr/>
        </p:nvSpPr>
        <p:spPr>
          <a:xfrm rot="10800000">
            <a:off x="10201274" y="-1"/>
            <a:ext cx="1990725" cy="6824903"/>
          </a:xfrm>
          <a:prstGeom prst="rtTriangle">
            <a:avLst/>
          </a:prstGeom>
          <a:solidFill>
            <a:srgbClr val="ACC8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171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7053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/>
          <p:nvPr/>
        </p:nvSpPr>
        <p:spPr>
          <a:xfrm rot="10800000">
            <a:off x="10201274" y="-1"/>
            <a:ext cx="1990725" cy="6824903"/>
          </a:xfrm>
          <a:prstGeom prst="rtTriangle">
            <a:avLst/>
          </a:prstGeom>
          <a:solidFill>
            <a:srgbClr val="ACC8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1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" name="Google Shape;38;p11" descr="The Literacy Group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3540" y="6132331"/>
            <a:ext cx="1092891" cy="510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56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889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13" descr="The Literacy Group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1322" y="152399"/>
            <a:ext cx="22860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70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14" descr="The Literacy Group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1322" y="152399"/>
            <a:ext cx="22860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96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7EA9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15" descr="The Literacy Group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1322" y="152399"/>
            <a:ext cx="22860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717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EA9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16" descr="The Literacy Group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91322" y="152399"/>
            <a:ext cx="22860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l="-75" t="11902" r="72" b="12136"/>
          <a:stretch/>
        </p:blipFill>
        <p:spPr>
          <a:xfrm>
            <a:off x="12330" y="11147"/>
            <a:ext cx="12179670" cy="6167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84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286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8"/>
          <p:cNvSpPr/>
          <p:nvPr/>
        </p:nvSpPr>
        <p:spPr>
          <a:xfrm rot="10800000">
            <a:off x="10201275" y="0"/>
            <a:ext cx="1990725" cy="6824903"/>
          </a:xfrm>
          <a:prstGeom prst="rtTriangle">
            <a:avLst/>
          </a:prstGeom>
          <a:solidFill>
            <a:srgbClr val="ACC8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8" descr="The Literacy Group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3540" y="6132331"/>
            <a:ext cx="1092891" cy="510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370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99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22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89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2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82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38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51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50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2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8"/>
          <p:cNvSpPr/>
          <p:nvPr/>
        </p:nvSpPr>
        <p:spPr>
          <a:xfrm rot="10800000">
            <a:off x="10201274" y="-1"/>
            <a:ext cx="1990725" cy="6824903"/>
          </a:xfrm>
          <a:prstGeom prst="rtTriangle">
            <a:avLst/>
          </a:prstGeom>
          <a:solidFill>
            <a:srgbClr val="ACC8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8" descr="The Literacy Group log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40" y="6132331"/>
            <a:ext cx="1092891" cy="510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0871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2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e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3F7D-0E07-25B7-9D83-622F679D4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1027869"/>
          </a:xfrm>
        </p:spPr>
        <p:txBody>
          <a:bodyPr/>
          <a:lstStyle/>
          <a:p>
            <a:r>
              <a:rPr lang="en-US" dirty="0"/>
              <a:t>LBS / ES Partnership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90869-4A75-C2CA-2B94-9D8E77F03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3231573"/>
            <a:ext cx="9144000" cy="286747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Christine </a:t>
            </a:r>
            <a:r>
              <a:rPr lang="en-US" b="1" dirty="0" err="1">
                <a:solidFill>
                  <a:srgbClr val="0070C0"/>
                </a:solidFill>
              </a:rPr>
              <a:t>VandeGraaf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</a:p>
          <a:p>
            <a:r>
              <a:rPr lang="en-US" b="1" dirty="0">
                <a:solidFill>
                  <a:srgbClr val="0070C0"/>
                </a:solidFill>
              </a:rPr>
              <a:t>General Manager Employment and Training</a:t>
            </a:r>
          </a:p>
          <a:p>
            <a:r>
              <a:rPr lang="en-US" b="1" dirty="0">
                <a:solidFill>
                  <a:srgbClr val="0070C0"/>
                </a:solidFill>
              </a:rPr>
              <a:t>YMCA Hamilton Burlington Brantford</a:t>
            </a:r>
          </a:p>
          <a:p>
            <a:r>
              <a:rPr lang="en-US" b="1" dirty="0">
                <a:solidFill>
                  <a:srgbClr val="0070C0"/>
                </a:solidFill>
              </a:rPr>
              <a:t>Christine.Vandegraaf@ymcahbb.ca</a:t>
            </a:r>
          </a:p>
          <a:p>
            <a:endParaRPr lang="en-CA" dirty="0"/>
          </a:p>
        </p:txBody>
      </p:sp>
      <p:pic>
        <p:nvPicPr>
          <p:cNvPr id="5" name="Picture 4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D4ED3134-B273-A386-1B0B-404731E16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22" y="870114"/>
            <a:ext cx="3620005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9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dd56b28a2_0_0"/>
          <p:cNvSpPr txBox="1">
            <a:spLocks noGrp="1"/>
          </p:cNvSpPr>
          <p:nvPr>
            <p:ph type="title"/>
          </p:nvPr>
        </p:nvSpPr>
        <p:spPr>
          <a:xfrm>
            <a:off x="493598" y="357625"/>
            <a:ext cx="100584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b="1"/>
              <a:t>Benefits</a:t>
            </a:r>
            <a:endParaRPr/>
          </a:p>
        </p:txBody>
      </p:sp>
      <p:cxnSp>
        <p:nvCxnSpPr>
          <p:cNvPr id="114" name="Google Shape;114;g2add56b28a2_0_0"/>
          <p:cNvCxnSpPr/>
          <p:nvPr/>
        </p:nvCxnSpPr>
        <p:spPr>
          <a:xfrm>
            <a:off x="312543" y="1156902"/>
            <a:ext cx="9966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g2add56b28a2_0_0"/>
          <p:cNvSpPr txBox="1"/>
          <p:nvPr/>
        </p:nvSpPr>
        <p:spPr>
          <a:xfrm>
            <a:off x="910849" y="1307143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342900" marR="0" lvl="0" indent="-215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Courier New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43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the participant: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7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Familiar setting and supports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27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Childcare onsite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1" indent="-327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Expands community network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7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the partner site: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1" indent="-327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Human resources/skill gap/curriculum access solution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27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Access to more participants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270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Expands community/HR network/Capacity building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42857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90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dd56b28a2_0_12"/>
          <p:cNvSpPr txBox="1">
            <a:spLocks noGrp="1"/>
          </p:cNvSpPr>
          <p:nvPr>
            <p:ph type="title"/>
          </p:nvPr>
        </p:nvSpPr>
        <p:spPr>
          <a:xfrm>
            <a:off x="493598" y="357625"/>
            <a:ext cx="100584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b="1"/>
              <a:t>Benefits</a:t>
            </a:r>
            <a:endParaRPr/>
          </a:p>
        </p:txBody>
      </p:sp>
      <p:cxnSp>
        <p:nvCxnSpPr>
          <p:cNvPr id="121" name="Google Shape;121;g2add56b28a2_0_12"/>
          <p:cNvCxnSpPr/>
          <p:nvPr/>
        </p:nvCxnSpPr>
        <p:spPr>
          <a:xfrm>
            <a:off x="312543" y="1156902"/>
            <a:ext cx="9966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g2add56b28a2_0_12"/>
          <p:cNvSpPr txBox="1"/>
          <p:nvPr/>
        </p:nvSpPr>
        <p:spPr>
          <a:xfrm>
            <a:off x="910849" y="1307143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marR="0" lvl="0" indent="-215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Courier New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LBS 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Access to groups of potential learners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Childcare onsite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1" indent="-336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Demographic specific supports (Youth, Indigenous, Newcomer etc..)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1" indent="-336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Human resources/skill gap/ capacity building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Supports who know that community and its needs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6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Expands community/HR network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42857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90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dd56b28a2_0_6"/>
          <p:cNvSpPr txBox="1">
            <a:spLocks noGrp="1"/>
          </p:cNvSpPr>
          <p:nvPr>
            <p:ph type="title"/>
          </p:nvPr>
        </p:nvSpPr>
        <p:spPr>
          <a:xfrm>
            <a:off x="493598" y="357625"/>
            <a:ext cx="100584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b="1"/>
              <a:t>Considerations</a:t>
            </a:r>
            <a:endParaRPr/>
          </a:p>
        </p:txBody>
      </p:sp>
      <p:cxnSp>
        <p:nvCxnSpPr>
          <p:cNvPr id="128" name="Google Shape;128;g2add56b28a2_0_6"/>
          <p:cNvCxnSpPr/>
          <p:nvPr/>
        </p:nvCxnSpPr>
        <p:spPr>
          <a:xfrm>
            <a:off x="312543" y="1156902"/>
            <a:ext cx="9966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g2add56b28a2_0_6"/>
          <p:cNvSpPr txBox="1"/>
          <p:nvPr/>
        </p:nvSpPr>
        <p:spPr>
          <a:xfrm>
            <a:off x="910900" y="1307150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342900" marR="0" lvl="0" indent="-215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Courier New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238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Organizational: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57300" marR="0" lvl="1" indent="-3238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Insurance/Liability, Risk Management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57300" marR="0" lvl="1" indent="-3238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Staffing &amp; Volunteers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257300" marR="0" lvl="1" indent="-3238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MOU, Evaluation &amp; Tracking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57300" marR="0" lvl="1" indent="-3238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Accountability and communication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36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Sustainability: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371600" marR="0" lvl="1" indent="-336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Cross-training and Mentoring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371600" marR="0" lvl="1" indent="-3365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Sharing documentation, marketing etc…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add56b28a2_0_18"/>
          <p:cNvSpPr txBox="1">
            <a:spLocks noGrp="1"/>
          </p:cNvSpPr>
          <p:nvPr>
            <p:ph type="title"/>
          </p:nvPr>
        </p:nvSpPr>
        <p:spPr>
          <a:xfrm>
            <a:off x="493598" y="357625"/>
            <a:ext cx="100584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b="1"/>
              <a:t>Questions</a:t>
            </a:r>
            <a:endParaRPr/>
          </a:p>
        </p:txBody>
      </p:sp>
      <p:cxnSp>
        <p:nvCxnSpPr>
          <p:cNvPr id="135" name="Google Shape;135;g2add56b28a2_0_18"/>
          <p:cNvCxnSpPr/>
          <p:nvPr/>
        </p:nvCxnSpPr>
        <p:spPr>
          <a:xfrm>
            <a:off x="312543" y="1156902"/>
            <a:ext cx="9966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352001" y="0"/>
            <a:ext cx="12698881" cy="2057400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defTabSz="609630"/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286416" y="2583615"/>
            <a:ext cx="2982493" cy="2568466"/>
          </a:xfrm>
          <a:custGeom>
            <a:avLst/>
            <a:gdLst/>
            <a:ahLst/>
            <a:cxnLst/>
            <a:rect l="l" t="t" r="r" b="b"/>
            <a:pathLst>
              <a:path w="4473739" h="3852699">
                <a:moveTo>
                  <a:pt x="0" y="0"/>
                </a:moveTo>
                <a:lnTo>
                  <a:pt x="4473739" y="0"/>
                </a:lnTo>
                <a:lnTo>
                  <a:pt x="4473739" y="3852699"/>
                </a:lnTo>
                <a:lnTo>
                  <a:pt x="0" y="38526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034" t="-9911" r="-21034"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286416" y="2295064"/>
            <a:ext cx="2982493" cy="424499"/>
            <a:chOff x="0" y="0"/>
            <a:chExt cx="1178269" cy="1677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defTabSz="609630"/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83"/>
                </a:lnSpc>
                <a:spcBef>
                  <a:spcPct val="0"/>
                </a:spcBef>
              </a:pPr>
              <a:r>
                <a:rPr lang="en-US" sz="1654" spc="16">
                  <a:solidFill>
                    <a:srgbClr val="FFFFFF"/>
                  </a:solidFill>
                  <a:latin typeface="Open Sauce"/>
                </a:rPr>
                <a:t>Target Audience #1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86416" y="5268029"/>
            <a:ext cx="2982493" cy="904171"/>
            <a:chOff x="0" y="0"/>
            <a:chExt cx="1178269" cy="3572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78269" cy="357204"/>
            </a:xfrm>
            <a:custGeom>
              <a:avLst/>
              <a:gdLst/>
              <a:ahLst/>
              <a:cxnLst/>
              <a:rect l="l" t="t" r="r" b="b"/>
              <a:pathLst>
                <a:path w="1178269" h="357204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pPr defTabSz="609630"/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178269" cy="376254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 defTabSz="609630">
                <a:lnSpc>
                  <a:spcPts val="1380"/>
                </a:lnSpc>
                <a:spcBef>
                  <a:spcPct val="0"/>
                </a:spcBef>
              </a:pPr>
              <a:r>
                <a:rPr lang="en-US" sz="1000" spc="10">
                  <a:solidFill>
                    <a:srgbClr val="FFFFFF"/>
                  </a:solidFill>
                  <a:latin typeface="Open Sauce"/>
                </a:rPr>
                <a:t>Clients that had been asssessed and were on the wait list for service.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04050" y="2295064"/>
            <a:ext cx="2982493" cy="424499"/>
            <a:chOff x="0" y="0"/>
            <a:chExt cx="1178269" cy="1677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defTabSz="609630"/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83"/>
                </a:lnSpc>
                <a:spcBef>
                  <a:spcPct val="0"/>
                </a:spcBef>
              </a:pPr>
              <a:r>
                <a:rPr lang="en-US" sz="1654" spc="16">
                  <a:solidFill>
                    <a:srgbClr val="FFFFFF"/>
                  </a:solidFill>
                  <a:latin typeface="Open Sauce"/>
                </a:rPr>
                <a:t>Target Audience #2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604050" y="5268029"/>
            <a:ext cx="2982493" cy="904171"/>
            <a:chOff x="0" y="0"/>
            <a:chExt cx="1178269" cy="35720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78269" cy="357204"/>
            </a:xfrm>
            <a:custGeom>
              <a:avLst/>
              <a:gdLst/>
              <a:ahLst/>
              <a:cxnLst/>
              <a:rect l="l" t="t" r="r" b="b"/>
              <a:pathLst>
                <a:path w="1178269" h="357204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pPr defTabSz="609630"/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1178269" cy="376254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 defTabSz="609630">
                <a:lnSpc>
                  <a:spcPts val="1380"/>
                </a:lnSpc>
                <a:spcBef>
                  <a:spcPct val="0"/>
                </a:spcBef>
              </a:pPr>
              <a:r>
                <a:rPr lang="en-US" sz="1000" spc="10">
                  <a:solidFill>
                    <a:srgbClr val="FFFFFF"/>
                  </a:solidFill>
                  <a:latin typeface="Open Sauce"/>
                </a:rPr>
                <a:t>Clients unable to access ESL due to schedules.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923092" y="2295064"/>
            <a:ext cx="2982493" cy="424499"/>
            <a:chOff x="0" y="0"/>
            <a:chExt cx="1178269" cy="16770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pPr defTabSz="609630"/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178269" cy="2153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83"/>
                </a:lnSpc>
                <a:spcBef>
                  <a:spcPct val="0"/>
                </a:spcBef>
              </a:pPr>
              <a:r>
                <a:rPr lang="en-US" sz="1654" spc="16">
                  <a:solidFill>
                    <a:srgbClr val="FFFFFF"/>
                  </a:solidFill>
                  <a:latin typeface="Open Sauce"/>
                </a:rPr>
                <a:t>Target Audience #3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23092" y="5268029"/>
            <a:ext cx="2982493" cy="904171"/>
            <a:chOff x="0" y="0"/>
            <a:chExt cx="1178269" cy="35720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78269" cy="357204"/>
            </a:xfrm>
            <a:custGeom>
              <a:avLst/>
              <a:gdLst/>
              <a:ahLst/>
              <a:cxnLst/>
              <a:rect l="l" t="t" r="r" b="b"/>
              <a:pathLst>
                <a:path w="1178269" h="357204">
                  <a:moveTo>
                    <a:pt x="0" y="0"/>
                  </a:moveTo>
                  <a:lnTo>
                    <a:pt x="1178269" y="0"/>
                  </a:lnTo>
                  <a:lnTo>
                    <a:pt x="1178269" y="357204"/>
                  </a:lnTo>
                  <a:lnTo>
                    <a:pt x="0" y="357204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pPr defTabSz="609630"/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1178269" cy="376254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 defTabSz="609630">
                <a:lnSpc>
                  <a:spcPts val="1380"/>
                </a:lnSpc>
                <a:spcBef>
                  <a:spcPct val="0"/>
                </a:spcBef>
              </a:pPr>
              <a:r>
                <a:rPr lang="en-US" sz="1000" spc="10">
                  <a:solidFill>
                    <a:srgbClr val="FFFFFF"/>
                  </a:solidFill>
                  <a:latin typeface="Open Sauce"/>
                </a:rPr>
                <a:t>“Bring a friend”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10272321" y="-1435435"/>
            <a:ext cx="2744237" cy="2744237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-1734919" y="0"/>
            <a:ext cx="2170725" cy="2170725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4604050" y="2719562"/>
            <a:ext cx="2982493" cy="2432519"/>
          </a:xfrm>
          <a:custGeom>
            <a:avLst/>
            <a:gdLst/>
            <a:ahLst/>
            <a:cxnLst/>
            <a:rect l="l" t="t" r="r" b="b"/>
            <a:pathLst>
              <a:path w="4473739" h="3648778">
                <a:moveTo>
                  <a:pt x="0" y="0"/>
                </a:moveTo>
                <a:lnTo>
                  <a:pt x="4473739" y="0"/>
                </a:lnTo>
                <a:lnTo>
                  <a:pt x="4473739" y="3648778"/>
                </a:lnTo>
                <a:lnTo>
                  <a:pt x="0" y="36487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192" b="-2459"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7934916" y="2719562"/>
            <a:ext cx="2970669" cy="2432519"/>
          </a:xfrm>
          <a:custGeom>
            <a:avLst/>
            <a:gdLst/>
            <a:ahLst/>
            <a:cxnLst/>
            <a:rect l="l" t="t" r="r" b="b"/>
            <a:pathLst>
              <a:path w="4456003" h="3648778">
                <a:moveTo>
                  <a:pt x="0" y="0"/>
                </a:moveTo>
                <a:lnTo>
                  <a:pt x="4456003" y="0"/>
                </a:lnTo>
                <a:lnTo>
                  <a:pt x="4456003" y="3648778"/>
                </a:lnTo>
                <a:lnTo>
                  <a:pt x="0" y="36487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832" r="-27003" b="-15404"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01917" y="157015"/>
            <a:ext cx="11191045" cy="1500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258"/>
              </a:lnSpc>
            </a:pPr>
            <a:r>
              <a:rPr lang="en-US" sz="5259" spc="515">
                <a:solidFill>
                  <a:srgbClr val="FFFFFF"/>
                </a:solidFill>
                <a:latin typeface="Codec Pro ExtraBold"/>
              </a:rPr>
              <a:t>GET SET for ESL</a:t>
            </a:r>
          </a:p>
          <a:p>
            <a:pPr algn="ctr" defTabSz="609630">
              <a:lnSpc>
                <a:spcPts val="2289"/>
              </a:lnSpc>
            </a:pPr>
            <a:r>
              <a:rPr lang="en-US" sz="1659" spc="162">
                <a:solidFill>
                  <a:srgbClr val="FFFFFF"/>
                </a:solidFill>
                <a:latin typeface="Codec Pro ExtraBold"/>
              </a:rPr>
              <a:t>Grand Erie District School Board</a:t>
            </a:r>
          </a:p>
          <a:p>
            <a:pPr algn="ctr" defTabSz="609630">
              <a:lnSpc>
                <a:spcPts val="2289"/>
              </a:lnSpc>
            </a:pPr>
            <a:r>
              <a:rPr lang="en-US" sz="1659" spc="162">
                <a:solidFill>
                  <a:srgbClr val="FFFFFF"/>
                </a:solidFill>
                <a:latin typeface="Codec Pro ExtraBold"/>
              </a:rPr>
              <a:t>Bridges to Success (LBS) and English Language Classes (LINC/ESL) Partnership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401427" y="1359989"/>
            <a:ext cx="601743" cy="601743"/>
          </a:xfrm>
          <a:custGeom>
            <a:avLst/>
            <a:gdLst/>
            <a:ahLst/>
            <a:cxnLst/>
            <a:rect l="l" t="t" r="r" b="b"/>
            <a:pathLst>
              <a:path w="902614" h="902614">
                <a:moveTo>
                  <a:pt x="0" y="0"/>
                </a:moveTo>
                <a:lnTo>
                  <a:pt x="902614" y="0"/>
                </a:lnTo>
                <a:lnTo>
                  <a:pt x="902614" y="902614"/>
                </a:lnTo>
                <a:lnTo>
                  <a:pt x="0" y="902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232894" y="2224687"/>
            <a:ext cx="8373261" cy="2128527"/>
            <a:chOff x="0" y="0"/>
            <a:chExt cx="16746523" cy="4257055"/>
          </a:xfrm>
        </p:grpSpPr>
        <p:sp>
          <p:nvSpPr>
            <p:cNvPr id="5" name="AutoShape 5"/>
            <p:cNvSpPr/>
            <p:nvPr/>
          </p:nvSpPr>
          <p:spPr>
            <a:xfrm rot="-6897">
              <a:off x="9" y="16799"/>
              <a:ext cx="16746506" cy="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609630"/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25" y="2115827"/>
              <a:ext cx="16746472" cy="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609630"/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 rot="6897">
              <a:off x="9" y="4214856"/>
              <a:ext cx="16746506" cy="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609630"/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32894" y="777542"/>
            <a:ext cx="523040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908"/>
              </a:lnSpc>
              <a:spcBef>
                <a:spcPct val="0"/>
              </a:spcBef>
            </a:pPr>
            <a:r>
              <a:rPr lang="en-US" sz="3948" spc="138">
                <a:solidFill>
                  <a:srgbClr val="040506"/>
                </a:solidFill>
                <a:latin typeface="Codec Pro ExtraBold"/>
              </a:rPr>
              <a:t>Challenges</a:t>
            </a:r>
          </a:p>
        </p:txBody>
      </p:sp>
      <p:sp>
        <p:nvSpPr>
          <p:cNvPr id="9" name="Freeform 9"/>
          <p:cNvSpPr/>
          <p:nvPr/>
        </p:nvSpPr>
        <p:spPr>
          <a:xfrm>
            <a:off x="8401427" y="2540027"/>
            <a:ext cx="601743" cy="601743"/>
          </a:xfrm>
          <a:custGeom>
            <a:avLst/>
            <a:gdLst/>
            <a:ahLst/>
            <a:cxnLst/>
            <a:rect l="l" t="t" r="r" b="b"/>
            <a:pathLst>
              <a:path w="902614" h="902614">
                <a:moveTo>
                  <a:pt x="0" y="0"/>
                </a:moveTo>
                <a:lnTo>
                  <a:pt x="902614" y="0"/>
                </a:lnTo>
                <a:lnTo>
                  <a:pt x="902614" y="902614"/>
                </a:lnTo>
                <a:lnTo>
                  <a:pt x="0" y="902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401427" y="3614612"/>
            <a:ext cx="601743" cy="601743"/>
          </a:xfrm>
          <a:custGeom>
            <a:avLst/>
            <a:gdLst/>
            <a:ahLst/>
            <a:cxnLst/>
            <a:rect l="l" t="t" r="r" b="b"/>
            <a:pathLst>
              <a:path w="902614" h="902614">
                <a:moveTo>
                  <a:pt x="0" y="0"/>
                </a:moveTo>
                <a:lnTo>
                  <a:pt x="902614" y="0"/>
                </a:lnTo>
                <a:lnTo>
                  <a:pt x="902614" y="902614"/>
                </a:lnTo>
                <a:lnTo>
                  <a:pt x="0" y="902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600" y="6269908"/>
            <a:ext cx="3124880" cy="312488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184029" y="-1683138"/>
            <a:ext cx="2642699" cy="264269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6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8002550" y="-4202720"/>
            <a:ext cx="6232242" cy="6232242"/>
          </a:xfrm>
          <a:custGeom>
            <a:avLst/>
            <a:gdLst/>
            <a:ahLst/>
            <a:cxnLst/>
            <a:rect l="l" t="t" r="r" b="b"/>
            <a:pathLst>
              <a:path w="9348363" h="9348363">
                <a:moveTo>
                  <a:pt x="0" y="0"/>
                </a:moveTo>
                <a:lnTo>
                  <a:pt x="9348363" y="0"/>
                </a:lnTo>
                <a:lnTo>
                  <a:pt x="9348363" y="9348362"/>
                </a:lnTo>
                <a:lnTo>
                  <a:pt x="0" y="9348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603312" y="5945968"/>
            <a:ext cx="1766175" cy="176617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6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32894" y="2680666"/>
            <a:ext cx="5726706" cy="549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667"/>
              </a:lnSpc>
            </a:pPr>
            <a:r>
              <a:rPr lang="en-US" sz="3334" dirty="0">
                <a:solidFill>
                  <a:srgbClr val="040506"/>
                </a:solidFill>
                <a:latin typeface="Trocchi"/>
              </a:rPr>
              <a:t>Distrust from other staff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32894" y="3716041"/>
            <a:ext cx="1892499" cy="54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7"/>
              </a:lnSpc>
            </a:pPr>
            <a:r>
              <a:rPr lang="en-US" sz="3334">
                <a:solidFill>
                  <a:srgbClr val="040506"/>
                </a:solidFill>
                <a:latin typeface="Trocchi"/>
              </a:rPr>
              <a:t>Capacity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2894" y="1597361"/>
            <a:ext cx="4990505" cy="54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667"/>
              </a:lnSpc>
            </a:pPr>
            <a:r>
              <a:rPr lang="en-US" sz="3334" dirty="0">
                <a:solidFill>
                  <a:srgbClr val="040506"/>
                </a:solidFill>
                <a:latin typeface="Trocchi"/>
              </a:rPr>
              <a:t>Learning curve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5695" y="4931064"/>
            <a:ext cx="9026597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908"/>
              </a:lnSpc>
              <a:spcBef>
                <a:spcPct val="0"/>
              </a:spcBef>
            </a:pPr>
            <a:r>
              <a:rPr lang="en-US" sz="3948" spc="138">
                <a:solidFill>
                  <a:srgbClr val="040506"/>
                </a:solidFill>
                <a:latin typeface="Codec Pro ExtraBold"/>
              </a:rPr>
              <a:t>Easier than expected-attendance!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23144" y="6006398"/>
            <a:ext cx="2537714" cy="138882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588051" y="-13716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28606" y="519998"/>
            <a:ext cx="3533796" cy="5486400"/>
          </a:xfrm>
          <a:custGeom>
            <a:avLst/>
            <a:gdLst/>
            <a:ahLst/>
            <a:cxnLst/>
            <a:rect l="l" t="t" r="r" b="b"/>
            <a:pathLst>
              <a:path w="5300694" h="8229600">
                <a:moveTo>
                  <a:pt x="0" y="0"/>
                </a:moveTo>
                <a:lnTo>
                  <a:pt x="5300694" y="0"/>
                </a:lnTo>
                <a:lnTo>
                  <a:pt x="53006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481" r="-88242"/>
            </a:stretch>
          </a:blipFill>
        </p:spPr>
        <p:txBody>
          <a:bodyPr/>
          <a:lstStyle/>
          <a:p>
            <a:pPr defTabSz="609630"/>
            <a:endParaRPr lang="en-CA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20626" y="1065725"/>
            <a:ext cx="7172965" cy="44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1375" lvl="1" indent="-465687" defTabSz="609630">
              <a:lnSpc>
                <a:spcPts val="4270"/>
              </a:lnSpc>
              <a:buFont typeface="Arial"/>
              <a:buChar char="•"/>
            </a:pPr>
            <a:r>
              <a:rPr lang="en-US" sz="4314" spc="151">
                <a:solidFill>
                  <a:srgbClr val="040506"/>
                </a:solidFill>
                <a:latin typeface="Codec Pro ExtraBold"/>
              </a:rPr>
              <a:t>Just do it</a:t>
            </a:r>
          </a:p>
          <a:p>
            <a:pPr defTabSz="609630">
              <a:lnSpc>
                <a:spcPts val="4270"/>
              </a:lnSpc>
            </a:pPr>
            <a:endParaRPr lang="en-US" sz="4314" spc="151">
              <a:solidFill>
                <a:srgbClr val="040506"/>
              </a:solidFill>
              <a:latin typeface="Codec Pro ExtraBold"/>
            </a:endParaRPr>
          </a:p>
          <a:p>
            <a:pPr marL="931375" lvl="1" indent="-465687" defTabSz="609630">
              <a:lnSpc>
                <a:spcPts val="4270"/>
              </a:lnSpc>
              <a:buFont typeface="Arial"/>
              <a:buChar char="•"/>
            </a:pPr>
            <a:r>
              <a:rPr lang="en-US" sz="4314" spc="151">
                <a:solidFill>
                  <a:srgbClr val="040506"/>
                </a:solidFill>
                <a:latin typeface="Codec Pro ExtraBold"/>
              </a:rPr>
              <a:t>Communication is key</a:t>
            </a:r>
          </a:p>
          <a:p>
            <a:pPr defTabSz="609630">
              <a:lnSpc>
                <a:spcPts val="4270"/>
              </a:lnSpc>
            </a:pPr>
            <a:endParaRPr lang="en-US" sz="4314" spc="151">
              <a:solidFill>
                <a:srgbClr val="040506"/>
              </a:solidFill>
              <a:latin typeface="Codec Pro ExtraBold"/>
            </a:endParaRPr>
          </a:p>
          <a:p>
            <a:pPr marL="931375" lvl="1" indent="-465687" defTabSz="609630">
              <a:lnSpc>
                <a:spcPts val="4270"/>
              </a:lnSpc>
              <a:buFont typeface="Arial"/>
              <a:buChar char="•"/>
            </a:pPr>
            <a:r>
              <a:rPr lang="en-US" sz="4314" spc="151">
                <a:solidFill>
                  <a:srgbClr val="040506"/>
                </a:solidFill>
                <a:latin typeface="Codec Pro ExtraBold"/>
              </a:rPr>
              <a:t>Manage expectations (e.g. pilot)</a:t>
            </a:r>
          </a:p>
          <a:p>
            <a:pPr defTabSz="609630">
              <a:lnSpc>
                <a:spcPts val="4270"/>
              </a:lnSpc>
            </a:pPr>
            <a:endParaRPr lang="en-US" sz="4314" spc="151">
              <a:solidFill>
                <a:srgbClr val="040506"/>
              </a:solidFill>
              <a:latin typeface="Codec Pro ExtraBold"/>
            </a:endParaRPr>
          </a:p>
          <a:p>
            <a:pPr defTabSz="609630">
              <a:lnSpc>
                <a:spcPts val="4270"/>
              </a:lnSpc>
            </a:pPr>
            <a:endParaRPr lang="en-US" sz="4314" spc="151">
              <a:solidFill>
                <a:srgbClr val="040506"/>
              </a:solidFill>
              <a:latin typeface="Codec Pro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55143-C138-C7BF-2BE2-B337A4F9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problem to solve for ES 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1768-6FD3-9564-716E-9D0D815CA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379518"/>
            <a:ext cx="9144000" cy="371953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Transformation has ES working with higher barriered clients – how can you help with this?</a:t>
            </a:r>
          </a:p>
          <a:p>
            <a:r>
              <a:rPr lang="en-US" dirty="0">
                <a:solidFill>
                  <a:srgbClr val="0070C0"/>
                </a:solidFill>
              </a:rPr>
              <a:t>Working with OW clients that have less than Grade 12 education</a:t>
            </a:r>
          </a:p>
          <a:p>
            <a:r>
              <a:rPr lang="en-US" dirty="0">
                <a:solidFill>
                  <a:srgbClr val="0070C0"/>
                </a:solidFill>
              </a:rPr>
              <a:t>Out of the workforce for several years</a:t>
            </a:r>
          </a:p>
          <a:p>
            <a:r>
              <a:rPr lang="en-US" dirty="0">
                <a:solidFill>
                  <a:srgbClr val="0070C0"/>
                </a:solidFill>
              </a:rPr>
              <a:t>May lack motivation and social skills</a:t>
            </a:r>
          </a:p>
          <a:p>
            <a:r>
              <a:rPr lang="en-US" dirty="0">
                <a:solidFill>
                  <a:srgbClr val="0070C0"/>
                </a:solidFill>
              </a:rPr>
              <a:t>May lack in-demand skills : digital, writing, reading comprehension</a:t>
            </a:r>
          </a:p>
          <a:p>
            <a:r>
              <a:rPr lang="en-US" dirty="0">
                <a:solidFill>
                  <a:srgbClr val="0070C0"/>
                </a:solidFill>
              </a:rPr>
              <a:t>How long will it take to get them in to the workforce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2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1955-32CF-FD47-E240-9EBC7637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LBS can help – speak ES language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AA5E4-5DA4-5F2E-0B36-550482E41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940627"/>
            <a:ext cx="9144000" cy="315842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Focus on essential skills:</a:t>
            </a:r>
          </a:p>
          <a:p>
            <a:pPr algn="l" fontAlgn="base"/>
            <a:r>
              <a:rPr lang="en-US" sz="1800" b="1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A. Find and Use Information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 – seek out schools, costs,​</a:t>
            </a:r>
            <a:endParaRPr lang="en-US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B. </a:t>
            </a:r>
            <a:r>
              <a:rPr lang="en-US" sz="1800" b="1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Communicate Ideas and Information 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– complete charts, write application, support letters​</a:t>
            </a:r>
            <a:endParaRPr lang="en-US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C. </a:t>
            </a:r>
            <a:r>
              <a:rPr lang="en-US" sz="1800" b="1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Understand and Use Numbers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 – budgeting for a year of training,​</a:t>
            </a:r>
            <a:endParaRPr lang="en-US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D. </a:t>
            </a:r>
            <a:r>
              <a:rPr lang="en-US" sz="1800" b="1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Use Digital Technology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 – using the online portal, online learning management systems, digital skills for job search​</a:t>
            </a:r>
            <a:endParaRPr lang="en-US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E. </a:t>
            </a:r>
            <a:r>
              <a:rPr lang="en-US" sz="1800" b="1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Manage Learning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 – understand different platforms, how to pace and complete the program​</a:t>
            </a:r>
            <a:endParaRPr lang="en-US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F. </a:t>
            </a:r>
            <a:r>
              <a:rPr lang="en-US" sz="1800" b="1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Engage with Others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Franklin Gothic Book" panose="020B0503020102020204" pitchFamily="34" charset="0"/>
              </a:rPr>
              <a:t> – contact schools, ministry, teachers, instructors</a:t>
            </a:r>
            <a:endParaRPr lang="en-US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710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367C-05CF-7AC2-18A6-C3EE69B6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684969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 Appropriate Referrals: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10907-DD78-9630-E32E-85FEC603C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202873"/>
            <a:ext cx="9144000" cy="3896175"/>
          </a:xfrm>
        </p:spPr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C64C0"/>
                </a:solidFill>
                <a:effectLst/>
                <a:latin typeface="Franklin Gothic Book" panose="020B0503020102020204" pitchFamily="34" charset="0"/>
              </a:rPr>
              <a:t>Client has been out of school or a longer training program for a while (# of years) ​</a:t>
            </a:r>
            <a:br>
              <a:rPr lang="en-US" sz="2400" b="0" i="0" dirty="0">
                <a:solidFill>
                  <a:srgbClr val="0C64C0"/>
                </a:solidFill>
                <a:effectLst/>
                <a:latin typeface="Franklin Gothic Book" panose="020B0503020102020204" pitchFamily="34" charset="0"/>
              </a:rPr>
            </a:br>
            <a:r>
              <a:rPr lang="en-US" sz="2400" b="0" i="0" dirty="0">
                <a:solidFill>
                  <a:srgbClr val="0C64C0"/>
                </a:solidFill>
                <a:effectLst/>
                <a:latin typeface="Franklin Gothic Book" panose="020B0503020102020204" pitchFamily="34" charset="0"/>
              </a:rPr>
              <a:t> 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C64C0"/>
                </a:solidFill>
                <a:effectLst/>
                <a:latin typeface="Franklin Gothic Book" panose="020B0503020102020204" pitchFamily="34" charset="0"/>
              </a:rPr>
              <a:t>Client has not completed high school ​</a:t>
            </a:r>
            <a:br>
              <a:rPr lang="en-US" sz="2400" b="0" i="0" dirty="0">
                <a:solidFill>
                  <a:srgbClr val="0C64C0"/>
                </a:solidFill>
                <a:effectLst/>
                <a:latin typeface="Franklin Gothic Book" panose="020B0503020102020204" pitchFamily="34" charset="0"/>
              </a:rPr>
            </a:br>
            <a:r>
              <a:rPr lang="en-US" sz="2400" b="0" i="0" dirty="0">
                <a:solidFill>
                  <a:srgbClr val="0C64C0"/>
                </a:solidFill>
                <a:effectLst/>
                <a:latin typeface="Franklin Gothic Book" panose="020B0503020102020204" pitchFamily="34" charset="0"/>
              </a:rPr>
              <a:t> ​</a:t>
            </a:r>
            <a:endParaRPr lang="en-US" sz="2400" b="0" i="0" dirty="0">
              <a:solidFill>
                <a:srgbClr val="0C64C0"/>
              </a:solidFill>
              <a:effectLst/>
              <a:latin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C64C0"/>
                </a:solidFill>
                <a:effectLst/>
                <a:latin typeface="Franklin Gothic Book" panose="020B0503020102020204" pitchFamily="34" charset="0"/>
              </a:rPr>
              <a:t>Client does not have pre-requisites for their training goals ​</a:t>
            </a:r>
            <a:br>
              <a:rPr lang="en-US" sz="2400" b="0" i="0" dirty="0">
                <a:solidFill>
                  <a:srgbClr val="0C64C0"/>
                </a:solidFill>
                <a:effectLst/>
                <a:latin typeface="Franklin Gothic Book" panose="020B0503020102020204" pitchFamily="34" charset="0"/>
              </a:rPr>
            </a:br>
            <a:r>
              <a:rPr lang="en-US" sz="2400" b="0" i="0" dirty="0">
                <a:solidFill>
                  <a:srgbClr val="0C64C0"/>
                </a:solidFill>
                <a:effectLst/>
                <a:latin typeface="Franklin Gothic Book" panose="020B0503020102020204" pitchFamily="34" charset="0"/>
              </a:rPr>
              <a:t> ​</a:t>
            </a:r>
            <a:endParaRPr lang="en-US" sz="2400" b="0" i="0" dirty="0">
              <a:solidFill>
                <a:srgbClr val="0C64C0"/>
              </a:solidFill>
              <a:effectLst/>
              <a:latin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C64C0"/>
                </a:solidFill>
                <a:effectLst/>
                <a:latin typeface="Franklin Gothic Book" panose="020B0503020102020204" pitchFamily="34" charset="0"/>
              </a:rPr>
              <a:t>Client is unsure about readiness for their training goals </a:t>
            </a:r>
            <a:endParaRPr lang="en-US" sz="2400" b="0" i="0" dirty="0">
              <a:solidFill>
                <a:srgbClr val="0C64C0"/>
              </a:solidFill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252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45F6-F599-5BF6-5C95-3DA7D356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684969"/>
          </a:xfrm>
        </p:spPr>
        <p:txBody>
          <a:bodyPr>
            <a:normAutofit fontScale="90000"/>
          </a:bodyPr>
          <a:lstStyle/>
          <a:p>
            <a:r>
              <a:rPr lang="en-US" dirty="0"/>
              <a:t>Appropriate Referrals: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71F34-A242-3C94-D751-BC93D0149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202873"/>
            <a:ext cx="9144000" cy="3896175"/>
          </a:xfrm>
        </p:spPr>
        <p:txBody>
          <a:bodyPr>
            <a:noAutofit/>
          </a:bodyPr>
          <a:lstStyle/>
          <a:p>
            <a:r>
              <a:rPr lang="en-US" sz="2800" b="0" i="0" dirty="0">
                <a:solidFill>
                  <a:srgbClr val="0C64C0"/>
                </a:solidFill>
                <a:effectLst/>
                <a:latin typeface="Franklin Gothic Book" panose="020B0503020102020204" pitchFamily="34" charset="0"/>
              </a:rPr>
              <a:t>Client would like to update / refresh their academic skills </a:t>
            </a:r>
            <a:endParaRPr lang="en-US" sz="2800" b="0" i="0" dirty="0">
              <a:solidFill>
                <a:srgbClr val="0C64C0"/>
              </a:solidFill>
              <a:effectLst/>
              <a:latin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C64C0"/>
                </a:solidFill>
                <a:effectLst/>
                <a:latin typeface="Calibri" panose="020F0502020204030204" pitchFamily="34" charset="0"/>
              </a:rPr>
              <a:t>Client wants to develop digital technology skills related to completing the online application or learning at a postsecondary training</a:t>
            </a:r>
            <a:r>
              <a:rPr lang="en-US" sz="2800" b="0" i="0" dirty="0">
                <a:solidFill>
                  <a:srgbClr val="0C64C0"/>
                </a:solidFill>
                <a:effectLst/>
                <a:latin typeface="WordVisiCarriageReturn_MSFontService"/>
              </a:rPr>
              <a:t> ​</a:t>
            </a:r>
            <a:r>
              <a:rPr lang="en-US" sz="2800" b="0" i="0" dirty="0">
                <a:solidFill>
                  <a:srgbClr val="0C64C0"/>
                </a:solidFill>
                <a:effectLst/>
                <a:latin typeface="Calibri" panose="020F0502020204030204" pitchFamily="34" charset="0"/>
              </a:rPr>
              <a:t> ​</a:t>
            </a:r>
            <a:endParaRPr lang="en-US" sz="2800" b="0" i="0" dirty="0">
              <a:solidFill>
                <a:srgbClr val="0C64C0"/>
              </a:solidFill>
              <a:effectLst/>
              <a:latin typeface="Arial" panose="020B060402020202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C64C0"/>
                </a:solidFill>
                <a:effectLst/>
                <a:latin typeface="Calibri" panose="020F0502020204030204" pitchFamily="34" charset="0"/>
              </a:rPr>
              <a:t>Client wants to develop financial literacy skills or needs support to create a budget required for the Better Jobs Ontario application</a:t>
            </a:r>
            <a:r>
              <a:rPr lang="en-US" sz="2800" b="0" i="0" dirty="0">
                <a:solidFill>
                  <a:srgbClr val="0C64C0"/>
                </a:solidFill>
                <a:effectLst/>
                <a:latin typeface="WordVisiCarriageReturn_MSFontService"/>
              </a:rPr>
              <a:t>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sz="2800" dirty="0"/>
            </a:b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7304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C956-1BE3-EAD0-6F8B-CF50D19F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757705"/>
          </a:xfrm>
        </p:spPr>
        <p:txBody>
          <a:bodyPr/>
          <a:lstStyle/>
          <a:p>
            <a:r>
              <a:rPr lang="en-US" dirty="0"/>
              <a:t>How to Refer: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D6C8C-749B-5DF6-1D11-C8CC75A00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275609"/>
            <a:ext cx="9144000" cy="382343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Create Microsoft form and share with providers</a:t>
            </a:r>
          </a:p>
          <a:p>
            <a:r>
              <a:rPr lang="en-US" dirty="0">
                <a:solidFill>
                  <a:srgbClr val="0070C0"/>
                </a:solidFill>
              </a:rPr>
              <a:t>Website referrals</a:t>
            </a:r>
          </a:p>
          <a:p>
            <a:r>
              <a:rPr lang="en-US" dirty="0">
                <a:solidFill>
                  <a:srgbClr val="0070C0"/>
                </a:solidFill>
              </a:rPr>
              <a:t>Make it easy for referral or it won’t be done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0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C0DA-0CA8-0F1D-CB13-3CB3636D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664187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Tips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135E1-FDCA-E674-D1E2-E23771AB1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182091"/>
            <a:ext cx="9144000" cy="39169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Try to provide collaborative services during the ES times – client has an ES workshop- LBS tag on some learning so client does not need to go to 2 different places</a:t>
            </a:r>
          </a:p>
          <a:p>
            <a:r>
              <a:rPr lang="en-US" dirty="0">
                <a:solidFill>
                  <a:srgbClr val="0070C0"/>
                </a:solidFill>
              </a:rPr>
              <a:t>Offer flexible learning – Online or in evenings – most ES clients need to work – Work is their primary goal</a:t>
            </a:r>
          </a:p>
          <a:p>
            <a:r>
              <a:rPr lang="en-US" dirty="0">
                <a:solidFill>
                  <a:srgbClr val="0070C0"/>
                </a:solidFill>
              </a:rPr>
              <a:t>Ensure follow up with ES Employment Coach for progress and motivation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1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8286417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</a:pPr>
            <a:r>
              <a:rPr lang="en-US" sz="6000"/>
              <a:t>Integrating LBS into other Systems </a:t>
            </a:r>
            <a:endParaRPr/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Lisa McArthur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/>
              <a:t>Program Manager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493598" y="357625"/>
            <a:ext cx="10058400" cy="64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b="1"/>
              <a:t>History of LBS Integration</a:t>
            </a:r>
            <a:endParaRPr/>
          </a:p>
        </p:txBody>
      </p:sp>
      <p:cxnSp>
        <p:nvCxnSpPr>
          <p:cNvPr id="107" name="Google Shape;107;p2"/>
          <p:cNvCxnSpPr/>
          <p:nvPr/>
        </p:nvCxnSpPr>
        <p:spPr>
          <a:xfrm>
            <a:off x="312543" y="1156902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2"/>
          <p:cNvSpPr txBox="1"/>
          <p:nvPr/>
        </p:nvSpPr>
        <p:spPr>
          <a:xfrm>
            <a:off x="910850" y="1307151"/>
            <a:ext cx="10950000" cy="46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47500" lnSpcReduction="10000"/>
          </a:bodyPr>
          <a:lstStyle/>
          <a:p>
            <a:pPr marL="342900" marR="0" lvl="0" indent="-215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Courier New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11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Courier New"/>
              <a:buChar char="o"/>
              <a:tabLst/>
              <a:defRPr/>
            </a:pPr>
            <a:r>
              <a:rPr kumimoji="0" lang="en-US" sz="3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Customer Service Program:</a:t>
            </a:r>
            <a:endParaRPr kumimoji="0" sz="3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111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Get Set Learn Family Literacy - Kinbridge</a:t>
            </a:r>
            <a:endParaRPr kumimoji="0" sz="3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111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Lutherwood ACE and YJC Programs</a:t>
            </a:r>
            <a:endParaRPr kumimoji="0" sz="3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111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OneROOF</a:t>
            </a:r>
            <a:endParaRPr kumimoji="0" sz="3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111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Anishnabeg Outreach - federally funded program</a:t>
            </a:r>
            <a:endParaRPr kumimoji="0" sz="3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38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Courier New"/>
              <a:buChar char="o"/>
              <a:tabLst/>
              <a:defRPr/>
            </a:pPr>
            <a:r>
              <a:rPr kumimoji="0" lang="en-US" sz="3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Digital Literacy:</a:t>
            </a:r>
            <a:endParaRPr kumimoji="0" sz="3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1" indent="-3238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Family Literacy - SCAWR</a:t>
            </a:r>
            <a:endParaRPr kumimoji="0" sz="3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38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Courier New"/>
              <a:buChar char="o"/>
              <a:tabLst/>
              <a:defRPr/>
            </a:pPr>
            <a:r>
              <a:rPr kumimoji="0" lang="en-US" sz="3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Reading for Health:</a:t>
            </a:r>
            <a:endParaRPr kumimoji="0" sz="3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1" indent="-3238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Kitchen Community Group - Kinbridge</a:t>
            </a:r>
            <a:endParaRPr kumimoji="0" sz="3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Courier New"/>
              <a:buChar char="o"/>
              <a:tabLst/>
              <a:defRPr/>
            </a:pPr>
            <a:r>
              <a:rPr kumimoji="0" lang="en-US" sz="3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Low German Program:</a:t>
            </a:r>
            <a:endParaRPr kumimoji="0" sz="3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1" indent="-3238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Woolwich Community Health Centre, College, School Boards, Churches, </a:t>
            </a:r>
            <a:endParaRPr kumimoji="0" sz="3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7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688</Words>
  <Application>Microsoft Office PowerPoint</Application>
  <PresentationFormat>Widescreen</PresentationFormat>
  <Paragraphs>109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Aharoni</vt:lpstr>
      <vt:lpstr>Arial</vt:lpstr>
      <vt:lpstr>Avenir Next LT Pro</vt:lpstr>
      <vt:lpstr>Calibri</vt:lpstr>
      <vt:lpstr>Codec Pro ExtraBold</vt:lpstr>
      <vt:lpstr>Courier New</vt:lpstr>
      <vt:lpstr>Franklin Gothic Book</vt:lpstr>
      <vt:lpstr>Open Sauce</vt:lpstr>
      <vt:lpstr>Segoe UI</vt:lpstr>
      <vt:lpstr>Trocchi</vt:lpstr>
      <vt:lpstr>WordVisiCarriageReturn_MSFontService</vt:lpstr>
      <vt:lpstr>PrismaticVTI</vt:lpstr>
      <vt:lpstr>1_Retrospect</vt:lpstr>
      <vt:lpstr>Office Theme</vt:lpstr>
      <vt:lpstr>LBS / ES Partnership</vt:lpstr>
      <vt:lpstr>What problem to solve for ES ?</vt:lpstr>
      <vt:lpstr>How LBS can help – speak ES language</vt:lpstr>
      <vt:lpstr>Discuss Appropriate Referrals:</vt:lpstr>
      <vt:lpstr>Appropriate Referrals:</vt:lpstr>
      <vt:lpstr>How to Refer:</vt:lpstr>
      <vt:lpstr>Other Tips</vt:lpstr>
      <vt:lpstr>Integrating LBS into other Systems </vt:lpstr>
      <vt:lpstr>History of LBS Integration</vt:lpstr>
      <vt:lpstr>Benefits</vt:lpstr>
      <vt:lpstr>Benefits</vt:lpstr>
      <vt:lpstr>Considerations</vt:lpstr>
      <vt:lpstr>Questions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LBS / ES Partnership</dc:title>
  <dc:creator>Christine Vandegraaf</dc:creator>
  <cp:lastModifiedBy>Jane Tuer</cp:lastModifiedBy>
  <cp:revision>3</cp:revision>
  <dcterms:created xsi:type="dcterms:W3CDTF">2024-01-12T02:35:48Z</dcterms:created>
  <dcterms:modified xsi:type="dcterms:W3CDTF">2024-02-05T17:19:31Z</dcterms:modified>
</cp:coreProperties>
</file>